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vml" ContentType="application/vnd.openxmlformats-officedocument.vmlDrawing"/>
  <Default Extension="gif" ContentType="image/gif"/>
  <Override PartName="/ppt/presentation.xml" ContentType="application/vnd.openxmlformats-officedocument.presentationml.presentation.main+xml"/>
  <Override PartName="/ppt/slides/slide1.xml" ContentType="application/vnd.openxmlformats-officedocument.presentationml.slide+xml"/>
  <Override PartName="/ppt/slides/slide88.xml" ContentType="application/vnd.openxmlformats-officedocument.presentationml.slide+xml"/>
  <Override PartName="/ppt/slides/slide87.xml" ContentType="application/vnd.openxmlformats-officedocument.presentationml.slide+xml"/>
  <Override PartName="/ppt/slides/slide86.xml" ContentType="application/vnd.openxmlformats-officedocument.presentationml.slide+xml"/>
  <Override PartName="/ppt/slides/slide85.xml" ContentType="application/vnd.openxmlformats-officedocument.presentationml.slide+xml"/>
  <Override PartName="/ppt/slides/slide84.xml" ContentType="application/vnd.openxmlformats-officedocument.presentationml.slide+xml"/>
  <Override PartName="/ppt/slides/slide83.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6.xml" ContentType="application/vnd.openxmlformats-officedocument.presentationml.slide+xml"/>
  <Override PartName="/ppt/slides/slide95.xml" ContentType="application/vnd.openxmlformats-officedocument.presentationml.slide+xml"/>
  <Override PartName="/ppt/slides/slide94.xml" ContentType="application/vnd.openxmlformats-officedocument.presentationml.slide+xml"/>
  <Override PartName="/ppt/slides/slide93.xml" ContentType="application/vnd.openxmlformats-officedocument.presentationml.slide+xml"/>
  <Override PartName="/ppt/slides/slide92.xml" ContentType="application/vnd.openxmlformats-officedocument.presentationml.slide+xml"/>
  <Override PartName="/ppt/slides/slide82.xml" ContentType="application/vnd.openxmlformats-officedocument.presentationml.slide+xml"/>
  <Override PartName="/ppt/slides/slide81.xml" ContentType="application/vnd.openxmlformats-officedocument.presentationml.slide+xml"/>
  <Override PartName="/ppt/slides/slide80.xml" ContentType="application/vnd.openxmlformats-officedocument.presentationml.slide+xml"/>
  <Override PartName="/ppt/slides/slide71.xml" ContentType="application/vnd.openxmlformats-officedocument.presentationml.slide+xml"/>
  <Override PartName="/ppt/slides/slide70.xml" ContentType="application/vnd.openxmlformats-officedocument.presentationml.slide+xml"/>
  <Override PartName="/ppt/slides/slide69.xml" ContentType="application/vnd.openxmlformats-officedocument.presentationml.slide+xml"/>
  <Override PartName="/ppt/slides/slide68.xml" ContentType="application/vnd.openxmlformats-officedocument.presentationml.slide+xml"/>
  <Override PartName="/ppt/slides/slide67.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9.xml" ContentType="application/vnd.openxmlformats-officedocument.presentationml.slide+xml"/>
  <Override PartName="/ppt/slides/slide78.xml" ContentType="application/vnd.openxmlformats-officedocument.presentationml.slide+xml"/>
  <Override PartName="/ppt/slides/slide77.xml" ContentType="application/vnd.openxmlformats-officedocument.presentationml.slide+xml"/>
  <Override PartName="/ppt/slides/slide76.xml" ContentType="application/vnd.openxmlformats-officedocument.presentationml.slide+xml"/>
  <Override PartName="/ppt/slides/slide75.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20.xml" ContentType="application/vnd.openxmlformats-officedocument.presentationml.slide+xml"/>
  <Override PartName="/ppt/slides/slide119.xml" ContentType="application/vnd.openxmlformats-officedocument.presentationml.slide+xml"/>
  <Override PartName="/ppt/slides/slide118.xml" ContentType="application/vnd.openxmlformats-officedocument.presentationml.slide+xml"/>
  <Override PartName="/ppt/slides/slide117.xml" ContentType="application/vnd.openxmlformats-officedocument.presentationml.slide+xml"/>
  <Override PartName="/ppt/slides/slide116.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8.xml" ContentType="application/vnd.openxmlformats-officedocument.presentationml.slide+xml"/>
  <Override PartName="/ppt/slides/slide127.xml" ContentType="application/vnd.openxmlformats-officedocument.presentationml.slide+xml"/>
  <Override PartName="/ppt/slides/slide225.xml" ContentType="application/vnd.openxmlformats-officedocument.presentationml.slide+xml"/>
  <Override PartName="/ppt/slides/slide125.xml" ContentType="application/vnd.openxmlformats-officedocument.presentationml.slide+xml"/>
  <Override PartName="/ppt/slides/slide124.xml" ContentType="application/vnd.openxmlformats-officedocument.presentationml.slide+xml"/>
  <Override PartName="/ppt/slides/slide115.xml" ContentType="application/vnd.openxmlformats-officedocument.presentationml.slide+xml"/>
  <Override PartName="/ppt/slides/slide114.xml" ContentType="application/vnd.openxmlformats-officedocument.presentationml.slide+xml"/>
  <Override PartName="/ppt/slides/slide113.xml" ContentType="application/vnd.openxmlformats-officedocument.presentationml.slide+xml"/>
  <Override PartName="/ppt/slides/slide104.xml" ContentType="application/vnd.openxmlformats-officedocument.presentationml.slide+xml"/>
  <Override PartName="/ppt/slides/slide103.xml" ContentType="application/vnd.openxmlformats-officedocument.presentationml.slide+xml"/>
  <Override PartName="/ppt/slides/slide102.xml" ContentType="application/vnd.openxmlformats-officedocument.presentationml.slide+xml"/>
  <Override PartName="/ppt/slides/slide101.xml" ContentType="application/vnd.openxmlformats-officedocument.presentationml.slide+xml"/>
  <Override PartName="/ppt/slides/slide100.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12.xml" ContentType="application/vnd.openxmlformats-officedocument.presentationml.slide+xml"/>
  <Override PartName="/ppt/slides/slide111.xml" ContentType="application/vnd.openxmlformats-officedocument.presentationml.slide+xml"/>
  <Override PartName="/ppt/slides/slide110.xml" ContentType="application/vnd.openxmlformats-officedocument.presentationml.slide+xml"/>
  <Override PartName="/ppt/slides/slide109.xml" ContentType="application/vnd.openxmlformats-officedocument.presentationml.slide+xml"/>
  <Override PartName="/ppt/slides/slide108.xml" ContentType="application/vnd.openxmlformats-officedocument.presentationml.slide+xml"/>
  <Override PartName="/ppt/slides/slide66.xml" ContentType="application/vnd.openxmlformats-officedocument.presentationml.slide+xml"/>
  <Override PartName="/ppt/slides/slide65.xml" ContentType="application/vnd.openxmlformats-officedocument.presentationml.slide+xml"/>
  <Override PartName="/ppt/slides/slide64.xml" ContentType="application/vnd.openxmlformats-officedocument.presentationml.slide+xml"/>
  <Override PartName="/ppt/slides/slide23.xml" ContentType="application/vnd.openxmlformats-officedocument.presentationml.slide+xml"/>
  <Override PartName="/ppt/slides/slide22.xml" ContentType="application/vnd.openxmlformats-officedocument.presentationml.slide+xml"/>
  <Override PartName="/ppt/slides/slide21.xml" ContentType="application/vnd.openxmlformats-officedocument.presentationml.slide+xml"/>
  <Override PartName="/ppt/slides/slide20.xml" ContentType="application/vnd.openxmlformats-officedocument.presentationml.slide+xml"/>
  <Override PartName="/ppt/slides/slide19.xml" ContentType="application/vnd.openxmlformats-officedocument.presentationml.slide+xml"/>
  <Override PartName="/ppt/slides/slide18.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31.xml" ContentType="application/vnd.openxmlformats-officedocument.presentationml.slide+xml"/>
  <Override PartName="/ppt/slides/slide30.xml" ContentType="application/vnd.openxmlformats-officedocument.presentationml.slide+xml"/>
  <Override PartName="/ppt/slides/slide29.xml" ContentType="application/vnd.openxmlformats-officedocument.presentationml.slide+xml"/>
  <Override PartName="/ppt/slides/slide28.xml" ContentType="application/vnd.openxmlformats-officedocument.presentationml.slide+xml"/>
  <Override PartName="/ppt/slides/slide27.xml" ContentType="application/vnd.openxmlformats-officedocument.presentationml.slide+xml"/>
  <Override PartName="/ppt/slides/slide17.xml" ContentType="application/vnd.openxmlformats-officedocument.presentationml.slide+xml"/>
  <Override PartName="/ppt/slides/slide16.xml" ContentType="application/vnd.openxmlformats-officedocument.presentationml.slide+xml"/>
  <Override PartName="/ppt/slides/slide15.xml" ContentType="application/vnd.openxmlformats-officedocument.presentationml.slide+xml"/>
  <Override PartName="/ppt/slides/slide6.xml" ContentType="application/vnd.openxmlformats-officedocument.presentationml.slide+xml"/>
  <Override PartName="/ppt/slides/slide5.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2.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4.xml" ContentType="application/vnd.openxmlformats-officedocument.presentationml.slide+xml"/>
  <Override PartName="/ppt/slides/slide13.xml" ContentType="application/vnd.openxmlformats-officedocument.presentationml.slide+xml"/>
  <Override PartName="/ppt/slides/slide12.xml" ContentType="application/vnd.openxmlformats-officedocument.presentationml.slide+xml"/>
  <Override PartName="/ppt/slides/slide11.xml" ContentType="application/vnd.openxmlformats-officedocument.presentationml.slide+xml"/>
  <Override PartName="/ppt/slides/slide10.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55.xml" ContentType="application/vnd.openxmlformats-officedocument.presentationml.slide+xml"/>
  <Override PartName="/ppt/slides/slide54.xml" ContentType="application/vnd.openxmlformats-officedocument.presentationml.slide+xml"/>
  <Override PartName="/ppt/slides/slide53.xml" ContentType="application/vnd.openxmlformats-officedocument.presentationml.slide+xml"/>
  <Override PartName="/ppt/slides/slide52.xml" ContentType="application/vnd.openxmlformats-officedocument.presentationml.slide+xml"/>
  <Override PartName="/ppt/slides/slide51.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63.xml" ContentType="application/vnd.openxmlformats-officedocument.presentationml.slide+xml"/>
  <Override PartName="/ppt/slides/slide62.xml" ContentType="application/vnd.openxmlformats-officedocument.presentationml.slide+xml"/>
  <Override PartName="/ppt/slides/slide61.xml" ContentType="application/vnd.openxmlformats-officedocument.presentationml.slide+xml"/>
  <Override PartName="/ppt/slides/slide60.xml" ContentType="application/vnd.openxmlformats-officedocument.presentationml.slide+xml"/>
  <Override PartName="/ppt/slides/slide59.xml" ContentType="application/vnd.openxmlformats-officedocument.presentationml.slide+xml"/>
  <Override PartName="/ppt/slides/slide50.xml" ContentType="application/vnd.openxmlformats-officedocument.presentationml.slide+xml"/>
  <Override PartName="/ppt/slides/slide49.xml" ContentType="application/vnd.openxmlformats-officedocument.presentationml.slide+xml"/>
  <Override PartName="/ppt/slides/slide48.xml" ContentType="application/vnd.openxmlformats-officedocument.presentationml.slide+xml"/>
  <Override PartName="/ppt/slides/slide39.xml" ContentType="application/vnd.openxmlformats-officedocument.presentationml.slide+xml"/>
  <Override PartName="/ppt/slides/slide38.xml" ContentType="application/vnd.openxmlformats-officedocument.presentationml.slide+xml"/>
  <Override PartName="/ppt/slides/slide37.xml" ContentType="application/vnd.openxmlformats-officedocument.presentationml.slide+xml"/>
  <Override PartName="/ppt/slides/slide36.xml" ContentType="application/vnd.openxmlformats-officedocument.presentationml.slide+xml"/>
  <Override PartName="/ppt/slides/slide35.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7.xml" ContentType="application/vnd.openxmlformats-officedocument.presentationml.slide+xml"/>
  <Override PartName="/ppt/slides/slide46.xml" ContentType="application/vnd.openxmlformats-officedocument.presentationml.slide+xml"/>
  <Override PartName="/ppt/slides/slide45.xml" ContentType="application/vnd.openxmlformats-officedocument.presentationml.slide+xml"/>
  <Override PartName="/ppt/slides/slide44.xml" ContentType="application/vnd.openxmlformats-officedocument.presentationml.slide+xml"/>
  <Override PartName="/ppt/slides/slide43.xml" ContentType="application/vnd.openxmlformats-officedocument.presentationml.slide+xml"/>
  <Override PartName="/ppt/slides/slide129.xml" ContentType="application/vnd.openxmlformats-officedocument.presentationml.slide+xml"/>
  <Override PartName="/ppt/slides/slide126.xml" ContentType="application/vnd.openxmlformats-officedocument.presentationml.slide+xml"/>
  <Override PartName="/ppt/slides/slide131.xml" ContentType="application/vnd.openxmlformats-officedocument.presentationml.slide+xml"/>
  <Override PartName="/ppt/slides/slide217.xml" ContentType="application/vnd.openxmlformats-officedocument.presentationml.slide+xml"/>
  <Override PartName="/ppt/slides/slide216.xml" ContentType="application/vnd.openxmlformats-officedocument.presentationml.slide+xml"/>
  <Override PartName="/ppt/slides/slide215.xml" ContentType="application/vnd.openxmlformats-officedocument.presentationml.slide+xml"/>
  <Override PartName="/ppt/slides/slide214.xml" ContentType="application/vnd.openxmlformats-officedocument.presentationml.slide+xml"/>
  <Override PartName="/ppt/slides/slide213.xml" ContentType="application/vnd.openxmlformats-officedocument.presentationml.slide+xml"/>
  <Override PartName="/ppt/slides/slide212.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58.xml" ContentType="application/vnd.openxmlformats-officedocument.presentationml.slide+xml"/>
  <Override PartName="/ppt/slides/slide224.xml" ContentType="application/vnd.openxmlformats-officedocument.presentationml.slide+xml"/>
  <Override PartName="/ppt/slides/slide223.xml" ContentType="application/vnd.openxmlformats-officedocument.presentationml.slide+xml"/>
  <Override PartName="/ppt/slides/slide222.xml" ContentType="application/vnd.openxmlformats-officedocument.presentationml.slide+xml"/>
  <Override PartName="/ppt/slides/slide221.xml" ContentType="application/vnd.openxmlformats-officedocument.presentationml.slide+xml"/>
  <Override PartName="/ppt/slides/slide211.xml" ContentType="application/vnd.openxmlformats-officedocument.presentationml.slide+xml"/>
  <Override PartName="/ppt/slides/slide210.xml" ContentType="application/vnd.openxmlformats-officedocument.presentationml.slide+xml"/>
  <Override PartName="/ppt/slides/slide209.xml" ContentType="application/vnd.openxmlformats-officedocument.presentationml.slide+xml"/>
  <Override PartName="/ppt/slides/slide200.xml" ContentType="application/vnd.openxmlformats-officedocument.presentationml.slide+xml"/>
  <Override PartName="/ppt/slides/slide199.xml" ContentType="application/vnd.openxmlformats-officedocument.presentationml.slide+xml"/>
  <Override PartName="/ppt/slides/slide130.xml" ContentType="application/vnd.openxmlformats-officedocument.presentationml.slide+xml"/>
  <Override PartName="/ppt/slides/slide197.xml" ContentType="application/vnd.openxmlformats-officedocument.presentationml.slide+xml"/>
  <Override PartName="/ppt/slides/slide196.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8.xml" ContentType="application/vnd.openxmlformats-officedocument.presentationml.slide+xml"/>
  <Override PartName="/ppt/slides/slide207.xml" ContentType="application/vnd.openxmlformats-officedocument.presentationml.slide+xml"/>
  <Override PartName="/ppt/slides/slide206.xml" ContentType="application/vnd.openxmlformats-officedocument.presentationml.slide+xml"/>
  <Override PartName="/ppt/slides/slide205.xml" ContentType="application/vnd.openxmlformats-officedocument.presentationml.slide+xml"/>
  <Override PartName="/ppt/slides/slide204.xml" ContentType="application/vnd.openxmlformats-officedocument.presentationml.slide+xml"/>
  <Override PartName="/ppt/slides/slide257.xml" ContentType="application/vnd.openxmlformats-officedocument.presentationml.slide+xml"/>
  <Override PartName="/ppt/slides/slide256.xml" ContentType="application/vnd.openxmlformats-officedocument.presentationml.slide+xml"/>
  <Override PartName="/ppt/slides/slide255.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3.xml" ContentType="application/vnd.openxmlformats-officedocument.presentationml.slide+xml"/>
  <Override PartName="/ppt/slides/slide232.xml" ContentType="application/vnd.openxmlformats-officedocument.presentationml.slide+xml"/>
  <Override PartName="/ppt/slides/slide231.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49.xml" ContentType="application/vnd.openxmlformats-officedocument.presentationml.slide+xml"/>
  <Override PartName="/ppt/slides/slide248.xml" ContentType="application/vnd.openxmlformats-officedocument.presentationml.slide+xml"/>
  <Override PartName="/ppt/slides/slide247.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195.xml" ContentType="application/vnd.openxmlformats-officedocument.presentationml.slide+xml"/>
  <Override PartName="/ppt/slides/slide198.xml" ContentType="application/vnd.openxmlformats-officedocument.presentationml.slide+xml"/>
  <Override PartName="/ppt/slides/slide193.xml" ContentType="application/vnd.openxmlformats-officedocument.presentationml.slide+xml"/>
  <Override PartName="/ppt/slides/slide152.xml" ContentType="application/vnd.openxmlformats-officedocument.presentationml.slide+xml"/>
  <Override PartName="/ppt/slides/slide151.xml" ContentType="application/vnd.openxmlformats-officedocument.presentationml.slide+xml"/>
  <Override PartName="/ppt/slides/slide150.xml" ContentType="application/vnd.openxmlformats-officedocument.presentationml.slide+xml"/>
  <Override PartName="/ppt/slides/slide149.xml" ContentType="application/vnd.openxmlformats-officedocument.presentationml.slide+xml"/>
  <Override PartName="/ppt/slides/slide148.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60.xml" ContentType="application/vnd.openxmlformats-officedocument.presentationml.slide+xml"/>
  <Override PartName="/ppt/slides/slide159.xml" ContentType="application/vnd.openxmlformats-officedocument.presentationml.slide+xml"/>
  <Override PartName="/ppt/slides/slide194.xml" ContentType="application/vnd.openxmlformats-officedocument.presentationml.slide+xml"/>
  <Override PartName="/ppt/slides/slide157.xml" ContentType="application/vnd.openxmlformats-officedocument.presentationml.slide+xml"/>
  <Override PartName="/ppt/slides/slide156.xml" ContentType="application/vnd.openxmlformats-officedocument.presentationml.slide+xml"/>
  <Override PartName="/ppt/slides/slide147.xml" ContentType="application/vnd.openxmlformats-officedocument.presentationml.slide+xml"/>
  <Override PartName="/ppt/slides/slide146.xml" ContentType="application/vnd.openxmlformats-officedocument.presentationml.slide+xml"/>
  <Override PartName="/ppt/slides/slide145.xml" ContentType="application/vnd.openxmlformats-officedocument.presentationml.slide+xml"/>
  <Override PartName="/ppt/slides/slide136.xml" ContentType="application/vnd.openxmlformats-officedocument.presentationml.slide+xml"/>
  <Override PartName="/ppt/slides/slide135.xml" ContentType="application/vnd.openxmlformats-officedocument.presentationml.slide+xml"/>
  <Override PartName="/ppt/slides/slide134.xml" ContentType="application/vnd.openxmlformats-officedocument.presentationml.slide+xml"/>
  <Override PartName="/ppt/slides/slide133.xml" ContentType="application/vnd.openxmlformats-officedocument.presentationml.slide+xml"/>
  <Override PartName="/ppt/slides/slide132.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4.xml" ContentType="application/vnd.openxmlformats-officedocument.presentationml.slide+xml"/>
  <Override PartName="/ppt/slides/slide143.xml" ContentType="application/vnd.openxmlformats-officedocument.presentationml.slide+xml"/>
  <Override PartName="/ppt/slides/slide142.xml" ContentType="application/vnd.openxmlformats-officedocument.presentationml.slide+xml"/>
  <Override PartName="/ppt/slides/slide141.xml" ContentType="application/vnd.openxmlformats-officedocument.presentationml.slide+xml"/>
  <Override PartName="/ppt/slides/slide140.xml" ContentType="application/vnd.openxmlformats-officedocument.presentationml.slide+xml"/>
  <Override PartName="/ppt/slides/slide161.xml" ContentType="application/vnd.openxmlformats-officedocument.presentationml.slide+xml"/>
  <Override PartName="/ppt/slides/slide158.xml" ContentType="application/vnd.openxmlformats-officedocument.presentationml.slide+xml"/>
  <Override PartName="/ppt/slides/slide163.xml" ContentType="application/vnd.openxmlformats-officedocument.presentationml.slide+xml"/>
  <Override PartName="/ppt/slides/slide184.xml" ContentType="application/vnd.openxmlformats-officedocument.presentationml.slide+xml"/>
  <Override PartName="/ppt/slides/slide183.xml" ContentType="application/vnd.openxmlformats-officedocument.presentationml.slide+xml"/>
  <Override PartName="/ppt/slides/slide162.xml" ContentType="application/vnd.openxmlformats-officedocument.presentationml.slide+xml"/>
  <Override PartName="/ppt/slides/slide181.xml" ContentType="application/vnd.openxmlformats-officedocument.presentationml.slide+xml"/>
  <Override PartName="/ppt/slides/slide180.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92.xml" ContentType="application/vnd.openxmlformats-officedocument.presentationml.slide+xml"/>
  <Override PartName="/ppt/slides/slide191.xml" ContentType="application/vnd.openxmlformats-officedocument.presentationml.slide+xml"/>
  <Override PartName="/ppt/slides/slide190.xml" ContentType="application/vnd.openxmlformats-officedocument.presentationml.slide+xml"/>
  <Override PartName="/ppt/slides/slide189.xml" ContentType="application/vnd.openxmlformats-officedocument.presentationml.slide+xml"/>
  <Override PartName="/ppt/slides/slide188.xml" ContentType="application/vnd.openxmlformats-officedocument.presentationml.slide+xml"/>
  <Override PartName="/ppt/slides/slide179.xml" ContentType="application/vnd.openxmlformats-officedocument.presentationml.slide+xml"/>
  <Override PartName="/ppt/slides/slide182.xml" ContentType="application/vnd.openxmlformats-officedocument.presentationml.slide+xml"/>
  <Override PartName="/ppt/slides/slide177.xml" ContentType="application/vnd.openxmlformats-officedocument.presentationml.slide+xml"/>
  <Override PartName="/ppt/slides/slide168.xml" ContentType="application/vnd.openxmlformats-officedocument.presentationml.slide+xml"/>
  <Override PartName="/ppt/slides/slide167.xml" ContentType="application/vnd.openxmlformats-officedocument.presentationml.slide+xml"/>
  <Override PartName="/ppt/slides/slide178.xml" ContentType="application/vnd.openxmlformats-officedocument.presentationml.slide+xml"/>
  <Override PartName="/ppt/slides/slide165.xml" ContentType="application/vnd.openxmlformats-officedocument.presentationml.slide+xml"/>
  <Override PartName="/ppt/slides/slide164.xml" ContentType="application/vnd.openxmlformats-officedocument.presentationml.slide+xml"/>
  <Override PartName="/ppt/slides/slide169.xml" ContentType="application/vnd.openxmlformats-officedocument.presentationml.slide+xml"/>
  <Override PartName="/ppt/slides/slide166.xml" ContentType="application/vnd.openxmlformats-officedocument.presentationml.slide+xml"/>
  <Override PartName="/ppt/slides/slide171.xml" ContentType="application/vnd.openxmlformats-officedocument.presentationml.slide+xml"/>
  <Override PartName="/ppt/slides/slide176.xml" ContentType="application/vnd.openxmlformats-officedocument.presentationml.slide+xml"/>
  <Override PartName="/ppt/slides/slide175.xml" ContentType="application/vnd.openxmlformats-officedocument.presentationml.slide+xml"/>
  <Override PartName="/ppt/slides/slide170.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2.xml" ContentType="application/vnd.openxmlformats-officedocument.presentationml.slide+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0.xml" ContentType="application/vnd.openxmlformats-officedocument.presentationml.notesSlide+xml"/>
  <Override PartName="/ppt/notesSlides/notesSlide119.xml" ContentType="application/vnd.openxmlformats-officedocument.presentationml.notesSlide+xml"/>
  <Override PartName="/ppt/notesSlides/notesSlide118.xml" ContentType="application/vnd.openxmlformats-officedocument.presentationml.notesSlide+xml"/>
  <Override PartName="/ppt/notesSlides/notesSlide117.xml" ContentType="application/vnd.openxmlformats-officedocument.presentationml.notesSlide+xml"/>
  <Override PartName="/ppt/notesSlides/notesSlide116.xml" ContentType="application/vnd.openxmlformats-officedocument.presentationml.notesSlide+xml"/>
  <Override PartName="/ppt/notesSlides/notesSlide115.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3.xml" ContentType="application/vnd.openxmlformats-officedocument.presentationml.notesSlide+xml"/>
  <Override PartName="/ppt/notesSlides/notesSlide132.xml" ContentType="application/vnd.openxmlformats-officedocument.presentationml.notesSlide+xml"/>
  <Override PartName="/ppt/notesSlides/notesSlide131.xml" ContentType="application/vnd.openxmlformats-officedocument.presentationml.notesSlide+xml"/>
  <Override PartName="/ppt/notesSlides/notesSlide130.xml" ContentType="application/vnd.openxmlformats-officedocument.presentationml.notesSlide+xml"/>
  <Override PartName="/ppt/notesSlides/notesSlide129.xml" ContentType="application/vnd.openxmlformats-officedocument.presentationml.notesSlide+xml"/>
  <Override PartName="/ppt/notesSlides/notesSlide128.xml" ContentType="application/vnd.openxmlformats-officedocument.presentationml.notesSlide+xml"/>
  <Override PartName="/ppt/notesSlides/notesSlide114.xml" ContentType="application/vnd.openxmlformats-officedocument.presentationml.notesSlide+xml"/>
  <Override PartName="/ppt/notesSlides/notesSlide113.xml" ContentType="application/vnd.openxmlformats-officedocument.presentationml.notesSlide+xml"/>
  <Override PartName="/ppt/notesSlides/notesSlide112.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4.xml" ContentType="application/vnd.openxmlformats-officedocument.presentationml.notesSlide+xml"/>
  <Override PartName="/ppt/notesSlides/notesSlide93.xml" ContentType="application/vnd.openxmlformats-officedocument.presentationml.notesSlide+xml"/>
  <Override PartName="/ppt/notesSlides/notesSlide92.xml" ContentType="application/vnd.openxmlformats-officedocument.presentationml.notesSlide+xml"/>
  <Override PartName="/ppt/notesSlides/notesSlide91.xml" ContentType="application/vnd.openxmlformats-officedocument.presentationml.notesSlide+xml"/>
  <Override PartName="/ppt/notesSlides/notesSlide90.xml" ContentType="application/vnd.openxmlformats-officedocument.presentationml.notesSlide+xml"/>
  <Override PartName="/ppt/notesSlides/notesSlide89.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07.xml" ContentType="application/vnd.openxmlformats-officedocument.presentationml.notesSlide+xml"/>
  <Override PartName="/ppt/notesSlides/notesSlide106.xml" ContentType="application/vnd.openxmlformats-officedocument.presentationml.notesSlide+xml"/>
  <Override PartName="/ppt/notesSlides/notesSlide105.xml" ContentType="application/vnd.openxmlformats-officedocument.presentationml.notesSlide+xml"/>
  <Override PartName="/ppt/notesSlides/notesSlide104.xml" ContentType="application/vnd.openxmlformats-officedocument.presentationml.notesSlide+xml"/>
  <Override PartName="/ppt/notesSlides/notesSlide103.xml" ContentType="application/vnd.openxmlformats-officedocument.presentationml.notesSlide+xml"/>
  <Override PartName="/ppt/notesSlides/notesSlide102.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2.xml" ContentType="application/vnd.openxmlformats-officedocument.presentationml.notesSlide+xml"/>
  <Override PartName="/ppt/notesSlides/notesSlide171.xml" ContentType="application/vnd.openxmlformats-officedocument.presentationml.notesSlide+xml"/>
  <Override PartName="/ppt/notesSlides/notesSlide170.xml" ContentType="application/vnd.openxmlformats-officedocument.presentationml.notesSlide+xml"/>
  <Override PartName="/ppt/notesSlides/notesSlide169.xml" ContentType="application/vnd.openxmlformats-officedocument.presentationml.notesSlide+xml"/>
  <Override PartName="/ppt/notesSlides/notesSlide168.xml" ContentType="application/vnd.openxmlformats-officedocument.presentationml.notesSlide+xml"/>
  <Override PartName="/ppt/notesSlides/notesSlide167.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85.xml" ContentType="application/vnd.openxmlformats-officedocument.presentationml.notesSlide+xml"/>
  <Override PartName="/ppt/notesSlides/notesSlide184.xml" ContentType="application/vnd.openxmlformats-officedocument.presentationml.notesSlide+xml"/>
  <Override PartName="/ppt/notesSlides/notesSlide183.xml" ContentType="application/vnd.openxmlformats-officedocument.presentationml.notesSlide+xml"/>
  <Override PartName="/ppt/notesSlides/notesSlide182.xml" ContentType="application/vnd.openxmlformats-officedocument.presentationml.notesSlide+xml"/>
  <Override PartName="/ppt/notesSlides/notesSlide181.xml" ContentType="application/vnd.openxmlformats-officedocument.presentationml.notesSlide+xml"/>
  <Override PartName="/ppt/notesSlides/notesSlide180.xml" ContentType="application/vnd.openxmlformats-officedocument.presentationml.notesSlide+xml"/>
  <Override PartName="/ppt/notesSlides/notesSlide166.xml" ContentType="application/vnd.openxmlformats-officedocument.presentationml.notesSlide+xml"/>
  <Override PartName="/ppt/notesSlides/notesSlide165.xml" ContentType="application/vnd.openxmlformats-officedocument.presentationml.notesSlide+xml"/>
  <Override PartName="/ppt/notesSlides/notesSlide164.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46.xml" ContentType="application/vnd.openxmlformats-officedocument.presentationml.notesSlide+xml"/>
  <Override PartName="/ppt/notesSlides/notesSlide145.xml" ContentType="application/vnd.openxmlformats-officedocument.presentationml.notesSlide+xml"/>
  <Override PartName="/ppt/notesSlides/notesSlide144.xml" ContentType="application/vnd.openxmlformats-officedocument.presentationml.notesSlide+xml"/>
  <Override PartName="/ppt/notesSlides/notesSlide143.xml" ContentType="application/vnd.openxmlformats-officedocument.presentationml.notesSlide+xml"/>
  <Override PartName="/ppt/notesSlides/notesSlide142.xml" ContentType="application/vnd.openxmlformats-officedocument.presentationml.notesSlide+xml"/>
  <Override PartName="/ppt/notesSlides/notesSlide141.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59.xml" ContentType="application/vnd.openxmlformats-officedocument.presentationml.notesSlide+xml"/>
  <Override PartName="/ppt/notesSlides/notesSlide158.xml" ContentType="application/vnd.openxmlformats-officedocument.presentationml.notesSlide+xml"/>
  <Override PartName="/ppt/notesSlides/notesSlide157.xml" ContentType="application/vnd.openxmlformats-officedocument.presentationml.notesSlide+xml"/>
  <Override PartName="/ppt/notesSlides/notesSlide156.xml" ContentType="application/vnd.openxmlformats-officedocument.presentationml.notesSlide+xml"/>
  <Override PartName="/ppt/notesSlides/notesSlide154.xml" ContentType="application/vnd.openxmlformats-officedocument.presentationml.notesSlide+xml"/>
  <Override PartName="/ppt/notesSlides/notesSlide88.xml" ContentType="application/vnd.openxmlformats-officedocument.presentationml.notesSlide+xml"/>
  <Override PartName="/ppt/notesSlides/notesSlide87.xml" ContentType="application/vnd.openxmlformats-officedocument.presentationml.notesSlide+xml"/>
  <Override PartName="/ppt/notesSlides/notesSlide86.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17.xml" ContentType="application/vnd.openxmlformats-officedocument.presentationml.notesSlide+xml"/>
  <Override PartName="/ppt/notesSlides/notesSlide16.xml" ContentType="application/vnd.openxmlformats-officedocument.presentationml.notesSlide+xml"/>
  <Override PartName="/ppt/notesSlides/notesSlide15.xml" ContentType="application/vnd.openxmlformats-officedocument.presentationml.notesSlide+xml"/>
  <Override PartName="/ppt/notesSlides/notesSlide14.xml" ContentType="application/vnd.openxmlformats-officedocument.presentationml.notesSlide+xml"/>
  <Override PartName="/ppt/notesSlides/notesSlide13.xml" ContentType="application/vnd.openxmlformats-officedocument.presentationml.notesSlide+xml"/>
  <Override PartName="/ppt/notesSlides/notesSlide12.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0.xml" ContentType="application/vnd.openxmlformats-officedocument.presentationml.notesSlide+xml"/>
  <Override PartName="/ppt/notesSlides/notesSlide29.xml" ContentType="application/vnd.openxmlformats-officedocument.presentationml.notesSlide+xml"/>
  <Override PartName="/ppt/notesSlides/notesSlide28.xml" ContentType="application/vnd.openxmlformats-officedocument.presentationml.notesSlide+xml"/>
  <Override PartName="/ppt/notesSlides/notesSlide27.xml" ContentType="application/vnd.openxmlformats-officedocument.presentationml.notesSlide+xml"/>
  <Override PartName="/ppt/notesSlides/notesSlide26.xml" ContentType="application/vnd.openxmlformats-officedocument.presentationml.notesSlide+xml"/>
  <Override PartName="/ppt/notesSlides/notesSlide25.xml" ContentType="application/vnd.openxmlformats-officedocument.presentationml.notesSlide+xml"/>
  <Override PartName="/ppt/notesSlides/notesSlide11.xml" ContentType="application/vnd.openxmlformats-officedocument.presentationml.notesSlide+xml"/>
  <Override PartName="/ppt/notesSlides/notesSlide10.xml" ContentType="application/vnd.openxmlformats-officedocument.presentationml.notesSlide+xml"/>
  <Override PartName="/ppt/notesSlides/notesSlide9.xml" ContentType="application/vnd.openxmlformats-officedocument.presentationml.notesSlide+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7.xml" ContentType="application/vnd.openxmlformats-officedocument.presentationml.slideLayout+xml"/>
  <Override PartName="/ppt/slideLayouts/slideLayout6.xml" ContentType="application/vnd.openxmlformats-officedocument.presentationml.slideLayout+xml"/>
  <Override PartName="/ppt/slideLayouts/slideLayout5.xml" ContentType="application/vnd.openxmlformats-officedocument.presentationml.slideLayout+xml"/>
  <Override PartName="/ppt/slideLayouts/slideLayout4.xml" ContentType="application/vnd.openxmlformats-officedocument.presentationml.slideLayout+xml"/>
  <Override PartName="/ppt/slideLayouts/slideLayout3.xml" ContentType="application/vnd.openxmlformats-officedocument.presentationml.slideLayout+xml"/>
  <Override PartName="/ppt/slideLayouts/slideLayout2.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4.xml" ContentType="application/vnd.openxmlformats-officedocument.presentationml.notesSlide+xml"/>
  <Override PartName="/ppt/notesSlides/notesSlide3.xml" ContentType="application/vnd.openxmlformats-officedocument.presentationml.notesSlide+xml"/>
  <Override PartName="/ppt/notesSlides/notesSlide2.xml" ContentType="application/vnd.openxmlformats-officedocument.presentationml.notesSlide+xml"/>
  <Override PartName="/ppt/notesSlides/notesSlide1.xml" ContentType="application/vnd.openxmlformats-officedocument.presentationml.notesSlide+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68.xml" ContentType="application/vnd.openxmlformats-officedocument.presentationml.notesSlide+xml"/>
  <Override PartName="/ppt/notesSlides/notesSlide67.xml" ContentType="application/vnd.openxmlformats-officedocument.presentationml.notesSlide+xml"/>
  <Override PartName="/ppt/notesSlides/notesSlide66.xml" ContentType="application/vnd.openxmlformats-officedocument.presentationml.notesSlide+xml"/>
  <Override PartName="/ppt/notesSlides/notesSlide65.xml" ContentType="application/vnd.openxmlformats-officedocument.presentationml.notesSlide+xml"/>
  <Override PartName="/ppt/notesSlides/notesSlide64.xml" ContentType="application/vnd.openxmlformats-officedocument.presentationml.notesSlide+xml"/>
  <Override PartName="/ppt/notesSlides/notesSlide63.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1.xml" ContentType="application/vnd.openxmlformats-officedocument.presentationml.notesSlide+xml"/>
  <Override PartName="/ppt/notesSlides/notesSlide80.xml" ContentType="application/vnd.openxmlformats-officedocument.presentationml.notesSlide+xml"/>
  <Override PartName="/ppt/notesSlides/notesSlide79.xml" ContentType="application/vnd.openxmlformats-officedocument.presentationml.notesSlide+xml"/>
  <Override PartName="/ppt/notesSlides/notesSlide78.xml" ContentType="application/vnd.openxmlformats-officedocument.presentationml.notesSlide+xml"/>
  <Override PartName="/ppt/notesSlides/notesSlide77.xml" ContentType="application/vnd.openxmlformats-officedocument.presentationml.notesSlide+xml"/>
  <Override PartName="/ppt/notesSlides/notesSlide76.xml" ContentType="application/vnd.openxmlformats-officedocument.presentationml.notesSlide+xml"/>
  <Override PartName="/ppt/notesSlides/notesSlide62.xml" ContentType="application/vnd.openxmlformats-officedocument.presentationml.notesSlide+xml"/>
  <Override PartName="/ppt/notesSlides/notesSlide61.xml" ContentType="application/vnd.openxmlformats-officedocument.presentationml.notesSlide+xml"/>
  <Override PartName="/ppt/notesSlides/notesSlide60.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3.xml" ContentType="application/vnd.openxmlformats-officedocument.presentationml.notesSlide+xml"/>
  <Override PartName="/ppt/notesSlides/notesSlide42.xml" ContentType="application/vnd.openxmlformats-officedocument.presentationml.notesSlide+xml"/>
  <Override PartName="/ppt/notesSlides/notesSlide41.xml" ContentType="application/vnd.openxmlformats-officedocument.presentationml.notesSlide+xml"/>
  <Override PartName="/ppt/notesSlides/notesSlide40.xml" ContentType="application/vnd.openxmlformats-officedocument.presentationml.notesSlide+xml"/>
  <Override PartName="/ppt/notesSlides/notesSlide39.xml" ContentType="application/vnd.openxmlformats-officedocument.presentationml.notesSlide+xml"/>
  <Override PartName="/ppt/notesSlides/notesSlide38.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9.xml" ContentType="application/vnd.openxmlformats-officedocument.presentationml.notesSlide+xml"/>
  <Override PartName="/ppt/notesSlides/notesSlide58.xml" ContentType="application/vnd.openxmlformats-officedocument.presentationml.notesSlide+xml"/>
  <Override PartName="/ppt/notesSlides/notesSlide57.xml" ContentType="application/vnd.openxmlformats-officedocument.presentationml.notesSlide+xml"/>
  <Override PartName="/ppt/notesSlides/notesSlide56.xml" ContentType="application/vnd.openxmlformats-officedocument.presentationml.notesSlide+xml"/>
  <Override PartName="/ppt/notesSlides/notesSlide55.xml" ContentType="application/vnd.openxmlformats-officedocument.presentationml.notesSlide+xml"/>
  <Override PartName="/ppt/notesSlides/notesSlide54.xml" ContentType="application/vnd.openxmlformats-officedocument.presentationml.notesSlide+xml"/>
  <Override PartName="/ppt/notesSlides/notesSlide53.xml" ContentType="application/vnd.openxmlformats-officedocument.presentationml.notesSlide+xml"/>
  <Override PartName="/ppt/notesSlides/notesSlide52.xml" ContentType="application/vnd.openxmlformats-officedocument.presentationml.notesSlide+xml"/>
  <Override PartName="/ppt/notesSlides/notesSlide51.xml" ContentType="application/vnd.openxmlformats-officedocument.presentationml.notesSlide+xml"/>
  <Override PartName="/ppt/notesSlides/notesSlide190.xml" ContentType="application/vnd.openxmlformats-officedocument.presentationml.notesSlide+xml"/>
  <Override PartName="/ppt/notesSlides/notesSlide155.xml" ContentType="application/vnd.openxmlformats-officedocument.presentationml.notesSlide+xml"/>
  <Override PartName="/ppt/notesSlides/notesSlide202.xml" ContentType="application/vnd.openxmlformats-officedocument.presentationml.notesSlide+xml"/>
  <Override PartName="/ppt/notesSlides/notesSlide215.xml" ContentType="application/vnd.openxmlformats-officedocument.presentationml.notesSlide+xml"/>
  <Override PartName="/ppt/notesSlides/notesSlide205.xml" ContentType="application/vnd.openxmlformats-officedocument.presentationml.notesSlide+xml"/>
  <Override PartName="/ppt/notesSlides/notesSlide209.xml" ContentType="application/vnd.openxmlformats-officedocument.presentationml.notesSlide+xml"/>
  <Override PartName="/ppt/notesSlides/notesSlide196.xml" ContentType="application/vnd.openxmlformats-officedocument.presentationml.notesSlide+xml"/>
  <Override PartName="/ppt/notesSlides/notesSlide214.xml" ContentType="application/vnd.openxmlformats-officedocument.presentationml.notesSlide+xml"/>
  <Override PartName="/ppt/notesSlides/notesSlide230.xml" ContentType="application/vnd.openxmlformats-officedocument.presentationml.notesSlide+xml"/>
  <Override PartName="/ppt/notesSlides/notesSlide233.xml" ContentType="application/vnd.openxmlformats-officedocument.presentationml.notesSlide+xml"/>
  <Override PartName="/ppt/notesSlides/notesSlide247.xml" ContentType="application/vnd.openxmlformats-officedocument.presentationml.notesSlide+xml"/>
  <Override PartName="/ppt/notesSlides/notesSlide234.xml" ContentType="application/vnd.openxmlformats-officedocument.presentationml.notesSlide+xml"/>
  <Override PartName="/ppt/notesSlides/notesSlide206.xml" ContentType="application/vnd.openxmlformats-officedocument.presentationml.notesSlide+xml"/>
  <Override PartName="/ppt/notesSlides/notesSlide218.xml" ContentType="application/vnd.openxmlformats-officedocument.presentationml.notesSlide+xml"/>
  <Override PartName="/ppt/notesSlides/notesSlide217.xml" ContentType="application/vnd.openxmlformats-officedocument.presentationml.notesSlide+xml"/>
  <Override PartName="/ppt/notesSlides/notesSlide232.xml" ContentType="application/vnd.openxmlformats-officedocument.presentationml.notesSlide+xml"/>
  <Override PartName="/ppt/notesSlides/notesSlide216.xml" ContentType="application/vnd.openxmlformats-officedocument.presentationml.notesSlide+xml"/>
  <Override PartName="/ppt/notesSlides/notesSlide229.xml" ContentType="application/vnd.openxmlformats-officedocument.presentationml.notesSlide+xml"/>
  <Override PartName="/ppt/notesSlides/notesSlide240.xml" ContentType="application/vnd.openxmlformats-officedocument.presentationml.notesSlide+xml"/>
  <Override PartName="/ppt/notesSlides/notesSlide238.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245.xml" ContentType="application/vnd.openxmlformats-officedocument.presentationml.notesSlide+xml"/>
  <Override PartName="/ppt/notesSlides/notesSlide244.xml" ContentType="application/vnd.openxmlformats-officedocument.presentationml.notesSlide+xml"/>
  <Override PartName="/ppt/notesSlides/notesSlide203.xml" ContentType="application/vnd.openxmlformats-officedocument.presentationml.notesSlide+xml"/>
  <Override PartName="/ppt/notesSlides/notesSlide243.xml" ContentType="application/vnd.openxmlformats-officedocument.presentationml.notesSlide+xml"/>
  <Override PartName="/ppt/notesSlides/notesSlide211.xml" ContentType="application/vnd.openxmlformats-officedocument.presentationml.notesSlide+xml"/>
  <Override PartName="/ppt/notesSlides/notesSlide242.xml" ContentType="application/vnd.openxmlformats-officedocument.presentationml.notesSlide+xml"/>
  <Override PartName="/ppt/notesSlides/notesSlide212.xml" ContentType="application/vnd.openxmlformats-officedocument.presentationml.notesSlide+xml"/>
  <Override PartName="/ppt/notesSlides/notesSlide201.xml" ContentType="application/vnd.openxmlformats-officedocument.presentationml.notesSlide+xml"/>
  <Override PartName="/ppt/notesSlides/notesSlide246.xml" ContentType="application/vnd.openxmlformats-officedocument.presentationml.notesSlide+xml"/>
  <Override PartName="/ppt/notesSlides/notesSlide200.xml" ContentType="application/vnd.openxmlformats-officedocument.presentationml.notesSlide+xml"/>
  <Override PartName="/ppt/notesSlides/notesSlide210.xml" ContentType="application/vnd.openxmlformats-officedocument.presentationml.notesSlide+xml"/>
  <Override PartName="/ppt/notesSlides/notesSlide241.xml" ContentType="application/vnd.openxmlformats-officedocument.presentationml.notesSlide+xml"/>
  <Override PartName="/ppt/notesSlides/notesSlide199.xml" ContentType="application/vnd.openxmlformats-officedocument.presentationml.notesSlide+xml"/>
  <Override PartName="/ppt/notesSlides/notesSlide231.xml" ContentType="application/vnd.openxmlformats-officedocument.presentationml.notesSlide+xml"/>
  <Override PartName="/ppt/notesSlides/notesSlide204.xml" ContentType="application/vnd.openxmlformats-officedocument.presentationml.notesSlide+xml"/>
  <Override PartName="/ppt/notesSlides/notesSlide213.xml" ContentType="application/vnd.openxmlformats-officedocument.presentationml.notesSlide+xml"/>
  <Override PartName="/ppt/notesSlides/notesSlide219.xml" ContentType="application/vnd.openxmlformats-officedocument.presentationml.notesSlide+xml"/>
  <Override PartName="/ppt/notesSlides/notesSlide235.xml" ContentType="application/vnd.openxmlformats-officedocument.presentationml.notesSlide+xml"/>
  <Override PartName="/ppt/notesSlides/notesSlide220.xml" ContentType="application/vnd.openxmlformats-officedocument.presentationml.notesSlide+xml"/>
  <Override PartName="/ppt/notesSlides/notesSlide224.xml" ContentType="application/vnd.openxmlformats-officedocument.presentationml.notesSlide+xml"/>
  <Override PartName="/ppt/notesSlides/notesSlide255.xml" ContentType="application/vnd.openxmlformats-officedocument.presentationml.notesSlide+xml"/>
  <Override PartName="/ppt/notesSlides/notesSlide208.xml" ContentType="application/vnd.openxmlformats-officedocument.presentationml.notesSlide+xml"/>
  <Override PartName="/ppt/notesSlides/notesSlide254.xml" ContentType="application/vnd.openxmlformats-officedocument.presentationml.notesSlide+xml"/>
  <Override PartName="/ppt/notesSlides/notesSlide195.xml" ContentType="application/vnd.openxmlformats-officedocument.presentationml.notesSlide+xml"/>
  <Override PartName="/ppt/notesSlides/notesSlide252.xml" ContentType="application/vnd.openxmlformats-officedocument.presentationml.notesSlide+xml"/>
  <Override PartName="/ppt/notesSlides/notesSlide193.xml" ContentType="application/vnd.openxmlformats-officedocument.presentationml.notesSlide+xml"/>
  <Override PartName="/ppt/notesSlides/notesSlide256.xml" ContentType="application/vnd.openxmlformats-officedocument.presentationml.notesSlide+xml"/>
  <Override PartName="/ppt/notesSlides/notesSlide257.xml" ContentType="application/vnd.openxmlformats-officedocument.presentationml.notesSlide+xml"/>
  <Override PartName="/ppt/notesSlides/notesSlide191.xml" ContentType="application/vnd.openxmlformats-officedocument.presentationml.notesSlide+xml"/>
  <Override PartName="/ppt/notesSlides/notesSlide207.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58.xml" ContentType="application/vnd.openxmlformats-officedocument.presentationml.notesSlide+xml"/>
  <Override PartName="/ppt/notesSlides/notesSlide192.xml" ContentType="application/vnd.openxmlformats-officedocument.presentationml.notesSlide+xml"/>
  <Override PartName="/ppt/notesSlides/notesSlide251.xml" ContentType="application/vnd.openxmlformats-officedocument.presentationml.notesSlide+xml"/>
  <Override PartName="/ppt/notesSlides/notesSlide253.xml" ContentType="application/vnd.openxmlformats-officedocument.presentationml.notesSlide+xml"/>
  <Override PartName="/ppt/notesSlides/notesSlide227.xml" ContentType="application/vnd.openxmlformats-officedocument.presentationml.notesSlide+xml"/>
  <Override PartName="/ppt/notesSlides/notesSlide222.xml" ContentType="application/vnd.openxmlformats-officedocument.presentationml.notesSlide+xml"/>
  <Override PartName="/ppt/notesSlides/notesSlide194.xml" ContentType="application/vnd.openxmlformats-officedocument.presentationml.notesSlide+xml"/>
  <Override PartName="/ppt/notesSlides/notesSlide236.xml" ContentType="application/vnd.openxmlformats-officedocument.presentationml.notesSlide+xml"/>
  <Override PartName="/ppt/notesSlides/notesSlide248.xml" ContentType="application/vnd.openxmlformats-officedocument.presentationml.notesSlide+xml"/>
  <Override PartName="/ppt/notesSlides/notesSlide221.xml" ContentType="application/vnd.openxmlformats-officedocument.presentationml.notesSlide+xml"/>
  <Override PartName="/ppt/notesSlides/notesSlide237.xml" ContentType="application/vnd.openxmlformats-officedocument.presentationml.notesSlide+xml"/>
  <Override PartName="/ppt/notesSlides/notesSlide228.xml" ContentType="application/vnd.openxmlformats-officedocument.presentationml.notesSlide+xml"/>
  <Override PartName="/ppt/notesSlides/notesSlide239.xml" ContentType="application/vnd.openxmlformats-officedocument.presentationml.notesSlide+xml"/>
  <Override PartName="/ppt/notesSlides/notesSlide250.xml" ContentType="application/vnd.openxmlformats-officedocument.presentationml.notesSlide+xml"/>
  <Override PartName="/ppt/notesSlides/notesSlide223.xml" ContentType="application/vnd.openxmlformats-officedocument.presentationml.notesSlide+xml"/>
  <Override PartName="/ppt/notesSlides/notesSlide249.xml" ContentType="application/vnd.openxmlformats-officedocument.presentationml.notesSlide+xml"/>
  <Override PartName="/ppt/notesMasters/notesMaster1.xml" ContentType="application/vnd.openxmlformats-officedocument.presentationml.notesMaster+xml"/>
  <Override PartName="/ppt/theme/theme1.xml" ContentType="application/vnd.openxmlformats-officedocument.theme+xml"/>
  <Override PartName="/ppt/theme/theme2.xml" ContentType="application/vnd.openxmlformats-officedocument.theme+xml"/>
  <Override PartName="/ppt/tableStyles.xml" ContentType="application/vnd.openxmlformats-officedocument.presentationml.tableStyles+xml"/>
  <Override PartName="/ppt/presProps.xml" ContentType="application/vnd.openxmlformats-officedocument.presentationml.presProps+xml"/>
  <Override PartName="/ppt/viewProps.xml" ContentType="application/vnd.openxmlformats-officedocument.presentationml.viewProps+xml"/>
  <Override PartName="/docProps/app.xml" ContentType="application/vnd.openxmlformats-officedocument.extended-properties+xml"/>
  <Override PartName="/docProps/core.xml" ContentType="application/vnd.openxmlformats-package.core-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60"/>
  </p:notesMasterIdLst>
  <p:sldIdLst>
    <p:sldId id="256" r:id="rId2"/>
    <p:sldId id="259" r:id="rId3"/>
    <p:sldId id="257" r:id="rId4"/>
    <p:sldId id="260" r:id="rId5"/>
    <p:sldId id="263" r:id="rId6"/>
    <p:sldId id="262" r:id="rId7"/>
    <p:sldId id="264" r:id="rId8"/>
    <p:sldId id="265" r:id="rId9"/>
    <p:sldId id="261" r:id="rId10"/>
    <p:sldId id="359" r:id="rId11"/>
    <p:sldId id="360" r:id="rId12"/>
    <p:sldId id="361" r:id="rId13"/>
    <p:sldId id="362" r:id="rId14"/>
    <p:sldId id="267" r:id="rId15"/>
    <p:sldId id="268" r:id="rId16"/>
    <p:sldId id="269" r:id="rId17"/>
    <p:sldId id="270" r:id="rId18"/>
    <p:sldId id="282" r:id="rId19"/>
    <p:sldId id="271" r:id="rId20"/>
    <p:sldId id="272" r:id="rId21"/>
    <p:sldId id="273" r:id="rId22"/>
    <p:sldId id="274" r:id="rId23"/>
    <p:sldId id="275" r:id="rId24"/>
    <p:sldId id="276" r:id="rId25"/>
    <p:sldId id="277" r:id="rId26"/>
    <p:sldId id="278" r:id="rId27"/>
    <p:sldId id="279" r:id="rId28"/>
    <p:sldId id="284" r:id="rId29"/>
    <p:sldId id="280" r:id="rId30"/>
    <p:sldId id="281" r:id="rId31"/>
    <p:sldId id="283" r:id="rId32"/>
    <p:sldId id="285" r:id="rId33"/>
    <p:sldId id="286" r:id="rId34"/>
    <p:sldId id="290" r:id="rId35"/>
    <p:sldId id="289" r:id="rId36"/>
    <p:sldId id="366" r:id="rId37"/>
    <p:sldId id="364" r:id="rId38"/>
    <p:sldId id="363" r:id="rId39"/>
    <p:sldId id="368" r:id="rId40"/>
    <p:sldId id="367" r:id="rId41"/>
    <p:sldId id="369" r:id="rId42"/>
    <p:sldId id="370" r:id="rId43"/>
    <p:sldId id="372" r:id="rId44"/>
    <p:sldId id="371" r:id="rId45"/>
    <p:sldId id="376" r:id="rId46"/>
    <p:sldId id="373" r:id="rId47"/>
    <p:sldId id="374" r:id="rId48"/>
    <p:sldId id="375" r:id="rId49"/>
    <p:sldId id="377" r:id="rId50"/>
    <p:sldId id="379" r:id="rId51"/>
    <p:sldId id="381" r:id="rId52"/>
    <p:sldId id="382" r:id="rId53"/>
    <p:sldId id="383" r:id="rId54"/>
    <p:sldId id="385" r:id="rId55"/>
    <p:sldId id="386" r:id="rId56"/>
    <p:sldId id="387" r:id="rId57"/>
    <p:sldId id="388" r:id="rId58"/>
    <p:sldId id="384" r:id="rId59"/>
    <p:sldId id="391" r:id="rId60"/>
    <p:sldId id="390" r:id="rId61"/>
    <p:sldId id="389" r:id="rId62"/>
    <p:sldId id="392" r:id="rId63"/>
    <p:sldId id="393" r:id="rId64"/>
    <p:sldId id="394" r:id="rId65"/>
    <p:sldId id="396" r:id="rId66"/>
    <p:sldId id="395" r:id="rId67"/>
    <p:sldId id="397" r:id="rId68"/>
    <p:sldId id="398" r:id="rId69"/>
    <p:sldId id="399" r:id="rId70"/>
    <p:sldId id="402" r:id="rId71"/>
    <p:sldId id="403" r:id="rId72"/>
    <p:sldId id="404" r:id="rId73"/>
    <p:sldId id="405" r:id="rId74"/>
    <p:sldId id="406" r:id="rId75"/>
    <p:sldId id="407" r:id="rId76"/>
    <p:sldId id="408" r:id="rId77"/>
    <p:sldId id="409" r:id="rId78"/>
    <p:sldId id="410" r:id="rId79"/>
    <p:sldId id="411" r:id="rId80"/>
    <p:sldId id="412" r:id="rId81"/>
    <p:sldId id="413" r:id="rId82"/>
    <p:sldId id="415" r:id="rId83"/>
    <p:sldId id="416" r:id="rId84"/>
    <p:sldId id="417" r:id="rId85"/>
    <p:sldId id="418" r:id="rId86"/>
    <p:sldId id="419" r:id="rId87"/>
    <p:sldId id="420" r:id="rId88"/>
    <p:sldId id="422" r:id="rId89"/>
    <p:sldId id="421" r:id="rId90"/>
    <p:sldId id="423" r:id="rId91"/>
    <p:sldId id="424" r:id="rId92"/>
    <p:sldId id="425" r:id="rId93"/>
    <p:sldId id="426" r:id="rId94"/>
    <p:sldId id="427" r:id="rId95"/>
    <p:sldId id="428" r:id="rId96"/>
    <p:sldId id="429" r:id="rId97"/>
    <p:sldId id="430" r:id="rId98"/>
    <p:sldId id="431" r:id="rId99"/>
    <p:sldId id="432" r:id="rId100"/>
    <p:sldId id="433" r:id="rId101"/>
    <p:sldId id="434" r:id="rId102"/>
    <p:sldId id="554" r:id="rId103"/>
    <p:sldId id="555" r:id="rId104"/>
    <p:sldId id="556" r:id="rId105"/>
    <p:sldId id="557" r:id="rId106"/>
    <p:sldId id="558" r:id="rId107"/>
    <p:sldId id="559" r:id="rId108"/>
    <p:sldId id="560" r:id="rId109"/>
    <p:sldId id="561" r:id="rId110"/>
    <p:sldId id="562" r:id="rId111"/>
    <p:sldId id="563" r:id="rId112"/>
    <p:sldId id="564" r:id="rId113"/>
    <p:sldId id="565" r:id="rId114"/>
    <p:sldId id="566" r:id="rId115"/>
    <p:sldId id="567" r:id="rId116"/>
    <p:sldId id="455" r:id="rId117"/>
    <p:sldId id="456" r:id="rId118"/>
    <p:sldId id="568" r:id="rId119"/>
    <p:sldId id="569" r:id="rId120"/>
    <p:sldId id="570" r:id="rId121"/>
    <p:sldId id="571" r:id="rId122"/>
    <p:sldId id="572" r:id="rId123"/>
    <p:sldId id="573" r:id="rId124"/>
    <p:sldId id="400" r:id="rId125"/>
    <p:sldId id="401" r:id="rId126"/>
    <p:sldId id="378" r:id="rId127"/>
    <p:sldId id="291" r:id="rId128"/>
    <p:sldId id="319" r:id="rId129"/>
    <p:sldId id="320" r:id="rId130"/>
    <p:sldId id="345" r:id="rId131"/>
    <p:sldId id="346" r:id="rId132"/>
    <p:sldId id="323" r:id="rId133"/>
    <p:sldId id="347" r:id="rId134"/>
    <p:sldId id="324" r:id="rId135"/>
    <p:sldId id="325" r:id="rId136"/>
    <p:sldId id="326" r:id="rId137"/>
    <p:sldId id="327" r:id="rId138"/>
    <p:sldId id="328" r:id="rId139"/>
    <p:sldId id="329" r:id="rId140"/>
    <p:sldId id="330" r:id="rId141"/>
    <p:sldId id="331" r:id="rId142"/>
    <p:sldId id="332" r:id="rId143"/>
    <p:sldId id="348" r:id="rId144"/>
    <p:sldId id="333" r:id="rId145"/>
    <p:sldId id="334" r:id="rId146"/>
    <p:sldId id="349" r:id="rId147"/>
    <p:sldId id="335" r:id="rId148"/>
    <p:sldId id="336" r:id="rId149"/>
    <p:sldId id="350" r:id="rId150"/>
    <p:sldId id="351" r:id="rId151"/>
    <p:sldId id="353" r:id="rId152"/>
    <p:sldId id="337" r:id="rId153"/>
    <p:sldId id="338" r:id="rId154"/>
    <p:sldId id="339" r:id="rId155"/>
    <p:sldId id="352" r:id="rId156"/>
    <p:sldId id="340" r:id="rId157"/>
    <p:sldId id="355" r:id="rId158"/>
    <p:sldId id="341" r:id="rId159"/>
    <p:sldId id="356" r:id="rId160"/>
    <p:sldId id="357" r:id="rId161"/>
    <p:sldId id="342" r:id="rId162"/>
    <p:sldId id="358" r:id="rId163"/>
    <p:sldId id="343" r:id="rId164"/>
    <p:sldId id="344" r:id="rId165"/>
    <p:sldId id="458" r:id="rId166"/>
    <p:sldId id="461" r:id="rId167"/>
    <p:sldId id="462" r:id="rId168"/>
    <p:sldId id="463" r:id="rId169"/>
    <p:sldId id="460" r:id="rId170"/>
    <p:sldId id="459" r:id="rId171"/>
    <p:sldId id="464" r:id="rId172"/>
    <p:sldId id="465" r:id="rId173"/>
    <p:sldId id="466" r:id="rId174"/>
    <p:sldId id="467" r:id="rId175"/>
    <p:sldId id="468" r:id="rId176"/>
    <p:sldId id="469" r:id="rId177"/>
    <p:sldId id="470" r:id="rId178"/>
    <p:sldId id="471" r:id="rId179"/>
    <p:sldId id="472" r:id="rId180"/>
    <p:sldId id="473" r:id="rId181"/>
    <p:sldId id="493" r:id="rId182"/>
    <p:sldId id="486" r:id="rId183"/>
    <p:sldId id="487" r:id="rId184"/>
    <p:sldId id="488" r:id="rId185"/>
    <p:sldId id="489" r:id="rId186"/>
    <p:sldId id="490" r:id="rId187"/>
    <p:sldId id="491" r:id="rId188"/>
    <p:sldId id="492" r:id="rId189"/>
    <p:sldId id="494" r:id="rId190"/>
    <p:sldId id="495" r:id="rId191"/>
    <p:sldId id="496" r:id="rId192"/>
    <p:sldId id="497" r:id="rId193"/>
    <p:sldId id="498" r:id="rId194"/>
    <p:sldId id="499" r:id="rId195"/>
    <p:sldId id="500" r:id="rId196"/>
    <p:sldId id="501" r:id="rId197"/>
    <p:sldId id="502" r:id="rId198"/>
    <p:sldId id="503" r:id="rId199"/>
    <p:sldId id="504" r:id="rId200"/>
    <p:sldId id="505" r:id="rId201"/>
    <p:sldId id="506" r:id="rId202"/>
    <p:sldId id="507" r:id="rId203"/>
    <p:sldId id="508" r:id="rId204"/>
    <p:sldId id="509" r:id="rId205"/>
    <p:sldId id="510" r:id="rId206"/>
    <p:sldId id="511" r:id="rId207"/>
    <p:sldId id="512" r:id="rId208"/>
    <p:sldId id="513" r:id="rId209"/>
    <p:sldId id="514" r:id="rId210"/>
    <p:sldId id="515" r:id="rId211"/>
    <p:sldId id="516" r:id="rId212"/>
    <p:sldId id="517" r:id="rId213"/>
    <p:sldId id="518" r:id="rId214"/>
    <p:sldId id="519" r:id="rId215"/>
    <p:sldId id="520" r:id="rId216"/>
    <p:sldId id="521" r:id="rId217"/>
    <p:sldId id="541" r:id="rId218"/>
    <p:sldId id="522" r:id="rId219"/>
    <p:sldId id="523" r:id="rId220"/>
    <p:sldId id="542" r:id="rId221"/>
    <p:sldId id="543" r:id="rId222"/>
    <p:sldId id="544" r:id="rId223"/>
    <p:sldId id="545" r:id="rId224"/>
    <p:sldId id="546" r:id="rId225"/>
    <p:sldId id="547" r:id="rId226"/>
    <p:sldId id="548" r:id="rId227"/>
    <p:sldId id="549" r:id="rId228"/>
    <p:sldId id="550" r:id="rId229"/>
    <p:sldId id="551" r:id="rId230"/>
    <p:sldId id="552" r:id="rId231"/>
    <p:sldId id="553" r:id="rId232"/>
    <p:sldId id="524" r:id="rId233"/>
    <p:sldId id="525" r:id="rId234"/>
    <p:sldId id="540" r:id="rId235"/>
    <p:sldId id="528" r:id="rId236"/>
    <p:sldId id="529" r:id="rId237"/>
    <p:sldId id="530" r:id="rId238"/>
    <p:sldId id="531" r:id="rId239"/>
    <p:sldId id="532" r:id="rId240"/>
    <p:sldId id="533" r:id="rId241"/>
    <p:sldId id="534" r:id="rId242"/>
    <p:sldId id="535" r:id="rId243"/>
    <p:sldId id="539" r:id="rId244"/>
    <p:sldId id="484" r:id="rId245"/>
    <p:sldId id="526" r:id="rId246"/>
    <p:sldId id="527" r:id="rId247"/>
    <p:sldId id="536" r:id="rId248"/>
    <p:sldId id="537" r:id="rId249"/>
    <p:sldId id="538" r:id="rId250"/>
    <p:sldId id="482" r:id="rId251"/>
    <p:sldId id="474" r:id="rId252"/>
    <p:sldId id="475" r:id="rId253"/>
    <p:sldId id="476" r:id="rId254"/>
    <p:sldId id="477" r:id="rId255"/>
    <p:sldId id="478" r:id="rId256"/>
    <p:sldId id="479" r:id="rId257"/>
    <p:sldId id="480" r:id="rId258"/>
    <p:sldId id="481" r:id="rId259"/>
  </p:sldIdLst>
  <p:sldSz cx="9144000" cy="6858000" type="screen4x3"/>
  <p:notesSz cx="6858000" cy="9144000"/>
  <p:defaultTextStyle>
    <a:defPPr>
      <a:defRPr lang="cs-CZ"/>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08DA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Střední styl 2 – zvýraznění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747" autoAdjust="0"/>
    <p:restoredTop sz="73710" autoAdjust="0"/>
  </p:normalViewPr>
  <p:slideViewPr>
    <p:cSldViewPr>
      <p:cViewPr>
        <p:scale>
          <a:sx n="86" d="100"/>
          <a:sy n="86" d="100"/>
        </p:scale>
        <p:origin x="-492" y="-48"/>
      </p:cViewPr>
      <p:guideLst>
        <p:guide orient="horz" pos="2160"/>
        <p:guide pos="2880"/>
      </p:guideLst>
    </p:cSldViewPr>
  </p:slideViewPr>
  <p:outlineViewPr>
    <p:cViewPr>
      <p:scale>
        <a:sx n="33" d="100"/>
        <a:sy n="33" d="100"/>
      </p:scale>
      <p:origin x="48" y="0"/>
    </p:cViewPr>
  </p:outlineViewPr>
  <p:notesTextViewPr>
    <p:cViewPr>
      <p:scale>
        <a:sx n="100" d="100"/>
        <a:sy n="100" d="100"/>
      </p:scale>
      <p:origin x="0" y="0"/>
    </p:cViewPr>
  </p:notesTextViewPr>
  <p:notesViewPr>
    <p:cSldViewPr>
      <p:cViewPr varScale="1">
        <p:scale>
          <a:sx n="60" d="100"/>
          <a:sy n="60" d="100"/>
        </p:scale>
        <p:origin x="-2490" y="-9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170" Type="http://schemas.openxmlformats.org/officeDocument/2006/relationships/slide" Target="slides/slide169.xml"/><Relationship Id="rId226" Type="http://schemas.openxmlformats.org/officeDocument/2006/relationships/slide" Target="slides/slide22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slide" Target="slides/slide236.xml"/><Relationship Id="rId258" Type="http://schemas.openxmlformats.org/officeDocument/2006/relationships/slide" Target="slides/slide257.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slide" Target="slides/slide247.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notesMaster" Target="notesMasters/notesMaster1.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slide" Target="slides/slide249.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261" Type="http://schemas.openxmlformats.org/officeDocument/2006/relationships/presProps" Target="presProps.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viewProps" Target="viewProps.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theme" Target="theme/theme1.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tableStyles" Target="tableStyles.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customXml" Target="../customXml/item1.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customXml" Target="../customXml/item2.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customXml" Target="../customXml/item3.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4.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43.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44.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37.emf"/></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46.wmf"/><Relationship Id="rId1" Type="http://schemas.openxmlformats.org/officeDocument/2006/relationships/image" Target="../media/image45.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47.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48.w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49.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50.emf"/></Relationships>
</file>

<file path=ppt/drawings/_rels/vmlDrawing18.v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image" Target="../media/image51.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53.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5.w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54.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55.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56.e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57.e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58.e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59.e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60.e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61.emf"/></Relationships>
</file>

<file path=ppt/drawings/_rels/vmlDrawing28.vml.rels><?xml version="1.0" encoding="UTF-8" standalone="yes"?>
<Relationships xmlns="http://schemas.openxmlformats.org/package/2006/relationships"><Relationship Id="rId3" Type="http://schemas.openxmlformats.org/officeDocument/2006/relationships/image" Target="../media/image64.emf"/><Relationship Id="rId2" Type="http://schemas.openxmlformats.org/officeDocument/2006/relationships/image" Target="../media/image63.emf"/><Relationship Id="rId1" Type="http://schemas.openxmlformats.org/officeDocument/2006/relationships/image" Target="../media/image62.e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65.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6.w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66.w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67.emf"/></Relationships>
</file>

<file path=ppt/drawings/_rels/vmlDrawing32.vml.rels><?xml version="1.0" encoding="UTF-8" standalone="yes"?>
<Relationships xmlns="http://schemas.openxmlformats.org/package/2006/relationships"><Relationship Id="rId2" Type="http://schemas.openxmlformats.org/officeDocument/2006/relationships/image" Target="../media/image69.emf"/><Relationship Id="rId1" Type="http://schemas.openxmlformats.org/officeDocument/2006/relationships/image" Target="../media/image68.emf"/></Relationships>
</file>

<file path=ppt/drawings/_rels/vmlDrawing33.vml.rels><?xml version="1.0" encoding="UTF-8" standalone="yes"?>
<Relationships xmlns="http://schemas.openxmlformats.org/package/2006/relationships"><Relationship Id="rId2" Type="http://schemas.openxmlformats.org/officeDocument/2006/relationships/image" Target="../media/image71.emf"/><Relationship Id="rId1" Type="http://schemas.openxmlformats.org/officeDocument/2006/relationships/image" Target="../media/image70.emf"/></Relationships>
</file>

<file path=ppt/drawings/_rels/vmlDrawing34.vml.rels><?xml version="1.0" encoding="UTF-8" standalone="yes"?>
<Relationships xmlns="http://schemas.openxmlformats.org/package/2006/relationships"><Relationship Id="rId1" Type="http://schemas.openxmlformats.org/officeDocument/2006/relationships/image" Target="../media/image72.wmf"/></Relationships>
</file>

<file path=ppt/drawings/_rels/vmlDrawing35.vml.rels><?xml version="1.0" encoding="UTF-8" standalone="yes"?>
<Relationships xmlns="http://schemas.openxmlformats.org/package/2006/relationships"><Relationship Id="rId1" Type="http://schemas.openxmlformats.org/officeDocument/2006/relationships/image" Target="../media/image73.emf"/></Relationships>
</file>

<file path=ppt/drawings/_rels/vmlDrawing36.vml.rels><?xml version="1.0" encoding="UTF-8" standalone="yes"?>
<Relationships xmlns="http://schemas.openxmlformats.org/package/2006/relationships"><Relationship Id="rId1" Type="http://schemas.openxmlformats.org/officeDocument/2006/relationships/image" Target="../media/image74.emf"/></Relationships>
</file>

<file path=ppt/drawings/_rels/vmlDrawing37.vml.rels><?xml version="1.0" encoding="UTF-8" standalone="yes"?>
<Relationships xmlns="http://schemas.openxmlformats.org/package/2006/relationships"><Relationship Id="rId1" Type="http://schemas.openxmlformats.org/officeDocument/2006/relationships/image" Target="../media/image75.emf"/></Relationships>
</file>

<file path=ppt/drawings/_rels/vmlDrawing38.vml.rels><?xml version="1.0" encoding="UTF-8" standalone="yes"?>
<Relationships xmlns="http://schemas.openxmlformats.org/package/2006/relationships"><Relationship Id="rId1" Type="http://schemas.openxmlformats.org/officeDocument/2006/relationships/image" Target="../media/image76.emf"/></Relationships>
</file>

<file path=ppt/drawings/_rels/vmlDrawing39.vml.rels><?xml version="1.0" encoding="UTF-8" standalone="yes"?>
<Relationships xmlns="http://schemas.openxmlformats.org/package/2006/relationships"><Relationship Id="rId1" Type="http://schemas.openxmlformats.org/officeDocument/2006/relationships/image" Target="../media/image77.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7.emf"/></Relationships>
</file>

<file path=ppt/drawings/_rels/vmlDrawing40.vml.rels><?xml version="1.0" encoding="UTF-8" standalone="yes"?>
<Relationships xmlns="http://schemas.openxmlformats.org/package/2006/relationships"><Relationship Id="rId1" Type="http://schemas.openxmlformats.org/officeDocument/2006/relationships/image" Target="../media/image78.emf"/></Relationships>
</file>

<file path=ppt/drawings/_rels/vmlDrawing41.vml.rels><?xml version="1.0" encoding="UTF-8" standalone="yes"?>
<Relationships xmlns="http://schemas.openxmlformats.org/package/2006/relationships"><Relationship Id="rId1" Type="http://schemas.openxmlformats.org/officeDocument/2006/relationships/image" Target="../media/image79.emf"/></Relationships>
</file>

<file path=ppt/drawings/_rels/vmlDrawing42.vml.rels><?xml version="1.0" encoding="UTF-8" standalone="yes"?>
<Relationships xmlns="http://schemas.openxmlformats.org/package/2006/relationships"><Relationship Id="rId1" Type="http://schemas.openxmlformats.org/officeDocument/2006/relationships/image" Target="../media/image80.emf"/></Relationships>
</file>

<file path=ppt/drawings/_rels/vmlDrawing43.vml.rels><?xml version="1.0" encoding="UTF-8" standalone="yes"?>
<Relationships xmlns="http://schemas.openxmlformats.org/package/2006/relationships"><Relationship Id="rId1" Type="http://schemas.openxmlformats.org/officeDocument/2006/relationships/image" Target="../media/image81.emf"/></Relationships>
</file>

<file path=ppt/drawings/_rels/vmlDrawing44.vml.rels><?xml version="1.0" encoding="UTF-8" standalone="yes"?>
<Relationships xmlns="http://schemas.openxmlformats.org/package/2006/relationships"><Relationship Id="rId1" Type="http://schemas.openxmlformats.org/officeDocument/2006/relationships/image" Target="../media/image82.emf"/></Relationships>
</file>

<file path=ppt/drawings/_rels/vmlDrawing45.vml.rels><?xml version="1.0" encoding="UTF-8" standalone="yes"?>
<Relationships xmlns="http://schemas.openxmlformats.org/package/2006/relationships"><Relationship Id="rId2" Type="http://schemas.openxmlformats.org/officeDocument/2006/relationships/image" Target="../media/image84.wmf"/><Relationship Id="rId1" Type="http://schemas.openxmlformats.org/officeDocument/2006/relationships/image" Target="../media/image83.wmf"/></Relationships>
</file>

<file path=ppt/drawings/_rels/vmlDrawing46.vml.rels><?xml version="1.0" encoding="UTF-8" standalone="yes"?>
<Relationships xmlns="http://schemas.openxmlformats.org/package/2006/relationships"><Relationship Id="rId1" Type="http://schemas.openxmlformats.org/officeDocument/2006/relationships/image" Target="../media/image85.wmf"/></Relationships>
</file>

<file path=ppt/drawings/_rels/vmlDrawing47.vml.rels><?xml version="1.0" encoding="UTF-8" standalone="yes"?>
<Relationships xmlns="http://schemas.openxmlformats.org/package/2006/relationships"><Relationship Id="rId1" Type="http://schemas.openxmlformats.org/officeDocument/2006/relationships/image" Target="../media/image86.wmf"/></Relationships>
</file>

<file path=ppt/drawings/_rels/vmlDrawing48.vml.rels><?xml version="1.0" encoding="UTF-8" standalone="yes"?>
<Relationships xmlns="http://schemas.openxmlformats.org/package/2006/relationships"><Relationship Id="rId1" Type="http://schemas.openxmlformats.org/officeDocument/2006/relationships/image" Target="../media/image87.wmf"/></Relationships>
</file>

<file path=ppt/drawings/_rels/vmlDrawing49.vml.rels><?xml version="1.0" encoding="UTF-8" standalone="yes"?>
<Relationships xmlns="http://schemas.openxmlformats.org/package/2006/relationships"><Relationship Id="rId1" Type="http://schemas.openxmlformats.org/officeDocument/2006/relationships/image" Target="../media/image88.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38.emf"/></Relationships>
</file>

<file path=ppt/drawings/_rels/vmlDrawing50.vml.rels><?xml version="1.0" encoding="UTF-8" standalone="yes"?>
<Relationships xmlns="http://schemas.openxmlformats.org/package/2006/relationships"><Relationship Id="rId1" Type="http://schemas.openxmlformats.org/officeDocument/2006/relationships/image" Target="../media/image89.wmf"/></Relationships>
</file>

<file path=ppt/drawings/_rels/vmlDrawing51.vml.rels><?xml version="1.0" encoding="UTF-8" standalone="yes"?>
<Relationships xmlns="http://schemas.openxmlformats.org/package/2006/relationships"><Relationship Id="rId1" Type="http://schemas.openxmlformats.org/officeDocument/2006/relationships/image" Target="../media/image90.wmf"/></Relationships>
</file>

<file path=ppt/drawings/_rels/vmlDrawing52.vml.rels><?xml version="1.0" encoding="UTF-8" standalone="yes"?>
<Relationships xmlns="http://schemas.openxmlformats.org/package/2006/relationships"><Relationship Id="rId1" Type="http://schemas.openxmlformats.org/officeDocument/2006/relationships/image" Target="../media/image91.emf"/></Relationships>
</file>

<file path=ppt/drawings/_rels/vmlDrawing53.vml.rels><?xml version="1.0" encoding="UTF-8" standalone="yes"?>
<Relationships xmlns="http://schemas.openxmlformats.org/package/2006/relationships"><Relationship Id="rId1" Type="http://schemas.openxmlformats.org/officeDocument/2006/relationships/image" Target="../media/image92.wmf"/></Relationships>
</file>

<file path=ppt/drawings/_rels/vmlDrawing54.vml.rels><?xml version="1.0" encoding="UTF-8" standalone="yes"?>
<Relationships xmlns="http://schemas.openxmlformats.org/package/2006/relationships"><Relationship Id="rId1" Type="http://schemas.openxmlformats.org/officeDocument/2006/relationships/image" Target="../media/image93.wmf"/></Relationships>
</file>

<file path=ppt/drawings/_rels/vmlDrawing55.vml.rels><?xml version="1.0" encoding="UTF-8" standalone="yes"?>
<Relationships xmlns="http://schemas.openxmlformats.org/package/2006/relationships"><Relationship Id="rId1" Type="http://schemas.openxmlformats.org/officeDocument/2006/relationships/image" Target="../media/image94.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39.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40.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41.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42.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Zástupný symbol pro záhlaví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cs-CZ"/>
          </a:p>
        </p:txBody>
      </p:sp>
      <p:sp>
        <p:nvSpPr>
          <p:cNvPr id="3" name="Zástupný symbol pro datum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8B2CA27-CD26-45BC-AB33-DB40831A8C83}" type="datetimeFigureOut">
              <a:rPr lang="cs-CZ" smtClean="0"/>
              <a:pPr/>
              <a:t>22.10.2012</a:t>
            </a:fld>
            <a:endParaRPr lang="cs-CZ"/>
          </a:p>
        </p:txBody>
      </p:sp>
      <p:sp>
        <p:nvSpPr>
          <p:cNvPr id="4" name="Zástupný symbol pro obrázek snímku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cs-CZ"/>
          </a:p>
        </p:txBody>
      </p:sp>
      <p:sp>
        <p:nvSpPr>
          <p:cNvPr id="5" name="Zástupný symbol pro poznámky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cs-CZ" smtClean="0"/>
              <a:t>Kliknutím lze upravit styly předlohy textu.</a:t>
            </a:r>
          </a:p>
          <a:p>
            <a:pPr lvl="1"/>
            <a:r>
              <a:rPr lang="cs-CZ" smtClean="0"/>
              <a:t>Druhá úroveň</a:t>
            </a:r>
          </a:p>
          <a:p>
            <a:pPr lvl="2"/>
            <a:r>
              <a:rPr lang="cs-CZ" smtClean="0"/>
              <a:t>Třetí úroveň</a:t>
            </a:r>
          </a:p>
          <a:p>
            <a:pPr lvl="3"/>
            <a:r>
              <a:rPr lang="cs-CZ" smtClean="0"/>
              <a:t>Čtvrtá úroveň</a:t>
            </a:r>
          </a:p>
          <a:p>
            <a:pPr lvl="4"/>
            <a:r>
              <a:rPr lang="cs-CZ" smtClean="0"/>
              <a:t>Pátá úroveň</a:t>
            </a:r>
            <a:endParaRPr lang="cs-CZ"/>
          </a:p>
        </p:txBody>
      </p:sp>
      <p:sp>
        <p:nvSpPr>
          <p:cNvPr id="6" name="Zástupný symbol pro zápatí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cs-CZ"/>
          </a:p>
        </p:txBody>
      </p:sp>
      <p:sp>
        <p:nvSpPr>
          <p:cNvPr id="7" name="Zástupný symbol pro číslo snímku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D0454D0-24E4-459F-9DC4-EA02BCDBF9B7}" type="slidenum">
              <a:rPr lang="cs-CZ" smtClean="0"/>
              <a:pPr/>
              <a:t>‹#›</a:t>
            </a:fld>
            <a:endParaRPr lang="cs-CZ"/>
          </a:p>
        </p:txBody>
      </p:sp>
    </p:spTree>
    <p:extLst>
      <p:ext uri="{BB962C8B-B14F-4D97-AF65-F5344CB8AC3E}">
        <p14:creationId xmlns:p14="http://schemas.microsoft.com/office/powerpoint/2010/main" val="34881219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253.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254.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255.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256.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257.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258.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endParaRPr lang="cs-CZ" dirty="0"/>
          </a:p>
        </p:txBody>
      </p:sp>
      <p:sp>
        <p:nvSpPr>
          <p:cNvPr id="4" name="Zástupný symbol pro číslo snímku 3"/>
          <p:cNvSpPr>
            <a:spLocks noGrp="1"/>
          </p:cNvSpPr>
          <p:nvPr>
            <p:ph type="sldNum" sz="quarter" idx="10"/>
          </p:nvPr>
        </p:nvSpPr>
        <p:spPr/>
        <p:txBody>
          <a:bodyPr/>
          <a:lstStyle/>
          <a:p>
            <a:fld id="{ED0454D0-24E4-459F-9DC4-EA02BCDBF9B7}" type="slidenum">
              <a:rPr lang="cs-CZ" smtClean="0"/>
              <a:pPr/>
              <a:t>1</a:t>
            </a:fld>
            <a:endParaRPr lang="cs-CZ"/>
          </a:p>
        </p:txBody>
      </p:sp>
    </p:spTree>
    <p:extLst>
      <p:ext uri="{BB962C8B-B14F-4D97-AF65-F5344CB8AC3E}">
        <p14:creationId xmlns:p14="http://schemas.microsoft.com/office/powerpoint/2010/main" val="23727416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endParaRPr lang="cs-CZ" dirty="0"/>
          </a:p>
        </p:txBody>
      </p:sp>
      <p:sp>
        <p:nvSpPr>
          <p:cNvPr id="4" name="Zástupný symbol pro číslo snímku 3"/>
          <p:cNvSpPr>
            <a:spLocks noGrp="1"/>
          </p:cNvSpPr>
          <p:nvPr>
            <p:ph type="sldNum" sz="quarter" idx="10"/>
          </p:nvPr>
        </p:nvSpPr>
        <p:spPr/>
        <p:txBody>
          <a:bodyPr/>
          <a:lstStyle/>
          <a:p>
            <a:fld id="{ED0454D0-24E4-459F-9DC4-EA02BCDBF9B7}" type="slidenum">
              <a:rPr lang="cs-CZ" smtClean="0"/>
              <a:pPr/>
              <a:t>10</a:t>
            </a:fld>
            <a:endParaRPr lang="cs-CZ"/>
          </a:p>
        </p:txBody>
      </p:sp>
    </p:spTree>
    <p:extLst>
      <p:ext uri="{BB962C8B-B14F-4D97-AF65-F5344CB8AC3E}">
        <p14:creationId xmlns:p14="http://schemas.microsoft.com/office/powerpoint/2010/main" val="1926528457"/>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endParaRPr lang="cs-CZ" dirty="0"/>
          </a:p>
        </p:txBody>
      </p:sp>
      <p:sp>
        <p:nvSpPr>
          <p:cNvPr id="4" name="Zástupný symbol pro číslo snímku 3"/>
          <p:cNvSpPr>
            <a:spLocks noGrp="1"/>
          </p:cNvSpPr>
          <p:nvPr>
            <p:ph type="sldNum" sz="quarter" idx="10"/>
          </p:nvPr>
        </p:nvSpPr>
        <p:spPr/>
        <p:txBody>
          <a:bodyPr/>
          <a:lstStyle/>
          <a:p>
            <a:fld id="{ED0454D0-24E4-459F-9DC4-EA02BCDBF9B7}" type="slidenum">
              <a:rPr lang="cs-CZ" smtClean="0"/>
              <a:pPr/>
              <a:t>100</a:t>
            </a:fld>
            <a:endParaRPr lang="cs-CZ"/>
          </a:p>
        </p:txBody>
      </p:sp>
    </p:spTree>
    <p:extLst>
      <p:ext uri="{BB962C8B-B14F-4D97-AF65-F5344CB8AC3E}">
        <p14:creationId xmlns:p14="http://schemas.microsoft.com/office/powerpoint/2010/main" val="2061404519"/>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r>
              <a:rPr lang="en-US" dirty="0" smtClean="0"/>
              <a:t>In this part, we are going to speak about</a:t>
            </a:r>
            <a:r>
              <a:rPr lang="en-US" strike="noStrike" dirty="0" smtClean="0"/>
              <a:t> </a:t>
            </a:r>
            <a:r>
              <a:rPr lang="en-US" baseline="0" dirty="0" smtClean="0"/>
              <a:t>process standards. </a:t>
            </a:r>
            <a:r>
              <a:rPr lang="en-US" strike="noStrike" baseline="0" dirty="0" smtClean="0"/>
              <a:t>Several </a:t>
            </a:r>
            <a:r>
              <a:rPr lang="en-US" baseline="0" dirty="0" smtClean="0"/>
              <a:t>software development processes have been described so far. What is the common background for these processes or what rules should these processes follow? Obviously, standards started as a set of good practices that were recognized in the usage of the processes. Companies that created or followed these processes made an expert group that formulated the key issues that the processes should cover. On the other hand, when you try to define a new process, that process should follow all these best practices.</a:t>
            </a:r>
            <a:endParaRPr lang="cs-CZ" dirty="0"/>
          </a:p>
        </p:txBody>
      </p:sp>
      <p:sp>
        <p:nvSpPr>
          <p:cNvPr id="4" name="Zástupný symbol pro číslo snímku 3"/>
          <p:cNvSpPr>
            <a:spLocks noGrp="1"/>
          </p:cNvSpPr>
          <p:nvPr>
            <p:ph type="sldNum" sz="quarter" idx="10"/>
          </p:nvPr>
        </p:nvSpPr>
        <p:spPr/>
        <p:txBody>
          <a:bodyPr/>
          <a:lstStyle/>
          <a:p>
            <a:fld id="{ED0454D0-24E4-459F-9DC4-EA02BCDBF9B7}" type="slidenum">
              <a:rPr lang="cs-CZ" smtClean="0"/>
              <a:pPr/>
              <a:t>101</a:t>
            </a:fld>
            <a:endParaRPr lang="cs-CZ"/>
          </a:p>
        </p:txBody>
      </p:sp>
    </p:spTree>
    <p:extLst>
      <p:ext uri="{BB962C8B-B14F-4D97-AF65-F5344CB8AC3E}">
        <p14:creationId xmlns:p14="http://schemas.microsoft.com/office/powerpoint/2010/main" val="3816378593"/>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r>
              <a:rPr lang="en-US" dirty="0" smtClean="0"/>
              <a:t>There are </a:t>
            </a:r>
            <a:r>
              <a:rPr lang="en-US" baseline="0" dirty="0" smtClean="0"/>
              <a:t>many standards that can influence or be taken into an account during the development of the new software. Now, we are going to speak only about a small set of them. That set of standards is covering the development processes and prescribes the necessary things to do. These standards are:</a:t>
            </a:r>
          </a:p>
          <a:p>
            <a:r>
              <a:rPr lang="en-US" dirty="0" smtClean="0">
                <a:solidFill>
                  <a:srgbClr val="000000"/>
                </a:solidFill>
                <a:latin typeface="Arial" pitchFamily="34" charset="0"/>
              </a:rPr>
              <a:t>ISO/IEC 12207 -</a:t>
            </a:r>
            <a:r>
              <a:rPr lang="en-US" i="1" dirty="0" smtClean="0"/>
              <a:t>Systems and Software Engineering — Software Life Cycle Processes</a:t>
            </a:r>
            <a:r>
              <a:rPr lang="en-US" i="0" baseline="30000" dirty="0" smtClean="0"/>
              <a:t> </a:t>
            </a:r>
            <a:r>
              <a:rPr lang="en-US" dirty="0" smtClean="0"/>
              <a:t>is an international standard for software lifecycle processes. It aims to be </a:t>
            </a:r>
            <a:r>
              <a:rPr lang="en-US" i="1" dirty="0" smtClean="0"/>
              <a:t>the</a:t>
            </a:r>
            <a:r>
              <a:rPr lang="en-US" dirty="0" smtClean="0"/>
              <a:t> standard that defines all the tasks required for developing and maintaining software.</a:t>
            </a:r>
          </a:p>
          <a:p>
            <a:r>
              <a:rPr lang="en-US" dirty="0" smtClean="0"/>
              <a:t>ISO 15288 - Systems and Software Engineering -- System life cycle processes - is a System Engineering standard covering processes and life cycle stages.</a:t>
            </a:r>
          </a:p>
          <a:p>
            <a:r>
              <a:rPr lang="en-US" dirty="0" smtClean="0"/>
              <a:t>ISO/IEC 15504 Information technology — Process assessment, also known as SPICE (Software Process Improvement and Capability Determination), is a set of technical standards documents for the computer software development process and related business management functions.</a:t>
            </a:r>
          </a:p>
          <a:p>
            <a:r>
              <a:rPr lang="en-US" dirty="0" smtClean="0"/>
              <a:t>ISO 9001:2008 Quality management systems </a:t>
            </a:r>
          </a:p>
          <a:p>
            <a:endParaRPr lang="en-US" dirty="0" smtClean="0"/>
          </a:p>
          <a:p>
            <a:endParaRPr lang="en-US" dirty="0" smtClean="0"/>
          </a:p>
          <a:p>
            <a:endParaRPr lang="cs-CZ" dirty="0"/>
          </a:p>
        </p:txBody>
      </p:sp>
      <p:sp>
        <p:nvSpPr>
          <p:cNvPr id="4" name="Zástupný symbol pro číslo snímku 3"/>
          <p:cNvSpPr>
            <a:spLocks noGrp="1"/>
          </p:cNvSpPr>
          <p:nvPr>
            <p:ph type="sldNum" sz="quarter" idx="10"/>
          </p:nvPr>
        </p:nvSpPr>
        <p:spPr/>
        <p:txBody>
          <a:bodyPr/>
          <a:lstStyle/>
          <a:p>
            <a:fld id="{ED0454D0-24E4-459F-9DC4-EA02BCDBF9B7}" type="slidenum">
              <a:rPr lang="cs-CZ" smtClean="0"/>
              <a:pPr/>
              <a:t>102</a:t>
            </a:fld>
            <a:endParaRPr lang="cs-CZ"/>
          </a:p>
        </p:txBody>
      </p:sp>
    </p:spTree>
    <p:extLst>
      <p:ext uri="{BB962C8B-B14F-4D97-AF65-F5344CB8AC3E}">
        <p14:creationId xmlns:p14="http://schemas.microsoft.com/office/powerpoint/2010/main" val="1178353416"/>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64A056A-81EA-4382-B40A-673FD9FE2F62}" type="slidenum">
              <a:rPr lang="en-GB"/>
              <a:pPr/>
              <a:t>103</a:t>
            </a:fld>
            <a:endParaRPr lang="en-GB"/>
          </a:p>
        </p:txBody>
      </p:sp>
      <p:sp>
        <p:nvSpPr>
          <p:cNvPr id="294914" name="Rectangle 2"/>
          <p:cNvSpPr>
            <a:spLocks noGrp="1" noRot="1" noChangeAspect="1" noChangeArrowheads="1" noTextEdit="1"/>
          </p:cNvSpPr>
          <p:nvPr>
            <p:ph type="sldImg"/>
          </p:nvPr>
        </p:nvSpPr>
        <p:spPr>
          <a:ln/>
        </p:spPr>
      </p:sp>
      <p:sp>
        <p:nvSpPr>
          <p:cNvPr id="294915" name="Rectangle 3"/>
          <p:cNvSpPr>
            <a:spLocks noGrp="1" noChangeArrowheads="1"/>
          </p:cNvSpPr>
          <p:nvPr>
            <p:ph type="body" idx="1"/>
          </p:nvPr>
        </p:nvSpPr>
        <p:spPr/>
        <p:txBody>
          <a:bodyPr/>
          <a:lstStyle/>
          <a:p>
            <a:endParaRPr lang="cs-CZ"/>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endParaRPr lang="cs-CZ"/>
          </a:p>
        </p:txBody>
      </p:sp>
      <p:sp>
        <p:nvSpPr>
          <p:cNvPr id="4" name="Zástupný symbol pro číslo snímku 3"/>
          <p:cNvSpPr>
            <a:spLocks noGrp="1"/>
          </p:cNvSpPr>
          <p:nvPr>
            <p:ph type="sldNum" sz="quarter" idx="10"/>
          </p:nvPr>
        </p:nvSpPr>
        <p:spPr/>
        <p:txBody>
          <a:bodyPr/>
          <a:lstStyle/>
          <a:p>
            <a:fld id="{ED0454D0-24E4-459F-9DC4-EA02BCDBF9B7}" type="slidenum">
              <a:rPr lang="cs-CZ" smtClean="0"/>
              <a:pPr/>
              <a:t>104</a:t>
            </a:fld>
            <a:endParaRPr lang="cs-CZ"/>
          </a:p>
        </p:txBody>
      </p:sp>
    </p:spTree>
    <p:extLst>
      <p:ext uri="{BB962C8B-B14F-4D97-AF65-F5344CB8AC3E}">
        <p14:creationId xmlns:p14="http://schemas.microsoft.com/office/powerpoint/2010/main" val="419719628"/>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endParaRPr lang="cs-CZ"/>
          </a:p>
        </p:txBody>
      </p:sp>
      <p:sp>
        <p:nvSpPr>
          <p:cNvPr id="4" name="Zástupný symbol pro číslo snímku 3"/>
          <p:cNvSpPr>
            <a:spLocks noGrp="1"/>
          </p:cNvSpPr>
          <p:nvPr>
            <p:ph type="sldNum" sz="quarter" idx="10"/>
          </p:nvPr>
        </p:nvSpPr>
        <p:spPr/>
        <p:txBody>
          <a:bodyPr/>
          <a:lstStyle/>
          <a:p>
            <a:fld id="{ED0454D0-24E4-459F-9DC4-EA02BCDBF9B7}" type="slidenum">
              <a:rPr lang="cs-CZ" smtClean="0"/>
              <a:pPr/>
              <a:t>105</a:t>
            </a:fld>
            <a:endParaRPr lang="cs-CZ"/>
          </a:p>
        </p:txBody>
      </p:sp>
    </p:spTree>
    <p:extLst>
      <p:ext uri="{BB962C8B-B14F-4D97-AF65-F5344CB8AC3E}">
        <p14:creationId xmlns:p14="http://schemas.microsoft.com/office/powerpoint/2010/main" val="4180141992"/>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endParaRPr lang="cs-CZ"/>
          </a:p>
        </p:txBody>
      </p:sp>
      <p:sp>
        <p:nvSpPr>
          <p:cNvPr id="4" name="Zástupný symbol pro číslo snímku 3"/>
          <p:cNvSpPr>
            <a:spLocks noGrp="1"/>
          </p:cNvSpPr>
          <p:nvPr>
            <p:ph type="sldNum" sz="quarter" idx="10"/>
          </p:nvPr>
        </p:nvSpPr>
        <p:spPr/>
        <p:txBody>
          <a:bodyPr/>
          <a:lstStyle/>
          <a:p>
            <a:fld id="{ED0454D0-24E4-459F-9DC4-EA02BCDBF9B7}" type="slidenum">
              <a:rPr lang="cs-CZ" smtClean="0"/>
              <a:pPr/>
              <a:t>106</a:t>
            </a:fld>
            <a:endParaRPr lang="cs-CZ"/>
          </a:p>
        </p:txBody>
      </p:sp>
    </p:spTree>
    <p:extLst>
      <p:ext uri="{BB962C8B-B14F-4D97-AF65-F5344CB8AC3E}">
        <p14:creationId xmlns:p14="http://schemas.microsoft.com/office/powerpoint/2010/main" val="1891471220"/>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endParaRPr lang="cs-CZ"/>
          </a:p>
        </p:txBody>
      </p:sp>
      <p:sp>
        <p:nvSpPr>
          <p:cNvPr id="4" name="Zástupný symbol pro číslo snímku 3"/>
          <p:cNvSpPr>
            <a:spLocks noGrp="1"/>
          </p:cNvSpPr>
          <p:nvPr>
            <p:ph type="sldNum" sz="quarter" idx="10"/>
          </p:nvPr>
        </p:nvSpPr>
        <p:spPr/>
        <p:txBody>
          <a:bodyPr/>
          <a:lstStyle/>
          <a:p>
            <a:fld id="{ED0454D0-24E4-459F-9DC4-EA02BCDBF9B7}" type="slidenum">
              <a:rPr lang="cs-CZ" smtClean="0"/>
              <a:pPr/>
              <a:t>107</a:t>
            </a:fld>
            <a:endParaRPr lang="cs-CZ"/>
          </a:p>
        </p:txBody>
      </p:sp>
    </p:spTree>
    <p:extLst>
      <p:ext uri="{BB962C8B-B14F-4D97-AF65-F5344CB8AC3E}">
        <p14:creationId xmlns:p14="http://schemas.microsoft.com/office/powerpoint/2010/main" val="3545098617"/>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1474" name="Rectangle 2"/>
          <p:cNvSpPr>
            <a:spLocks noGrp="1" noChangeArrowheads="1"/>
          </p:cNvSpPr>
          <p:nvPr>
            <p:ph type="body" idx="1"/>
          </p:nvPr>
        </p:nvSpPr>
        <p:spPr>
          <a:xfrm>
            <a:off x="710690" y="3444211"/>
            <a:ext cx="5608561" cy="5131443"/>
          </a:xfrm>
          <a:noFill/>
          <a:ln/>
          <a:extLst>
            <a:ext uri="{91240B29-F687-4F45-9708-019B960494DF}">
              <a14:hiddenLine xmlns:a14="http://schemas.microsoft.com/office/drawing/2010/main" w="12700">
                <a:solidFill>
                  <a:schemeClr val="tx1"/>
                </a:solidFill>
                <a:miter lim="800000"/>
                <a:headEnd/>
                <a:tailEnd/>
              </a14:hiddenLine>
            </a:ext>
          </a:extLst>
        </p:spPr>
        <p:txBody>
          <a:bodyPr lIns="95655" tIns="46988" rIns="95655" bIns="46988"/>
          <a:lstStyle/>
          <a:p>
            <a:r>
              <a:rPr lang="en-US" dirty="0" smtClean="0"/>
              <a:t>The </a:t>
            </a:r>
            <a:r>
              <a:rPr lang="en-US" dirty="0"/>
              <a:t>ratings for a process instance can be converted into a single capability level for the process instance.</a:t>
            </a:r>
          </a:p>
          <a:p>
            <a:r>
              <a:rPr lang="en-US" dirty="0" smtClean="0"/>
              <a:t>This </a:t>
            </a:r>
            <a:r>
              <a:rPr lang="en-US" dirty="0"/>
              <a:t>must be done according to the algorithm defined in the standard.</a:t>
            </a:r>
          </a:p>
          <a:p>
            <a:r>
              <a:rPr lang="en-US" dirty="0" smtClean="0"/>
              <a:t>The </a:t>
            </a:r>
            <a:r>
              <a:rPr lang="en-US" dirty="0"/>
              <a:t>capability level is derived according to the graph on the slide.</a:t>
            </a:r>
          </a:p>
          <a:p>
            <a:r>
              <a:rPr lang="en-US" dirty="0" smtClean="0"/>
              <a:t>To </a:t>
            </a:r>
            <a:r>
              <a:rPr lang="en-US" dirty="0"/>
              <a:t>achieve a capability level, the process instance must be rated as fully achieving all the attributes at the lower levels, and largely achieving the attributes at that level.</a:t>
            </a:r>
          </a:p>
          <a:p>
            <a:endParaRPr lang="en-US" dirty="0"/>
          </a:p>
        </p:txBody>
      </p:sp>
      <p:sp>
        <p:nvSpPr>
          <p:cNvPr id="361475" name="Rectangle 3"/>
          <p:cNvSpPr>
            <a:spLocks noGrp="1" noRot="1" noChangeAspect="1" noChangeArrowheads="1" noTextEdit="1"/>
          </p:cNvSpPr>
          <p:nvPr>
            <p:ph type="sldImg"/>
          </p:nvPr>
        </p:nvSpPr>
        <p:spPr>
          <a:xfrm>
            <a:off x="1833563" y="822325"/>
            <a:ext cx="3119437" cy="2339975"/>
          </a:xfrm>
          <a:ln w="12700" cap="flat">
            <a:solidFill>
              <a:schemeClr val="tx1"/>
            </a:solidFill>
          </a:ln>
          <a:extLst>
            <a:ext uri="{909E8E84-426E-40DD-AFC4-6F175D3DCCD1}">
              <a14:hiddenFill xmlns:a14="http://schemas.microsoft.com/office/drawing/2010/main">
                <a:noFill/>
              </a14:hiddenFill>
            </a:ext>
          </a:extLst>
        </p:spPr>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GB"/>
              <a:t>Tampere University of Technology, Pori</a:t>
            </a:r>
          </a:p>
        </p:txBody>
      </p:sp>
      <p:sp>
        <p:nvSpPr>
          <p:cNvPr id="5" name="Rectangle 3"/>
          <p:cNvSpPr>
            <a:spLocks noGrp="1" noChangeArrowheads="1"/>
          </p:cNvSpPr>
          <p:nvPr>
            <p:ph type="dt" idx="1"/>
          </p:nvPr>
        </p:nvSpPr>
        <p:spPr>
          <a:ln/>
        </p:spPr>
        <p:txBody>
          <a:bodyPr/>
          <a:lstStyle/>
          <a:p>
            <a:fld id="{D3E5B0F6-EA7A-4DBE-B671-7922622C05DB}" type="datetime1">
              <a:rPr lang="fi-FI"/>
              <a:pPr/>
              <a:t>22.10.2012</a:t>
            </a:fld>
            <a:endParaRPr lang="en-GB"/>
          </a:p>
        </p:txBody>
      </p:sp>
      <p:sp>
        <p:nvSpPr>
          <p:cNvPr id="6" name="Rectangle 6"/>
          <p:cNvSpPr>
            <a:spLocks noGrp="1" noChangeArrowheads="1"/>
          </p:cNvSpPr>
          <p:nvPr>
            <p:ph type="ftr" sz="quarter" idx="4"/>
          </p:nvPr>
        </p:nvSpPr>
        <p:spPr>
          <a:ln/>
        </p:spPr>
        <p:txBody>
          <a:bodyPr/>
          <a:lstStyle/>
          <a:p>
            <a:r>
              <a:rPr lang="en-GB"/>
              <a:t>CoSE - Centre of Software ExpertiseTimo Varkoi</a:t>
            </a:r>
            <a:br>
              <a:rPr lang="en-GB"/>
            </a:br>
            <a:r>
              <a:rPr lang="en-GB"/>
              <a:t>TUT Pori</a:t>
            </a:r>
          </a:p>
        </p:txBody>
      </p:sp>
      <p:sp>
        <p:nvSpPr>
          <p:cNvPr id="7" name="Rectangle 7"/>
          <p:cNvSpPr>
            <a:spLocks noGrp="1" noChangeArrowheads="1"/>
          </p:cNvSpPr>
          <p:nvPr>
            <p:ph type="sldNum" sz="quarter" idx="5"/>
          </p:nvPr>
        </p:nvSpPr>
        <p:spPr>
          <a:ln/>
        </p:spPr>
        <p:txBody>
          <a:bodyPr/>
          <a:lstStyle/>
          <a:p>
            <a:fld id="{6DE9F2DE-FB23-43A5-A171-DB97527E61A6}" type="slidenum">
              <a:rPr lang="en-GB"/>
              <a:pPr/>
              <a:t>109</a:t>
            </a:fld>
            <a:endParaRPr lang="en-GB"/>
          </a:p>
        </p:txBody>
      </p:sp>
      <p:sp>
        <p:nvSpPr>
          <p:cNvPr id="367618" name="Rectangle 2"/>
          <p:cNvSpPr>
            <a:spLocks noGrp="1" noRot="1" noChangeAspect="1" noChangeArrowheads="1" noTextEdit="1"/>
          </p:cNvSpPr>
          <p:nvPr>
            <p:ph type="sldImg"/>
          </p:nvPr>
        </p:nvSpPr>
        <p:spPr>
          <a:ln/>
        </p:spPr>
      </p:sp>
      <p:sp>
        <p:nvSpPr>
          <p:cNvPr id="367619" name="Rectangle 3"/>
          <p:cNvSpPr>
            <a:spLocks noGrp="1" noChangeArrowheads="1"/>
          </p:cNvSpPr>
          <p:nvPr>
            <p:ph type="body" idx="1"/>
          </p:nvPr>
        </p:nvSpPr>
        <p:spPr/>
        <p:txBody>
          <a:bodyPr/>
          <a:lstStyle/>
          <a:p>
            <a:endParaRPr lang="cs-CZ"/>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endParaRPr lang="cs-CZ"/>
          </a:p>
        </p:txBody>
      </p:sp>
      <p:sp>
        <p:nvSpPr>
          <p:cNvPr id="4" name="Zástupný symbol pro číslo snímku 3"/>
          <p:cNvSpPr>
            <a:spLocks noGrp="1"/>
          </p:cNvSpPr>
          <p:nvPr>
            <p:ph type="sldNum" sz="quarter" idx="10"/>
          </p:nvPr>
        </p:nvSpPr>
        <p:spPr/>
        <p:txBody>
          <a:bodyPr/>
          <a:lstStyle/>
          <a:p>
            <a:fld id="{ED0454D0-24E4-459F-9DC4-EA02BCDBF9B7}" type="slidenum">
              <a:rPr lang="cs-CZ" smtClean="0"/>
              <a:pPr/>
              <a:t>11</a:t>
            </a:fld>
            <a:endParaRPr lang="cs-CZ"/>
          </a:p>
        </p:txBody>
      </p:sp>
    </p:spTree>
    <p:extLst>
      <p:ext uri="{BB962C8B-B14F-4D97-AF65-F5344CB8AC3E}">
        <p14:creationId xmlns:p14="http://schemas.microsoft.com/office/powerpoint/2010/main" val="3895838103"/>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r>
              <a:rPr lang="en-US" dirty="0" smtClean="0"/>
              <a:t>Process assessment model provides</a:t>
            </a:r>
            <a:r>
              <a:rPr lang="en-US" baseline="0" dirty="0" smtClean="0"/>
              <a:t> a level of detail that ensures consistent assessment results. The process reference model alone cannot be used as the basis for conducting reliable and consistent assessments of process capability since the level of detail is not sufficient.</a:t>
            </a:r>
          </a:p>
          <a:p>
            <a:r>
              <a:rPr lang="en-US" baseline="0" dirty="0" smtClean="0"/>
              <a:t>Process assessment model is needed to form the basis for the collection of evidence and rating of process capability. Any process assessment model must provide at least two dimensional view of process capability. In one dimension it describes a set of process entities that relate to the process defined in the specific Process Reference Model – Process dimension. In the other dimension, the model describes the capabilities that relate to the process capability levels and process attributes defined in ISO/IEC 15504-2 – capability dimension.</a:t>
            </a:r>
            <a:endParaRPr lang="cs-CZ" dirty="0"/>
          </a:p>
        </p:txBody>
      </p:sp>
      <p:sp>
        <p:nvSpPr>
          <p:cNvPr id="4" name="Zástupný symbol pro číslo snímku 3"/>
          <p:cNvSpPr>
            <a:spLocks noGrp="1"/>
          </p:cNvSpPr>
          <p:nvPr>
            <p:ph type="sldNum" sz="quarter" idx="10"/>
          </p:nvPr>
        </p:nvSpPr>
        <p:spPr/>
        <p:txBody>
          <a:bodyPr/>
          <a:lstStyle/>
          <a:p>
            <a:fld id="{ED0454D0-24E4-459F-9DC4-EA02BCDBF9B7}" type="slidenum">
              <a:rPr lang="cs-CZ" smtClean="0"/>
              <a:pPr/>
              <a:t>110</a:t>
            </a:fld>
            <a:endParaRPr lang="cs-CZ"/>
          </a:p>
        </p:txBody>
      </p:sp>
    </p:spTree>
    <p:extLst>
      <p:ext uri="{BB962C8B-B14F-4D97-AF65-F5344CB8AC3E}">
        <p14:creationId xmlns:p14="http://schemas.microsoft.com/office/powerpoint/2010/main" val="2173483638"/>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r>
              <a:rPr lang="en-US" dirty="0" smtClean="0"/>
              <a:t>Indicators</a:t>
            </a:r>
          </a:p>
          <a:p>
            <a:r>
              <a:rPr lang="en-US" dirty="0" smtClean="0"/>
              <a:t>A process assessment model must document a set of indicators</a:t>
            </a:r>
            <a:r>
              <a:rPr lang="en-US" baseline="0" dirty="0" smtClean="0"/>
              <a:t> of process performance and process capability that enable judgments of process capability. The assessment indicators represent various types of objective evidence that might be found when the process is used.</a:t>
            </a:r>
          </a:p>
          <a:p>
            <a:r>
              <a:rPr lang="en-US" baseline="0" dirty="0" smtClean="0"/>
              <a:t>There are two sets of indicators:</a:t>
            </a:r>
          </a:p>
          <a:p>
            <a:r>
              <a:rPr lang="en-US" baseline="0" dirty="0" smtClean="0"/>
              <a:t>Factors that indicate the performance of the process. – provides coverage for the purposes and outcomes of the process </a:t>
            </a:r>
          </a:p>
          <a:p>
            <a:r>
              <a:rPr lang="en-US" baseline="0" dirty="0" smtClean="0"/>
              <a:t>Factors that indicate the capability of the process – provide coverage for the process attributes at the various capability levels.</a:t>
            </a:r>
          </a:p>
          <a:p>
            <a:endParaRPr lang="en-US" baseline="0" dirty="0" smtClean="0"/>
          </a:p>
        </p:txBody>
      </p:sp>
      <p:sp>
        <p:nvSpPr>
          <p:cNvPr id="4" name="Zástupný symbol pro číslo snímku 3"/>
          <p:cNvSpPr>
            <a:spLocks noGrp="1"/>
          </p:cNvSpPr>
          <p:nvPr>
            <p:ph type="sldNum" sz="quarter" idx="10"/>
          </p:nvPr>
        </p:nvSpPr>
        <p:spPr/>
        <p:txBody>
          <a:bodyPr/>
          <a:lstStyle/>
          <a:p>
            <a:fld id="{ED0454D0-24E4-459F-9DC4-EA02BCDBF9B7}" type="slidenum">
              <a:rPr lang="cs-CZ" smtClean="0"/>
              <a:pPr/>
              <a:t>111</a:t>
            </a:fld>
            <a:endParaRPr lang="cs-CZ"/>
          </a:p>
        </p:txBody>
      </p:sp>
    </p:spTree>
    <p:extLst>
      <p:ext uri="{BB962C8B-B14F-4D97-AF65-F5344CB8AC3E}">
        <p14:creationId xmlns:p14="http://schemas.microsoft.com/office/powerpoint/2010/main" val="1406929546"/>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p:cNvSpPr>
            <a:spLocks noGrp="1" noChangeArrowheads="1"/>
          </p:cNvSpPr>
          <p:nvPr>
            <p:ph type="sldNum" sz="quarter" idx="5"/>
          </p:nvPr>
        </p:nvSpPr>
        <p:spPr>
          <a:ln/>
        </p:spPr>
        <p:txBody>
          <a:bodyPr/>
          <a:lstStyle/>
          <a:p>
            <a:fld id="{FDD6F226-0608-4661-9905-BF6D15B6946E}" type="slidenum">
              <a:rPr lang="en-GB"/>
              <a:pPr/>
              <a:t>112</a:t>
            </a:fld>
            <a:endParaRPr lang="en-GB" dirty="0"/>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GB"/>
              <a:t>Tampere University of Technology, Pori</a:t>
            </a:r>
          </a:p>
        </p:txBody>
      </p:sp>
      <p:sp>
        <p:nvSpPr>
          <p:cNvPr id="5" name="Rectangle 3"/>
          <p:cNvSpPr>
            <a:spLocks noGrp="1" noChangeArrowheads="1"/>
          </p:cNvSpPr>
          <p:nvPr>
            <p:ph type="dt" idx="1"/>
          </p:nvPr>
        </p:nvSpPr>
        <p:spPr>
          <a:ln/>
        </p:spPr>
        <p:txBody>
          <a:bodyPr/>
          <a:lstStyle/>
          <a:p>
            <a:fld id="{C038C1D2-B289-4D4D-AEBC-154A1C9C5AC0}" type="datetime1">
              <a:rPr lang="fi-FI"/>
              <a:pPr/>
              <a:t>22.10.2012</a:t>
            </a:fld>
            <a:endParaRPr lang="en-GB"/>
          </a:p>
        </p:txBody>
      </p:sp>
      <p:sp>
        <p:nvSpPr>
          <p:cNvPr id="6" name="Rectangle 6"/>
          <p:cNvSpPr>
            <a:spLocks noGrp="1" noChangeArrowheads="1"/>
          </p:cNvSpPr>
          <p:nvPr>
            <p:ph type="ftr" sz="quarter" idx="4"/>
          </p:nvPr>
        </p:nvSpPr>
        <p:spPr>
          <a:ln/>
        </p:spPr>
        <p:txBody>
          <a:bodyPr/>
          <a:lstStyle/>
          <a:p>
            <a:r>
              <a:rPr lang="en-GB"/>
              <a:t>CoSE - Centre of Software ExpertiseTimo Varkoi</a:t>
            </a:r>
            <a:br>
              <a:rPr lang="en-GB"/>
            </a:br>
            <a:r>
              <a:rPr lang="en-GB"/>
              <a:t>TUT Pori</a:t>
            </a:r>
          </a:p>
        </p:txBody>
      </p:sp>
      <p:sp>
        <p:nvSpPr>
          <p:cNvPr id="7" name="Rectangle 7"/>
          <p:cNvSpPr>
            <a:spLocks noGrp="1" noChangeArrowheads="1"/>
          </p:cNvSpPr>
          <p:nvPr>
            <p:ph type="sldNum" sz="quarter" idx="5"/>
          </p:nvPr>
        </p:nvSpPr>
        <p:spPr>
          <a:ln/>
        </p:spPr>
        <p:txBody>
          <a:bodyPr/>
          <a:lstStyle/>
          <a:p>
            <a:fld id="{A9155D90-7BC3-4AC0-99BB-3C3770BC938D}" type="slidenum">
              <a:rPr lang="en-GB"/>
              <a:pPr/>
              <a:t>113</a:t>
            </a:fld>
            <a:endParaRPr lang="en-GB"/>
          </a:p>
        </p:txBody>
      </p:sp>
      <p:sp>
        <p:nvSpPr>
          <p:cNvPr id="348162" name="Rectangle 2"/>
          <p:cNvSpPr>
            <a:spLocks noGrp="1" noRot="1" noChangeAspect="1" noChangeArrowheads="1" noTextEdit="1"/>
          </p:cNvSpPr>
          <p:nvPr>
            <p:ph type="sldImg"/>
          </p:nvPr>
        </p:nvSpPr>
        <p:spPr>
          <a:xfrm>
            <a:off x="1106488" y="652463"/>
            <a:ext cx="4646612" cy="3484562"/>
          </a:xfrm>
          <a:ln/>
        </p:spPr>
      </p:sp>
      <p:sp>
        <p:nvSpPr>
          <p:cNvPr id="348163" name="Rectangle 3"/>
          <p:cNvSpPr>
            <a:spLocks noGrp="1" noChangeArrowheads="1"/>
          </p:cNvSpPr>
          <p:nvPr>
            <p:ph type="body" idx="1"/>
          </p:nvPr>
        </p:nvSpPr>
        <p:spPr>
          <a:xfrm>
            <a:off x="928484" y="4353862"/>
            <a:ext cx="5001034" cy="4137207"/>
          </a:xfrm>
        </p:spPr>
        <p:txBody>
          <a:bodyPr/>
          <a:lstStyle/>
          <a:p>
            <a:endParaRPr lang="en-US" strike="noStrike" dirty="0"/>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endParaRPr lang="cs-CZ"/>
          </a:p>
        </p:txBody>
      </p:sp>
      <p:sp>
        <p:nvSpPr>
          <p:cNvPr id="4" name="Zástupný symbol pro číslo snímku 3"/>
          <p:cNvSpPr>
            <a:spLocks noGrp="1"/>
          </p:cNvSpPr>
          <p:nvPr>
            <p:ph type="sldNum" sz="quarter" idx="10"/>
          </p:nvPr>
        </p:nvSpPr>
        <p:spPr/>
        <p:txBody>
          <a:bodyPr/>
          <a:lstStyle/>
          <a:p>
            <a:fld id="{ED0454D0-24E4-459F-9DC4-EA02BCDBF9B7}" type="slidenum">
              <a:rPr lang="cs-CZ" smtClean="0"/>
              <a:pPr/>
              <a:t>114</a:t>
            </a:fld>
            <a:endParaRPr lang="cs-CZ"/>
          </a:p>
        </p:txBody>
      </p:sp>
    </p:spTree>
    <p:extLst>
      <p:ext uri="{BB962C8B-B14F-4D97-AF65-F5344CB8AC3E}">
        <p14:creationId xmlns:p14="http://schemas.microsoft.com/office/powerpoint/2010/main" val="316660511"/>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endParaRPr lang="cs-CZ"/>
          </a:p>
        </p:txBody>
      </p:sp>
      <p:sp>
        <p:nvSpPr>
          <p:cNvPr id="4" name="Zástupný symbol pro číslo snímku 3"/>
          <p:cNvSpPr>
            <a:spLocks noGrp="1"/>
          </p:cNvSpPr>
          <p:nvPr>
            <p:ph type="sldNum" sz="quarter" idx="10"/>
          </p:nvPr>
        </p:nvSpPr>
        <p:spPr/>
        <p:txBody>
          <a:bodyPr/>
          <a:lstStyle/>
          <a:p>
            <a:fld id="{ED0454D0-24E4-459F-9DC4-EA02BCDBF9B7}" type="slidenum">
              <a:rPr lang="cs-CZ" smtClean="0"/>
              <a:pPr/>
              <a:t>115</a:t>
            </a:fld>
            <a:endParaRPr lang="cs-CZ"/>
          </a:p>
        </p:txBody>
      </p:sp>
    </p:spTree>
    <p:extLst>
      <p:ext uri="{BB962C8B-B14F-4D97-AF65-F5344CB8AC3E}">
        <p14:creationId xmlns:p14="http://schemas.microsoft.com/office/powerpoint/2010/main" val="1341740890"/>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endParaRPr lang="cs-CZ"/>
          </a:p>
        </p:txBody>
      </p:sp>
      <p:sp>
        <p:nvSpPr>
          <p:cNvPr id="4" name="Zástupný symbol pro číslo snímku 3"/>
          <p:cNvSpPr>
            <a:spLocks noGrp="1"/>
          </p:cNvSpPr>
          <p:nvPr>
            <p:ph type="sldNum" sz="quarter" idx="10"/>
          </p:nvPr>
        </p:nvSpPr>
        <p:spPr/>
        <p:txBody>
          <a:bodyPr/>
          <a:lstStyle/>
          <a:p>
            <a:fld id="{ED0454D0-24E4-459F-9DC4-EA02BCDBF9B7}" type="slidenum">
              <a:rPr lang="cs-CZ" smtClean="0"/>
              <a:pPr/>
              <a:t>116</a:t>
            </a:fld>
            <a:endParaRPr lang="cs-CZ"/>
          </a:p>
        </p:txBody>
      </p:sp>
    </p:spTree>
    <p:extLst>
      <p:ext uri="{BB962C8B-B14F-4D97-AF65-F5344CB8AC3E}">
        <p14:creationId xmlns:p14="http://schemas.microsoft.com/office/powerpoint/2010/main" val="3542808075"/>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endParaRPr lang="cs-CZ"/>
          </a:p>
        </p:txBody>
      </p:sp>
      <p:sp>
        <p:nvSpPr>
          <p:cNvPr id="4" name="Zástupný symbol pro číslo snímku 3"/>
          <p:cNvSpPr>
            <a:spLocks noGrp="1"/>
          </p:cNvSpPr>
          <p:nvPr>
            <p:ph type="sldNum" sz="quarter" idx="10"/>
          </p:nvPr>
        </p:nvSpPr>
        <p:spPr/>
        <p:txBody>
          <a:bodyPr/>
          <a:lstStyle/>
          <a:p>
            <a:fld id="{ED0454D0-24E4-459F-9DC4-EA02BCDBF9B7}" type="slidenum">
              <a:rPr lang="cs-CZ" smtClean="0"/>
              <a:pPr/>
              <a:t>117</a:t>
            </a:fld>
            <a:endParaRPr lang="cs-CZ"/>
          </a:p>
        </p:txBody>
      </p:sp>
    </p:spTree>
    <p:extLst>
      <p:ext uri="{BB962C8B-B14F-4D97-AF65-F5344CB8AC3E}">
        <p14:creationId xmlns:p14="http://schemas.microsoft.com/office/powerpoint/2010/main" val="2789695942"/>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r>
              <a:rPr lang="en-US" dirty="0" smtClean="0"/>
              <a:t>If the overall assessment result is  Fully achieved, we should reward the project team and ensure that the experiences of the assessed process instance are utilized in other projects. Attention to possible findings and improvement opportunities should be given. </a:t>
            </a:r>
          </a:p>
          <a:p>
            <a:r>
              <a:rPr lang="en-US" dirty="0" smtClean="0"/>
              <a:t>If the process purpose is  Largely achieved, we need to ensure that the improvement ideas are properly addressed and necessary resources to  plan and implement the improvements are reserved. </a:t>
            </a:r>
          </a:p>
          <a:p>
            <a:r>
              <a:rPr lang="en-US" dirty="0" smtClean="0"/>
              <a:t>If the result is  Not achieved or  Partially achieved, we need to make sure that the process is understood correctly and plan actions to establish or rework the process with adequate resources and knowledge. For example, in case of software requirements analysis process,</a:t>
            </a:r>
          </a:p>
          <a:p>
            <a:r>
              <a:rPr lang="en-US" dirty="0" smtClean="0"/>
              <a:t>low capability imposes a serious risk to the VSE business; additional information can be found in Deployment Package – Software Requirements</a:t>
            </a:r>
            <a:r>
              <a:rPr lang="en-US" baseline="0" dirty="0" smtClean="0"/>
              <a:t> </a:t>
            </a:r>
            <a:r>
              <a:rPr lang="en-US" dirty="0" smtClean="0"/>
              <a:t>Analysis.</a:t>
            </a:r>
            <a:endParaRPr lang="cs-CZ" dirty="0"/>
          </a:p>
        </p:txBody>
      </p:sp>
      <p:sp>
        <p:nvSpPr>
          <p:cNvPr id="4" name="Zástupný symbol pro číslo snímku 3"/>
          <p:cNvSpPr>
            <a:spLocks noGrp="1"/>
          </p:cNvSpPr>
          <p:nvPr>
            <p:ph type="sldNum" sz="quarter" idx="10"/>
          </p:nvPr>
        </p:nvSpPr>
        <p:spPr/>
        <p:txBody>
          <a:bodyPr/>
          <a:lstStyle/>
          <a:p>
            <a:fld id="{ED0454D0-24E4-459F-9DC4-EA02BCDBF9B7}" type="slidenum">
              <a:rPr lang="cs-CZ" smtClean="0"/>
              <a:pPr/>
              <a:t>118</a:t>
            </a:fld>
            <a:endParaRPr lang="cs-CZ"/>
          </a:p>
        </p:txBody>
      </p:sp>
    </p:spTree>
    <p:extLst>
      <p:ext uri="{BB962C8B-B14F-4D97-AF65-F5344CB8AC3E}">
        <p14:creationId xmlns:p14="http://schemas.microsoft.com/office/powerpoint/2010/main" val="3341144850"/>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endParaRPr lang="cs-CZ"/>
          </a:p>
        </p:txBody>
      </p:sp>
      <p:sp>
        <p:nvSpPr>
          <p:cNvPr id="4" name="Zástupný symbol pro číslo snímku 3"/>
          <p:cNvSpPr>
            <a:spLocks noGrp="1"/>
          </p:cNvSpPr>
          <p:nvPr>
            <p:ph type="sldNum" sz="quarter" idx="10"/>
          </p:nvPr>
        </p:nvSpPr>
        <p:spPr/>
        <p:txBody>
          <a:bodyPr/>
          <a:lstStyle/>
          <a:p>
            <a:fld id="{ED0454D0-24E4-459F-9DC4-EA02BCDBF9B7}" type="slidenum">
              <a:rPr lang="cs-CZ" smtClean="0"/>
              <a:pPr/>
              <a:t>119</a:t>
            </a:fld>
            <a:endParaRPr lang="cs-CZ"/>
          </a:p>
        </p:txBody>
      </p:sp>
    </p:spTree>
    <p:extLst>
      <p:ext uri="{BB962C8B-B14F-4D97-AF65-F5344CB8AC3E}">
        <p14:creationId xmlns:p14="http://schemas.microsoft.com/office/powerpoint/2010/main" val="38374753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endParaRPr lang="cs-CZ"/>
          </a:p>
        </p:txBody>
      </p:sp>
      <p:sp>
        <p:nvSpPr>
          <p:cNvPr id="4" name="Zástupný symbol pro číslo snímku 3"/>
          <p:cNvSpPr>
            <a:spLocks noGrp="1"/>
          </p:cNvSpPr>
          <p:nvPr>
            <p:ph type="sldNum" sz="quarter" idx="10"/>
          </p:nvPr>
        </p:nvSpPr>
        <p:spPr/>
        <p:txBody>
          <a:bodyPr/>
          <a:lstStyle/>
          <a:p>
            <a:fld id="{ED0454D0-24E4-459F-9DC4-EA02BCDBF9B7}" type="slidenum">
              <a:rPr lang="cs-CZ" smtClean="0"/>
              <a:pPr/>
              <a:t>12</a:t>
            </a:fld>
            <a:endParaRPr lang="cs-CZ"/>
          </a:p>
        </p:txBody>
      </p:sp>
    </p:spTree>
    <p:extLst>
      <p:ext uri="{BB962C8B-B14F-4D97-AF65-F5344CB8AC3E}">
        <p14:creationId xmlns:p14="http://schemas.microsoft.com/office/powerpoint/2010/main" val="2175872343"/>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endParaRPr lang="cs-CZ"/>
          </a:p>
        </p:txBody>
      </p:sp>
      <p:sp>
        <p:nvSpPr>
          <p:cNvPr id="4" name="Zástupný symbol pro číslo snímku 3"/>
          <p:cNvSpPr>
            <a:spLocks noGrp="1"/>
          </p:cNvSpPr>
          <p:nvPr>
            <p:ph type="sldNum" sz="quarter" idx="10"/>
          </p:nvPr>
        </p:nvSpPr>
        <p:spPr/>
        <p:txBody>
          <a:bodyPr/>
          <a:lstStyle/>
          <a:p>
            <a:fld id="{ED0454D0-24E4-459F-9DC4-EA02BCDBF9B7}" type="slidenum">
              <a:rPr lang="cs-CZ" smtClean="0"/>
              <a:pPr/>
              <a:t>120</a:t>
            </a:fld>
            <a:endParaRPr lang="cs-CZ"/>
          </a:p>
        </p:txBody>
      </p:sp>
    </p:spTree>
    <p:extLst>
      <p:ext uri="{BB962C8B-B14F-4D97-AF65-F5344CB8AC3E}">
        <p14:creationId xmlns:p14="http://schemas.microsoft.com/office/powerpoint/2010/main" val="4189917498"/>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ISO 12207</a:t>
            </a:r>
          </a:p>
          <a:p>
            <a:r>
              <a:rPr lang="en-US" dirty="0" smtClean="0"/>
              <a:t>The primary lifecycle processes contain the core processes involved in creating a software product. These processes are divided into five different main processes:</a:t>
            </a:r>
          </a:p>
          <a:p>
            <a:r>
              <a:rPr lang="en-US" dirty="0" smtClean="0"/>
              <a:t>Acquisition</a:t>
            </a:r>
          </a:p>
          <a:p>
            <a:r>
              <a:rPr lang="en-US" dirty="0" smtClean="0"/>
              <a:t>Supply</a:t>
            </a:r>
          </a:p>
          <a:p>
            <a:r>
              <a:rPr lang="en-US" dirty="0" smtClean="0"/>
              <a:t>Development</a:t>
            </a:r>
          </a:p>
          <a:p>
            <a:r>
              <a:rPr lang="en-US" dirty="0" smtClean="0"/>
              <a:t>Operation</a:t>
            </a:r>
          </a:p>
          <a:p>
            <a:r>
              <a:rPr lang="en-US" dirty="0" smtClean="0"/>
              <a:t>Maintenance</a:t>
            </a:r>
          </a:p>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ISO 15288</a:t>
            </a:r>
          </a:p>
          <a:p>
            <a:r>
              <a:rPr lang="en-US" dirty="0" smtClean="0"/>
              <a:t>The standard defines processes divided into four categories:</a:t>
            </a:r>
          </a:p>
          <a:p>
            <a:r>
              <a:rPr lang="en-US" dirty="0" smtClean="0"/>
              <a:t>Technical</a:t>
            </a:r>
          </a:p>
          <a:p>
            <a:r>
              <a:rPr lang="en-US" dirty="0" smtClean="0"/>
              <a:t>Project</a:t>
            </a:r>
          </a:p>
          <a:p>
            <a:r>
              <a:rPr lang="en-US" dirty="0" smtClean="0"/>
              <a:t>Agreement, and</a:t>
            </a:r>
          </a:p>
          <a:p>
            <a:r>
              <a:rPr lang="en-US" dirty="0" smtClean="0"/>
              <a:t>Enterprise</a:t>
            </a:r>
          </a:p>
          <a:p>
            <a:r>
              <a:rPr lang="en-US" dirty="0" smtClean="0"/>
              <a:t>Each process is defined by a purpose, outcomes, and activities. </a:t>
            </a:r>
          </a:p>
          <a:p>
            <a:endParaRPr lang="cs-CZ" dirty="0"/>
          </a:p>
        </p:txBody>
      </p:sp>
      <p:sp>
        <p:nvSpPr>
          <p:cNvPr id="4" name="Zástupný symbol pro číslo snímku 3"/>
          <p:cNvSpPr>
            <a:spLocks noGrp="1"/>
          </p:cNvSpPr>
          <p:nvPr>
            <p:ph type="sldNum" sz="quarter" idx="10"/>
          </p:nvPr>
        </p:nvSpPr>
        <p:spPr/>
        <p:txBody>
          <a:bodyPr/>
          <a:lstStyle/>
          <a:p>
            <a:fld id="{ED0454D0-24E4-459F-9DC4-EA02BCDBF9B7}" type="slidenum">
              <a:rPr lang="cs-CZ" smtClean="0"/>
              <a:pPr/>
              <a:t>121</a:t>
            </a:fld>
            <a:endParaRPr lang="cs-CZ"/>
          </a:p>
        </p:txBody>
      </p:sp>
    </p:spTree>
    <p:extLst>
      <p:ext uri="{BB962C8B-B14F-4D97-AF65-F5344CB8AC3E}">
        <p14:creationId xmlns:p14="http://schemas.microsoft.com/office/powerpoint/2010/main" val="653931659"/>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endParaRPr lang="cs-CZ" dirty="0"/>
          </a:p>
        </p:txBody>
      </p:sp>
      <p:sp>
        <p:nvSpPr>
          <p:cNvPr id="4" name="Zástupný symbol pro číslo snímku 3"/>
          <p:cNvSpPr>
            <a:spLocks noGrp="1"/>
          </p:cNvSpPr>
          <p:nvPr>
            <p:ph type="sldNum" sz="quarter" idx="10"/>
          </p:nvPr>
        </p:nvSpPr>
        <p:spPr/>
        <p:txBody>
          <a:bodyPr/>
          <a:lstStyle/>
          <a:p>
            <a:fld id="{ED0454D0-24E4-459F-9DC4-EA02BCDBF9B7}" type="slidenum">
              <a:rPr lang="cs-CZ" smtClean="0"/>
              <a:pPr/>
              <a:t>122</a:t>
            </a:fld>
            <a:endParaRPr lang="cs-CZ"/>
          </a:p>
        </p:txBody>
      </p:sp>
    </p:spTree>
    <p:extLst>
      <p:ext uri="{BB962C8B-B14F-4D97-AF65-F5344CB8AC3E}">
        <p14:creationId xmlns:p14="http://schemas.microsoft.com/office/powerpoint/2010/main" val="1676050931"/>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endParaRPr lang="cs-CZ" dirty="0"/>
          </a:p>
        </p:txBody>
      </p:sp>
      <p:sp>
        <p:nvSpPr>
          <p:cNvPr id="4" name="Zástupný symbol pro číslo snímku 3"/>
          <p:cNvSpPr>
            <a:spLocks noGrp="1"/>
          </p:cNvSpPr>
          <p:nvPr>
            <p:ph type="sldNum" sz="quarter" idx="10"/>
          </p:nvPr>
        </p:nvSpPr>
        <p:spPr/>
        <p:txBody>
          <a:bodyPr/>
          <a:lstStyle/>
          <a:p>
            <a:fld id="{ED0454D0-24E4-459F-9DC4-EA02BCDBF9B7}" type="slidenum">
              <a:rPr lang="cs-CZ" smtClean="0"/>
              <a:pPr/>
              <a:t>123</a:t>
            </a:fld>
            <a:endParaRPr lang="cs-CZ"/>
          </a:p>
        </p:txBody>
      </p:sp>
    </p:spTree>
    <p:extLst>
      <p:ext uri="{BB962C8B-B14F-4D97-AF65-F5344CB8AC3E}">
        <p14:creationId xmlns:p14="http://schemas.microsoft.com/office/powerpoint/2010/main" val="1031480662"/>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5"/>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fld id="{CAEE7BB4-DA0D-4F1A-95B8-0EB948ADE4D6}" type="slidenum">
              <a:rPr lang="en-US" sz="1000" smtClean="0">
                <a:latin typeface="Times New Roman" pitchFamily="18" charset="0"/>
              </a:rPr>
              <a:pPr/>
              <a:t>124</a:t>
            </a:fld>
            <a:endParaRPr lang="en-US" sz="1000" smtClean="0">
              <a:latin typeface="Times New Roman" pitchFamily="18" charset="0"/>
            </a:endParaRPr>
          </a:p>
        </p:txBody>
      </p:sp>
      <p:sp>
        <p:nvSpPr>
          <p:cNvPr id="149507" name="Rectangle 2"/>
          <p:cNvSpPr>
            <a:spLocks noGrp="1" noRot="1" noChangeAspect="1" noChangeArrowheads="1" noTextEdit="1"/>
          </p:cNvSpPr>
          <p:nvPr>
            <p:ph type="sldImg"/>
          </p:nvPr>
        </p:nvSpPr>
        <p:spPr/>
      </p:sp>
      <p:sp>
        <p:nvSpPr>
          <p:cNvPr id="2" name="Zástupný symbol pro poznámky 1"/>
          <p:cNvSpPr>
            <a:spLocks noGrp="1"/>
          </p:cNvSpPr>
          <p:nvPr>
            <p:ph type="body" idx="1"/>
          </p:nvPr>
        </p:nvSpPr>
        <p:spPr/>
        <p:txBody>
          <a:bodyPr/>
          <a:lstStyle/>
          <a:p>
            <a:r>
              <a:rPr lang="en-US" dirty="0" smtClean="0"/>
              <a:t>Maturity Levels</a:t>
            </a:r>
          </a:p>
          <a:p>
            <a:r>
              <a:rPr lang="en-US" dirty="0" smtClean="0"/>
              <a:t>Once again how to understand </a:t>
            </a:r>
            <a:r>
              <a:rPr lang="en-US" strike="sngStrike" dirty="0" smtClean="0"/>
              <a:t>to</a:t>
            </a:r>
            <a:r>
              <a:rPr lang="en-US" dirty="0" smtClean="0"/>
              <a:t> the maturity capability levels?</a:t>
            </a:r>
            <a:r>
              <a:rPr lang="en-US" baseline="0" dirty="0" smtClean="0"/>
              <a:t> There is even the zero level – not performed process - no process is performed at all, everything is made ad-hoc. The first step is initial, there are some task performed, but not controlled. </a:t>
            </a:r>
          </a:p>
          <a:p>
            <a:r>
              <a:rPr lang="en-US" baseline="0" dirty="0" smtClean="0"/>
              <a:t>Second step is a repeatable process, the process is followed somehow and there exists some basic management control.</a:t>
            </a:r>
          </a:p>
          <a:p>
            <a:r>
              <a:rPr lang="en-US" baseline="0" dirty="0" smtClean="0"/>
              <a:t>Third step is a defined process – standard process is and there exists the guidance how to apply the process for every type of project.</a:t>
            </a:r>
          </a:p>
          <a:p>
            <a:r>
              <a:rPr lang="en-US" baseline="0" dirty="0" smtClean="0"/>
              <a:t>Fourth level means, that the process is accurately controlled and measured.</a:t>
            </a:r>
          </a:p>
          <a:p>
            <a:r>
              <a:rPr lang="en-US" baseline="0" dirty="0" smtClean="0"/>
              <a:t>Fifth level – Optimizing – means that there are controlled feedbacks from the process that might lead to the improvement of the standard process.</a:t>
            </a:r>
          </a:p>
          <a:p>
            <a:endParaRPr lang="cs-CZ" dirty="0"/>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5"/>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fld id="{52E61EEF-53A1-4919-8E7F-DE34A5249FBF}" type="slidenum">
              <a:rPr lang="en-US" sz="1000" smtClean="0">
                <a:latin typeface="Times New Roman" pitchFamily="18" charset="0"/>
              </a:rPr>
              <a:pPr/>
              <a:t>125</a:t>
            </a:fld>
            <a:endParaRPr lang="en-US" sz="1000" smtClean="0">
              <a:latin typeface="Times New Roman" pitchFamily="18" charset="0"/>
            </a:endParaRPr>
          </a:p>
        </p:txBody>
      </p:sp>
      <p:sp>
        <p:nvSpPr>
          <p:cNvPr id="150531" name="Rectangle 2"/>
          <p:cNvSpPr>
            <a:spLocks noGrp="1" noRot="1" noChangeAspect="1" noChangeArrowheads="1" noTextEdit="1"/>
          </p:cNvSpPr>
          <p:nvPr>
            <p:ph type="sldImg"/>
          </p:nvPr>
        </p:nvSpPr>
        <p:spPr>
          <a:xfrm>
            <a:off x="1198563" y="612775"/>
            <a:ext cx="4471987" cy="3352800"/>
          </a:xfrm>
          <a:ln w="12700" cap="flat">
            <a:solidFill>
              <a:schemeClr val="tx1"/>
            </a:solidFill>
            <a:miter lim="800000"/>
            <a:headEnd/>
            <a:tailEnd/>
          </a:ln>
        </p:spPr>
      </p:sp>
      <p:sp>
        <p:nvSpPr>
          <p:cNvPr id="2" name="Zástupný symbol pro poznámky 1"/>
          <p:cNvSpPr>
            <a:spLocks noGrp="1"/>
          </p:cNvSpPr>
          <p:nvPr>
            <p:ph type="body" idx="1"/>
          </p:nvPr>
        </p:nvSpPr>
        <p:spPr/>
        <p:txBody>
          <a:bodyPr/>
          <a:lstStyle/>
          <a:p>
            <a:r>
              <a:rPr lang="en-US" dirty="0" smtClean="0"/>
              <a:t>Visibility Into the SW Process</a:t>
            </a:r>
          </a:p>
          <a:p>
            <a:r>
              <a:rPr lang="en-US" dirty="0" smtClean="0"/>
              <a:t>Each level</a:t>
            </a:r>
            <a:r>
              <a:rPr lang="en-US" baseline="0" dirty="0" smtClean="0"/>
              <a:t> of the maturity capability says something about the process:</a:t>
            </a:r>
          </a:p>
          <a:p>
            <a:r>
              <a:rPr lang="en-US" baseline="0" dirty="0" smtClean="0"/>
              <a:t>Level 1 – Initial – the process is not known exactly, there are only known inputs and outputs.</a:t>
            </a:r>
          </a:p>
          <a:p>
            <a:r>
              <a:rPr lang="en-US" baseline="0" dirty="0" smtClean="0"/>
              <a:t>Level 2 – Repeatable – the process is known, but consists of black boxes that are not measurable, but it is possible to measure the whole process.</a:t>
            </a:r>
          </a:p>
          <a:p>
            <a:r>
              <a:rPr lang="en-US" baseline="0" dirty="0" smtClean="0"/>
              <a:t>Level 3 – Defined – the process is known, each part is clear and measurable</a:t>
            </a:r>
          </a:p>
          <a:p>
            <a:r>
              <a:rPr lang="en-US" baseline="0" dirty="0" smtClean="0">
                <a:solidFill>
                  <a:srgbClr val="FF0000"/>
                </a:solidFill>
              </a:rPr>
              <a:t>Level 4 – Managed – There might be a part of the process measured, not the whole disciplines.</a:t>
            </a:r>
          </a:p>
          <a:p>
            <a:r>
              <a:rPr lang="en-US" baseline="0" dirty="0" smtClean="0"/>
              <a:t>Level 5 – Optimizing – Process improvement is taken into account when necessary.</a:t>
            </a:r>
          </a:p>
          <a:p>
            <a:endParaRPr lang="en-US" baseline="0" dirty="0" smtClean="0"/>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r>
              <a:rPr lang="en-US" dirty="0" smtClean="0"/>
              <a:t>Requirements</a:t>
            </a:r>
          </a:p>
          <a:p>
            <a:r>
              <a:rPr lang="en-US" dirty="0" smtClean="0"/>
              <a:t>In the next part, we are going</a:t>
            </a:r>
            <a:r>
              <a:rPr lang="en-US" baseline="0" dirty="0" smtClean="0"/>
              <a:t> to speak about requirements. The part will consist of requirements gathering, problems with the requirements gathering, models and tool to do the requirement analysis.</a:t>
            </a:r>
            <a:endParaRPr lang="cs-CZ" dirty="0"/>
          </a:p>
        </p:txBody>
      </p:sp>
      <p:sp>
        <p:nvSpPr>
          <p:cNvPr id="4" name="Zástupný symbol pro číslo snímku 3"/>
          <p:cNvSpPr>
            <a:spLocks noGrp="1"/>
          </p:cNvSpPr>
          <p:nvPr>
            <p:ph type="sldNum" sz="quarter" idx="10"/>
          </p:nvPr>
        </p:nvSpPr>
        <p:spPr/>
        <p:txBody>
          <a:bodyPr/>
          <a:lstStyle/>
          <a:p>
            <a:fld id="{ED0454D0-24E4-459F-9DC4-EA02BCDBF9B7}" type="slidenum">
              <a:rPr lang="cs-CZ" smtClean="0"/>
              <a:pPr/>
              <a:t>126</a:t>
            </a:fld>
            <a:endParaRPr lang="cs-CZ"/>
          </a:p>
        </p:txBody>
      </p:sp>
    </p:spTree>
    <p:extLst>
      <p:ext uri="{BB962C8B-B14F-4D97-AF65-F5344CB8AC3E}">
        <p14:creationId xmlns:p14="http://schemas.microsoft.com/office/powerpoint/2010/main" val="3298379786"/>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normAutofit/>
          </a:bodyPr>
          <a:lstStyle/>
          <a:p>
            <a:pPr>
              <a:spcBef>
                <a:spcPct val="30000"/>
              </a:spcBef>
              <a:tabLst>
                <a:tab pos="228600" algn="l"/>
              </a:tabLst>
            </a:pPr>
            <a:r>
              <a:rPr lang="en-US" sz="1200" dirty="0" smtClean="0">
                <a:latin typeface="ZapfHumnst BT" pitchFamily="34" charset="0"/>
              </a:rPr>
              <a:t>Many developers already experienced that the development of the project did not have to be</a:t>
            </a:r>
            <a:r>
              <a:rPr lang="en-US" sz="1200" baseline="0" dirty="0" smtClean="0">
                <a:latin typeface="ZapfHumnst BT" pitchFamily="34" charset="0"/>
              </a:rPr>
              <a:t> only a complete success, but there might be many problems during the development of the software project.</a:t>
            </a:r>
            <a:endParaRPr lang="en-US" sz="1200" dirty="0" smtClean="0">
              <a:latin typeface="ZapfHumnst BT" pitchFamily="34" charset="0"/>
            </a:endParaRPr>
          </a:p>
          <a:p>
            <a:pPr>
              <a:spcBef>
                <a:spcPct val="30000"/>
              </a:spcBef>
              <a:tabLst>
                <a:tab pos="228600" algn="l"/>
              </a:tabLst>
            </a:pPr>
            <a:endParaRPr lang="en-US" sz="1200" dirty="0" smtClean="0">
              <a:latin typeface="ZapfHumnst BT" pitchFamily="34" charset="0"/>
            </a:endParaRPr>
          </a:p>
          <a:p>
            <a:pPr>
              <a:spcBef>
                <a:spcPct val="30000"/>
              </a:spcBef>
              <a:tabLst>
                <a:tab pos="228600" algn="l"/>
              </a:tabLst>
            </a:pPr>
            <a:r>
              <a:rPr lang="en-US" sz="1200" dirty="0" smtClean="0">
                <a:latin typeface="ZapfHumnst BT" pitchFamily="34" charset="0"/>
              </a:rPr>
              <a:t>These</a:t>
            </a:r>
            <a:r>
              <a:rPr lang="en-US" sz="1200" baseline="0" dirty="0" smtClean="0">
                <a:latin typeface="ZapfHumnst BT" pitchFamily="34" charset="0"/>
              </a:rPr>
              <a:t> problems might even lead to a failure of the project or its rejection </a:t>
            </a:r>
            <a:r>
              <a:rPr lang="en-US" sz="1200" strike="noStrike" baseline="0" dirty="0" smtClean="0">
                <a:latin typeface="ZapfHumnst BT" pitchFamily="34" charset="0"/>
              </a:rPr>
              <a:t>his reject</a:t>
            </a:r>
            <a:r>
              <a:rPr lang="en-US" sz="1200" baseline="0" dirty="0" smtClean="0">
                <a:latin typeface="ZapfHumnst BT" pitchFamily="34" charset="0"/>
              </a:rPr>
              <a:t> by the customer.</a:t>
            </a:r>
            <a:endParaRPr lang="en-US" sz="1200" dirty="0" smtClean="0">
              <a:latin typeface="ZapfHumnst BT" pitchFamily="34" charset="0"/>
            </a:endParaRPr>
          </a:p>
          <a:p>
            <a:pPr>
              <a:spcBef>
                <a:spcPct val="30000"/>
              </a:spcBef>
              <a:tabLst>
                <a:tab pos="228600" algn="l"/>
              </a:tabLst>
            </a:pPr>
            <a:endParaRPr lang="en-US" strike="sngStrike" dirty="0" smtClean="0">
              <a:latin typeface="ZapfHumnst BT" pitchFamily="34" charset="0"/>
            </a:endParaRPr>
          </a:p>
          <a:p>
            <a:pPr>
              <a:spcBef>
                <a:spcPct val="30000"/>
              </a:spcBef>
              <a:tabLst>
                <a:tab pos="228600" algn="l"/>
              </a:tabLst>
            </a:pPr>
            <a:r>
              <a:rPr lang="en-US" sz="1200" baseline="0" dirty="0" smtClean="0">
                <a:latin typeface="ZapfHumnst BT" pitchFamily="34" charset="0"/>
              </a:rPr>
              <a:t>The causes for this failure can make up a long list of possible problems.</a:t>
            </a:r>
          </a:p>
          <a:p>
            <a:pPr>
              <a:spcBef>
                <a:spcPct val="30000"/>
              </a:spcBef>
              <a:tabLst>
                <a:tab pos="228600" algn="l"/>
              </a:tabLst>
            </a:pPr>
            <a:endParaRPr lang="en-US" sz="1200" baseline="0" dirty="0" smtClean="0">
              <a:latin typeface="ZapfHumnst BT" pitchFamily="34" charset="0"/>
            </a:endParaRPr>
          </a:p>
          <a:p>
            <a:pPr>
              <a:spcBef>
                <a:spcPct val="30000"/>
              </a:spcBef>
              <a:tabLst>
                <a:tab pos="228600" algn="l"/>
              </a:tabLst>
            </a:pPr>
            <a:r>
              <a:rPr lang="en-US" sz="1200" baseline="0" dirty="0" smtClean="0">
                <a:latin typeface="ZapfHumnst BT" pitchFamily="34" charset="0"/>
              </a:rPr>
              <a:t>It is well known that the successful handover of the software system is a big issue in the software engineering area.</a:t>
            </a:r>
          </a:p>
          <a:p>
            <a:pPr>
              <a:spcBef>
                <a:spcPct val="30000"/>
              </a:spcBef>
              <a:tabLst>
                <a:tab pos="228600" algn="l"/>
              </a:tabLst>
            </a:pPr>
            <a:endParaRPr lang="en-US" sz="1200" baseline="0" dirty="0" smtClean="0">
              <a:latin typeface="ZapfHumnst BT" pitchFamily="34" charset="0"/>
            </a:endParaRPr>
          </a:p>
          <a:p>
            <a:pPr>
              <a:spcBef>
                <a:spcPct val="30000"/>
              </a:spcBef>
              <a:tabLst>
                <a:tab pos="228600" algn="l"/>
              </a:tabLst>
            </a:pPr>
            <a:r>
              <a:rPr lang="en-US" sz="1200" baseline="0" dirty="0" smtClean="0">
                <a:latin typeface="ZapfHumnst BT" pitchFamily="34" charset="0"/>
              </a:rPr>
              <a:t>Let’s have a look at four main symptoms that might lead to the problems.</a:t>
            </a:r>
            <a:r>
              <a:rPr lang="cs-CZ" sz="1200" baseline="0" dirty="0" smtClean="0">
                <a:latin typeface="ZapfHumnst BT" pitchFamily="34" charset="0"/>
              </a:rPr>
              <a:t> </a:t>
            </a:r>
          </a:p>
          <a:p>
            <a:pPr>
              <a:spcBef>
                <a:spcPct val="30000"/>
              </a:spcBef>
              <a:tabLst>
                <a:tab pos="228600" algn="l"/>
              </a:tabLst>
            </a:pPr>
            <a:r>
              <a:rPr lang="en-US" sz="1200" baseline="0" dirty="0" smtClean="0">
                <a:latin typeface="ZapfHumnst BT" pitchFamily="34" charset="0"/>
              </a:rPr>
              <a:t>Symptom no. 1. </a:t>
            </a:r>
          </a:p>
          <a:p>
            <a:pPr>
              <a:spcBef>
                <a:spcPct val="30000"/>
              </a:spcBef>
              <a:tabLst>
                <a:tab pos="228600" algn="l"/>
              </a:tabLst>
            </a:pPr>
            <a:r>
              <a:rPr lang="en-US" sz="1200" baseline="0" dirty="0" smtClean="0">
                <a:latin typeface="ZapfHumnst BT" pitchFamily="34" charset="0"/>
              </a:rPr>
              <a:t>Analyst or developer of the software project omits the important task that leads to the understanding of the customer needs. Analysts or developers think that they understand all the needs at once and want to implement them immediately.</a:t>
            </a:r>
            <a:endParaRPr lang="cs-CZ" sz="1200" baseline="0" dirty="0" smtClean="0">
              <a:latin typeface="ZapfHumnst BT" pitchFamily="34" charset="0"/>
            </a:endParaRPr>
          </a:p>
          <a:p>
            <a:pPr marL="228600" indent="-228600">
              <a:spcBef>
                <a:spcPct val="30000"/>
              </a:spcBef>
              <a:buNone/>
              <a:tabLst>
                <a:tab pos="228600" algn="l"/>
              </a:tabLst>
            </a:pPr>
            <a:endParaRPr lang="cs-CZ" sz="1200" baseline="0" dirty="0" smtClean="0">
              <a:latin typeface="ZapfHumnst BT" pitchFamily="34" charset="0"/>
            </a:endParaRPr>
          </a:p>
        </p:txBody>
      </p:sp>
      <p:sp>
        <p:nvSpPr>
          <p:cNvPr id="4" name="Zástupný symbol pro číslo snímku 3"/>
          <p:cNvSpPr>
            <a:spLocks noGrp="1"/>
          </p:cNvSpPr>
          <p:nvPr>
            <p:ph type="sldNum" sz="quarter" idx="10"/>
          </p:nvPr>
        </p:nvSpPr>
        <p:spPr/>
        <p:txBody>
          <a:bodyPr/>
          <a:lstStyle/>
          <a:p>
            <a:fld id="{D04005C8-373F-4F6D-B943-3BB5D471B12E}" type="slidenum">
              <a:rPr lang="cs-CZ" smtClean="0"/>
              <a:pPr/>
              <a:t>127</a:t>
            </a:fld>
            <a:endParaRPr lang="cs-CZ"/>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normAutofit/>
          </a:bodyPr>
          <a:lstStyle/>
          <a:p>
            <a:pPr marL="228600" indent="-228600">
              <a:spcBef>
                <a:spcPct val="30000"/>
              </a:spcBef>
              <a:tabLst>
                <a:tab pos="228600" algn="l"/>
              </a:tabLst>
            </a:pPr>
            <a:r>
              <a:rPr lang="en-US" b="1" dirty="0" smtClean="0"/>
              <a:t>Symptom no. 2.</a:t>
            </a:r>
          </a:p>
          <a:p>
            <a:pPr marL="228600" indent="-228600">
              <a:spcBef>
                <a:spcPct val="30000"/>
              </a:spcBef>
              <a:tabLst>
                <a:tab pos="228600" algn="l"/>
              </a:tabLst>
            </a:pPr>
            <a:r>
              <a:rPr lang="en-US" sz="1200" b="0" dirty="0" smtClean="0">
                <a:latin typeface="ZapfHumnst BT" pitchFamily="34" charset="0"/>
              </a:rPr>
              <a:t>Software</a:t>
            </a:r>
            <a:r>
              <a:rPr lang="en-US" sz="1200" b="0" baseline="0" dirty="0" smtClean="0">
                <a:latin typeface="ZapfHumnst BT" pitchFamily="34" charset="0"/>
              </a:rPr>
              <a:t> system requirements that are derived from the customer need were not described carefully, the stakeholders were not involved to the process of requirement definition. The developers or analysts were too selfish or thought that they knew what the customer </a:t>
            </a:r>
            <a:r>
              <a:rPr lang="en-US" sz="1200" b="0" strike="noStrike" baseline="0" dirty="0" smtClean="0">
                <a:latin typeface="ZapfHumnst BT" pitchFamily="34" charset="0"/>
              </a:rPr>
              <a:t>needed</a:t>
            </a:r>
            <a:r>
              <a:rPr lang="en-US" sz="1200" b="0" baseline="0" dirty="0" smtClean="0">
                <a:latin typeface="ZapfHumnst BT" pitchFamily="34" charset="0"/>
              </a:rPr>
              <a:t>. The customer does not know that the developer or analyst does not understand his/her needs. How could he understand? He probably does not know anything about the software development process. It is completely the fault of the developers (developers’ fault).</a:t>
            </a:r>
            <a:endParaRPr lang="cs-CZ" b="0" dirty="0"/>
          </a:p>
        </p:txBody>
      </p:sp>
      <p:sp>
        <p:nvSpPr>
          <p:cNvPr id="4" name="Zástupný symbol pro číslo snímku 3"/>
          <p:cNvSpPr>
            <a:spLocks noGrp="1"/>
          </p:cNvSpPr>
          <p:nvPr>
            <p:ph type="sldNum" sz="quarter" idx="10"/>
          </p:nvPr>
        </p:nvSpPr>
        <p:spPr/>
        <p:txBody>
          <a:bodyPr/>
          <a:lstStyle/>
          <a:p>
            <a:fld id="{D04005C8-373F-4F6D-B943-3BB5D471B12E}" type="slidenum">
              <a:rPr lang="cs-CZ" smtClean="0"/>
              <a:pPr/>
              <a:t>128</a:t>
            </a:fld>
            <a:endParaRPr lang="cs-CZ"/>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normAutofit/>
          </a:bodyPr>
          <a:lstStyle/>
          <a:p>
            <a:pPr marL="228600" indent="-228600">
              <a:spcBef>
                <a:spcPct val="30000"/>
              </a:spcBef>
              <a:tabLst>
                <a:tab pos="228600" algn="l"/>
              </a:tabLst>
            </a:pPr>
            <a:r>
              <a:rPr lang="en-US" b="1" dirty="0" smtClean="0"/>
              <a:t>Symptom no.</a:t>
            </a:r>
            <a:r>
              <a:rPr lang="en-US" b="1" baseline="0" dirty="0" smtClean="0"/>
              <a:t> 3.</a:t>
            </a:r>
          </a:p>
          <a:p>
            <a:pPr marL="228600" indent="-228600">
              <a:spcBef>
                <a:spcPct val="30000"/>
              </a:spcBef>
              <a:buNone/>
              <a:tabLst>
                <a:tab pos="228600" algn="l"/>
              </a:tabLst>
            </a:pPr>
            <a:r>
              <a:rPr lang="en-US" sz="1200" dirty="0" smtClean="0">
                <a:latin typeface="ZapfHumnst BT" pitchFamily="34" charset="0"/>
              </a:rPr>
              <a:t>The developers think that they know everything. The requirements are not</a:t>
            </a:r>
            <a:r>
              <a:rPr lang="en-US" sz="1200" baseline="0" dirty="0" smtClean="0">
                <a:latin typeface="ZapfHumnst BT" pitchFamily="34" charset="0"/>
              </a:rPr>
              <a:t> formally described and there is no change management. I</a:t>
            </a:r>
            <a:r>
              <a:rPr lang="en-US" sz="1200" dirty="0" smtClean="0">
                <a:latin typeface="ZapfHumnst BT" pitchFamily="34" charset="0"/>
              </a:rPr>
              <a:t>f they</a:t>
            </a:r>
            <a:r>
              <a:rPr lang="en-US" sz="1200" baseline="0" dirty="0" smtClean="0">
                <a:latin typeface="ZapfHumnst BT" pitchFamily="34" charset="0"/>
              </a:rPr>
              <a:t> have to implement the requirement that is not completely clear they do it their way, they do not consult the problem with the analyst or customer.</a:t>
            </a:r>
            <a:r>
              <a:rPr lang="en-US" sz="1200" dirty="0" smtClean="0">
                <a:latin typeface="ZapfHumnst BT" pitchFamily="34" charset="0"/>
              </a:rPr>
              <a:t> The</a:t>
            </a:r>
            <a:r>
              <a:rPr lang="en-US" sz="1200" baseline="0" dirty="0" smtClean="0">
                <a:latin typeface="ZapfHumnst BT" pitchFamily="34" charset="0"/>
              </a:rPr>
              <a:t> problem is that the developers might not understand all customers intentions with this requirement and the connection to other requirements if it is not described.</a:t>
            </a:r>
            <a:endParaRPr lang="en-US" sz="1200" dirty="0" smtClean="0">
              <a:latin typeface="ZapfHumnst BT" pitchFamily="34" charset="0"/>
            </a:endParaRPr>
          </a:p>
        </p:txBody>
      </p:sp>
      <p:sp>
        <p:nvSpPr>
          <p:cNvPr id="4" name="Zástupný symbol pro číslo snímku 3"/>
          <p:cNvSpPr>
            <a:spLocks noGrp="1"/>
          </p:cNvSpPr>
          <p:nvPr>
            <p:ph type="sldNum" sz="quarter" idx="10"/>
          </p:nvPr>
        </p:nvSpPr>
        <p:spPr/>
        <p:txBody>
          <a:bodyPr/>
          <a:lstStyle/>
          <a:p>
            <a:fld id="{D04005C8-373F-4F6D-B943-3BB5D471B12E}" type="slidenum">
              <a:rPr lang="cs-CZ" smtClean="0"/>
              <a:pPr/>
              <a:t>129</a:t>
            </a:fld>
            <a:endParaRPr lang="cs-CZ"/>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endParaRPr lang="cs-CZ"/>
          </a:p>
        </p:txBody>
      </p:sp>
      <p:sp>
        <p:nvSpPr>
          <p:cNvPr id="4" name="Zástupný symbol pro číslo snímku 3"/>
          <p:cNvSpPr>
            <a:spLocks noGrp="1"/>
          </p:cNvSpPr>
          <p:nvPr>
            <p:ph type="sldNum" sz="quarter" idx="10"/>
          </p:nvPr>
        </p:nvSpPr>
        <p:spPr/>
        <p:txBody>
          <a:bodyPr/>
          <a:lstStyle/>
          <a:p>
            <a:fld id="{ED0454D0-24E4-459F-9DC4-EA02BCDBF9B7}" type="slidenum">
              <a:rPr lang="cs-CZ" smtClean="0"/>
              <a:pPr/>
              <a:t>13</a:t>
            </a:fld>
            <a:endParaRPr lang="cs-CZ"/>
          </a:p>
        </p:txBody>
      </p:sp>
    </p:spTree>
    <p:extLst>
      <p:ext uri="{BB962C8B-B14F-4D97-AF65-F5344CB8AC3E}">
        <p14:creationId xmlns:p14="http://schemas.microsoft.com/office/powerpoint/2010/main" val="1029604482"/>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normAutofit/>
          </a:bodyPr>
          <a:lstStyle/>
          <a:p>
            <a:pPr>
              <a:defRPr/>
            </a:pPr>
            <a:r>
              <a:rPr lang="en-US" b="1" dirty="0" smtClean="0"/>
              <a:t>Symptom no. 4.</a:t>
            </a:r>
            <a:endParaRPr lang="cs-CZ" sz="1200" dirty="0" smtClean="0">
              <a:latin typeface="ZapfHumnst BT" pitchFamily="34" charset="0"/>
            </a:endParaRPr>
          </a:p>
          <a:p>
            <a:r>
              <a:rPr lang="en-US" dirty="0" smtClean="0"/>
              <a:t>The project</a:t>
            </a:r>
            <a:r>
              <a:rPr lang="en-US" baseline="0" dirty="0" smtClean="0"/>
              <a:t> is not managed correctly. Nobody knows or cares about the time management, nobody cares about the difficulty of the requirements. Customer changes</a:t>
            </a:r>
            <a:r>
              <a:rPr lang="en-US" strike="sngStrike" baseline="0" dirty="0" smtClean="0"/>
              <a:t> </a:t>
            </a:r>
            <a:r>
              <a:rPr lang="en-US" baseline="0" dirty="0" smtClean="0"/>
              <a:t>requirements, brings new requirements and the developers do not know the difficulty. The problem is that the project might soon ravage the project budget or the time consuming requirements might take too much time to built the complete project on time.</a:t>
            </a:r>
            <a:endParaRPr lang="cs-CZ" dirty="0"/>
          </a:p>
        </p:txBody>
      </p:sp>
      <p:sp>
        <p:nvSpPr>
          <p:cNvPr id="4" name="Zástupný symbol pro číslo snímku 3"/>
          <p:cNvSpPr>
            <a:spLocks noGrp="1"/>
          </p:cNvSpPr>
          <p:nvPr>
            <p:ph type="sldNum" sz="quarter" idx="10"/>
          </p:nvPr>
        </p:nvSpPr>
        <p:spPr/>
        <p:txBody>
          <a:bodyPr/>
          <a:lstStyle/>
          <a:p>
            <a:fld id="{D04005C8-373F-4F6D-B943-3BB5D471B12E}" type="slidenum">
              <a:rPr lang="cs-CZ" smtClean="0"/>
              <a:pPr/>
              <a:t>130</a:t>
            </a:fld>
            <a:endParaRPr lang="cs-CZ"/>
          </a:p>
        </p:txBody>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What are the requirements for</a:t>
            </a:r>
            <a:r>
              <a:rPr lang="cs-CZ" dirty="0" smtClean="0"/>
              <a:t>?</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smtClean="0">
              <a:latin typeface="ZapfHumnst BT"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latin typeface="ZapfHumnst BT" pitchFamily="34" charset="0"/>
              </a:rPr>
              <a:t>Requirements</a:t>
            </a:r>
            <a:r>
              <a:rPr lang="en-US" sz="1200" baseline="0" dirty="0" smtClean="0">
                <a:latin typeface="ZapfHumnst BT" pitchFamily="34" charset="0"/>
              </a:rPr>
              <a:t> management consists of the analysis of customers’ needs. These needs are transformed to the software requirements. These software requirements are then divided into functional and non-functional requirements. </a:t>
            </a:r>
            <a:endParaRPr lang="en-US" sz="1200" dirty="0" smtClean="0">
              <a:latin typeface="ZapfHumnst BT"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aseline="0" dirty="0" smtClean="0">
                <a:latin typeface="ZapfHumnst BT" pitchFamily="34" charset="0"/>
              </a:rPr>
              <a:t>According to the requirements, the test procedures are made, design is made to satisfy the requirements, user documentation etc.</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aseline="0" dirty="0" smtClean="0">
                <a:latin typeface="ZapfHumnst BT" pitchFamily="34" charset="0"/>
              </a:rPr>
              <a:t>The pyramid shows the process that started in the problem domain, where the problem was defined, then the needs of the new software</a:t>
            </a:r>
            <a:r>
              <a:rPr lang="cs-CZ" sz="1200" baseline="0" dirty="0" smtClean="0">
                <a:latin typeface="ZapfHumnst BT" pitchFamily="34" charset="0"/>
              </a:rPr>
              <a:t>, </a:t>
            </a:r>
            <a:r>
              <a:rPr lang="en-US" sz="1200" baseline="0" dirty="0" smtClean="0">
                <a:latin typeface="ZapfHumnst BT" pitchFamily="34" charset="0"/>
              </a:rPr>
              <a:t>requests that are derived from these needs, software requirements that are derived from the request and then the rest of the artifacts. The pyramid shows that the needs and requests are the core things that have to be solved, everything else relies on them.</a:t>
            </a:r>
          </a:p>
        </p:txBody>
      </p:sp>
      <p:sp>
        <p:nvSpPr>
          <p:cNvPr id="4" name="Zástupný symbol pro číslo snímku 3"/>
          <p:cNvSpPr>
            <a:spLocks noGrp="1"/>
          </p:cNvSpPr>
          <p:nvPr>
            <p:ph type="sldNum" sz="quarter" idx="10"/>
          </p:nvPr>
        </p:nvSpPr>
        <p:spPr/>
        <p:txBody>
          <a:bodyPr/>
          <a:lstStyle/>
          <a:p>
            <a:fld id="{D04005C8-373F-4F6D-B943-3BB5D471B12E}" type="slidenum">
              <a:rPr lang="cs-CZ" smtClean="0"/>
              <a:pPr/>
              <a:t>131</a:t>
            </a:fld>
            <a:endParaRPr lang="cs-CZ"/>
          </a:p>
        </p:txBody>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normAutofit/>
          </a:bodyPr>
          <a:lstStyle/>
          <a:p>
            <a:r>
              <a:rPr lang="en-US" dirty="0" smtClean="0"/>
              <a:t>Now, we have to ask a question,</a:t>
            </a:r>
            <a:r>
              <a:rPr lang="en-US" baseline="0" dirty="0" smtClean="0"/>
              <a:t> what is the requirement.</a:t>
            </a:r>
          </a:p>
          <a:p>
            <a:r>
              <a:rPr lang="en-US" baseline="0" dirty="0" smtClean="0"/>
              <a:t>Requirement is a capability or a condition that the system has to satisfy. </a:t>
            </a:r>
          </a:p>
        </p:txBody>
      </p:sp>
      <p:sp>
        <p:nvSpPr>
          <p:cNvPr id="4" name="Zástupný symbol pro číslo snímku 3"/>
          <p:cNvSpPr>
            <a:spLocks noGrp="1"/>
          </p:cNvSpPr>
          <p:nvPr>
            <p:ph type="sldNum" sz="quarter" idx="10"/>
          </p:nvPr>
        </p:nvSpPr>
        <p:spPr/>
        <p:txBody>
          <a:bodyPr/>
          <a:lstStyle/>
          <a:p>
            <a:fld id="{D04005C8-373F-4F6D-B943-3BB5D471B12E}" type="slidenum">
              <a:rPr lang="cs-CZ" smtClean="0"/>
              <a:pPr/>
              <a:t>132</a:t>
            </a:fld>
            <a:endParaRPr lang="cs-CZ"/>
          </a:p>
        </p:txBody>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r>
              <a:rPr lang="en-US" baseline="0" dirty="0" smtClean="0"/>
              <a:t>It is not important whether the requirements are gathered directly from the customers or they are defined in the various documents that have been signed with the customer, specification of the software requirement or other formally approved document. </a:t>
            </a:r>
          </a:p>
          <a:p>
            <a:r>
              <a:rPr lang="en-US" baseline="0" dirty="0" smtClean="0"/>
              <a:t>According to the UML, the requirement is a needed function, property or behavior of the system. </a:t>
            </a:r>
          </a:p>
          <a:p>
            <a:r>
              <a:rPr lang="en-US" baseline="0" dirty="0" smtClean="0"/>
              <a:t>Anyway, a requirement specifies WHAT the system should do, but does not describe HOW to do that.</a:t>
            </a:r>
          </a:p>
          <a:p>
            <a:r>
              <a:rPr lang="en-US" baseline="0" dirty="0" smtClean="0"/>
              <a:t>There are many types of requirements. </a:t>
            </a:r>
            <a:endParaRPr lang="cs-CZ" baseline="0" dirty="0" smtClean="0"/>
          </a:p>
          <a:p>
            <a:r>
              <a:rPr lang="en-US" baseline="0" dirty="0" smtClean="0"/>
              <a:t>For example, requirements </a:t>
            </a:r>
            <a:r>
              <a:rPr lang="en-US" strike="noStrike" baseline="0" dirty="0" smtClean="0"/>
              <a:t>ruled by a </a:t>
            </a:r>
            <a:r>
              <a:rPr lang="en-US" baseline="0" dirty="0" smtClean="0"/>
              <a:t>function are directly connected to the customer, on the other hand, legal requirements are requirements that specify the legislative need that has to be followed by the system.</a:t>
            </a:r>
          </a:p>
          <a:p>
            <a:r>
              <a:rPr lang="en-US" baseline="0" dirty="0" smtClean="0"/>
              <a:t>You have to know that it is not possible to define all requirements at once at the beginning of the project.</a:t>
            </a:r>
          </a:p>
          <a:p>
            <a:r>
              <a:rPr lang="en-US" baseline="0" dirty="0" smtClean="0"/>
              <a:t>Requirement management is successful only when the requirements are briefly described at the beginning and then completely detailed. </a:t>
            </a:r>
          </a:p>
        </p:txBody>
      </p:sp>
      <p:sp>
        <p:nvSpPr>
          <p:cNvPr id="4" name="Zástupný symbol pro číslo snímku 3"/>
          <p:cNvSpPr>
            <a:spLocks noGrp="1"/>
          </p:cNvSpPr>
          <p:nvPr>
            <p:ph type="sldNum" sz="quarter" idx="10"/>
          </p:nvPr>
        </p:nvSpPr>
        <p:spPr/>
        <p:txBody>
          <a:bodyPr/>
          <a:lstStyle/>
          <a:p>
            <a:fld id="{ED0454D0-24E4-459F-9DC4-EA02BCDBF9B7}" type="slidenum">
              <a:rPr lang="cs-CZ" smtClean="0"/>
              <a:pPr/>
              <a:t>133</a:t>
            </a:fld>
            <a:endParaRPr lang="cs-CZ"/>
          </a:p>
        </p:txBody>
      </p:sp>
    </p:spTree>
    <p:extLst>
      <p:ext uri="{BB962C8B-B14F-4D97-AF65-F5344CB8AC3E}">
        <p14:creationId xmlns:p14="http://schemas.microsoft.com/office/powerpoint/2010/main" val="1251524733"/>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normAutofit/>
          </a:bodyPr>
          <a:lstStyle/>
          <a:p>
            <a:pPr>
              <a:spcBef>
                <a:spcPct val="30000"/>
              </a:spcBef>
            </a:pPr>
            <a:r>
              <a:rPr lang="en-US" dirty="0" smtClean="0"/>
              <a:t>What does the software requirement specify?</a:t>
            </a:r>
            <a:endParaRPr lang="cs-CZ" sz="1200" baseline="0" dirty="0" smtClean="0">
              <a:latin typeface="ZapfHumnst BT" pitchFamily="34" charset="0"/>
            </a:endParaRPr>
          </a:p>
          <a:p>
            <a:pPr>
              <a:spcBef>
                <a:spcPct val="30000"/>
              </a:spcBef>
            </a:pPr>
            <a:r>
              <a:rPr lang="en-US" sz="1200" baseline="0" dirty="0" smtClean="0">
                <a:latin typeface="ZapfHumnst BT" pitchFamily="34" charset="0"/>
              </a:rPr>
              <a:t>As was already mentioned before, a requirement describes the condition or the capability that the system has to satisfy. Software requirements are in fact something like a description of the black box. Requirements define only the externally visible things WHAT the system should do.  </a:t>
            </a:r>
          </a:p>
          <a:p>
            <a:pPr>
              <a:spcBef>
                <a:spcPct val="30000"/>
              </a:spcBef>
            </a:pPr>
            <a:r>
              <a:rPr lang="en-US" sz="1200" baseline="0" dirty="0" smtClean="0">
                <a:latin typeface="ZapfHumnst BT" pitchFamily="34" charset="0"/>
              </a:rPr>
              <a:t>Sometimes there are necessary descriptions HOW the system should specifically do that. These descriptions are defined by the design conditions.</a:t>
            </a:r>
            <a:endParaRPr lang="cs-CZ" sz="1200" baseline="0" dirty="0" smtClean="0">
              <a:latin typeface="ZapfHumnst BT" pitchFamily="34" charset="0"/>
            </a:endParaRPr>
          </a:p>
        </p:txBody>
      </p:sp>
      <p:sp>
        <p:nvSpPr>
          <p:cNvPr id="4" name="Zástupný symbol pro číslo snímku 3"/>
          <p:cNvSpPr>
            <a:spLocks noGrp="1"/>
          </p:cNvSpPr>
          <p:nvPr>
            <p:ph type="sldNum" sz="quarter" idx="10"/>
          </p:nvPr>
        </p:nvSpPr>
        <p:spPr/>
        <p:txBody>
          <a:bodyPr/>
          <a:lstStyle/>
          <a:p>
            <a:fld id="{D04005C8-373F-4F6D-B943-3BB5D471B12E}" type="slidenum">
              <a:rPr lang="cs-CZ" smtClean="0"/>
              <a:pPr/>
              <a:t>134</a:t>
            </a:fld>
            <a:endParaRPr lang="cs-CZ"/>
          </a:p>
        </p:txBody>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normAutofit/>
          </a:bodyPr>
          <a:lstStyle/>
          <a:p>
            <a:endParaRPr lang="cs-CZ" dirty="0"/>
          </a:p>
        </p:txBody>
      </p:sp>
      <p:sp>
        <p:nvSpPr>
          <p:cNvPr id="4" name="Zástupný symbol pro číslo snímku 3"/>
          <p:cNvSpPr>
            <a:spLocks noGrp="1"/>
          </p:cNvSpPr>
          <p:nvPr>
            <p:ph type="sldNum" sz="quarter" idx="10"/>
          </p:nvPr>
        </p:nvSpPr>
        <p:spPr/>
        <p:txBody>
          <a:bodyPr/>
          <a:lstStyle/>
          <a:p>
            <a:fld id="{D04005C8-373F-4F6D-B943-3BB5D471B12E}" type="slidenum">
              <a:rPr lang="cs-CZ" smtClean="0"/>
              <a:pPr/>
              <a:t>135</a:t>
            </a:fld>
            <a:endParaRPr lang="cs-CZ"/>
          </a:p>
        </p:txBody>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noAutofit/>
          </a:bodyPr>
          <a:lstStyle/>
          <a:p>
            <a:endParaRPr lang="cs-CZ" sz="1050" dirty="0"/>
          </a:p>
        </p:txBody>
      </p:sp>
      <p:sp>
        <p:nvSpPr>
          <p:cNvPr id="4" name="Zástupný symbol pro číslo snímku 3"/>
          <p:cNvSpPr>
            <a:spLocks noGrp="1"/>
          </p:cNvSpPr>
          <p:nvPr>
            <p:ph type="sldNum" sz="quarter" idx="10"/>
          </p:nvPr>
        </p:nvSpPr>
        <p:spPr/>
        <p:txBody>
          <a:bodyPr/>
          <a:lstStyle/>
          <a:p>
            <a:fld id="{D04005C8-373F-4F6D-B943-3BB5D471B12E}" type="slidenum">
              <a:rPr lang="cs-CZ" smtClean="0"/>
              <a:pPr/>
              <a:t>136</a:t>
            </a:fld>
            <a:endParaRPr lang="cs-CZ"/>
          </a:p>
        </p:txBody>
      </p:sp>
    </p:spTree>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normAutofit/>
          </a:bodyPr>
          <a:lstStyle/>
          <a:p>
            <a:pPr>
              <a:spcBef>
                <a:spcPct val="30000"/>
              </a:spcBef>
              <a:buFont typeface="Wingdings" pitchFamily="2" charset="2"/>
              <a:buNone/>
            </a:pPr>
            <a:r>
              <a:rPr lang="en-US" sz="1200" dirty="0" smtClean="0">
                <a:latin typeface="ZapfHumnst BT" pitchFamily="34" charset="0"/>
              </a:rPr>
              <a:t>Requirements</a:t>
            </a:r>
            <a:r>
              <a:rPr lang="en-US" sz="1200" baseline="0" dirty="0" smtClean="0">
                <a:latin typeface="ZapfHumnst BT" pitchFamily="34" charset="0"/>
              </a:rPr>
              <a:t> exist on many levels</a:t>
            </a:r>
          </a:p>
          <a:p>
            <a:pPr>
              <a:spcBef>
                <a:spcPct val="30000"/>
              </a:spcBef>
              <a:buFont typeface="Wingdings" pitchFamily="2" charset="2"/>
              <a:buNone/>
            </a:pPr>
            <a:endParaRPr lang="en-US" sz="1200" baseline="0" dirty="0" smtClean="0">
              <a:latin typeface="ZapfHumnst BT" pitchFamily="34" charset="0"/>
            </a:endParaRPr>
          </a:p>
          <a:p>
            <a:pPr>
              <a:spcBef>
                <a:spcPct val="30000"/>
              </a:spcBef>
              <a:buFont typeface="Wingdings" pitchFamily="2" charset="2"/>
              <a:buNone/>
            </a:pPr>
            <a:r>
              <a:rPr lang="en-US" sz="1200" baseline="0" dirty="0" smtClean="0">
                <a:latin typeface="ZapfHumnst BT" pitchFamily="34" charset="0"/>
              </a:rPr>
              <a:t>It depends on the perspective whether it is a requirement or a design condition.</a:t>
            </a:r>
          </a:p>
          <a:p>
            <a:pPr>
              <a:spcBef>
                <a:spcPct val="30000"/>
              </a:spcBef>
              <a:buFont typeface="Wingdings" pitchFamily="2" charset="2"/>
              <a:buNone/>
            </a:pPr>
            <a:r>
              <a:rPr lang="en-US" sz="1200" baseline="0" dirty="0" smtClean="0">
                <a:latin typeface="ZapfHumnst BT" pitchFamily="34" charset="0"/>
              </a:rPr>
              <a:t>For example, the stakeholder </a:t>
            </a:r>
            <a:r>
              <a:rPr lang="en-US" sz="1200" strike="noStrike" baseline="0" dirty="0" smtClean="0">
                <a:latin typeface="ZapfHumnst BT" pitchFamily="34" charset="0"/>
              </a:rPr>
              <a:t>request</a:t>
            </a:r>
            <a:r>
              <a:rPr lang="en-US" sz="1200" baseline="0" dirty="0" smtClean="0">
                <a:latin typeface="ZapfHumnst BT" pitchFamily="34" charset="0"/>
              </a:rPr>
              <a:t> is a requirement for the system analyst. Analyst creates a product or a system, requirements that are inputs to the software requirements.</a:t>
            </a:r>
          </a:p>
          <a:p>
            <a:pPr>
              <a:spcBef>
                <a:spcPct val="30000"/>
              </a:spcBef>
              <a:buFont typeface="Wingdings" pitchFamily="2" charset="2"/>
              <a:buNone/>
            </a:pPr>
            <a:r>
              <a:rPr lang="en-US" sz="1200" baseline="0" dirty="0" smtClean="0">
                <a:latin typeface="ZapfHumnst BT" pitchFamily="34" charset="0"/>
              </a:rPr>
              <a:t>Software requirements that are described by the use cases must specify what the system should do to satisfy the requested functionality.</a:t>
            </a:r>
          </a:p>
          <a:p>
            <a:pPr>
              <a:spcBef>
                <a:spcPct val="30000"/>
              </a:spcBef>
              <a:buFont typeface="Wingdings" pitchFamily="2" charset="2"/>
              <a:buNone/>
            </a:pPr>
            <a:r>
              <a:rPr lang="en-US" sz="1200" baseline="0" dirty="0" smtClean="0">
                <a:latin typeface="ZapfHumnst BT" pitchFamily="34" charset="0"/>
              </a:rPr>
              <a:t>The person responsible for the creation of the use cases creates a set of these use cases that are requirements for the system designers. The same principle continues.</a:t>
            </a:r>
          </a:p>
          <a:p>
            <a:pPr>
              <a:spcBef>
                <a:spcPct val="30000"/>
              </a:spcBef>
              <a:buFont typeface="Wingdings" pitchFamily="2" charset="2"/>
              <a:buNone/>
            </a:pPr>
            <a:r>
              <a:rPr lang="en-US" sz="1200" dirty="0" smtClean="0">
                <a:latin typeface="ZapfHumnst BT" pitchFamily="34" charset="0"/>
              </a:rPr>
              <a:t>When we want to develop a system that satisfies</a:t>
            </a:r>
            <a:r>
              <a:rPr lang="en-US" sz="1200" baseline="0" dirty="0" smtClean="0">
                <a:latin typeface="ZapfHumnst BT" pitchFamily="34" charset="0"/>
              </a:rPr>
              <a:t> stakeholder needs, it is important to correctly understand all the needs. Therefore, the quality of requirements is very important during the whole development process.</a:t>
            </a:r>
            <a:endParaRPr lang="en-US" sz="1200" dirty="0" smtClean="0">
              <a:latin typeface="ZapfHumnst BT" pitchFamily="34" charset="0"/>
            </a:endParaRPr>
          </a:p>
        </p:txBody>
      </p:sp>
      <p:sp>
        <p:nvSpPr>
          <p:cNvPr id="4" name="Zástupný symbol pro číslo snímku 3"/>
          <p:cNvSpPr>
            <a:spLocks noGrp="1"/>
          </p:cNvSpPr>
          <p:nvPr>
            <p:ph type="sldNum" sz="quarter" idx="10"/>
          </p:nvPr>
        </p:nvSpPr>
        <p:spPr/>
        <p:txBody>
          <a:bodyPr/>
          <a:lstStyle/>
          <a:p>
            <a:fld id="{D04005C8-373F-4F6D-B943-3BB5D471B12E}" type="slidenum">
              <a:rPr lang="cs-CZ" smtClean="0"/>
              <a:pPr/>
              <a:t>137</a:t>
            </a:fld>
            <a:endParaRPr lang="cs-CZ"/>
          </a:p>
        </p:txBody>
      </p:sp>
    </p:spTree>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normAutofit/>
          </a:bodyPr>
          <a:lstStyle/>
          <a:p>
            <a:pPr>
              <a:spcBef>
                <a:spcPct val="30000"/>
              </a:spcBef>
            </a:pPr>
            <a:r>
              <a:rPr lang="en-US" sz="1000" dirty="0" smtClean="0"/>
              <a:t>Requirement Management is not an Easy Task</a:t>
            </a:r>
          </a:p>
          <a:p>
            <a:pPr>
              <a:spcBef>
                <a:spcPct val="30000"/>
              </a:spcBef>
            </a:pPr>
            <a:endParaRPr lang="en-US" sz="1000" dirty="0" smtClean="0">
              <a:latin typeface="ZapfHumnst BT" pitchFamily="34" charset="0"/>
            </a:endParaRPr>
          </a:p>
          <a:p>
            <a:pPr>
              <a:spcBef>
                <a:spcPct val="30000"/>
              </a:spcBef>
            </a:pPr>
            <a:r>
              <a:rPr lang="en-US" sz="1000" dirty="0" smtClean="0">
                <a:latin typeface="ZapfHumnst BT" pitchFamily="34" charset="0"/>
              </a:rPr>
              <a:t>Requirements management might looks like an easy task, but it is not</a:t>
            </a:r>
            <a:r>
              <a:rPr lang="en-US" sz="1000" baseline="0" dirty="0" smtClean="0">
                <a:latin typeface="ZapfHumnst BT" pitchFamily="34" charset="0"/>
              </a:rPr>
              <a:t>. The realization of the requirement management is hard task.</a:t>
            </a:r>
          </a:p>
          <a:p>
            <a:pPr>
              <a:spcBef>
                <a:spcPct val="30000"/>
              </a:spcBef>
            </a:pPr>
            <a:r>
              <a:rPr lang="en-US" sz="1000" baseline="0" dirty="0" smtClean="0">
                <a:latin typeface="ZapfHumnst BT" pitchFamily="34" charset="0"/>
              </a:rPr>
              <a:t>There are many reasons like:</a:t>
            </a:r>
          </a:p>
          <a:p>
            <a:pPr>
              <a:spcBef>
                <a:spcPct val="30000"/>
              </a:spcBef>
            </a:pPr>
            <a:r>
              <a:rPr lang="en-US" sz="1000" baseline="0" dirty="0" smtClean="0">
                <a:latin typeface="ZapfHumnst BT" pitchFamily="34" charset="0"/>
              </a:rPr>
              <a:t>Customers not always know what they want</a:t>
            </a:r>
          </a:p>
          <a:p>
            <a:pPr>
              <a:spcBef>
                <a:spcPct val="30000"/>
              </a:spcBef>
            </a:pPr>
            <a:r>
              <a:rPr lang="en-US" sz="1000" baseline="0" dirty="0" smtClean="0">
                <a:latin typeface="ZapfHumnst BT" pitchFamily="34" charset="0"/>
              </a:rPr>
              <a:t>When the number of requirements grows it is not easy to follow them all and take them </a:t>
            </a:r>
            <a:r>
              <a:rPr lang="en-US" sz="1000" strike="sngStrike" baseline="0" dirty="0" smtClean="0">
                <a:latin typeface="ZapfHumnst BT" pitchFamily="34" charset="0"/>
              </a:rPr>
              <a:t>in</a:t>
            </a:r>
            <a:r>
              <a:rPr lang="en-US" sz="1000" baseline="0" dirty="0" smtClean="0">
                <a:latin typeface="ZapfHumnst BT" pitchFamily="34" charset="0"/>
              </a:rPr>
              <a:t> into account.</a:t>
            </a:r>
          </a:p>
          <a:p>
            <a:pPr>
              <a:spcBef>
                <a:spcPct val="30000"/>
              </a:spcBef>
            </a:pPr>
            <a:r>
              <a:rPr lang="en-US" sz="1000" dirty="0" smtClean="0">
                <a:latin typeface="ZapfHumnst BT" pitchFamily="34" charset="0"/>
              </a:rPr>
              <a:t>It can be hard to recognize the dependency between the requirements</a:t>
            </a:r>
          </a:p>
          <a:p>
            <a:pPr>
              <a:spcBef>
                <a:spcPct val="30000"/>
              </a:spcBef>
            </a:pPr>
            <a:r>
              <a:rPr lang="en-US" sz="1000" baseline="0" dirty="0" smtClean="0">
                <a:latin typeface="ZapfHumnst BT" pitchFamily="34" charset="0"/>
              </a:rPr>
              <a:t>IT people have a problem to use a style of writing that is understandable to non-technical people.</a:t>
            </a:r>
            <a:endParaRPr lang="cs-CZ" sz="1000" baseline="0" dirty="0" smtClean="0">
              <a:latin typeface="ZapfHumnst BT" pitchFamily="34" charset="0"/>
            </a:endParaRPr>
          </a:p>
          <a:p>
            <a:pPr>
              <a:spcBef>
                <a:spcPct val="30000"/>
              </a:spcBef>
            </a:pPr>
            <a:r>
              <a:rPr lang="en-US" sz="1000" dirty="0" smtClean="0">
                <a:latin typeface="ZapfHumnst BT" pitchFamily="34" charset="0"/>
              </a:rPr>
              <a:t>All possible</a:t>
            </a:r>
            <a:r>
              <a:rPr lang="en-US" sz="1000" baseline="0" dirty="0" smtClean="0">
                <a:latin typeface="ZapfHumnst BT" pitchFamily="34" charset="0"/>
              </a:rPr>
              <a:t> problems can be overcome by the right selection of the process.</a:t>
            </a:r>
            <a:endParaRPr lang="en-US" sz="1000" dirty="0" smtClean="0">
              <a:latin typeface="ZapfHumnst BT" pitchFamily="34" charset="0"/>
            </a:endParaRPr>
          </a:p>
        </p:txBody>
      </p:sp>
      <p:sp>
        <p:nvSpPr>
          <p:cNvPr id="4" name="Zástupný symbol pro číslo snímku 3"/>
          <p:cNvSpPr>
            <a:spLocks noGrp="1"/>
          </p:cNvSpPr>
          <p:nvPr>
            <p:ph type="sldNum" sz="quarter" idx="10"/>
          </p:nvPr>
        </p:nvSpPr>
        <p:spPr/>
        <p:txBody>
          <a:bodyPr/>
          <a:lstStyle/>
          <a:p>
            <a:fld id="{D04005C8-373F-4F6D-B943-3BB5D471B12E}" type="slidenum">
              <a:rPr lang="cs-CZ" smtClean="0"/>
              <a:pPr/>
              <a:t>138</a:t>
            </a:fld>
            <a:endParaRPr lang="cs-CZ"/>
          </a:p>
        </p:txBody>
      </p:sp>
    </p:spTree>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normAutofit/>
          </a:bodyPr>
          <a:lstStyle/>
          <a:p>
            <a:pPr>
              <a:spcBef>
                <a:spcPct val="30000"/>
              </a:spcBef>
            </a:pPr>
            <a:r>
              <a:rPr lang="en-US" sz="1000" dirty="0" smtClean="0"/>
              <a:t>It is important to have</a:t>
            </a:r>
            <a:r>
              <a:rPr lang="en-US" sz="1000" baseline="0" dirty="0" smtClean="0"/>
              <a:t> a strategy.</a:t>
            </a:r>
            <a:endParaRPr lang="en-US" sz="1000" dirty="0" smtClean="0"/>
          </a:p>
          <a:p>
            <a:pPr>
              <a:spcBef>
                <a:spcPct val="30000"/>
              </a:spcBef>
            </a:pPr>
            <a:endParaRPr lang="en-US" sz="1000" dirty="0" smtClean="0">
              <a:latin typeface="ZapfHumnst BT" pitchFamily="34" charset="0"/>
            </a:endParaRPr>
          </a:p>
          <a:p>
            <a:pPr>
              <a:spcBef>
                <a:spcPct val="30000"/>
              </a:spcBef>
            </a:pPr>
            <a:r>
              <a:rPr lang="en-US" sz="1000" dirty="0" smtClean="0">
                <a:latin typeface="ZapfHumnst BT" pitchFamily="34" charset="0"/>
              </a:rPr>
              <a:t>It</a:t>
            </a:r>
            <a:r>
              <a:rPr lang="en-US" sz="1000" baseline="0" dirty="0" smtClean="0">
                <a:latin typeface="ZapfHumnst BT" pitchFamily="34" charset="0"/>
              </a:rPr>
              <a:t> is important to have a requirement management plan. Requirement management plan specifies control mechanisms that are used for the gathering, description, measurement and management of the software requirements. </a:t>
            </a:r>
          </a:p>
          <a:p>
            <a:pPr>
              <a:spcBef>
                <a:spcPct val="30000"/>
              </a:spcBef>
            </a:pPr>
            <a:r>
              <a:rPr lang="en-US" sz="1000" baseline="0" dirty="0" smtClean="0">
                <a:latin typeface="ZapfHumnst BT" pitchFamily="34" charset="0"/>
              </a:rPr>
              <a:t>It is important to know how the requirements will be documented and organized. It is necessary to know how the requirements will be managed for the whole project lifecycle. </a:t>
            </a:r>
          </a:p>
          <a:p>
            <a:pPr>
              <a:spcBef>
                <a:spcPct val="30000"/>
              </a:spcBef>
            </a:pPr>
            <a:r>
              <a:rPr lang="en-US" sz="1000" baseline="0" dirty="0" smtClean="0">
                <a:latin typeface="ZapfHumnst BT" pitchFamily="34" charset="0"/>
              </a:rPr>
              <a:t>Requirement management plan describes then all important decisions that are concerning description of the requirements, methods a strategies for the gathering of the requirements, traceability of the requirements, etc.</a:t>
            </a:r>
          </a:p>
          <a:p>
            <a:pPr>
              <a:spcBef>
                <a:spcPct val="30000"/>
              </a:spcBef>
            </a:pPr>
            <a:r>
              <a:rPr lang="en-US" sz="1000" baseline="0" dirty="0" smtClean="0">
                <a:latin typeface="ZapfHumnst BT" pitchFamily="34" charset="0"/>
              </a:rPr>
              <a:t>Similarly to the glossary, that describes the terminology of the project, the requirements management plan is a life document. This document is created at the beginning of the project and then extended according to the timeline of the important decisions.</a:t>
            </a:r>
          </a:p>
        </p:txBody>
      </p:sp>
      <p:sp>
        <p:nvSpPr>
          <p:cNvPr id="4" name="Zástupný symbol pro číslo snímku 3"/>
          <p:cNvSpPr>
            <a:spLocks noGrp="1"/>
          </p:cNvSpPr>
          <p:nvPr>
            <p:ph type="sldNum" sz="quarter" idx="10"/>
          </p:nvPr>
        </p:nvSpPr>
        <p:spPr/>
        <p:txBody>
          <a:bodyPr/>
          <a:lstStyle/>
          <a:p>
            <a:fld id="{D04005C8-373F-4F6D-B943-3BB5D471B12E}" type="slidenum">
              <a:rPr lang="cs-CZ" smtClean="0"/>
              <a:pPr/>
              <a:t>139</a:t>
            </a:fld>
            <a:endParaRPr lang="cs-CZ"/>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r>
              <a:rPr lang="en-US" dirty="0" smtClean="0"/>
              <a:t>Let’s try to answer some FAQs about</a:t>
            </a:r>
            <a:r>
              <a:rPr lang="en-US" baseline="0" dirty="0" smtClean="0"/>
              <a:t> software engineering. Usually, somebody not experienced in the software engineering asks these basic questions:</a:t>
            </a:r>
          </a:p>
          <a:p>
            <a:r>
              <a:rPr lang="en-GB" dirty="0" smtClean="0"/>
              <a:t>What is software?</a:t>
            </a:r>
          </a:p>
          <a:p>
            <a:r>
              <a:rPr lang="en-GB" dirty="0" smtClean="0"/>
              <a:t>What is software engineering?</a:t>
            </a:r>
          </a:p>
          <a:p>
            <a:r>
              <a:rPr lang="en-GB" dirty="0" smtClean="0"/>
              <a:t>What is the difference between software engineering and computer science?</a:t>
            </a:r>
          </a:p>
          <a:p>
            <a:r>
              <a:rPr lang="en-GB" dirty="0" smtClean="0"/>
              <a:t>What is the difference between software engineering and system engineering?</a:t>
            </a:r>
          </a:p>
          <a:p>
            <a:r>
              <a:rPr lang="en-GB" dirty="0" smtClean="0"/>
              <a:t>What is a software process?</a:t>
            </a:r>
          </a:p>
          <a:p>
            <a:r>
              <a:rPr lang="en-GB" dirty="0" smtClean="0"/>
              <a:t>What is a software process model?</a:t>
            </a:r>
          </a:p>
          <a:p>
            <a:r>
              <a:rPr lang="en-US" dirty="0" smtClean="0"/>
              <a:t>And</a:t>
            </a:r>
            <a:r>
              <a:rPr lang="en-US" baseline="0" dirty="0" smtClean="0"/>
              <a:t> of course, we will learn how to answer them in more detail later in this course.</a:t>
            </a:r>
            <a:endParaRPr lang="en-US" dirty="0" smtClean="0"/>
          </a:p>
        </p:txBody>
      </p:sp>
      <p:sp>
        <p:nvSpPr>
          <p:cNvPr id="4" name="Zástupný symbol pro číslo snímku 3"/>
          <p:cNvSpPr>
            <a:spLocks noGrp="1"/>
          </p:cNvSpPr>
          <p:nvPr>
            <p:ph type="sldNum" sz="quarter" idx="10"/>
          </p:nvPr>
        </p:nvSpPr>
        <p:spPr/>
        <p:txBody>
          <a:bodyPr/>
          <a:lstStyle/>
          <a:p>
            <a:fld id="{ED0454D0-24E4-459F-9DC4-EA02BCDBF9B7}" type="slidenum">
              <a:rPr lang="cs-CZ" smtClean="0"/>
              <a:pPr/>
              <a:t>14</a:t>
            </a:fld>
            <a:endParaRPr lang="cs-CZ"/>
          </a:p>
        </p:txBody>
      </p:sp>
    </p:spTree>
    <p:extLst>
      <p:ext uri="{BB962C8B-B14F-4D97-AF65-F5344CB8AC3E}">
        <p14:creationId xmlns:p14="http://schemas.microsoft.com/office/powerpoint/2010/main" val="1641341113"/>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normAutofit/>
          </a:bodyPr>
          <a:lstStyle/>
          <a:p>
            <a:r>
              <a:rPr lang="en-US" dirty="0" smtClean="0"/>
              <a:t>Requirement</a:t>
            </a:r>
            <a:r>
              <a:rPr lang="en-US" baseline="0" dirty="0" smtClean="0"/>
              <a:t> management plan should be prepared as a template document in the company. Then, the document RMP is accustomed for every single project that needs that.</a:t>
            </a:r>
            <a:endParaRPr lang="cs-CZ" dirty="0"/>
          </a:p>
        </p:txBody>
      </p:sp>
      <p:sp>
        <p:nvSpPr>
          <p:cNvPr id="4" name="Zástupný symbol pro číslo snímku 3"/>
          <p:cNvSpPr>
            <a:spLocks noGrp="1"/>
          </p:cNvSpPr>
          <p:nvPr>
            <p:ph type="sldNum" sz="quarter" idx="10"/>
          </p:nvPr>
        </p:nvSpPr>
        <p:spPr/>
        <p:txBody>
          <a:bodyPr/>
          <a:lstStyle/>
          <a:p>
            <a:fld id="{D04005C8-373F-4F6D-B943-3BB5D471B12E}" type="slidenum">
              <a:rPr lang="cs-CZ" smtClean="0"/>
              <a:pPr/>
              <a:t>140</a:t>
            </a:fld>
            <a:endParaRPr lang="cs-CZ"/>
          </a:p>
        </p:txBody>
      </p:sp>
    </p:spTree>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normAutofit/>
          </a:bodyPr>
          <a:lstStyle/>
          <a:p>
            <a:r>
              <a:rPr lang="en-US" dirty="0" smtClean="0"/>
              <a:t>Effective Requirement Management</a:t>
            </a:r>
          </a:p>
          <a:p>
            <a:pPr>
              <a:lnSpc>
                <a:spcPct val="70000"/>
              </a:lnSpc>
            </a:pPr>
            <a:r>
              <a:rPr lang="en-US" dirty="0" smtClean="0"/>
              <a:t>Management and clear definition of the requirements by the</a:t>
            </a:r>
          </a:p>
          <a:p>
            <a:pPr lvl="1">
              <a:lnSpc>
                <a:spcPct val="77000"/>
              </a:lnSpc>
            </a:pPr>
            <a:r>
              <a:rPr lang="en-US" dirty="0" smtClean="0"/>
              <a:t>Well described requirements</a:t>
            </a:r>
          </a:p>
          <a:p>
            <a:pPr lvl="1">
              <a:lnSpc>
                <a:spcPct val="77000"/>
              </a:lnSpc>
            </a:pPr>
            <a:r>
              <a:rPr lang="en-US" dirty="0" smtClean="0"/>
              <a:t>Attributes usable for every type of the requirement</a:t>
            </a:r>
          </a:p>
          <a:p>
            <a:pPr lvl="1">
              <a:lnSpc>
                <a:spcPct val="77000"/>
              </a:lnSpc>
            </a:pPr>
            <a:r>
              <a:rPr lang="en-US" dirty="0" smtClean="0"/>
              <a:t>Dependability of the requirements, relationships with other requirements</a:t>
            </a:r>
          </a:p>
          <a:p>
            <a:pPr lvl="1">
              <a:lnSpc>
                <a:spcPct val="77000"/>
              </a:lnSpc>
            </a:pPr>
            <a:endParaRPr lang="en-US" dirty="0" smtClean="0"/>
          </a:p>
          <a:p>
            <a:pPr marL="274320" lvl="1" indent="0">
              <a:lnSpc>
                <a:spcPct val="77000"/>
              </a:lnSpc>
              <a:buNone/>
            </a:pPr>
            <a:endParaRPr lang="en-US" dirty="0" smtClean="0"/>
          </a:p>
          <a:p>
            <a:pPr marL="274320" lvl="1" indent="0">
              <a:lnSpc>
                <a:spcPct val="77000"/>
              </a:lnSpc>
              <a:buNone/>
            </a:pPr>
            <a:r>
              <a:rPr lang="en-US" dirty="0" smtClean="0"/>
              <a:t>The goal is to deliver quality requirements, on time, according to the budget and satisfy the real customer needs.</a:t>
            </a:r>
            <a:endParaRPr lang="cs-CZ" dirty="0" smtClean="0"/>
          </a:p>
          <a:p>
            <a:r>
              <a:rPr lang="en-US" dirty="0" smtClean="0"/>
              <a:t>Management</a:t>
            </a:r>
            <a:endParaRPr lang="cs-CZ" dirty="0"/>
          </a:p>
        </p:txBody>
      </p:sp>
      <p:sp>
        <p:nvSpPr>
          <p:cNvPr id="4" name="Zástupný symbol pro číslo snímku 3"/>
          <p:cNvSpPr>
            <a:spLocks noGrp="1"/>
          </p:cNvSpPr>
          <p:nvPr>
            <p:ph type="sldNum" sz="quarter" idx="10"/>
          </p:nvPr>
        </p:nvSpPr>
        <p:spPr/>
        <p:txBody>
          <a:bodyPr/>
          <a:lstStyle/>
          <a:p>
            <a:fld id="{D04005C8-373F-4F6D-B943-3BB5D471B12E}" type="slidenum">
              <a:rPr lang="cs-CZ" smtClean="0"/>
              <a:pPr/>
              <a:t>141</a:t>
            </a:fld>
            <a:endParaRPr lang="cs-CZ"/>
          </a:p>
        </p:txBody>
      </p:sp>
    </p:spTree>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noAutofit/>
          </a:bodyPr>
          <a:lstStyle/>
          <a:p>
            <a:pPr>
              <a:spcBef>
                <a:spcPct val="30000"/>
              </a:spcBef>
            </a:pPr>
            <a:r>
              <a:rPr lang="en-US" sz="800" dirty="0" smtClean="0"/>
              <a:t>What is quality product</a:t>
            </a:r>
            <a:r>
              <a:rPr lang="cs-CZ" sz="800" dirty="0" smtClean="0"/>
              <a:t>?</a:t>
            </a:r>
            <a:endParaRPr lang="en-US" sz="800" dirty="0" smtClean="0"/>
          </a:p>
          <a:p>
            <a:pPr>
              <a:spcBef>
                <a:spcPct val="30000"/>
              </a:spcBef>
            </a:pPr>
            <a:r>
              <a:rPr lang="en-US" sz="800" dirty="0" smtClean="0">
                <a:latin typeface="ZapfHumnst BT" pitchFamily="34" charset="0"/>
              </a:rPr>
              <a:t>In the past, the goal of the software development was only to deliver a system that satisfied all formal software specifications. The</a:t>
            </a:r>
            <a:r>
              <a:rPr lang="en-US" sz="800" baseline="0" dirty="0" smtClean="0">
                <a:latin typeface="ZapfHumnst BT" pitchFamily="34" charset="0"/>
              </a:rPr>
              <a:t> definition of the quality was: everything was delivered as</a:t>
            </a:r>
            <a:r>
              <a:rPr lang="en-US" sz="800" strike="sngStrike" baseline="0" dirty="0" smtClean="0">
                <a:latin typeface="ZapfHumnst BT" pitchFamily="34" charset="0"/>
              </a:rPr>
              <a:t> </a:t>
            </a:r>
            <a:r>
              <a:rPr lang="en-US" sz="800" baseline="0" dirty="0" smtClean="0">
                <a:latin typeface="ZapfHumnst BT" pitchFamily="34" charset="0"/>
              </a:rPr>
              <a:t>specified. But this concept did not ensure that the system was successful.</a:t>
            </a:r>
          </a:p>
          <a:p>
            <a:pPr>
              <a:spcBef>
                <a:spcPct val="30000"/>
              </a:spcBef>
            </a:pPr>
            <a:r>
              <a:rPr lang="en-US" sz="800" baseline="0" dirty="0" smtClean="0">
                <a:latin typeface="ZapfHumnst BT" pitchFamily="34" charset="0"/>
              </a:rPr>
              <a:t>In this case, the project starts with the detailed plan and strictly follows prescribed processes. This quality approach is based on the idea that </a:t>
            </a:r>
            <a:r>
              <a:rPr lang="en-US" sz="800" strike="noStrike" baseline="0" dirty="0" smtClean="0">
                <a:latin typeface="ZapfHumnst BT" pitchFamily="34" charset="0"/>
              </a:rPr>
              <a:t>if</a:t>
            </a:r>
            <a:r>
              <a:rPr lang="en-US" sz="800" baseline="0" dirty="0" smtClean="0">
                <a:latin typeface="ZapfHumnst BT" pitchFamily="34" charset="0"/>
              </a:rPr>
              <a:t> the development process is strictly followed the product will be good software. </a:t>
            </a:r>
          </a:p>
          <a:p>
            <a:pPr>
              <a:spcBef>
                <a:spcPct val="30000"/>
              </a:spcBef>
            </a:pPr>
            <a:r>
              <a:rPr lang="en-US" sz="800" dirty="0" smtClean="0">
                <a:latin typeface="ZapfHumnst BT" pitchFamily="34" charset="0"/>
              </a:rPr>
              <a:t>System tests were used to ensure that the system is correct,</a:t>
            </a:r>
            <a:r>
              <a:rPr lang="en-US" sz="800" baseline="0" dirty="0" smtClean="0">
                <a:latin typeface="ZapfHumnst BT" pitchFamily="34" charset="0"/>
              </a:rPr>
              <a:t> but nobody cared whether the system helped to solve user problems or not. </a:t>
            </a:r>
          </a:p>
        </p:txBody>
      </p:sp>
      <p:sp>
        <p:nvSpPr>
          <p:cNvPr id="4" name="Zástupný symbol pro číslo snímku 3"/>
          <p:cNvSpPr>
            <a:spLocks noGrp="1"/>
          </p:cNvSpPr>
          <p:nvPr>
            <p:ph type="sldNum" sz="quarter" idx="10"/>
          </p:nvPr>
        </p:nvSpPr>
        <p:spPr/>
        <p:txBody>
          <a:bodyPr/>
          <a:lstStyle/>
          <a:p>
            <a:fld id="{D04005C8-373F-4F6D-B943-3BB5D471B12E}" type="slidenum">
              <a:rPr lang="cs-CZ" smtClean="0"/>
              <a:pPr/>
              <a:t>142</a:t>
            </a:fld>
            <a:endParaRPr lang="cs-CZ"/>
          </a:p>
        </p:txBody>
      </p:sp>
    </p:spTree>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noAutofit/>
          </a:bodyPr>
          <a:lstStyle/>
          <a:p>
            <a:pPr>
              <a:spcBef>
                <a:spcPct val="30000"/>
              </a:spcBef>
            </a:pPr>
            <a:r>
              <a:rPr lang="en-US" sz="800" dirty="0" smtClean="0"/>
              <a:t>What is quality product</a:t>
            </a:r>
            <a:r>
              <a:rPr lang="cs-CZ" sz="800" dirty="0" smtClean="0"/>
              <a:t>?</a:t>
            </a:r>
            <a:endParaRPr lang="en-US" sz="800" dirty="0" smtClean="0"/>
          </a:p>
          <a:p>
            <a:pPr>
              <a:spcBef>
                <a:spcPct val="30000"/>
              </a:spcBef>
            </a:pPr>
            <a:r>
              <a:rPr lang="en-US" sz="800" dirty="0" smtClean="0">
                <a:latin typeface="ZapfHumnst BT" pitchFamily="34" charset="0"/>
              </a:rPr>
              <a:t>It is clear that the development according to the development</a:t>
            </a:r>
            <a:r>
              <a:rPr lang="en-US" sz="800" baseline="0" dirty="0" smtClean="0">
                <a:latin typeface="ZapfHumnst BT" pitchFamily="34" charset="0"/>
              </a:rPr>
              <a:t> process is important, but it is also important to ensure the quality of the final product. The goal is the result not the process itself.</a:t>
            </a:r>
          </a:p>
          <a:p>
            <a:pPr>
              <a:spcBef>
                <a:spcPct val="30000"/>
              </a:spcBef>
            </a:pPr>
            <a:r>
              <a:rPr lang="en-US" sz="800" baseline="0" dirty="0" smtClean="0">
                <a:latin typeface="ZapfHumnst BT" pitchFamily="34" charset="0"/>
              </a:rPr>
              <a:t>The other quality view is concentrated on the understanding what the customers and users expect from the system to solve their problems. Modern approaches have the methods and processes set in the way</a:t>
            </a:r>
            <a:r>
              <a:rPr lang="en-US" sz="800" strike="noStrike" baseline="0" dirty="0" smtClean="0">
                <a:latin typeface="ZapfHumnst BT" pitchFamily="34" charset="0"/>
              </a:rPr>
              <a:t> that </a:t>
            </a:r>
            <a:r>
              <a:rPr lang="en-US" sz="800" baseline="0" dirty="0" smtClean="0">
                <a:latin typeface="ZapfHumnst BT" pitchFamily="34" charset="0"/>
              </a:rPr>
              <a:t>ensures the requirements are understood correctly. </a:t>
            </a:r>
          </a:p>
        </p:txBody>
      </p:sp>
      <p:sp>
        <p:nvSpPr>
          <p:cNvPr id="4" name="Zástupný symbol pro číslo snímku 3"/>
          <p:cNvSpPr>
            <a:spLocks noGrp="1"/>
          </p:cNvSpPr>
          <p:nvPr>
            <p:ph type="sldNum" sz="quarter" idx="10"/>
          </p:nvPr>
        </p:nvSpPr>
        <p:spPr/>
        <p:txBody>
          <a:bodyPr/>
          <a:lstStyle/>
          <a:p>
            <a:fld id="{D04005C8-373F-4F6D-B943-3BB5D471B12E}" type="slidenum">
              <a:rPr lang="cs-CZ" smtClean="0"/>
              <a:pPr/>
              <a:t>143</a:t>
            </a:fld>
            <a:endParaRPr lang="cs-CZ" dirty="0"/>
          </a:p>
        </p:txBody>
      </p:sp>
    </p:spTree>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eaLnBrk="1" hangingPunct="1">
              <a:spcBef>
                <a:spcPct val="30000"/>
              </a:spcBef>
            </a:pPr>
            <a:r>
              <a:rPr lang="en-US" dirty="0" smtClean="0"/>
              <a:t>Time</a:t>
            </a:r>
            <a:r>
              <a:rPr lang="cs-CZ" dirty="0" smtClean="0"/>
              <a:t>, </a:t>
            </a:r>
            <a:r>
              <a:rPr lang="en-US" dirty="0" smtClean="0"/>
              <a:t>Budget</a:t>
            </a:r>
            <a:r>
              <a:rPr lang="cs-CZ" dirty="0" smtClean="0"/>
              <a:t>, </a:t>
            </a:r>
            <a:r>
              <a:rPr lang="en-US" dirty="0" smtClean="0"/>
              <a:t>Resources</a:t>
            </a:r>
          </a:p>
          <a:p>
            <a:pPr eaLnBrk="1" hangingPunct="1">
              <a:spcBef>
                <a:spcPct val="30000"/>
              </a:spcBef>
            </a:pPr>
            <a:r>
              <a:rPr lang="en-US" sz="1200" dirty="0" smtClean="0">
                <a:latin typeface="ZapfHumnst BT" pitchFamily="34" charset="0"/>
              </a:rPr>
              <a:t>Since the time,</a:t>
            </a:r>
            <a:r>
              <a:rPr lang="en-US" sz="1200" baseline="0" dirty="0" smtClean="0">
                <a:latin typeface="ZapfHumnst BT" pitchFamily="34" charset="0"/>
              </a:rPr>
              <a:t> budget and resources allocated to the project are limited, it is possible to deliver only limited amount of work.</a:t>
            </a:r>
          </a:p>
          <a:p>
            <a:pPr eaLnBrk="1" hangingPunct="1">
              <a:spcBef>
                <a:spcPct val="30000"/>
              </a:spcBef>
            </a:pPr>
            <a:r>
              <a:rPr lang="en-US" sz="1200" baseline="0" dirty="0" smtClean="0">
                <a:latin typeface="ZapfHumnst BT" pitchFamily="34" charset="0"/>
              </a:rPr>
              <a:t>It is important to think about how much work you are able to do in that limited time with limited budget and limited resources. </a:t>
            </a:r>
          </a:p>
          <a:p>
            <a:pPr eaLnBrk="1" hangingPunct="1">
              <a:spcBef>
                <a:spcPct val="30000"/>
              </a:spcBef>
            </a:pPr>
            <a:r>
              <a:rPr lang="en-US" sz="1200" baseline="0" dirty="0" smtClean="0">
                <a:latin typeface="ZapfHumnst BT" pitchFamily="34" charset="0"/>
              </a:rPr>
              <a:t>For example, if the amount of work is to be extended, one of the three factors has to be extended as well. If for example, the budget is decreased, the amount of work has to be decreased as well. This principle expects the quality to be the same. </a:t>
            </a:r>
          </a:p>
        </p:txBody>
      </p:sp>
      <p:sp>
        <p:nvSpPr>
          <p:cNvPr id="4" name="Slide Number Placeholder 3"/>
          <p:cNvSpPr>
            <a:spLocks noGrp="1"/>
          </p:cNvSpPr>
          <p:nvPr>
            <p:ph type="sldNum" sz="quarter" idx="10"/>
          </p:nvPr>
        </p:nvSpPr>
        <p:spPr/>
        <p:txBody>
          <a:bodyPr/>
          <a:lstStyle/>
          <a:p>
            <a:fld id="{D04005C8-373F-4F6D-B943-3BB5D471B12E}" type="slidenum">
              <a:rPr lang="cs-CZ" smtClean="0"/>
              <a:pPr/>
              <a:t>144</a:t>
            </a:fld>
            <a:endParaRPr lang="cs-CZ" dirty="0"/>
          </a:p>
        </p:txBody>
      </p:sp>
    </p:spTree>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eaLnBrk="1" hangingPunct="1">
              <a:spcBef>
                <a:spcPct val="30000"/>
              </a:spcBef>
            </a:pPr>
            <a:r>
              <a:rPr lang="en-US" dirty="0" smtClean="0"/>
              <a:t>Relations between requirements, customer and the system</a:t>
            </a:r>
          </a:p>
          <a:p>
            <a:pPr eaLnBrk="1" hangingPunct="1">
              <a:spcBef>
                <a:spcPct val="30000"/>
              </a:spcBef>
            </a:pPr>
            <a:endParaRPr lang="cs-CZ" sz="1200" dirty="0" smtClean="0">
              <a:latin typeface="ZapfHumnst BT" pitchFamily="34" charset="0"/>
            </a:endParaRPr>
          </a:p>
          <a:p>
            <a:pPr eaLnBrk="1" hangingPunct="1">
              <a:spcBef>
                <a:spcPct val="30000"/>
              </a:spcBef>
            </a:pPr>
            <a:r>
              <a:rPr lang="cs-CZ" sz="1200" dirty="0" err="1" smtClean="0">
                <a:latin typeface="ZapfHumnst BT" pitchFamily="34" charset="0"/>
              </a:rPr>
              <a:t>One</a:t>
            </a:r>
            <a:r>
              <a:rPr lang="cs-CZ" sz="1200" dirty="0" smtClean="0">
                <a:latin typeface="ZapfHumnst BT" pitchFamily="34" charset="0"/>
              </a:rPr>
              <a:t> </a:t>
            </a:r>
            <a:r>
              <a:rPr lang="cs-CZ" sz="1200" dirty="0" err="1" smtClean="0">
                <a:latin typeface="ZapfHumnst BT" pitchFamily="34" charset="0"/>
              </a:rPr>
              <a:t>of</a:t>
            </a:r>
            <a:r>
              <a:rPr lang="cs-CZ" sz="1200" dirty="0" smtClean="0">
                <a:latin typeface="ZapfHumnst BT" pitchFamily="34" charset="0"/>
              </a:rPr>
              <a:t> </a:t>
            </a:r>
            <a:r>
              <a:rPr lang="cs-CZ" sz="1200" dirty="0" err="1" smtClean="0">
                <a:latin typeface="ZapfHumnst BT" pitchFamily="34" charset="0"/>
              </a:rPr>
              <a:t>the</a:t>
            </a:r>
            <a:r>
              <a:rPr lang="cs-CZ" sz="1200" dirty="0" smtClean="0">
                <a:latin typeface="ZapfHumnst BT" pitchFamily="34" charset="0"/>
              </a:rPr>
              <a:t> </a:t>
            </a:r>
            <a:r>
              <a:rPr lang="cs-CZ" sz="1200" dirty="0" err="1" smtClean="0">
                <a:latin typeface="ZapfHumnst BT" pitchFamily="34" charset="0"/>
              </a:rPr>
              <a:t>goals</a:t>
            </a:r>
            <a:r>
              <a:rPr lang="cs-CZ" sz="1200" baseline="0" dirty="0" smtClean="0">
                <a:latin typeface="ZapfHumnst BT" pitchFamily="34" charset="0"/>
              </a:rPr>
              <a:t> </a:t>
            </a:r>
            <a:r>
              <a:rPr lang="cs-CZ" sz="1200" baseline="0" dirty="0" err="1" smtClean="0">
                <a:latin typeface="ZapfHumnst BT" pitchFamily="34" charset="0"/>
              </a:rPr>
              <a:t>of</a:t>
            </a:r>
            <a:r>
              <a:rPr lang="cs-CZ" sz="1200" baseline="0" dirty="0" smtClean="0">
                <a:latin typeface="ZapfHumnst BT" pitchFamily="34" charset="0"/>
              </a:rPr>
              <a:t> </a:t>
            </a:r>
            <a:r>
              <a:rPr lang="cs-CZ" sz="1200" baseline="0" dirty="0" err="1" smtClean="0">
                <a:latin typeface="ZapfHumnst BT" pitchFamily="34" charset="0"/>
              </a:rPr>
              <a:t>the</a:t>
            </a:r>
            <a:r>
              <a:rPr lang="cs-CZ" sz="1200" baseline="0" dirty="0" smtClean="0">
                <a:latin typeface="ZapfHumnst BT" pitchFamily="34" charset="0"/>
              </a:rPr>
              <a:t> </a:t>
            </a:r>
            <a:r>
              <a:rPr lang="cs-CZ" sz="1200" baseline="0" dirty="0" err="1" smtClean="0">
                <a:latin typeface="ZapfHumnst BT" pitchFamily="34" charset="0"/>
              </a:rPr>
              <a:t>requirement</a:t>
            </a:r>
            <a:r>
              <a:rPr lang="cs-CZ" sz="1200" baseline="0" dirty="0" smtClean="0">
                <a:latin typeface="ZapfHumnst BT" pitchFamily="34" charset="0"/>
              </a:rPr>
              <a:t> </a:t>
            </a:r>
            <a:r>
              <a:rPr lang="en-US" sz="1200" baseline="0" dirty="0" smtClean="0">
                <a:latin typeface="ZapfHumnst BT" pitchFamily="34" charset="0"/>
              </a:rPr>
              <a:t>specification is to make a deal about the requirements. This deal is then implemented by the requirement specification.</a:t>
            </a:r>
          </a:p>
          <a:p>
            <a:pPr eaLnBrk="1" hangingPunct="1">
              <a:spcBef>
                <a:spcPct val="30000"/>
              </a:spcBef>
            </a:pPr>
            <a:r>
              <a:rPr lang="en-US" sz="1200" baseline="0" dirty="0" smtClean="0">
                <a:latin typeface="ZapfHumnst BT" pitchFamily="34" charset="0"/>
              </a:rPr>
              <a:t>It is not always possible to contact the customer whenever we want and it is well know that customers change their mind very often, so it is essential to write down all requirements taken from the customers. </a:t>
            </a:r>
          </a:p>
          <a:p>
            <a:pPr eaLnBrk="1" hangingPunct="1">
              <a:spcBef>
                <a:spcPct val="30000"/>
              </a:spcBef>
            </a:pPr>
            <a:r>
              <a:rPr lang="en-US" sz="1200" baseline="0" dirty="0" smtClean="0">
                <a:latin typeface="ZapfHumnst BT" pitchFamily="34" charset="0"/>
              </a:rPr>
              <a:t>Requirements</a:t>
            </a:r>
            <a:r>
              <a:rPr lang="en-US" sz="1200" strike="noStrike" baseline="0" dirty="0" smtClean="0">
                <a:latin typeface="ZapfHumnst BT" pitchFamily="34" charset="0"/>
              </a:rPr>
              <a:t> </a:t>
            </a:r>
            <a:r>
              <a:rPr lang="en-US" sz="1200" baseline="0" dirty="0" smtClean="0">
                <a:latin typeface="ZapfHumnst BT" pitchFamily="34" charset="0"/>
              </a:rPr>
              <a:t>then substitute the customer, requirements should be so complete that the customer should not be necessary during the implementation phase. </a:t>
            </a:r>
          </a:p>
          <a:p>
            <a:pPr eaLnBrk="1" hangingPunct="1">
              <a:spcBef>
                <a:spcPct val="30000"/>
              </a:spcBef>
            </a:pPr>
            <a:endParaRPr lang="en-US" sz="1200" baseline="0" dirty="0" smtClean="0">
              <a:latin typeface="ZapfHumnst BT" pitchFamily="34" charset="0"/>
            </a:endParaRPr>
          </a:p>
          <a:p>
            <a:pPr eaLnBrk="1" hangingPunct="1">
              <a:spcBef>
                <a:spcPct val="30000"/>
              </a:spcBef>
            </a:pPr>
            <a:r>
              <a:rPr lang="en-US" sz="1200" dirty="0" smtClean="0">
                <a:latin typeface="ZapfHumnst BT" pitchFamily="34" charset="0"/>
              </a:rPr>
              <a:t>Requirements are representing the customer.</a:t>
            </a:r>
            <a:r>
              <a:rPr lang="en-US" sz="1200" baseline="0" dirty="0" smtClean="0">
                <a:latin typeface="ZapfHumnst BT" pitchFamily="34" charset="0"/>
              </a:rPr>
              <a:t> It shows his wishes, what the system should do. Requirements should be written in a such form that is understandable to the customers and the development team as well. </a:t>
            </a:r>
            <a:endParaRPr lang="en-US" sz="1200" dirty="0" smtClean="0">
              <a:latin typeface="ZapfHumnst BT" pitchFamily="34" charset="0"/>
            </a:endParaRPr>
          </a:p>
          <a:p>
            <a:pPr eaLnBrk="1" hangingPunct="1">
              <a:spcBef>
                <a:spcPct val="30000"/>
              </a:spcBef>
            </a:pPr>
            <a:r>
              <a:rPr lang="en-US" sz="1200" baseline="0" dirty="0" smtClean="0">
                <a:latin typeface="ZapfHumnst BT" pitchFamily="34" charset="0"/>
              </a:rPr>
              <a:t>Requirements are something like a secondary goal for the system development. On the other hand, they describe</a:t>
            </a:r>
            <a:r>
              <a:rPr lang="en-US" sz="1200" strike="noStrike" baseline="0" dirty="0" smtClean="0">
                <a:latin typeface="ZapfHumnst BT" pitchFamily="34" charset="0"/>
              </a:rPr>
              <a:t> </a:t>
            </a:r>
            <a:r>
              <a:rPr lang="en-US" sz="1200" baseline="0" dirty="0" smtClean="0">
                <a:latin typeface="ZapfHumnst BT" pitchFamily="34" charset="0"/>
              </a:rPr>
              <a:t>criteria for the acceptation and validation of the system being developed. This is why the requirements and their definitions are so important.</a:t>
            </a:r>
          </a:p>
        </p:txBody>
      </p:sp>
      <p:sp>
        <p:nvSpPr>
          <p:cNvPr id="4" name="Slide Number Placeholder 3"/>
          <p:cNvSpPr>
            <a:spLocks noGrp="1"/>
          </p:cNvSpPr>
          <p:nvPr>
            <p:ph type="sldNum" sz="quarter" idx="10"/>
          </p:nvPr>
        </p:nvSpPr>
        <p:spPr/>
        <p:txBody>
          <a:bodyPr/>
          <a:lstStyle/>
          <a:p>
            <a:fld id="{D04005C8-373F-4F6D-B943-3BB5D471B12E}" type="slidenum">
              <a:rPr lang="cs-CZ" smtClean="0"/>
              <a:pPr/>
              <a:t>145</a:t>
            </a:fld>
            <a:endParaRPr lang="cs-CZ" dirty="0"/>
          </a:p>
        </p:txBody>
      </p:sp>
    </p:spTree>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eaLnBrk="1" hangingPunct="1">
              <a:spcBef>
                <a:spcPct val="30000"/>
              </a:spcBef>
            </a:pPr>
            <a:endParaRPr lang="en-US" sz="1200" strike="noStrike" baseline="0" dirty="0" smtClean="0">
              <a:latin typeface="ZapfHumnst BT" pitchFamily="34" charset="0"/>
            </a:endParaRPr>
          </a:p>
        </p:txBody>
      </p:sp>
      <p:sp>
        <p:nvSpPr>
          <p:cNvPr id="4" name="Slide Number Placeholder 3"/>
          <p:cNvSpPr>
            <a:spLocks noGrp="1"/>
          </p:cNvSpPr>
          <p:nvPr>
            <p:ph type="sldNum" sz="quarter" idx="10"/>
          </p:nvPr>
        </p:nvSpPr>
        <p:spPr/>
        <p:txBody>
          <a:bodyPr/>
          <a:lstStyle/>
          <a:p>
            <a:fld id="{D04005C8-373F-4F6D-B943-3BB5D471B12E}" type="slidenum">
              <a:rPr lang="cs-CZ" smtClean="0"/>
              <a:pPr/>
              <a:t>146</a:t>
            </a:fld>
            <a:endParaRPr lang="cs-CZ" dirty="0"/>
          </a:p>
        </p:txBody>
      </p:sp>
    </p:spTree>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normAutofit/>
          </a:bodyPr>
          <a:lstStyle/>
          <a:p>
            <a:pPr eaLnBrk="1" hangingPunct="1">
              <a:spcBef>
                <a:spcPct val="30000"/>
              </a:spcBef>
            </a:pPr>
            <a:r>
              <a:rPr lang="en-US" sz="1200" dirty="0" smtClean="0">
                <a:latin typeface="ZapfHumnst BT" pitchFamily="34" charset="0"/>
              </a:rPr>
              <a:t>The cost of the error repair</a:t>
            </a:r>
          </a:p>
          <a:p>
            <a:pPr eaLnBrk="1" hangingPunct="1">
              <a:spcBef>
                <a:spcPct val="30000"/>
              </a:spcBef>
            </a:pPr>
            <a:r>
              <a:rPr lang="en-US" sz="1200" dirty="0" smtClean="0">
                <a:latin typeface="ZapfHumnst BT" pitchFamily="34" charset="0"/>
              </a:rPr>
              <a:t>The most expensive repair</a:t>
            </a:r>
            <a:r>
              <a:rPr lang="en-US" sz="1200" baseline="0" dirty="0" smtClean="0">
                <a:latin typeface="ZapfHumnst BT" pitchFamily="34" charset="0"/>
              </a:rPr>
              <a:t> of the error is one that was made in the requirement specification and it is discovered during the maintenance by the customer. If the error is discovered during the requirement specification phase, the cost of such a repair is much cheaper. On this picture we can see relative cost of the errors that are made during the requirements specification phase and are repaired during next phases. </a:t>
            </a:r>
            <a:r>
              <a:rPr lang="en-US" sz="1200" strike="noStrike" baseline="0" dirty="0" smtClean="0">
                <a:latin typeface="ZapfHumnst BT" pitchFamily="34" charset="0"/>
              </a:rPr>
              <a:t>The later the error is made, the so much more costly it becomes to repair.</a:t>
            </a:r>
            <a:endParaRPr lang="en-US" sz="1200" strike="noStrike" dirty="0" smtClean="0">
              <a:latin typeface="ZapfHumnst BT" pitchFamily="34" charset="0"/>
            </a:endParaRPr>
          </a:p>
          <a:p>
            <a:pPr eaLnBrk="1" hangingPunct="1">
              <a:spcBef>
                <a:spcPct val="30000"/>
              </a:spcBef>
            </a:pPr>
            <a:endParaRPr lang="cs-CZ" sz="1200" dirty="0" smtClean="0">
              <a:latin typeface="ZapfHumnst BT" pitchFamily="34" charset="0"/>
            </a:endParaRPr>
          </a:p>
        </p:txBody>
      </p:sp>
      <p:sp>
        <p:nvSpPr>
          <p:cNvPr id="4" name="Zástupný symbol pro číslo snímku 3"/>
          <p:cNvSpPr>
            <a:spLocks noGrp="1"/>
          </p:cNvSpPr>
          <p:nvPr>
            <p:ph type="sldNum" sz="quarter" idx="10"/>
          </p:nvPr>
        </p:nvSpPr>
        <p:spPr/>
        <p:txBody>
          <a:bodyPr/>
          <a:lstStyle/>
          <a:p>
            <a:fld id="{D04005C8-373F-4F6D-B943-3BB5D471B12E}" type="slidenum">
              <a:rPr lang="cs-CZ" smtClean="0"/>
              <a:pPr/>
              <a:t>147</a:t>
            </a:fld>
            <a:endParaRPr lang="cs-CZ" dirty="0"/>
          </a:p>
        </p:txBody>
      </p:sp>
    </p:spTree>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normAutofit/>
          </a:bodyPr>
          <a:lstStyle/>
          <a:p>
            <a:r>
              <a:rPr lang="en-US" dirty="0" smtClean="0"/>
              <a:t>Important Tasks to Avoid Problems</a:t>
            </a:r>
            <a:endParaRPr lang="cs-CZ" baseline="0" dirty="0" smtClean="0"/>
          </a:p>
          <a:p>
            <a:r>
              <a:rPr lang="en-US" baseline="0" dirty="0" smtClean="0"/>
              <a:t>It is important to follow several important rules to be able to deliver or at least to be able to increase the probability of delivering the successful system.</a:t>
            </a:r>
          </a:p>
          <a:p>
            <a:r>
              <a:rPr lang="en-US" baseline="0" dirty="0" smtClean="0"/>
              <a:t>First of all it is important to follow some basic rules.</a:t>
            </a:r>
          </a:p>
          <a:p>
            <a:r>
              <a:rPr lang="en-US" dirty="0" smtClean="0"/>
              <a:t>The first and most necessary is the correct</a:t>
            </a:r>
            <a:r>
              <a:rPr lang="en-US" baseline="0" dirty="0" smtClean="0"/>
              <a:t> understanding of the problem. When the problem is defined then the customer and the development team must approve their views of the problem and define the business goal.</a:t>
            </a:r>
            <a:endParaRPr lang="en-US" dirty="0" smtClean="0"/>
          </a:p>
        </p:txBody>
      </p:sp>
      <p:sp>
        <p:nvSpPr>
          <p:cNvPr id="4" name="Zástupný symbol pro číslo snímku 3"/>
          <p:cNvSpPr>
            <a:spLocks noGrp="1"/>
          </p:cNvSpPr>
          <p:nvPr>
            <p:ph type="sldNum" sz="quarter" idx="10"/>
          </p:nvPr>
        </p:nvSpPr>
        <p:spPr/>
        <p:txBody>
          <a:bodyPr/>
          <a:lstStyle/>
          <a:p>
            <a:fld id="{D04005C8-373F-4F6D-B943-3BB5D471B12E}" type="slidenum">
              <a:rPr lang="cs-CZ" smtClean="0"/>
              <a:pPr/>
              <a:t>148</a:t>
            </a:fld>
            <a:endParaRPr lang="cs-CZ" dirty="0"/>
          </a:p>
        </p:txBody>
      </p:sp>
    </p:spTree>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normAutofit/>
          </a:bodyPr>
          <a:lstStyle/>
          <a:p>
            <a:r>
              <a:rPr lang="en-US" dirty="0" smtClean="0"/>
              <a:t>Important Tasks to Avoid Problems II</a:t>
            </a:r>
            <a:endParaRPr lang="cs-CZ" baseline="0" dirty="0" smtClean="0"/>
          </a:p>
          <a:p>
            <a:r>
              <a:rPr lang="en-US" baseline="0" dirty="0" smtClean="0"/>
              <a:t>One of the ways of describing a requirements is a use case model. Use cases enable us to organize requirements from the customer’s viewpoint – actors.</a:t>
            </a:r>
          </a:p>
          <a:p>
            <a:r>
              <a:rPr lang="en-US" baseline="0" dirty="0" smtClean="0"/>
              <a:t>All requirements that are necessary to complete one goal are concentrated into one use case. Use case model is then the collection of such use cases – goals.</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aseline="0" dirty="0" smtClean="0">
                <a:latin typeface="ZapfHumnst BT" pitchFamily="34" charset="0"/>
              </a:rPr>
              <a:t>Since the requirements described by the use cases are described from the customer viewpoint, the best way</a:t>
            </a:r>
            <a:r>
              <a:rPr lang="en-US" sz="1200" strike="noStrike" baseline="0" dirty="0" smtClean="0">
                <a:latin typeface="ZapfHumnst BT" pitchFamily="34" charset="0"/>
              </a:rPr>
              <a:t> </a:t>
            </a:r>
            <a:r>
              <a:rPr lang="en-US" sz="1200" baseline="0" dirty="0" smtClean="0">
                <a:latin typeface="ZapfHumnst BT" pitchFamily="34" charset="0"/>
              </a:rPr>
              <a:t>to gather them is to create and discuss them with the customer.</a:t>
            </a:r>
          </a:p>
          <a:p>
            <a:pPr marL="0" marR="0" indent="0" algn="l" defTabSz="914400" rtl="0" eaLnBrk="1" fontAlgn="auto" latinLnBrk="0" hangingPunct="1">
              <a:lnSpc>
                <a:spcPct val="100000"/>
              </a:lnSpc>
              <a:spcBef>
                <a:spcPts val="0"/>
              </a:spcBef>
              <a:spcAft>
                <a:spcPts val="0"/>
              </a:spcAft>
              <a:buClrTx/>
              <a:buSzTx/>
              <a:buFontTx/>
              <a:buNone/>
              <a:tabLst/>
              <a:defRPr/>
            </a:pPr>
            <a:endParaRPr lang="cs-CZ" sz="1200" baseline="0" dirty="0" smtClean="0">
              <a:latin typeface="ZapfHumnst BT"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cs-CZ" strike="sngStrike" baseline="0" dirty="0" smtClean="0"/>
          </a:p>
        </p:txBody>
      </p:sp>
      <p:sp>
        <p:nvSpPr>
          <p:cNvPr id="4" name="Zástupný symbol pro číslo snímku 3"/>
          <p:cNvSpPr>
            <a:spLocks noGrp="1"/>
          </p:cNvSpPr>
          <p:nvPr>
            <p:ph type="sldNum" sz="quarter" idx="10"/>
          </p:nvPr>
        </p:nvSpPr>
        <p:spPr/>
        <p:txBody>
          <a:bodyPr/>
          <a:lstStyle/>
          <a:p>
            <a:fld id="{D04005C8-373F-4F6D-B943-3BB5D471B12E}" type="slidenum">
              <a:rPr lang="cs-CZ" smtClean="0"/>
              <a:pPr/>
              <a:t>149</a:t>
            </a:fld>
            <a:endParaRPr lang="cs-CZ"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r>
              <a:rPr lang="en-US" dirty="0" smtClean="0"/>
              <a:t>And other questions about more specific </a:t>
            </a:r>
            <a:r>
              <a:rPr lang="en-US" baseline="0" dirty="0" smtClean="0"/>
              <a:t>things/questions might come to your mind as well.</a:t>
            </a:r>
          </a:p>
          <a:p>
            <a:endParaRPr lang="en-US" baseline="0" dirty="0" smtClean="0"/>
          </a:p>
          <a:p>
            <a:r>
              <a:rPr lang="en-US" baseline="0" dirty="0" smtClean="0"/>
              <a:t>Let’s try to answer them briefly in this introduction lesson to give you some thoughts and ideas you may find useful in your future careers. </a:t>
            </a:r>
          </a:p>
          <a:p>
            <a:r>
              <a:rPr lang="en-US" baseline="0" dirty="0" smtClean="0"/>
              <a:t>(As) You know, software and computers are not only about</a:t>
            </a:r>
            <a:r>
              <a:rPr lang="en-US" strike="noStrike" baseline="0" dirty="0" smtClean="0"/>
              <a:t> </a:t>
            </a:r>
            <a:r>
              <a:rPr lang="en-US" baseline="0" dirty="0" smtClean="0"/>
              <a:t>playing games. Somebody has to look after those do not know anything about computers and make their jobs and entertainment easier by providing support.  </a:t>
            </a:r>
          </a:p>
          <a:p>
            <a:r>
              <a:rPr lang="en-US" baseline="0" dirty="0" smtClean="0"/>
              <a:t>I suppose that you who are sitting here and want to know something about Software Engineering are also those who will challenge the problems of your customers and will lead them to the successful solutions. </a:t>
            </a:r>
          </a:p>
          <a:p>
            <a:r>
              <a:rPr lang="en-US" baseline="0" dirty="0" smtClean="0"/>
              <a:t>Or maybe you just had an idea of developing a similar computer game you used to play in the past because you liked it so much.  </a:t>
            </a:r>
          </a:p>
          <a:p>
            <a:r>
              <a:rPr lang="en-US" baseline="0" dirty="0" smtClean="0"/>
              <a:t>Maybe you like computers and just want to help spread out computer-aided solutions and encourage people to use them. </a:t>
            </a:r>
          </a:p>
          <a:p>
            <a:r>
              <a:rPr lang="en-US" baseline="0" dirty="0" smtClean="0"/>
              <a:t>Who knows? </a:t>
            </a:r>
            <a:r>
              <a:rPr lang="en-US" strike="noStrike" baseline="0" dirty="0" smtClean="0"/>
              <a:t>It might have something to do with your motivation and your future job.</a:t>
            </a:r>
          </a:p>
          <a:p>
            <a:r>
              <a:rPr lang="en-US" baseline="0" dirty="0" smtClean="0"/>
              <a:t>Let’s continue and answer the questions.</a:t>
            </a:r>
            <a:endParaRPr lang="cs-CZ" dirty="0"/>
          </a:p>
        </p:txBody>
      </p:sp>
      <p:sp>
        <p:nvSpPr>
          <p:cNvPr id="4" name="Zástupný symbol pro číslo snímku 3"/>
          <p:cNvSpPr>
            <a:spLocks noGrp="1"/>
          </p:cNvSpPr>
          <p:nvPr>
            <p:ph type="sldNum" sz="quarter" idx="10"/>
          </p:nvPr>
        </p:nvSpPr>
        <p:spPr/>
        <p:txBody>
          <a:bodyPr/>
          <a:lstStyle/>
          <a:p>
            <a:fld id="{ED0454D0-24E4-459F-9DC4-EA02BCDBF9B7}" type="slidenum">
              <a:rPr lang="cs-CZ" smtClean="0"/>
              <a:pPr/>
              <a:t>15</a:t>
            </a:fld>
            <a:endParaRPr lang="cs-CZ"/>
          </a:p>
        </p:txBody>
      </p:sp>
    </p:spTree>
    <p:extLst>
      <p:ext uri="{BB962C8B-B14F-4D97-AF65-F5344CB8AC3E}">
        <p14:creationId xmlns:p14="http://schemas.microsoft.com/office/powerpoint/2010/main" val="680298619"/>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normAutofit/>
          </a:bodyPr>
          <a:lstStyle/>
          <a:p>
            <a:r>
              <a:rPr lang="en-US" dirty="0" smtClean="0"/>
              <a:t>Important Tasks to Avoid Problems III</a:t>
            </a:r>
            <a:endParaRPr lang="cs-CZ"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baseline="0" dirty="0" smtClean="0">
                <a:latin typeface="ZapfHumnst BT" pitchFamily="34" charset="0"/>
              </a:rPr>
              <a:t>How can a developer be sure that he is developing the right system? Ask users and customers, whether your use case model is what they expect from the system. Use case model is the key to the development of the whole system. </a:t>
            </a:r>
          </a:p>
        </p:txBody>
      </p:sp>
      <p:sp>
        <p:nvSpPr>
          <p:cNvPr id="4" name="Zástupný symbol pro číslo snímku 3"/>
          <p:cNvSpPr>
            <a:spLocks noGrp="1"/>
          </p:cNvSpPr>
          <p:nvPr>
            <p:ph type="sldNum" sz="quarter" idx="10"/>
          </p:nvPr>
        </p:nvSpPr>
        <p:spPr/>
        <p:txBody>
          <a:bodyPr/>
          <a:lstStyle/>
          <a:p>
            <a:fld id="{D04005C8-373F-4F6D-B943-3BB5D471B12E}" type="slidenum">
              <a:rPr lang="cs-CZ" smtClean="0"/>
              <a:pPr/>
              <a:t>150</a:t>
            </a:fld>
            <a:endParaRPr lang="cs-CZ" dirty="0"/>
          </a:p>
        </p:txBody>
      </p:sp>
    </p:spTree>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aseline="0" dirty="0" smtClean="0">
                <a:latin typeface="ZapfHumnst BT" pitchFamily="34" charset="0"/>
              </a:rPr>
              <a:t>What the developers develop? They develop a system that enables user to perform task that are specified in the use case model.</a:t>
            </a:r>
          </a:p>
          <a:p>
            <a:r>
              <a:rPr lang="en-US" baseline="0" dirty="0" smtClean="0"/>
              <a:t>What the tester should be testing? They do the rest to ensure that the system is able to do all the tasks specified in the use case model correctly. </a:t>
            </a:r>
          </a:p>
          <a:p>
            <a:r>
              <a:rPr lang="en-US" baseline="0" dirty="0" smtClean="0"/>
              <a:t>How the documentation will looks like? The documentation of the system will describe all tasks that are specified in the use case model.</a:t>
            </a:r>
          </a:p>
          <a:p>
            <a:endParaRPr lang="en-US" baseline="0" dirty="0" smtClean="0"/>
          </a:p>
          <a:p>
            <a:r>
              <a:rPr lang="en-US" baseline="0" dirty="0" smtClean="0"/>
              <a:t>Do not forget that it is important to specify requirements correctly, control the expectation of the customers, changes and errors. Control the scope of the project and it boundaries and involve all team members to the system development.</a:t>
            </a:r>
          </a:p>
          <a:p>
            <a:endParaRPr lang="cs-CZ" dirty="0"/>
          </a:p>
        </p:txBody>
      </p:sp>
      <p:sp>
        <p:nvSpPr>
          <p:cNvPr id="4" name="Zástupný symbol pro číslo snímku 3"/>
          <p:cNvSpPr>
            <a:spLocks noGrp="1"/>
          </p:cNvSpPr>
          <p:nvPr>
            <p:ph type="sldNum" sz="quarter" idx="10"/>
          </p:nvPr>
        </p:nvSpPr>
        <p:spPr/>
        <p:txBody>
          <a:bodyPr/>
          <a:lstStyle/>
          <a:p>
            <a:fld id="{ED0454D0-24E4-459F-9DC4-EA02BCDBF9B7}" type="slidenum">
              <a:rPr lang="cs-CZ" smtClean="0"/>
              <a:pPr/>
              <a:t>151</a:t>
            </a:fld>
            <a:endParaRPr lang="cs-CZ"/>
          </a:p>
        </p:txBody>
      </p:sp>
    </p:spTree>
    <p:extLst>
      <p:ext uri="{BB962C8B-B14F-4D97-AF65-F5344CB8AC3E}">
        <p14:creationId xmlns:p14="http://schemas.microsoft.com/office/powerpoint/2010/main" val="3989171691"/>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a:xfrm>
            <a:off x="685800" y="4357686"/>
            <a:ext cx="5486400" cy="4114800"/>
          </a:xfrm>
        </p:spPr>
        <p:txBody>
          <a:bodyPr>
            <a:normAutofit/>
          </a:bodyPr>
          <a:lstStyle/>
          <a:p>
            <a:r>
              <a:rPr lang="en-US" dirty="0" smtClean="0"/>
              <a:t>What are the advantages of the involvement of all team</a:t>
            </a:r>
            <a:r>
              <a:rPr lang="en-US" baseline="0" dirty="0" smtClean="0"/>
              <a:t> members? The main advantage is that the whole team gets the clearer idea, what the requirements are and why they are important for the customer.</a:t>
            </a:r>
            <a:endParaRPr lang="en-US" dirty="0" smtClean="0"/>
          </a:p>
          <a:p>
            <a:endParaRPr lang="cs-CZ" baseline="0" dirty="0" smtClean="0"/>
          </a:p>
        </p:txBody>
      </p:sp>
      <p:sp>
        <p:nvSpPr>
          <p:cNvPr id="4" name="Zástupný symbol pro číslo snímku 3"/>
          <p:cNvSpPr>
            <a:spLocks noGrp="1"/>
          </p:cNvSpPr>
          <p:nvPr>
            <p:ph type="sldNum" sz="quarter" idx="10"/>
          </p:nvPr>
        </p:nvSpPr>
        <p:spPr/>
        <p:txBody>
          <a:bodyPr/>
          <a:lstStyle/>
          <a:p>
            <a:fld id="{D04005C8-373F-4F6D-B943-3BB5D471B12E}" type="slidenum">
              <a:rPr lang="cs-CZ" smtClean="0"/>
              <a:pPr/>
              <a:t>152</a:t>
            </a:fld>
            <a:endParaRPr lang="cs-CZ"/>
          </a:p>
        </p:txBody>
      </p:sp>
    </p:spTree>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normAutofit/>
          </a:bodyPr>
          <a:lstStyle/>
          <a:p>
            <a:pPr eaLnBrk="0" hangingPunct="0">
              <a:spcBef>
                <a:spcPct val="30000"/>
              </a:spcBef>
            </a:pPr>
            <a:r>
              <a:rPr lang="en-US" sz="1200" b="0" dirty="0" smtClean="0">
                <a:latin typeface="ZapfHumnst BT" pitchFamily="34" charset="0"/>
              </a:rPr>
              <a:t>Use case model is a model that describes the functionality of the system.</a:t>
            </a:r>
            <a:r>
              <a:rPr lang="en-US" sz="1200" b="0" baseline="0" dirty="0" smtClean="0">
                <a:latin typeface="ZapfHumnst BT" pitchFamily="34" charset="0"/>
              </a:rPr>
              <a:t> The functionality is described by the use cases that are the user’s goals. Users are modeled as actors. </a:t>
            </a:r>
            <a:endParaRPr lang="en-US" sz="1200" b="0" dirty="0" smtClean="0">
              <a:latin typeface="ZapfHumnst BT" pitchFamily="34" charset="0"/>
            </a:endParaRPr>
          </a:p>
          <a:p>
            <a:pPr eaLnBrk="0" hangingPunct="0">
              <a:spcBef>
                <a:spcPct val="30000"/>
              </a:spcBef>
            </a:pPr>
            <a:r>
              <a:rPr lang="en-US" sz="1200" b="0" dirty="0" smtClean="0">
                <a:latin typeface="ZapfHumnst BT" pitchFamily="34" charset="0"/>
              </a:rPr>
              <a:t>Let’s imagine the use case  model</a:t>
            </a:r>
            <a:r>
              <a:rPr lang="en-US" sz="1200" b="0" baseline="0" dirty="0" smtClean="0">
                <a:latin typeface="ZapfHumnst BT" pitchFamily="34" charset="0"/>
              </a:rPr>
              <a:t> as a menu in the restaurant. If you open the menu, you know what food is available and for what price. You know what type of cuisine </a:t>
            </a:r>
            <a:r>
              <a:rPr lang="en-US" sz="1200" b="0" strike="sngStrike" baseline="0" dirty="0" smtClean="0">
                <a:latin typeface="ZapfHumnst BT" pitchFamily="34" charset="0"/>
              </a:rPr>
              <a:t>is</a:t>
            </a:r>
            <a:r>
              <a:rPr lang="en-US" sz="1200" b="0" baseline="0" dirty="0" smtClean="0">
                <a:latin typeface="ZapfHumnst BT" pitchFamily="34" charset="0"/>
              </a:rPr>
              <a:t> that restaurant is. </a:t>
            </a:r>
            <a:r>
              <a:rPr lang="en-US" sz="1200" b="0" strike="noStrike" baseline="0" dirty="0" smtClean="0">
                <a:latin typeface="ZapfHumnst BT" pitchFamily="34" charset="0"/>
              </a:rPr>
              <a:t>The menu gives you a hint about what kind of behavior you can expect of the restaurant.</a:t>
            </a:r>
            <a:endParaRPr lang="en-US" sz="1200" b="0" strike="sngStrike" baseline="0" dirty="0" smtClean="0">
              <a:latin typeface="ZapfHumnst BT" pitchFamily="34" charset="0"/>
            </a:endParaRPr>
          </a:p>
          <a:p>
            <a:pPr eaLnBrk="0" hangingPunct="0">
              <a:spcBef>
                <a:spcPct val="30000"/>
              </a:spcBef>
            </a:pPr>
            <a:endParaRPr lang="en-US" sz="1200" b="0" baseline="0" dirty="0" smtClean="0">
              <a:latin typeface="ZapfHumnst BT" pitchFamily="34" charset="0"/>
            </a:endParaRPr>
          </a:p>
          <a:p>
            <a:pPr eaLnBrk="0" hangingPunct="0">
              <a:spcBef>
                <a:spcPct val="30000"/>
              </a:spcBef>
            </a:pPr>
            <a:r>
              <a:rPr lang="en-US" sz="1200" b="0" baseline="0" dirty="0" smtClean="0">
                <a:latin typeface="ZapfHumnst BT" pitchFamily="34" charset="0"/>
              </a:rPr>
              <a:t>Since the use case model is a very effective tool to plan a development of the system, the use case model is used by all members of the development team in all phases and cycles of the development process.</a:t>
            </a:r>
            <a:endParaRPr lang="cs-CZ" sz="1200" b="0" baseline="0" dirty="0" smtClean="0">
              <a:latin typeface="ZapfHumnst BT" pitchFamily="34" charset="0"/>
            </a:endParaRPr>
          </a:p>
          <a:p>
            <a:pPr eaLnBrk="0" hangingPunct="0">
              <a:spcBef>
                <a:spcPct val="30000"/>
              </a:spcBef>
            </a:pPr>
            <a:endParaRPr lang="cs-CZ" sz="1200" b="0" dirty="0" smtClean="0">
              <a:latin typeface="ZapfHumnst BT" pitchFamily="34" charset="0"/>
            </a:endParaRPr>
          </a:p>
        </p:txBody>
      </p:sp>
      <p:sp>
        <p:nvSpPr>
          <p:cNvPr id="4" name="Zástupný symbol pro číslo snímku 3"/>
          <p:cNvSpPr>
            <a:spLocks noGrp="1"/>
          </p:cNvSpPr>
          <p:nvPr>
            <p:ph type="sldNum" sz="quarter" idx="10"/>
          </p:nvPr>
        </p:nvSpPr>
        <p:spPr/>
        <p:txBody>
          <a:bodyPr/>
          <a:lstStyle/>
          <a:p>
            <a:fld id="{D04005C8-373F-4F6D-B943-3BB5D471B12E}" type="slidenum">
              <a:rPr lang="cs-CZ" smtClean="0"/>
              <a:pPr/>
              <a:t>153</a:t>
            </a:fld>
            <a:endParaRPr lang="cs-CZ"/>
          </a:p>
        </p:txBody>
      </p:sp>
    </p:spTree>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normAutofit/>
          </a:bodyPr>
          <a:lstStyle/>
          <a:p>
            <a:pPr>
              <a:spcBef>
                <a:spcPct val="30000"/>
              </a:spcBef>
            </a:pPr>
            <a:r>
              <a:rPr lang="en-US" dirty="0" smtClean="0"/>
              <a:t>Use case model</a:t>
            </a:r>
            <a:endParaRPr lang="cs-CZ" dirty="0" smtClean="0"/>
          </a:p>
          <a:p>
            <a:pPr>
              <a:spcBef>
                <a:spcPct val="30000"/>
              </a:spcBef>
            </a:pPr>
            <a:r>
              <a:rPr lang="en-US" sz="1200" dirty="0" smtClean="0">
                <a:latin typeface="ZapfHumnst BT" pitchFamily="34" charset="0"/>
              </a:rPr>
              <a:t>Use case model consists of text descriptions and diagrams. Diagrams show</a:t>
            </a:r>
            <a:r>
              <a:rPr lang="en-US" sz="1200" baseline="0" dirty="0" smtClean="0">
                <a:latin typeface="ZapfHumnst BT" pitchFamily="34" charset="0"/>
              </a:rPr>
              <a:t> </a:t>
            </a:r>
            <a:r>
              <a:rPr lang="en-US" sz="1200" dirty="0" smtClean="0">
                <a:latin typeface="ZapfHumnst BT" pitchFamily="34" charset="0"/>
              </a:rPr>
              <a:t>the abstract view of the system functionality, the connection</a:t>
            </a:r>
            <a:r>
              <a:rPr lang="en-US" sz="1200" baseline="0" dirty="0" smtClean="0">
                <a:latin typeface="ZapfHumnst BT" pitchFamily="34" charset="0"/>
              </a:rPr>
              <a:t> to the actors and view of the system boundary. Text describes the actors and each use case.</a:t>
            </a:r>
            <a:endParaRPr lang="en-US" sz="1200" dirty="0" smtClean="0">
              <a:latin typeface="ZapfHumnst BT" pitchFamily="34" charset="0"/>
            </a:endParaRPr>
          </a:p>
          <a:p>
            <a:pPr>
              <a:spcBef>
                <a:spcPct val="30000"/>
              </a:spcBef>
            </a:pPr>
            <a:r>
              <a:rPr lang="en-US" sz="1200" baseline="0" dirty="0" smtClean="0">
                <a:latin typeface="ZapfHumnst BT" pitchFamily="34" charset="0"/>
              </a:rPr>
              <a:t>Each use case contains a detailed description of its own functionality.</a:t>
            </a:r>
          </a:p>
          <a:p>
            <a:pPr>
              <a:spcBef>
                <a:spcPct val="30000"/>
              </a:spcBef>
            </a:pPr>
            <a:endParaRPr lang="en-US" sz="1200" baseline="0" dirty="0" smtClean="0">
              <a:latin typeface="ZapfHumnst BT" pitchFamily="34" charset="0"/>
            </a:endParaRPr>
          </a:p>
          <a:p>
            <a:pPr>
              <a:spcBef>
                <a:spcPct val="30000"/>
              </a:spcBef>
            </a:pPr>
            <a:r>
              <a:rPr lang="en-US" sz="1200" baseline="0" dirty="0" smtClean="0">
                <a:latin typeface="ZapfHumnst BT" pitchFamily="34" charset="0"/>
              </a:rPr>
              <a:t>Drawing of the diagrams is only small amount of work that needs to be done during the definition of the use case. More than 80 percent of all effort during the requirement specification is dedicated to the textual description of the use cases, non-functional requirements and rules. </a:t>
            </a:r>
          </a:p>
        </p:txBody>
      </p:sp>
      <p:sp>
        <p:nvSpPr>
          <p:cNvPr id="4" name="Zástupný symbol pro číslo snímku 3"/>
          <p:cNvSpPr>
            <a:spLocks noGrp="1"/>
          </p:cNvSpPr>
          <p:nvPr>
            <p:ph type="sldNum" sz="quarter" idx="10"/>
          </p:nvPr>
        </p:nvSpPr>
        <p:spPr/>
        <p:txBody>
          <a:bodyPr/>
          <a:lstStyle/>
          <a:p>
            <a:fld id="{D04005C8-373F-4F6D-B943-3BB5D471B12E}" type="slidenum">
              <a:rPr lang="cs-CZ" smtClean="0"/>
              <a:pPr/>
              <a:t>154</a:t>
            </a:fld>
            <a:endParaRPr lang="cs-CZ"/>
          </a:p>
        </p:txBody>
      </p:sp>
    </p:spTree>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pPr>
              <a:spcBef>
                <a:spcPct val="30000"/>
              </a:spcBef>
            </a:pPr>
            <a:r>
              <a:rPr lang="en-US" dirty="0" smtClean="0"/>
              <a:t>Use Case Scenario – Activity Diagram</a:t>
            </a:r>
            <a:endParaRPr lang="en-US" sz="1200" baseline="0" dirty="0" smtClean="0">
              <a:latin typeface="ZapfHumnst BT" pitchFamily="34" charset="0"/>
            </a:endParaRPr>
          </a:p>
          <a:p>
            <a:pPr>
              <a:spcBef>
                <a:spcPct val="30000"/>
              </a:spcBef>
            </a:pPr>
            <a:r>
              <a:rPr lang="en-US" sz="1200" baseline="0" dirty="0" smtClean="0">
                <a:latin typeface="ZapfHumnst BT" pitchFamily="34" charset="0"/>
              </a:rPr>
              <a:t>The description of the flow of the communication between the customer and the system is called scenario.</a:t>
            </a:r>
          </a:p>
          <a:p>
            <a:pPr>
              <a:spcBef>
                <a:spcPct val="30000"/>
              </a:spcBef>
            </a:pPr>
            <a:endParaRPr lang="en-US" sz="1200" dirty="0" smtClean="0">
              <a:latin typeface="ZapfHumnst BT" pitchFamily="34" charset="0"/>
            </a:endParaRPr>
          </a:p>
          <a:p>
            <a:pPr>
              <a:spcBef>
                <a:spcPct val="30000"/>
              </a:spcBef>
            </a:pPr>
            <a:r>
              <a:rPr lang="en-US" sz="1200" dirty="0" smtClean="0">
                <a:latin typeface="ZapfHumnst BT" pitchFamily="34" charset="0"/>
              </a:rPr>
              <a:t>Activity diagrams are another useful tool</a:t>
            </a:r>
            <a:r>
              <a:rPr lang="en-US" sz="1200" baseline="0" dirty="0" smtClean="0">
                <a:latin typeface="ZapfHumnst BT" pitchFamily="34" charset="0"/>
              </a:rPr>
              <a:t> that can be used for the description of the scenario. It is common that more complex scenarios are described by the activity diagrams.</a:t>
            </a:r>
          </a:p>
          <a:p>
            <a:pPr>
              <a:spcBef>
                <a:spcPct val="30000"/>
              </a:spcBef>
            </a:pPr>
            <a:endParaRPr lang="en-US" sz="1200" baseline="0" dirty="0" smtClean="0">
              <a:latin typeface="ZapfHumnst BT" pitchFamily="34" charset="0"/>
            </a:endParaRPr>
          </a:p>
          <a:p>
            <a:pPr>
              <a:spcBef>
                <a:spcPct val="30000"/>
              </a:spcBef>
            </a:pPr>
            <a:r>
              <a:rPr lang="en-US" sz="1200" baseline="0" dirty="0" smtClean="0">
                <a:latin typeface="ZapfHumnst BT" pitchFamily="34" charset="0"/>
              </a:rPr>
              <a:t>If there are activity diagrams used for the description of the scenarios then it is useful to use</a:t>
            </a:r>
            <a:r>
              <a:rPr lang="en-US" sz="1200" strike="noStrike" baseline="0" dirty="0" smtClean="0">
                <a:latin typeface="ZapfHumnst BT" pitchFamily="34" charset="0"/>
              </a:rPr>
              <a:t> </a:t>
            </a:r>
            <a:r>
              <a:rPr lang="en-US" sz="1200" baseline="0" dirty="0" smtClean="0">
                <a:latin typeface="ZapfHumnst BT" pitchFamily="34" charset="0"/>
              </a:rPr>
              <a:t>partitions in the diagrams. Partitions show the responsibility of each role to these</a:t>
            </a:r>
            <a:r>
              <a:rPr lang="en-US" sz="1200" strike="sngStrike" baseline="0" dirty="0" smtClean="0">
                <a:latin typeface="ZapfHumnst BT" pitchFamily="34" charset="0"/>
              </a:rPr>
              <a:t> </a:t>
            </a:r>
            <a:r>
              <a:rPr lang="en-US" sz="1200" baseline="0" dirty="0" smtClean="0">
                <a:latin typeface="ZapfHumnst BT" pitchFamily="34" charset="0"/>
              </a:rPr>
              <a:t>activities. </a:t>
            </a:r>
          </a:p>
          <a:p>
            <a:endParaRPr lang="cs-CZ" dirty="0"/>
          </a:p>
        </p:txBody>
      </p:sp>
      <p:sp>
        <p:nvSpPr>
          <p:cNvPr id="4" name="Zástupný symbol pro číslo snímku 3"/>
          <p:cNvSpPr>
            <a:spLocks noGrp="1"/>
          </p:cNvSpPr>
          <p:nvPr>
            <p:ph type="sldNum" sz="quarter" idx="10"/>
          </p:nvPr>
        </p:nvSpPr>
        <p:spPr/>
        <p:txBody>
          <a:bodyPr/>
          <a:lstStyle/>
          <a:p>
            <a:fld id="{ED0454D0-24E4-459F-9DC4-EA02BCDBF9B7}" type="slidenum">
              <a:rPr lang="cs-CZ" smtClean="0"/>
              <a:pPr/>
              <a:t>155</a:t>
            </a:fld>
            <a:endParaRPr lang="cs-CZ"/>
          </a:p>
        </p:txBody>
      </p:sp>
    </p:spTree>
    <p:extLst>
      <p:ext uri="{BB962C8B-B14F-4D97-AF65-F5344CB8AC3E}">
        <p14:creationId xmlns:p14="http://schemas.microsoft.com/office/powerpoint/2010/main" val="3534467378"/>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normAutofit/>
          </a:bodyPr>
          <a:lstStyle/>
          <a:p>
            <a:r>
              <a:rPr lang="en-US" dirty="0" smtClean="0"/>
              <a:t>The basic element</a:t>
            </a:r>
            <a:r>
              <a:rPr lang="en-US" baseline="0" dirty="0" smtClean="0"/>
              <a:t>s of the use case model</a:t>
            </a:r>
            <a:endParaRPr lang="en-US" dirty="0" smtClean="0"/>
          </a:p>
          <a:p>
            <a:r>
              <a:rPr lang="en-US" dirty="0" smtClean="0"/>
              <a:t>The basic elements are:</a:t>
            </a:r>
          </a:p>
          <a:p>
            <a:r>
              <a:rPr lang="en-US" baseline="0" dirty="0" smtClean="0"/>
              <a:t>Actor - </a:t>
            </a:r>
            <a:r>
              <a:rPr lang="en-US" dirty="0" smtClean="0"/>
              <a:t>somebody or something that interacts with the system, is</a:t>
            </a:r>
            <a:r>
              <a:rPr lang="en-US" baseline="0" dirty="0" smtClean="0"/>
              <a:t> outside the system</a:t>
            </a:r>
            <a:endParaRPr lang="cs-CZ" dirty="0" smtClean="0"/>
          </a:p>
          <a:p>
            <a:r>
              <a:rPr lang="en-US" baseline="0" dirty="0" smtClean="0"/>
              <a:t>Actor is a simple figure symbol in the diagram. The name of the actor is under the symbol.</a:t>
            </a:r>
          </a:p>
          <a:p>
            <a:endParaRPr lang="en-US" baseline="0" dirty="0" smtClean="0"/>
          </a:p>
          <a:p>
            <a:endParaRPr lang="cs-CZ" dirty="0"/>
          </a:p>
        </p:txBody>
      </p:sp>
      <p:sp>
        <p:nvSpPr>
          <p:cNvPr id="4" name="Zástupný symbol pro číslo snímku 3"/>
          <p:cNvSpPr>
            <a:spLocks noGrp="1"/>
          </p:cNvSpPr>
          <p:nvPr>
            <p:ph type="sldNum" sz="quarter" idx="10"/>
          </p:nvPr>
        </p:nvSpPr>
        <p:spPr/>
        <p:txBody>
          <a:bodyPr/>
          <a:lstStyle/>
          <a:p>
            <a:fld id="{D04005C8-373F-4F6D-B943-3BB5D471B12E}" type="slidenum">
              <a:rPr lang="cs-CZ" smtClean="0"/>
              <a:pPr/>
              <a:t>156</a:t>
            </a:fld>
            <a:endParaRPr lang="cs-CZ"/>
          </a:p>
        </p:txBody>
      </p:sp>
    </p:spTree>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normAutofit/>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dirty="0" smtClean="0"/>
              <a:t>Use case – represents the added value, that the system has for the particular actor</a:t>
            </a:r>
          </a:p>
          <a:p>
            <a:r>
              <a:rPr lang="en-US" baseline="0" dirty="0" smtClean="0"/>
              <a:t>Use case describes the sequence of the activities that are performed by the actor and the system. Activities that are performed to reach the desired business goal that is supported by the system.</a:t>
            </a:r>
          </a:p>
          <a:p>
            <a:endParaRPr lang="en-US" baseline="0" dirty="0" smtClean="0"/>
          </a:p>
          <a:p>
            <a:r>
              <a:rPr lang="en-US" baseline="0" dirty="0" smtClean="0"/>
              <a:t>Use case describes:</a:t>
            </a:r>
          </a:p>
          <a:p>
            <a:r>
              <a:rPr lang="en-US" baseline="0" dirty="0" smtClean="0"/>
              <a:t>System, its environment and the relations between them.</a:t>
            </a:r>
            <a:endParaRPr lang="cs-CZ" baseline="0" dirty="0" smtClean="0"/>
          </a:p>
          <a:p>
            <a:r>
              <a:rPr lang="en-US" baseline="0" dirty="0" smtClean="0"/>
              <a:t>Surrounding systems or people that interact with the system. </a:t>
            </a:r>
          </a:p>
          <a:p>
            <a:r>
              <a:rPr lang="en-US" baseline="0" dirty="0" smtClean="0"/>
              <a:t>Planned behavior of the system.</a:t>
            </a:r>
            <a:endParaRPr lang="cs-CZ" baseline="0" dirty="0" smtClean="0"/>
          </a:p>
          <a:p>
            <a:endParaRPr lang="en-US" baseline="0" dirty="0" smtClean="0"/>
          </a:p>
          <a:p>
            <a:r>
              <a:rPr lang="en-US" baseline="0" dirty="0" smtClean="0"/>
              <a:t>Use cases are something like containers that contain related requirements. They concentrate all requirements that are necessary to reach the desired business goal to one scenario that describes how to reach this goal. </a:t>
            </a:r>
            <a:endParaRPr lang="cs-CZ" baseline="0" dirty="0" smtClean="0"/>
          </a:p>
          <a:p>
            <a:r>
              <a:rPr lang="en-US" baseline="0" dirty="0" smtClean="0"/>
              <a:t>Use case is modeled as an ellipse in the use case diagram. Name of the use case is in the middle of the ellipse or alternatively under the ellipse.</a:t>
            </a:r>
          </a:p>
          <a:p>
            <a:endParaRPr lang="cs-CZ" dirty="0"/>
          </a:p>
        </p:txBody>
      </p:sp>
      <p:sp>
        <p:nvSpPr>
          <p:cNvPr id="4" name="Zástupný symbol pro číslo snímku 3"/>
          <p:cNvSpPr>
            <a:spLocks noGrp="1"/>
          </p:cNvSpPr>
          <p:nvPr>
            <p:ph type="sldNum" sz="quarter" idx="10"/>
          </p:nvPr>
        </p:nvSpPr>
        <p:spPr/>
        <p:txBody>
          <a:bodyPr/>
          <a:lstStyle/>
          <a:p>
            <a:fld id="{D04005C8-373F-4F6D-B943-3BB5D471B12E}" type="slidenum">
              <a:rPr lang="cs-CZ" smtClean="0"/>
              <a:pPr/>
              <a:t>157</a:t>
            </a:fld>
            <a:endParaRPr lang="cs-CZ"/>
          </a:p>
        </p:txBody>
      </p:sp>
    </p:spTree>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normAutofit/>
          </a:bodyPr>
          <a:lstStyle/>
          <a:p>
            <a:r>
              <a:rPr lang="en-US" sz="900" dirty="0" smtClean="0"/>
              <a:t>What Exactly Is Use Case</a:t>
            </a:r>
            <a:r>
              <a:rPr lang="cs-CZ" sz="900" dirty="0" smtClean="0"/>
              <a:t>?</a:t>
            </a:r>
            <a:endParaRPr lang="en-US" sz="900" dirty="0" smtClean="0"/>
          </a:p>
          <a:p>
            <a:r>
              <a:rPr lang="en-US" sz="900" dirty="0" smtClean="0">
                <a:latin typeface="ZapfHumnst BT" pitchFamily="34" charset="0"/>
              </a:rPr>
              <a:t>Use</a:t>
            </a:r>
            <a:r>
              <a:rPr lang="en-US" sz="900" baseline="0" dirty="0" smtClean="0">
                <a:latin typeface="ZapfHumnst BT" pitchFamily="34" charset="0"/>
              </a:rPr>
              <a:t> case describes possible communication with the system. It describes the complete walkthrough thorough the system that is necessary to reach the goal that demands the actor that is assigned to that use case.</a:t>
            </a:r>
            <a:endParaRPr lang="en-US" sz="900" dirty="0" smtClean="0">
              <a:latin typeface="ZapfHumnst BT" pitchFamily="34" charset="0"/>
            </a:endParaRPr>
          </a:p>
          <a:p>
            <a:endParaRPr lang="en-US" sz="1000" dirty="0" smtClean="0">
              <a:latin typeface="ZapfHumnst BT" pitchFamily="34" charset="0"/>
            </a:endParaRPr>
          </a:p>
          <a:p>
            <a:r>
              <a:rPr lang="en-US" sz="1000" dirty="0" smtClean="0">
                <a:latin typeface="ZapfHumnst BT" pitchFamily="34" charset="0"/>
              </a:rPr>
              <a:t>Use case then:</a:t>
            </a:r>
          </a:p>
          <a:p>
            <a:endParaRPr lang="en-US" sz="1000" dirty="0" smtClean="0">
              <a:latin typeface="ZapfHumnst BT" pitchFamily="34" charset="0"/>
            </a:endParaRPr>
          </a:p>
          <a:p>
            <a:r>
              <a:rPr lang="en-US" sz="1000" dirty="0" smtClean="0">
                <a:latin typeface="ZapfHumnst BT" pitchFamily="34" charset="0"/>
              </a:rPr>
              <a:t>Defines the sequence of</a:t>
            </a:r>
            <a:r>
              <a:rPr lang="en-US" sz="1000" baseline="0" dirty="0" smtClean="0">
                <a:latin typeface="ZapfHumnst BT" pitchFamily="34" charset="0"/>
              </a:rPr>
              <a:t> the actions – that are atomic activities, decisions and requirements. Each action is performed completely or not performed at all.</a:t>
            </a:r>
            <a:endParaRPr lang="en-US" sz="1000" dirty="0" smtClean="0">
              <a:latin typeface="ZapfHumnst BT" pitchFamily="34" charset="0"/>
            </a:endParaRPr>
          </a:p>
          <a:p>
            <a:endParaRPr lang="en-US" sz="1000" baseline="0" dirty="0" smtClean="0">
              <a:latin typeface="ZapfHumnst BT" pitchFamily="34" charset="0"/>
            </a:endParaRPr>
          </a:p>
          <a:p>
            <a:r>
              <a:rPr lang="en-US" sz="1000" baseline="0" dirty="0" smtClean="0">
                <a:latin typeface="ZapfHumnst BT" pitchFamily="34" charset="0"/>
              </a:rPr>
              <a:t>Actions performed by the system – actions that are performed by the system are functional requirements. </a:t>
            </a:r>
          </a:p>
          <a:p>
            <a:endParaRPr lang="en-US" sz="1000" baseline="0" dirty="0" smtClean="0">
              <a:latin typeface="ZapfHumnst BT" pitchFamily="34" charset="0"/>
            </a:endParaRPr>
          </a:p>
          <a:p>
            <a:r>
              <a:rPr lang="en-US" sz="1000" baseline="0" dirty="0" smtClean="0">
                <a:latin typeface="ZapfHumnst BT" pitchFamily="34" charset="0"/>
              </a:rPr>
              <a:t>Actions that have visible results – it is important to remember that the use case has to have a visible result. Why should anybody use the system if there is no required result? If the use case is not helpful to anybody then it’s probably too small. It is necessary to combine it with other use case to reach the desired goal for the particular actor.  </a:t>
            </a:r>
          </a:p>
          <a:p>
            <a:endParaRPr lang="cs-CZ" sz="1000" baseline="0" dirty="0" smtClean="0">
              <a:latin typeface="ZapfHumnst BT" pitchFamily="34" charset="0"/>
            </a:endParaRPr>
          </a:p>
        </p:txBody>
      </p:sp>
      <p:sp>
        <p:nvSpPr>
          <p:cNvPr id="4" name="Zástupný symbol pro číslo snímku 3"/>
          <p:cNvSpPr>
            <a:spLocks noGrp="1"/>
          </p:cNvSpPr>
          <p:nvPr>
            <p:ph type="sldNum" sz="quarter" idx="10"/>
          </p:nvPr>
        </p:nvSpPr>
        <p:spPr/>
        <p:txBody>
          <a:bodyPr/>
          <a:lstStyle/>
          <a:p>
            <a:fld id="{D04005C8-373F-4F6D-B943-3BB5D471B12E}" type="slidenum">
              <a:rPr lang="cs-CZ" smtClean="0"/>
              <a:pPr/>
              <a:t>158</a:t>
            </a:fld>
            <a:endParaRPr lang="cs-CZ"/>
          </a:p>
        </p:txBody>
      </p:sp>
    </p:spTree>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normAutofit/>
          </a:bodyPr>
          <a:lstStyle/>
          <a:p>
            <a:r>
              <a:rPr lang="en-US" sz="1000" baseline="0" dirty="0" smtClean="0">
                <a:latin typeface="ZapfHumnst BT" pitchFamily="34" charset="0"/>
              </a:rPr>
              <a:t>For  the particular actor – decision, which  actor demands the result of the particular use case helps to eliminate too general use cases or too small use cases. If there are more actors that can reach different business goals by one use case then this use case is too general and tries to reach too many goals for different actors. If the goal is too small and it has no business value, than the use case is too small and should it be combined with other use cases to reach the business goal.</a:t>
            </a:r>
          </a:p>
          <a:p>
            <a:endParaRPr lang="en-US" sz="1000" baseline="0" dirty="0" smtClean="0">
              <a:latin typeface="ZapfHumnst BT" pitchFamily="34" charset="0"/>
            </a:endParaRPr>
          </a:p>
          <a:p>
            <a:r>
              <a:rPr lang="en-US" sz="1000" baseline="0" dirty="0" smtClean="0">
                <a:latin typeface="ZapfHumnst BT" pitchFamily="34" charset="0"/>
              </a:rPr>
              <a:t>There are situations where there are more actors cooperating on one use case. Since only one actor reaches the desired business goal, this connection is allowed. The actor that reaches its goal is called primary actor. Primary actor is usually actor who initialized the use case. Other cooperating actors are called secondary actors. </a:t>
            </a:r>
            <a:endParaRPr lang="cs-CZ" sz="1000" baseline="0" dirty="0" smtClean="0">
              <a:latin typeface="ZapfHumnst BT" pitchFamily="34" charset="0"/>
            </a:endParaRPr>
          </a:p>
        </p:txBody>
      </p:sp>
      <p:sp>
        <p:nvSpPr>
          <p:cNvPr id="4" name="Zástupný symbol pro číslo snímku 3"/>
          <p:cNvSpPr>
            <a:spLocks noGrp="1"/>
          </p:cNvSpPr>
          <p:nvPr>
            <p:ph type="sldNum" sz="quarter" idx="10"/>
          </p:nvPr>
        </p:nvSpPr>
        <p:spPr/>
        <p:txBody>
          <a:bodyPr/>
          <a:lstStyle/>
          <a:p>
            <a:fld id="{D04005C8-373F-4F6D-B943-3BB5D471B12E}" type="slidenum">
              <a:rPr lang="cs-CZ" smtClean="0"/>
              <a:pPr/>
              <a:t>159</a:t>
            </a:fld>
            <a:endParaRPr lang="cs-CZ"/>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pPr>
              <a:lnSpc>
                <a:spcPct val="90000"/>
              </a:lnSpc>
            </a:pPr>
            <a:r>
              <a:rPr lang="en-GB" sz="2000" dirty="0" smtClean="0"/>
              <a:t>Computer programs and associated documentation such as requirements, design models and user manuals.</a:t>
            </a:r>
          </a:p>
          <a:p>
            <a:pPr>
              <a:lnSpc>
                <a:spcPct val="90000"/>
              </a:lnSpc>
            </a:pPr>
            <a:r>
              <a:rPr lang="en-GB" sz="2000" dirty="0" smtClean="0"/>
              <a:t>Software products may be developed for a particular customer or may be developed for a general market.</a:t>
            </a:r>
          </a:p>
          <a:p>
            <a:pPr>
              <a:lnSpc>
                <a:spcPct val="90000"/>
              </a:lnSpc>
            </a:pPr>
            <a:r>
              <a:rPr lang="en-GB" sz="2000" dirty="0" smtClean="0"/>
              <a:t>Software products may be</a:t>
            </a:r>
          </a:p>
          <a:p>
            <a:pPr lvl="1">
              <a:lnSpc>
                <a:spcPct val="90000"/>
              </a:lnSpc>
            </a:pPr>
            <a:r>
              <a:rPr lang="en-GB" sz="1800" dirty="0" smtClean="0"/>
              <a:t>Generic - developed to be sold to a range of different customers e.g. PC software such as Excel or Word.</a:t>
            </a:r>
          </a:p>
          <a:p>
            <a:pPr lvl="1">
              <a:lnSpc>
                <a:spcPct val="90000"/>
              </a:lnSpc>
            </a:pPr>
            <a:r>
              <a:rPr lang="en-GB" sz="1800" dirty="0" smtClean="0"/>
              <a:t>Custom-made (made to order) - developed for a single customer according to their specification.</a:t>
            </a:r>
          </a:p>
          <a:p>
            <a:pPr>
              <a:lnSpc>
                <a:spcPct val="90000"/>
              </a:lnSpc>
            </a:pPr>
            <a:r>
              <a:rPr lang="en-GB" sz="2000" dirty="0" smtClean="0"/>
              <a:t>New software can be created by developing new programs, configuring generic software systems or reusing existing software.</a:t>
            </a:r>
          </a:p>
          <a:p>
            <a:endParaRPr lang="cs-CZ" sz="1100" dirty="0"/>
          </a:p>
        </p:txBody>
      </p:sp>
      <p:sp>
        <p:nvSpPr>
          <p:cNvPr id="4" name="Zástupný symbol pro číslo snímku 3"/>
          <p:cNvSpPr>
            <a:spLocks noGrp="1"/>
          </p:cNvSpPr>
          <p:nvPr>
            <p:ph type="sldNum" sz="quarter" idx="10"/>
          </p:nvPr>
        </p:nvSpPr>
        <p:spPr/>
        <p:txBody>
          <a:bodyPr/>
          <a:lstStyle/>
          <a:p>
            <a:fld id="{ED0454D0-24E4-459F-9DC4-EA02BCDBF9B7}" type="slidenum">
              <a:rPr lang="cs-CZ" smtClean="0"/>
              <a:pPr/>
              <a:t>16</a:t>
            </a:fld>
            <a:endParaRPr lang="cs-CZ"/>
          </a:p>
        </p:txBody>
      </p:sp>
    </p:spTree>
    <p:extLst>
      <p:ext uri="{BB962C8B-B14F-4D97-AF65-F5344CB8AC3E}">
        <p14:creationId xmlns:p14="http://schemas.microsoft.com/office/powerpoint/2010/main" val="140564390"/>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normAutofit/>
          </a:bodyPr>
          <a:lstStyle/>
          <a:p>
            <a:r>
              <a:rPr lang="en-US" sz="1000" dirty="0" smtClean="0"/>
              <a:t>Benefits of the Use Cases</a:t>
            </a:r>
            <a:endParaRPr lang="en-US" sz="1000" baseline="0" dirty="0" smtClean="0">
              <a:latin typeface="ZapfHumnst BT" pitchFamily="34" charset="0"/>
            </a:endParaRPr>
          </a:p>
          <a:p>
            <a:r>
              <a:rPr lang="en-US" sz="1000" baseline="0" dirty="0" smtClean="0">
                <a:latin typeface="ZapfHumnst BT" pitchFamily="34" charset="0"/>
              </a:rPr>
              <a:t>Use cases are a tool to organize requirements from the perspective of the user. All requirements that help (to) reach one particular goal for the user are collected to the use case that reaches the business goal. Use case model is then the collection of all particular use cases. </a:t>
            </a:r>
          </a:p>
          <a:p>
            <a:r>
              <a:rPr lang="en-US" sz="1000" baseline="0" dirty="0" smtClean="0">
                <a:latin typeface="ZapfHumnst BT" pitchFamily="34" charset="0"/>
              </a:rPr>
              <a:t>Benefits are:</a:t>
            </a:r>
          </a:p>
          <a:p>
            <a:pPr marL="0" marR="0" indent="0" algn="l" defTabSz="914400" rtl="0" eaLnBrk="1" fontAlgn="auto" latinLnBrk="0" hangingPunct="1">
              <a:lnSpc>
                <a:spcPct val="100000"/>
              </a:lnSpc>
              <a:spcBef>
                <a:spcPts val="0"/>
              </a:spcBef>
              <a:spcAft>
                <a:spcPts val="0"/>
              </a:spcAft>
              <a:buClrTx/>
              <a:buSzTx/>
              <a:buFontTx/>
              <a:buNone/>
              <a:tabLst/>
              <a:defRPr/>
            </a:pPr>
            <a:r>
              <a:rPr lang="en-US" sz="1000" dirty="0" smtClean="0"/>
              <a:t>They represent the meaning of particular use cases</a:t>
            </a:r>
          </a:p>
          <a:p>
            <a:r>
              <a:rPr lang="en-US" sz="1000" baseline="0" dirty="0" smtClean="0">
                <a:latin typeface="ZapfHumnst BT" pitchFamily="34" charset="0"/>
              </a:rPr>
              <a:t>Use cases show why the system is necessary and what goals can be reached by the using</a:t>
            </a:r>
            <a:r>
              <a:rPr lang="en-US" sz="1000" strike="noStrike" baseline="0" dirty="0" smtClean="0">
                <a:latin typeface="ZapfHumnst BT" pitchFamily="34" charset="0"/>
              </a:rPr>
              <a:t> </a:t>
            </a:r>
            <a:r>
              <a:rPr lang="en-US" sz="1000" baseline="0" dirty="0" smtClean="0">
                <a:latin typeface="ZapfHumnst BT" pitchFamily="34" charset="0"/>
              </a:rPr>
              <a:t>the system.</a:t>
            </a:r>
          </a:p>
          <a:p>
            <a:r>
              <a:rPr lang="en-US" sz="1000" baseline="0" dirty="0" smtClean="0">
                <a:latin typeface="ZapfHumnst BT" pitchFamily="34" charset="0"/>
              </a:rPr>
              <a:t>Use case then describes the requirements in a logical order, describes, why the system is important and helps to identify all requirements of the system.</a:t>
            </a:r>
          </a:p>
        </p:txBody>
      </p:sp>
      <p:sp>
        <p:nvSpPr>
          <p:cNvPr id="4" name="Zástupný symbol pro číslo snímku 3"/>
          <p:cNvSpPr>
            <a:spLocks noGrp="1"/>
          </p:cNvSpPr>
          <p:nvPr>
            <p:ph type="sldNum" sz="quarter" idx="10"/>
          </p:nvPr>
        </p:nvSpPr>
        <p:spPr/>
        <p:txBody>
          <a:bodyPr/>
          <a:lstStyle/>
          <a:p>
            <a:fld id="{D04005C8-373F-4F6D-B943-3BB5D471B12E}" type="slidenum">
              <a:rPr lang="cs-CZ" smtClean="0"/>
              <a:pPr/>
              <a:t>160</a:t>
            </a:fld>
            <a:endParaRPr lang="cs-CZ"/>
          </a:p>
        </p:txBody>
      </p:sp>
    </p:spTree>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normAutofit/>
          </a:bodyPr>
          <a:lstStyle/>
          <a:p>
            <a:r>
              <a:rPr lang="en-US" sz="1000" dirty="0" smtClean="0"/>
              <a:t>Benefits of the Use Cases II</a:t>
            </a:r>
            <a:endParaRPr lang="cs-CZ" sz="1000" baseline="0" dirty="0" smtClean="0">
              <a:latin typeface="ZapfHumnst BT" pitchFamily="34" charset="0"/>
            </a:endParaRPr>
          </a:p>
          <a:p>
            <a:r>
              <a:rPr lang="en-US" sz="1000" baseline="0" dirty="0" smtClean="0">
                <a:latin typeface="ZapfHumnst BT" pitchFamily="34" charset="0"/>
              </a:rPr>
              <a:t>Use cases are easy to understand</a:t>
            </a:r>
          </a:p>
          <a:p>
            <a:r>
              <a:rPr lang="en-US" sz="1000" baseline="0" dirty="0" smtClean="0">
                <a:latin typeface="ZapfHumnst BT" pitchFamily="34" charset="0"/>
              </a:rPr>
              <a:t>Use case model describes the requirements from the perspective of the user by normal language. Use case model shows what the user thinks that the system should do.  </a:t>
            </a:r>
          </a:p>
          <a:p>
            <a:endParaRPr lang="en-US" sz="1000" dirty="0" smtClean="0">
              <a:latin typeface="ZapfHumnst BT"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000" dirty="0" smtClean="0"/>
              <a:t>Helps to make a deal with the customer</a:t>
            </a:r>
          </a:p>
          <a:p>
            <a:r>
              <a:rPr lang="en-US" sz="1000" dirty="0" smtClean="0">
                <a:latin typeface="ZapfHumnst BT" pitchFamily="34" charset="0"/>
              </a:rPr>
              <a:t>Use case model is</a:t>
            </a:r>
            <a:r>
              <a:rPr lang="en-US" sz="1000" baseline="0" dirty="0" smtClean="0">
                <a:latin typeface="ZapfHumnst BT" pitchFamily="34" charset="0"/>
              </a:rPr>
              <a:t> a mediator between the customer and the system developers.</a:t>
            </a:r>
            <a:endParaRPr lang="cs-CZ" dirty="0"/>
          </a:p>
        </p:txBody>
      </p:sp>
      <p:sp>
        <p:nvSpPr>
          <p:cNvPr id="4" name="Zástupný symbol pro číslo snímku 3"/>
          <p:cNvSpPr>
            <a:spLocks noGrp="1"/>
          </p:cNvSpPr>
          <p:nvPr>
            <p:ph type="sldNum" sz="quarter" idx="10"/>
          </p:nvPr>
        </p:nvSpPr>
        <p:spPr/>
        <p:txBody>
          <a:bodyPr/>
          <a:lstStyle/>
          <a:p>
            <a:fld id="{D04005C8-373F-4F6D-B943-3BB5D471B12E}" type="slidenum">
              <a:rPr lang="cs-CZ" smtClean="0"/>
              <a:pPr/>
              <a:t>161</a:t>
            </a:fld>
            <a:endParaRPr lang="cs-CZ"/>
          </a:p>
        </p:txBody>
      </p:sp>
    </p:spTree>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normAutofit/>
          </a:bodyPr>
          <a:lstStyle/>
          <a:p>
            <a:r>
              <a:rPr lang="en-US" b="1" dirty="0" smtClean="0"/>
              <a:t>Use case lifecycle</a:t>
            </a:r>
            <a:endParaRPr lang="cs-CZ" dirty="0" smtClean="0"/>
          </a:p>
          <a:p>
            <a:r>
              <a:rPr lang="en-US" dirty="0" smtClean="0"/>
              <a:t>In most cases,</a:t>
            </a:r>
            <a:r>
              <a:rPr lang="en-US" baseline="0" dirty="0" smtClean="0"/>
              <a:t> it is not possible to describe use case completely. Similarly as any other iterative process, the description of the use case is continuous development activity that starts with the discovery of the use case and ends with its complete description.</a:t>
            </a:r>
          </a:p>
          <a:p>
            <a:r>
              <a:rPr lang="en-US" baseline="0" dirty="0" smtClean="0"/>
              <a:t>The first step is a discovery of the use case. That is made by the identification of the use case name, goal and the name of primary actor of the use case. Use case is discovered if it is somehow named. </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Immediately after the discovery of the use case there is another step. That step is a brief description of the use case. Brief description describes the goal of the use case, the description is made by several sentences. For example: we have identified the use case Registration close. Its brief description is: </a:t>
            </a:r>
            <a:r>
              <a:rPr lang="en-US" sz="1200" dirty="0" smtClean="0"/>
              <a:t>this use case enables the department of students affairs to close the registration process. Subjects that have not enough students are canceled.</a:t>
            </a:r>
            <a:endParaRPr lang="en-US" sz="1200" dirty="0" smtClean="0">
              <a:cs typeface="Times New Roman" pitchFamily="18" charset="0"/>
            </a:endParaRPr>
          </a:p>
        </p:txBody>
      </p:sp>
      <p:sp>
        <p:nvSpPr>
          <p:cNvPr id="4" name="Zástupný symbol pro číslo snímku 3"/>
          <p:cNvSpPr>
            <a:spLocks noGrp="1"/>
          </p:cNvSpPr>
          <p:nvPr>
            <p:ph type="sldNum" sz="quarter" idx="10"/>
          </p:nvPr>
        </p:nvSpPr>
        <p:spPr/>
        <p:txBody>
          <a:bodyPr/>
          <a:lstStyle/>
          <a:p>
            <a:fld id="{D04005C8-373F-4F6D-B943-3BB5D471B12E}" type="slidenum">
              <a:rPr lang="cs-CZ" smtClean="0"/>
              <a:pPr/>
              <a:t>162</a:t>
            </a:fld>
            <a:endParaRPr lang="cs-CZ" dirty="0"/>
          </a:p>
        </p:txBody>
      </p:sp>
    </p:spTree>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normAutofit fontScale="92500" lnSpcReduction="10000"/>
          </a:bodyPr>
          <a:lstStyle/>
          <a:p>
            <a:r>
              <a:rPr lang="en-US" b="1" dirty="0" smtClean="0"/>
              <a:t>Use case lifecycle</a:t>
            </a:r>
            <a:endParaRPr lang="cs-CZ" dirty="0" smtClean="0"/>
          </a:p>
          <a:p>
            <a:r>
              <a:rPr lang="en-US" baseline="0" dirty="0" smtClean="0"/>
              <a:t>Next step is a description of the use case content. Content means a simple list that describes the basic workflow of the use case and the identification of the alternative flows. Description of the content helps us to identify scenarios and helps us to understand how extensive the use case will be and how much effort will be necessary to implement it. </a:t>
            </a:r>
          </a:p>
          <a:p>
            <a:r>
              <a:rPr lang="en-US" sz="1200" baseline="0" dirty="0" smtClean="0">
                <a:latin typeface="ZapfHumnst BT" pitchFamily="34" charset="0"/>
              </a:rPr>
              <a:t>The last step is a detailed and complete description od the use case. Complete description is made iteratively, when there is a need to implement that particular scenario. </a:t>
            </a:r>
          </a:p>
        </p:txBody>
      </p:sp>
      <p:sp>
        <p:nvSpPr>
          <p:cNvPr id="4" name="Zástupný symbol pro číslo snímku 3"/>
          <p:cNvSpPr>
            <a:spLocks noGrp="1"/>
          </p:cNvSpPr>
          <p:nvPr>
            <p:ph type="sldNum" sz="quarter" idx="10"/>
          </p:nvPr>
        </p:nvSpPr>
        <p:spPr/>
        <p:txBody>
          <a:bodyPr/>
          <a:lstStyle/>
          <a:p>
            <a:fld id="{D04005C8-373F-4F6D-B943-3BB5D471B12E}" type="slidenum">
              <a:rPr lang="cs-CZ" smtClean="0"/>
              <a:pPr/>
              <a:t>163</a:t>
            </a:fld>
            <a:endParaRPr lang="cs-CZ" dirty="0"/>
          </a:p>
        </p:txBody>
      </p:sp>
    </p:spTree>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normAutofit lnSpcReduction="10000"/>
          </a:bodyPr>
          <a:lstStyle/>
          <a:p>
            <a:r>
              <a:rPr lang="en-US" b="1" dirty="0" smtClean="0"/>
              <a:t>Use Case</a:t>
            </a:r>
            <a:r>
              <a:rPr lang="en-US" b="1" baseline="0" dirty="0" smtClean="0"/>
              <a:t> diagram</a:t>
            </a:r>
            <a:endParaRPr lang="cs-CZ" dirty="0" smtClean="0"/>
          </a:p>
          <a:p>
            <a:endParaRPr lang="cs-CZ" dirty="0" smtClean="0"/>
          </a:p>
          <a:p>
            <a:r>
              <a:rPr lang="en-US" dirty="0" smtClean="0"/>
              <a:t>Use case model describes what the system should do,</a:t>
            </a:r>
            <a:r>
              <a:rPr lang="en-US" baseline="0" dirty="0" smtClean="0"/>
              <a:t> its environment and relations between the actors and use cases. </a:t>
            </a:r>
          </a:p>
          <a:p>
            <a:r>
              <a:rPr lang="en-US" baseline="0" dirty="0" smtClean="0"/>
              <a:t>The use case diagram is a graphical representation of the use case model.</a:t>
            </a:r>
          </a:p>
          <a:p>
            <a:r>
              <a:rPr lang="en-US" baseline="0" dirty="0" smtClean="0"/>
              <a:t>For example the use case diagram of the ATM machine. </a:t>
            </a:r>
          </a:p>
          <a:p>
            <a:r>
              <a:rPr lang="en-US" baseline="0" dirty="0" smtClean="0"/>
              <a:t>When you see that diagram you can easily describe the basic function of the ATM machine system and its priorities. </a:t>
            </a:r>
          </a:p>
          <a:p>
            <a:r>
              <a:rPr lang="en-US" baseline="0" dirty="0" smtClean="0"/>
              <a:t>The priority is the withdrawal of the money. The ATM machine needs that use case as a basic functionality. Other use cases, send</a:t>
            </a:r>
            <a:r>
              <a:rPr lang="en-US" strike="noStrike" baseline="0" dirty="0" smtClean="0"/>
              <a:t> </a:t>
            </a:r>
            <a:r>
              <a:rPr lang="en-US" baseline="0" dirty="0" smtClean="0"/>
              <a:t>money and money disposals </a:t>
            </a:r>
            <a:r>
              <a:rPr lang="en-US" strike="noStrike" baseline="0" dirty="0" smtClean="0"/>
              <a:t>disposal </a:t>
            </a:r>
            <a:r>
              <a:rPr lang="en-US" baseline="0" dirty="0" smtClean="0"/>
              <a:t>are complementary functions to the basic function money withdrawal, but they are necessary for the architecture of the system.</a:t>
            </a:r>
          </a:p>
          <a:p>
            <a:r>
              <a:rPr lang="en-US" baseline="0" dirty="0" smtClean="0"/>
              <a:t>It is useful to distinguish between primary and secondary use cases. Primary use cases are those use cases that are directly connected to the business goals that the system should support. Secondary use cases are those use cases that are necessary because of the technical solution. For example – maintenance of the ATM, backup etc. </a:t>
            </a:r>
          </a:p>
          <a:p>
            <a:r>
              <a:rPr lang="en-US" baseline="0" dirty="0" smtClean="0"/>
              <a:t>Use cases might be described in more diagrams than one for example to highlight the important use cases of each actor. </a:t>
            </a:r>
            <a:endParaRPr lang="cs-CZ" dirty="0" smtClean="0"/>
          </a:p>
        </p:txBody>
      </p:sp>
      <p:sp>
        <p:nvSpPr>
          <p:cNvPr id="4" name="Zástupný symbol pro číslo snímku 3"/>
          <p:cNvSpPr>
            <a:spLocks noGrp="1"/>
          </p:cNvSpPr>
          <p:nvPr>
            <p:ph type="sldNum" sz="quarter" idx="10"/>
          </p:nvPr>
        </p:nvSpPr>
        <p:spPr/>
        <p:txBody>
          <a:bodyPr/>
          <a:lstStyle/>
          <a:p>
            <a:fld id="{D04005C8-373F-4F6D-B943-3BB5D471B12E}" type="slidenum">
              <a:rPr lang="cs-CZ" smtClean="0"/>
              <a:pPr/>
              <a:t>164</a:t>
            </a:fld>
            <a:endParaRPr lang="cs-CZ" dirty="0"/>
          </a:p>
        </p:txBody>
      </p:sp>
    </p:spTree>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r>
              <a:rPr lang="en-US" dirty="0" smtClean="0"/>
              <a:t>Why </a:t>
            </a:r>
            <a:r>
              <a:rPr lang="en-US" strike="noStrike" dirty="0" smtClean="0"/>
              <a:t>to use </a:t>
            </a:r>
            <a:r>
              <a:rPr lang="en-US" dirty="0" smtClean="0"/>
              <a:t>business modeling?</a:t>
            </a:r>
            <a:r>
              <a:rPr lang="en-US" baseline="0" dirty="0" smtClean="0"/>
              <a:t> Business modeling can be used as a tool to understand the problem domain. If the domain is not known to the developer, the business modeling can be used. On the other hand business modeling helps to understand the goal of the software system itself and does not have to be used only for the understanding of the domain.</a:t>
            </a:r>
            <a:endParaRPr lang="cs-CZ" dirty="0"/>
          </a:p>
        </p:txBody>
      </p:sp>
      <p:sp>
        <p:nvSpPr>
          <p:cNvPr id="4" name="Zástupný symbol pro číslo snímku 3"/>
          <p:cNvSpPr>
            <a:spLocks noGrp="1"/>
          </p:cNvSpPr>
          <p:nvPr>
            <p:ph type="sldNum" sz="quarter" idx="10"/>
          </p:nvPr>
        </p:nvSpPr>
        <p:spPr/>
        <p:txBody>
          <a:bodyPr/>
          <a:lstStyle/>
          <a:p>
            <a:fld id="{ED0454D0-24E4-459F-9DC4-EA02BCDBF9B7}" type="slidenum">
              <a:rPr lang="cs-CZ" smtClean="0"/>
              <a:pPr/>
              <a:t>165</a:t>
            </a:fld>
            <a:endParaRPr lang="cs-CZ"/>
          </a:p>
        </p:txBody>
      </p:sp>
    </p:spTree>
    <p:extLst>
      <p:ext uri="{BB962C8B-B14F-4D97-AF65-F5344CB8AC3E}">
        <p14:creationId xmlns:p14="http://schemas.microsoft.com/office/powerpoint/2010/main" val="2943858413"/>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5"/>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a:solidFill>
                  <a:schemeClr val="tx1"/>
                </a:solidFill>
                <a:latin typeface="Arial" pitchFamily="34" charset="0"/>
              </a:defRPr>
            </a:lvl1pPr>
            <a:lvl2pPr marL="742950" indent="-285750" eaLnBrk="0" hangingPunct="0">
              <a:defRPr sz="3200">
                <a:solidFill>
                  <a:schemeClr val="tx1"/>
                </a:solidFill>
                <a:latin typeface="Arial" pitchFamily="34" charset="0"/>
              </a:defRPr>
            </a:lvl2pPr>
            <a:lvl3pPr marL="1143000" indent="-228600" eaLnBrk="0" hangingPunct="0">
              <a:defRPr sz="3200">
                <a:solidFill>
                  <a:schemeClr val="tx1"/>
                </a:solidFill>
                <a:latin typeface="Arial" pitchFamily="34" charset="0"/>
              </a:defRPr>
            </a:lvl3pPr>
            <a:lvl4pPr marL="1600200" indent="-228600" eaLnBrk="0" hangingPunct="0">
              <a:defRPr sz="3200">
                <a:solidFill>
                  <a:schemeClr val="tx1"/>
                </a:solidFill>
                <a:latin typeface="Arial" pitchFamily="34" charset="0"/>
              </a:defRPr>
            </a:lvl4pPr>
            <a:lvl5pPr marL="2057400" indent="-228600" eaLnBrk="0" hangingPunct="0">
              <a:defRPr sz="3200">
                <a:solidFill>
                  <a:schemeClr val="tx1"/>
                </a:solidFill>
                <a:latin typeface="Arial" pitchFamily="34" charset="0"/>
              </a:defRPr>
            </a:lvl5pPr>
            <a:lvl6pPr marL="2514600" indent="-228600" eaLnBrk="0" fontAlgn="base" hangingPunct="0">
              <a:spcBef>
                <a:spcPct val="0"/>
              </a:spcBef>
              <a:spcAft>
                <a:spcPct val="0"/>
              </a:spcAft>
              <a:defRPr sz="3200">
                <a:solidFill>
                  <a:schemeClr val="tx1"/>
                </a:solidFill>
                <a:latin typeface="Arial" pitchFamily="34" charset="0"/>
              </a:defRPr>
            </a:lvl6pPr>
            <a:lvl7pPr marL="2971800" indent="-228600" eaLnBrk="0" fontAlgn="base" hangingPunct="0">
              <a:spcBef>
                <a:spcPct val="0"/>
              </a:spcBef>
              <a:spcAft>
                <a:spcPct val="0"/>
              </a:spcAft>
              <a:defRPr sz="3200">
                <a:solidFill>
                  <a:schemeClr val="tx1"/>
                </a:solidFill>
                <a:latin typeface="Arial" pitchFamily="34" charset="0"/>
              </a:defRPr>
            </a:lvl7pPr>
            <a:lvl8pPr marL="3429000" indent="-228600" eaLnBrk="0" fontAlgn="base" hangingPunct="0">
              <a:spcBef>
                <a:spcPct val="0"/>
              </a:spcBef>
              <a:spcAft>
                <a:spcPct val="0"/>
              </a:spcAft>
              <a:defRPr sz="3200">
                <a:solidFill>
                  <a:schemeClr val="tx1"/>
                </a:solidFill>
                <a:latin typeface="Arial" pitchFamily="34" charset="0"/>
              </a:defRPr>
            </a:lvl8pPr>
            <a:lvl9pPr marL="3886200" indent="-228600" eaLnBrk="0" fontAlgn="base" hangingPunct="0">
              <a:spcBef>
                <a:spcPct val="0"/>
              </a:spcBef>
              <a:spcAft>
                <a:spcPct val="0"/>
              </a:spcAft>
              <a:defRPr sz="3200">
                <a:solidFill>
                  <a:schemeClr val="tx1"/>
                </a:solidFill>
                <a:latin typeface="Arial" pitchFamily="34" charset="0"/>
              </a:defRPr>
            </a:lvl9pPr>
          </a:lstStyle>
          <a:p>
            <a:fld id="{3108E1B3-7164-4B17-A32B-AE131D14382D}" type="slidenum">
              <a:rPr lang="en-US" sz="1000" smtClean="0">
                <a:latin typeface="Times New Roman" pitchFamily="18" charset="0"/>
              </a:rPr>
              <a:pPr/>
              <a:t>166</a:t>
            </a:fld>
            <a:endParaRPr lang="en-US" sz="1000" smtClean="0">
              <a:latin typeface="Times New Roman" pitchFamily="18" charset="0"/>
            </a:endParaRPr>
          </a:p>
        </p:txBody>
      </p:sp>
      <p:sp>
        <p:nvSpPr>
          <p:cNvPr id="136195" name="Rectangle 2"/>
          <p:cNvSpPr>
            <a:spLocks noGrp="1" noRot="1" noChangeAspect="1" noChangeArrowheads="1" noTextEdit="1"/>
          </p:cNvSpPr>
          <p:nvPr>
            <p:ph type="sldImg"/>
          </p:nvPr>
        </p:nvSpPr>
        <p:spPr/>
      </p:sp>
      <p:sp>
        <p:nvSpPr>
          <p:cNvPr id="136196" name="Rectangle 3"/>
          <p:cNvSpPr>
            <a:spLocks noGrp="1" noChangeArrowheads="1"/>
          </p:cNvSpPr>
          <p:nvPr>
            <p:ph type="body" idx="1"/>
          </p:nvPr>
        </p:nvSpPr>
        <p:spPr bwMode="auto">
          <a:xfrm>
            <a:off x="685800" y="4343922"/>
            <a:ext cx="5486400" cy="411435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smtClean="0"/>
              <a:t>M</a:t>
            </a:r>
            <a:r>
              <a:rPr lang="cs-CZ" sz="1200" b="1" dirty="0" err="1" smtClean="0"/>
              <a:t>ethod</a:t>
            </a:r>
            <a:r>
              <a:rPr lang="en-US" sz="1200" b="1" dirty="0" smtClean="0"/>
              <a:t>s for business modeling</a:t>
            </a:r>
            <a:r>
              <a:rPr lang="cs-CZ" sz="1200" b="1" dirty="0" smtClean="0"/>
              <a:t> </a:t>
            </a:r>
            <a:r>
              <a:rPr lang="en-US" sz="1200" b="1" dirty="0" smtClean="0"/>
              <a:t>represent a </a:t>
            </a:r>
            <a:r>
              <a:rPr lang="cs-CZ" sz="1200" b="1" dirty="0" smtClean="0"/>
              <a:t>systematic </a:t>
            </a:r>
            <a:r>
              <a:rPr lang="en-US" sz="1200" b="1" dirty="0" smtClean="0"/>
              <a:t>way of specifying specify and analyzing business processes.</a:t>
            </a:r>
          </a:p>
          <a:p>
            <a:pPr eaLnBrk="1" hangingPunct="1"/>
            <a:endParaRPr lang="cs-CZ" dirty="0" smtClean="0"/>
          </a:p>
        </p:txBody>
      </p:sp>
    </p:spTree>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5"/>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a:solidFill>
                  <a:schemeClr val="tx1"/>
                </a:solidFill>
                <a:latin typeface="Arial" pitchFamily="34" charset="0"/>
              </a:defRPr>
            </a:lvl1pPr>
            <a:lvl2pPr marL="742950" indent="-285750" eaLnBrk="0" hangingPunct="0">
              <a:defRPr sz="3200">
                <a:solidFill>
                  <a:schemeClr val="tx1"/>
                </a:solidFill>
                <a:latin typeface="Arial" pitchFamily="34" charset="0"/>
              </a:defRPr>
            </a:lvl2pPr>
            <a:lvl3pPr marL="1143000" indent="-228600" eaLnBrk="0" hangingPunct="0">
              <a:defRPr sz="3200">
                <a:solidFill>
                  <a:schemeClr val="tx1"/>
                </a:solidFill>
                <a:latin typeface="Arial" pitchFamily="34" charset="0"/>
              </a:defRPr>
            </a:lvl3pPr>
            <a:lvl4pPr marL="1600200" indent="-228600" eaLnBrk="0" hangingPunct="0">
              <a:defRPr sz="3200">
                <a:solidFill>
                  <a:schemeClr val="tx1"/>
                </a:solidFill>
                <a:latin typeface="Arial" pitchFamily="34" charset="0"/>
              </a:defRPr>
            </a:lvl4pPr>
            <a:lvl5pPr marL="2057400" indent="-228600" eaLnBrk="0" hangingPunct="0">
              <a:defRPr sz="3200">
                <a:solidFill>
                  <a:schemeClr val="tx1"/>
                </a:solidFill>
                <a:latin typeface="Arial" pitchFamily="34" charset="0"/>
              </a:defRPr>
            </a:lvl5pPr>
            <a:lvl6pPr marL="2514600" indent="-228600" eaLnBrk="0" fontAlgn="base" hangingPunct="0">
              <a:spcBef>
                <a:spcPct val="0"/>
              </a:spcBef>
              <a:spcAft>
                <a:spcPct val="0"/>
              </a:spcAft>
              <a:defRPr sz="3200">
                <a:solidFill>
                  <a:schemeClr val="tx1"/>
                </a:solidFill>
                <a:latin typeface="Arial" pitchFamily="34" charset="0"/>
              </a:defRPr>
            </a:lvl6pPr>
            <a:lvl7pPr marL="2971800" indent="-228600" eaLnBrk="0" fontAlgn="base" hangingPunct="0">
              <a:spcBef>
                <a:spcPct val="0"/>
              </a:spcBef>
              <a:spcAft>
                <a:spcPct val="0"/>
              </a:spcAft>
              <a:defRPr sz="3200">
                <a:solidFill>
                  <a:schemeClr val="tx1"/>
                </a:solidFill>
                <a:latin typeface="Arial" pitchFamily="34" charset="0"/>
              </a:defRPr>
            </a:lvl7pPr>
            <a:lvl8pPr marL="3429000" indent="-228600" eaLnBrk="0" fontAlgn="base" hangingPunct="0">
              <a:spcBef>
                <a:spcPct val="0"/>
              </a:spcBef>
              <a:spcAft>
                <a:spcPct val="0"/>
              </a:spcAft>
              <a:defRPr sz="3200">
                <a:solidFill>
                  <a:schemeClr val="tx1"/>
                </a:solidFill>
                <a:latin typeface="Arial" pitchFamily="34" charset="0"/>
              </a:defRPr>
            </a:lvl8pPr>
            <a:lvl9pPr marL="3886200" indent="-228600" eaLnBrk="0" fontAlgn="base" hangingPunct="0">
              <a:spcBef>
                <a:spcPct val="0"/>
              </a:spcBef>
              <a:spcAft>
                <a:spcPct val="0"/>
              </a:spcAft>
              <a:defRPr sz="3200">
                <a:solidFill>
                  <a:schemeClr val="tx1"/>
                </a:solidFill>
                <a:latin typeface="Arial" pitchFamily="34" charset="0"/>
              </a:defRPr>
            </a:lvl9pPr>
          </a:lstStyle>
          <a:p>
            <a:fld id="{720CB920-0356-484F-BE39-641132F824F9}" type="slidenum">
              <a:rPr lang="en-US" sz="1000" smtClean="0">
                <a:latin typeface="Times New Roman" pitchFamily="18" charset="0"/>
              </a:rPr>
              <a:pPr/>
              <a:t>167</a:t>
            </a:fld>
            <a:endParaRPr lang="en-US" sz="1000" smtClean="0">
              <a:latin typeface="Times New Roman" pitchFamily="18" charset="0"/>
            </a:endParaRPr>
          </a:p>
        </p:txBody>
      </p:sp>
      <p:sp>
        <p:nvSpPr>
          <p:cNvPr id="137219" name="Rectangle 2"/>
          <p:cNvSpPr>
            <a:spLocks noGrp="1" noRot="1" noChangeAspect="1" noChangeArrowheads="1" noTextEdit="1"/>
          </p:cNvSpPr>
          <p:nvPr>
            <p:ph type="sldImg"/>
          </p:nvPr>
        </p:nvSpPr>
        <p:spPr/>
      </p:sp>
      <p:sp>
        <p:nvSpPr>
          <p:cNvPr id="137220" name="Rectangle 3"/>
          <p:cNvSpPr>
            <a:spLocks noGrp="1" noChangeArrowheads="1"/>
          </p:cNvSpPr>
          <p:nvPr>
            <p:ph type="body" idx="1"/>
          </p:nvPr>
        </p:nvSpPr>
        <p:spPr bwMode="auto">
          <a:xfrm>
            <a:off x="685800" y="4343922"/>
            <a:ext cx="5486400" cy="411435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cs-CZ" smtClean="0"/>
          </a:p>
        </p:txBody>
      </p:sp>
    </p:spTree>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5"/>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a:solidFill>
                  <a:schemeClr val="tx1"/>
                </a:solidFill>
                <a:latin typeface="Arial" pitchFamily="34" charset="0"/>
              </a:defRPr>
            </a:lvl1pPr>
            <a:lvl2pPr marL="742950" indent="-285750" eaLnBrk="0" hangingPunct="0">
              <a:defRPr sz="3200">
                <a:solidFill>
                  <a:schemeClr val="tx1"/>
                </a:solidFill>
                <a:latin typeface="Arial" pitchFamily="34" charset="0"/>
              </a:defRPr>
            </a:lvl2pPr>
            <a:lvl3pPr marL="1143000" indent="-228600" eaLnBrk="0" hangingPunct="0">
              <a:defRPr sz="3200">
                <a:solidFill>
                  <a:schemeClr val="tx1"/>
                </a:solidFill>
                <a:latin typeface="Arial" pitchFamily="34" charset="0"/>
              </a:defRPr>
            </a:lvl3pPr>
            <a:lvl4pPr marL="1600200" indent="-228600" eaLnBrk="0" hangingPunct="0">
              <a:defRPr sz="3200">
                <a:solidFill>
                  <a:schemeClr val="tx1"/>
                </a:solidFill>
                <a:latin typeface="Arial" pitchFamily="34" charset="0"/>
              </a:defRPr>
            </a:lvl4pPr>
            <a:lvl5pPr marL="2057400" indent="-228600" eaLnBrk="0" hangingPunct="0">
              <a:defRPr sz="3200">
                <a:solidFill>
                  <a:schemeClr val="tx1"/>
                </a:solidFill>
                <a:latin typeface="Arial" pitchFamily="34" charset="0"/>
              </a:defRPr>
            </a:lvl5pPr>
            <a:lvl6pPr marL="2514600" indent="-228600" eaLnBrk="0" fontAlgn="base" hangingPunct="0">
              <a:spcBef>
                <a:spcPct val="0"/>
              </a:spcBef>
              <a:spcAft>
                <a:spcPct val="0"/>
              </a:spcAft>
              <a:defRPr sz="3200">
                <a:solidFill>
                  <a:schemeClr val="tx1"/>
                </a:solidFill>
                <a:latin typeface="Arial" pitchFamily="34" charset="0"/>
              </a:defRPr>
            </a:lvl6pPr>
            <a:lvl7pPr marL="2971800" indent="-228600" eaLnBrk="0" fontAlgn="base" hangingPunct="0">
              <a:spcBef>
                <a:spcPct val="0"/>
              </a:spcBef>
              <a:spcAft>
                <a:spcPct val="0"/>
              </a:spcAft>
              <a:defRPr sz="3200">
                <a:solidFill>
                  <a:schemeClr val="tx1"/>
                </a:solidFill>
                <a:latin typeface="Arial" pitchFamily="34" charset="0"/>
              </a:defRPr>
            </a:lvl7pPr>
            <a:lvl8pPr marL="3429000" indent="-228600" eaLnBrk="0" fontAlgn="base" hangingPunct="0">
              <a:spcBef>
                <a:spcPct val="0"/>
              </a:spcBef>
              <a:spcAft>
                <a:spcPct val="0"/>
              </a:spcAft>
              <a:defRPr sz="3200">
                <a:solidFill>
                  <a:schemeClr val="tx1"/>
                </a:solidFill>
                <a:latin typeface="Arial" pitchFamily="34" charset="0"/>
              </a:defRPr>
            </a:lvl8pPr>
            <a:lvl9pPr marL="3886200" indent="-228600" eaLnBrk="0" fontAlgn="base" hangingPunct="0">
              <a:spcBef>
                <a:spcPct val="0"/>
              </a:spcBef>
              <a:spcAft>
                <a:spcPct val="0"/>
              </a:spcAft>
              <a:defRPr sz="3200">
                <a:solidFill>
                  <a:schemeClr val="tx1"/>
                </a:solidFill>
                <a:latin typeface="Arial" pitchFamily="34" charset="0"/>
              </a:defRPr>
            </a:lvl9pPr>
          </a:lstStyle>
          <a:p>
            <a:fld id="{4C07846A-275F-46F3-B2F0-8CF249BC4F3D}" type="slidenum">
              <a:rPr lang="en-US" sz="1000" smtClean="0">
                <a:latin typeface="Times New Roman" pitchFamily="18" charset="0"/>
              </a:rPr>
              <a:pPr/>
              <a:t>168</a:t>
            </a:fld>
            <a:endParaRPr lang="en-US" sz="1000" smtClean="0">
              <a:latin typeface="Times New Roman" pitchFamily="18" charset="0"/>
            </a:endParaRPr>
          </a:p>
        </p:txBody>
      </p:sp>
      <p:sp>
        <p:nvSpPr>
          <p:cNvPr id="138243" name="Rectangle 2"/>
          <p:cNvSpPr>
            <a:spLocks noGrp="1" noRot="1" noChangeAspect="1" noChangeArrowheads="1" noTextEdit="1"/>
          </p:cNvSpPr>
          <p:nvPr>
            <p:ph type="sldImg"/>
          </p:nvPr>
        </p:nvSpPr>
        <p:spPr/>
      </p:sp>
      <p:sp>
        <p:nvSpPr>
          <p:cNvPr id="138244" name="Rectangle 3"/>
          <p:cNvSpPr>
            <a:spLocks noGrp="1" noChangeArrowheads="1"/>
          </p:cNvSpPr>
          <p:nvPr>
            <p:ph type="body" idx="1"/>
          </p:nvPr>
        </p:nvSpPr>
        <p:spPr bwMode="auto">
          <a:xfrm>
            <a:off x="685800" y="4343922"/>
            <a:ext cx="5486400" cy="411435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cs-CZ" dirty="0" smtClean="0"/>
          </a:p>
        </p:txBody>
      </p:sp>
    </p:spTree>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endParaRPr lang="cs-CZ"/>
          </a:p>
        </p:txBody>
      </p:sp>
      <p:sp>
        <p:nvSpPr>
          <p:cNvPr id="4" name="Zástupný symbol pro číslo snímku 3"/>
          <p:cNvSpPr>
            <a:spLocks noGrp="1"/>
          </p:cNvSpPr>
          <p:nvPr>
            <p:ph type="sldNum" sz="quarter" idx="10"/>
          </p:nvPr>
        </p:nvSpPr>
        <p:spPr/>
        <p:txBody>
          <a:bodyPr/>
          <a:lstStyle/>
          <a:p>
            <a:fld id="{ED0454D0-24E4-459F-9DC4-EA02BCDBF9B7}" type="slidenum">
              <a:rPr lang="cs-CZ" smtClean="0"/>
              <a:pPr/>
              <a:t>169</a:t>
            </a:fld>
            <a:endParaRPr lang="cs-CZ"/>
          </a:p>
        </p:txBody>
      </p:sp>
    </p:spTree>
    <p:extLst>
      <p:ext uri="{BB962C8B-B14F-4D97-AF65-F5344CB8AC3E}">
        <p14:creationId xmlns:p14="http://schemas.microsoft.com/office/powerpoint/2010/main" val="23101223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r>
              <a:rPr lang="en-GB" dirty="0" smtClean="0"/>
              <a:t>We have already thoroughly discussed the general answer to this question.</a:t>
            </a:r>
            <a:r>
              <a:rPr lang="en-GB" baseline="0" dirty="0" smtClean="0"/>
              <a:t> That a software engineering is solving problems (with the help of) computers, but are there any specific tasks to do?</a:t>
            </a:r>
            <a:endParaRPr lang="en-GB" dirty="0" smtClean="0"/>
          </a:p>
          <a:p>
            <a:endParaRPr lang="en-GB" dirty="0" smtClean="0"/>
          </a:p>
          <a:p>
            <a:r>
              <a:rPr lang="en-GB" dirty="0" smtClean="0"/>
              <a:t>Software engineering is an engineering discipline that is concerned with all aspects of software production.</a:t>
            </a:r>
          </a:p>
          <a:p>
            <a:r>
              <a:rPr lang="en-GB" dirty="0" smtClean="0"/>
              <a:t>Software engineers should adopt a systematic and organised approach to their work and use appropriate tools and techniques depending on the problem to be solved, the development constraints and the resources available.</a:t>
            </a:r>
          </a:p>
          <a:p>
            <a:endParaRPr lang="en-US" dirty="0" smtClean="0"/>
          </a:p>
          <a:p>
            <a:r>
              <a:rPr lang="en-US" dirty="0" smtClean="0"/>
              <a:t>Analyze</a:t>
            </a:r>
            <a:r>
              <a:rPr lang="en-US" baseline="0" dirty="0" smtClean="0"/>
              <a:t> the problem, break it down into</a:t>
            </a:r>
            <a:r>
              <a:rPr lang="en-US" strike="noStrike" baseline="0" dirty="0" smtClean="0"/>
              <a:t> </a:t>
            </a:r>
            <a:r>
              <a:rPr lang="en-US" baseline="0" dirty="0" err="1" smtClean="0"/>
              <a:t>subproblems</a:t>
            </a:r>
            <a:r>
              <a:rPr lang="en-US" baseline="0" dirty="0" smtClean="0"/>
              <a:t>, create an architecture of the system to be built, compose the system from</a:t>
            </a:r>
            <a:r>
              <a:rPr lang="en-US" strike="noStrike" baseline="0" dirty="0" smtClean="0"/>
              <a:t> </a:t>
            </a:r>
            <a:r>
              <a:rPr lang="en-US" baseline="0" dirty="0" smtClean="0"/>
              <a:t>scratch. Deliver it to</a:t>
            </a:r>
            <a:r>
              <a:rPr lang="en-US" strike="noStrike" baseline="0" dirty="0" smtClean="0"/>
              <a:t> </a:t>
            </a:r>
            <a:r>
              <a:rPr lang="en-US" baseline="0" dirty="0" smtClean="0"/>
              <a:t>customer.</a:t>
            </a:r>
            <a:endParaRPr lang="cs-CZ" dirty="0"/>
          </a:p>
        </p:txBody>
      </p:sp>
      <p:sp>
        <p:nvSpPr>
          <p:cNvPr id="4" name="Zástupný symbol pro číslo snímku 3"/>
          <p:cNvSpPr>
            <a:spLocks noGrp="1"/>
          </p:cNvSpPr>
          <p:nvPr>
            <p:ph type="sldNum" sz="quarter" idx="10"/>
          </p:nvPr>
        </p:nvSpPr>
        <p:spPr/>
        <p:txBody>
          <a:bodyPr/>
          <a:lstStyle/>
          <a:p>
            <a:fld id="{ED0454D0-24E4-459F-9DC4-EA02BCDBF9B7}" type="slidenum">
              <a:rPr lang="cs-CZ" smtClean="0"/>
              <a:pPr/>
              <a:t>17</a:t>
            </a:fld>
            <a:endParaRPr lang="cs-CZ"/>
          </a:p>
        </p:txBody>
      </p:sp>
    </p:spTree>
    <p:extLst>
      <p:ext uri="{BB962C8B-B14F-4D97-AF65-F5344CB8AC3E}">
        <p14:creationId xmlns:p14="http://schemas.microsoft.com/office/powerpoint/2010/main" val="596757257"/>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endParaRPr lang="cs-CZ" dirty="0"/>
          </a:p>
        </p:txBody>
      </p:sp>
      <p:sp>
        <p:nvSpPr>
          <p:cNvPr id="4" name="Zástupný symbol pro číslo snímku 3"/>
          <p:cNvSpPr>
            <a:spLocks noGrp="1"/>
          </p:cNvSpPr>
          <p:nvPr>
            <p:ph type="sldNum" sz="quarter" idx="10"/>
          </p:nvPr>
        </p:nvSpPr>
        <p:spPr/>
        <p:txBody>
          <a:bodyPr/>
          <a:lstStyle/>
          <a:p>
            <a:fld id="{ED0454D0-24E4-459F-9DC4-EA02BCDBF9B7}" type="slidenum">
              <a:rPr lang="cs-CZ" smtClean="0"/>
              <a:pPr/>
              <a:t>170</a:t>
            </a:fld>
            <a:endParaRPr lang="cs-CZ"/>
          </a:p>
        </p:txBody>
      </p:sp>
    </p:spTree>
    <p:extLst>
      <p:ext uri="{BB962C8B-B14F-4D97-AF65-F5344CB8AC3E}">
        <p14:creationId xmlns:p14="http://schemas.microsoft.com/office/powerpoint/2010/main" val="934607750"/>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r>
              <a:rPr lang="en-US" sz="1200" dirty="0" smtClean="0"/>
              <a:t>Activity Diagram: Car Sale Process</a:t>
            </a:r>
          </a:p>
          <a:p>
            <a:r>
              <a:rPr lang="en-US" sz="1200" b="0" dirty="0" smtClean="0"/>
              <a:t>Let</a:t>
            </a:r>
            <a:r>
              <a:rPr lang="en-US" sz="1200" b="0" baseline="0" dirty="0" smtClean="0"/>
              <a:t> us explain the business modeling captured by the activity diagram on this picture. The process starts with the activity Car selection. Then there is a decision whether the car was found or not. When the car was not found, the process ends.</a:t>
            </a:r>
          </a:p>
          <a:p>
            <a:r>
              <a:rPr lang="en-US" sz="1200" b="0" baseline="0" dirty="0" smtClean="0"/>
              <a:t>When the car was found, the parallel part begins, two activities can be performed concurrently – Financing and Car ordering. When both these activities are completed the synchronization part lets the control flow continue to the activity Car hand over. This is the simple description of the Car sale process in the UML activity diagram.</a:t>
            </a:r>
            <a:endParaRPr lang="cs-CZ" b="0" dirty="0"/>
          </a:p>
        </p:txBody>
      </p:sp>
      <p:sp>
        <p:nvSpPr>
          <p:cNvPr id="4" name="Zástupný symbol pro číslo snímku 3"/>
          <p:cNvSpPr>
            <a:spLocks noGrp="1"/>
          </p:cNvSpPr>
          <p:nvPr>
            <p:ph type="sldNum" sz="quarter" idx="10"/>
          </p:nvPr>
        </p:nvSpPr>
        <p:spPr/>
        <p:txBody>
          <a:bodyPr/>
          <a:lstStyle/>
          <a:p>
            <a:fld id="{ED0454D0-24E4-459F-9DC4-EA02BCDBF9B7}" type="slidenum">
              <a:rPr lang="cs-CZ" smtClean="0"/>
              <a:pPr/>
              <a:t>171</a:t>
            </a:fld>
            <a:endParaRPr lang="cs-CZ"/>
          </a:p>
        </p:txBody>
      </p:sp>
    </p:spTree>
    <p:extLst>
      <p:ext uri="{BB962C8B-B14F-4D97-AF65-F5344CB8AC3E}">
        <p14:creationId xmlns:p14="http://schemas.microsoft.com/office/powerpoint/2010/main" val="2642133838"/>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err="1" smtClean="0"/>
              <a:t>Swimlanes</a:t>
            </a:r>
            <a:r>
              <a:rPr lang="en-US" sz="1200" dirty="0" smtClean="0"/>
              <a:t>: Packages of Responsibilities</a:t>
            </a:r>
            <a:endParaRPr lang="en-US" sz="1200" b="1"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Actions may be organized into </a:t>
            </a:r>
            <a:r>
              <a:rPr lang="en-US" sz="1200" b="1" dirty="0" smtClean="0"/>
              <a:t>swim lanes</a:t>
            </a:r>
            <a:r>
              <a:rPr lang="en-US" sz="1200" dirty="0" smtClean="0"/>
              <a:t>. Swim lanes are a kind of package for organizing </a:t>
            </a:r>
            <a:r>
              <a:rPr lang="en-US" sz="1200" b="1" dirty="0" smtClean="0"/>
              <a:t>responsibility for activities</a:t>
            </a:r>
            <a:r>
              <a:rPr lang="en-US" sz="1200" dirty="0" smtClean="0"/>
              <a:t> provided by workers.</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This diagram shows</a:t>
            </a:r>
            <a:r>
              <a:rPr lang="en-US" sz="1200" baseline="0" dirty="0" smtClean="0"/>
              <a:t> the previous process divided into the swim lanes. There are three swim lanes are Customer, Salesman, Accountant. We can see that the Customer is responsible for the Car Selection, Financing, Salesman is responsible for the Car Ordering, Accountant is responsible for Checking Payment.</a:t>
            </a:r>
            <a:endParaRPr lang="en-US" sz="1200" dirty="0" smtClean="0"/>
          </a:p>
          <a:p>
            <a:endParaRPr lang="cs-CZ" dirty="0"/>
          </a:p>
        </p:txBody>
      </p:sp>
      <p:sp>
        <p:nvSpPr>
          <p:cNvPr id="4" name="Zástupný symbol pro číslo snímku 3"/>
          <p:cNvSpPr>
            <a:spLocks noGrp="1"/>
          </p:cNvSpPr>
          <p:nvPr>
            <p:ph type="sldNum" sz="quarter" idx="10"/>
          </p:nvPr>
        </p:nvSpPr>
        <p:spPr/>
        <p:txBody>
          <a:bodyPr/>
          <a:lstStyle/>
          <a:p>
            <a:fld id="{ED0454D0-24E4-459F-9DC4-EA02BCDBF9B7}" type="slidenum">
              <a:rPr lang="cs-CZ" smtClean="0"/>
              <a:pPr/>
              <a:t>172</a:t>
            </a:fld>
            <a:endParaRPr lang="cs-CZ"/>
          </a:p>
        </p:txBody>
      </p:sp>
    </p:spTree>
    <p:extLst>
      <p:ext uri="{BB962C8B-B14F-4D97-AF65-F5344CB8AC3E}">
        <p14:creationId xmlns:p14="http://schemas.microsoft.com/office/powerpoint/2010/main" val="1489798492"/>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r>
              <a:rPr lang="en-US" dirty="0" smtClean="0"/>
              <a:t>Activities and Entities</a:t>
            </a:r>
          </a:p>
          <a:p>
            <a:r>
              <a:rPr lang="en-US" dirty="0" smtClean="0"/>
              <a:t>Except of a activities</a:t>
            </a:r>
            <a:r>
              <a:rPr lang="en-US" baseline="0" dirty="0" smtClean="0"/>
              <a:t> and roles responsible for the particular activities, the diagram can show also the objects. Objects flow between the activities, objects are input and output data from and to activities. We can see, that the object Order, was created in the activity Car Selection. This object is then input to the activity Car Ordering. Object Payment in the state realized is the output of the activity Financing. Payment is then input object to the activity Checking Payment. The output of the checking payment activity is a object Payment again, but in the state checked. This payment is then the input activity to the activity Car Hand Over.</a:t>
            </a:r>
            <a:endParaRPr lang="cs-CZ" dirty="0"/>
          </a:p>
        </p:txBody>
      </p:sp>
      <p:sp>
        <p:nvSpPr>
          <p:cNvPr id="4" name="Zástupný symbol pro číslo snímku 3"/>
          <p:cNvSpPr>
            <a:spLocks noGrp="1"/>
          </p:cNvSpPr>
          <p:nvPr>
            <p:ph type="sldNum" sz="quarter" idx="10"/>
          </p:nvPr>
        </p:nvSpPr>
        <p:spPr/>
        <p:txBody>
          <a:bodyPr/>
          <a:lstStyle/>
          <a:p>
            <a:fld id="{ED0454D0-24E4-459F-9DC4-EA02BCDBF9B7}" type="slidenum">
              <a:rPr lang="cs-CZ" smtClean="0"/>
              <a:pPr/>
              <a:t>173</a:t>
            </a:fld>
            <a:endParaRPr lang="cs-CZ"/>
          </a:p>
        </p:txBody>
      </p:sp>
    </p:spTree>
    <p:extLst>
      <p:ext uri="{BB962C8B-B14F-4D97-AF65-F5344CB8AC3E}">
        <p14:creationId xmlns:p14="http://schemas.microsoft.com/office/powerpoint/2010/main" val="2304196302"/>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r>
              <a:rPr lang="en-US" dirty="0" smtClean="0"/>
              <a:t>Class Diagram: Car Sale Elements</a:t>
            </a:r>
          </a:p>
          <a:p>
            <a:r>
              <a:rPr lang="en-US" dirty="0" smtClean="0"/>
              <a:t>The activity diagram is not the only diagram that can be used for the</a:t>
            </a:r>
            <a:r>
              <a:rPr lang="en-US" baseline="0" dirty="0" smtClean="0"/>
              <a:t> documentation of the business processes. The class diagram is used there for the description of the static part of the process. The static part means objects and their relations. We can see, that the process car sale need some workers – and entities. Workers are individuals, humans, that do some tasks or are responsible for some tasks.  Entities are artifacts that are created or used during the process.</a:t>
            </a:r>
          </a:p>
          <a:p>
            <a:r>
              <a:rPr lang="en-US" baseline="0" dirty="0" smtClean="0"/>
              <a:t>There are entities&gt; Payment, Order, Car, and workers Salesman, Customer and accountant.</a:t>
            </a:r>
            <a:endParaRPr lang="cs-CZ" dirty="0"/>
          </a:p>
        </p:txBody>
      </p:sp>
      <p:sp>
        <p:nvSpPr>
          <p:cNvPr id="4" name="Zástupný symbol pro číslo snímku 3"/>
          <p:cNvSpPr>
            <a:spLocks noGrp="1"/>
          </p:cNvSpPr>
          <p:nvPr>
            <p:ph type="sldNum" sz="quarter" idx="10"/>
          </p:nvPr>
        </p:nvSpPr>
        <p:spPr/>
        <p:txBody>
          <a:bodyPr/>
          <a:lstStyle/>
          <a:p>
            <a:fld id="{ED0454D0-24E4-459F-9DC4-EA02BCDBF9B7}" type="slidenum">
              <a:rPr lang="cs-CZ" smtClean="0"/>
              <a:pPr/>
              <a:t>174</a:t>
            </a:fld>
            <a:endParaRPr lang="cs-CZ"/>
          </a:p>
        </p:txBody>
      </p:sp>
    </p:spTree>
    <p:extLst>
      <p:ext uri="{BB962C8B-B14F-4D97-AF65-F5344CB8AC3E}">
        <p14:creationId xmlns:p14="http://schemas.microsoft.com/office/powerpoint/2010/main" val="3619958121"/>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r>
              <a:rPr lang="en-US" dirty="0" smtClean="0"/>
              <a:t>Requirements</a:t>
            </a:r>
          </a:p>
          <a:p>
            <a:r>
              <a:rPr lang="en-US" dirty="0" smtClean="0"/>
              <a:t>Let’s repeat what are the requirements</a:t>
            </a:r>
            <a:r>
              <a:rPr lang="en-US" baseline="0" dirty="0" smtClean="0"/>
              <a:t> and how to capture the requirements by the use cases.</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 goal of the requirements workflow is to describe </a:t>
            </a:r>
            <a:r>
              <a:rPr lang="en-US" b="1" dirty="0" smtClean="0"/>
              <a:t>what</a:t>
            </a:r>
            <a:r>
              <a:rPr lang="en-US" dirty="0" smtClean="0"/>
              <a:t> the system should do by specifying its functionality.  Requirements modeling allows the developers and the customer to agree on that description.</a:t>
            </a:r>
          </a:p>
          <a:p>
            <a:pPr eaLnBrk="1" hangingPunct="1"/>
            <a:r>
              <a:rPr lang="en-US" b="1" dirty="0" smtClean="0"/>
              <a:t>Use Case Model</a:t>
            </a:r>
            <a:r>
              <a:rPr lang="en-US" dirty="0" smtClean="0"/>
              <a:t> examines the system functionality from the perspective of actors and use cases.</a:t>
            </a:r>
          </a:p>
          <a:p>
            <a:pPr lvl="1" eaLnBrk="1" hangingPunct="1"/>
            <a:r>
              <a:rPr lang="en-US" b="1" dirty="0" smtClean="0"/>
              <a:t>Actors:</a:t>
            </a:r>
            <a:r>
              <a:rPr lang="en-US" dirty="0" smtClean="0"/>
              <a:t>  an actor is someone (user) or some thing (other system) that must interact with the system being developed </a:t>
            </a:r>
          </a:p>
          <a:p>
            <a:pPr lvl="1" eaLnBrk="1" hangingPunct="1"/>
            <a:r>
              <a:rPr lang="en-US" b="1" dirty="0" smtClean="0"/>
              <a:t>Use Cases: </a:t>
            </a:r>
            <a:r>
              <a:rPr lang="en-US" strike="sngStrike" dirty="0" smtClean="0"/>
              <a:t>an</a:t>
            </a:r>
            <a:r>
              <a:rPr lang="en-US" dirty="0" smtClean="0"/>
              <a:t> a</a:t>
            </a:r>
            <a:r>
              <a:rPr lang="en-US" baseline="0" dirty="0" smtClean="0"/>
              <a:t> </a:t>
            </a:r>
            <a:r>
              <a:rPr lang="en-US" dirty="0" smtClean="0"/>
              <a:t>use case is a pattern of behavior the system exhibits.  Each use case is a sequence of related transactions performed by an actor and the system in a dialog.</a:t>
            </a:r>
            <a:endParaRPr lang="cs-CZ" b="1" dirty="0" smtClean="0"/>
          </a:p>
          <a:p>
            <a:endParaRPr lang="cs-CZ" dirty="0"/>
          </a:p>
        </p:txBody>
      </p:sp>
      <p:sp>
        <p:nvSpPr>
          <p:cNvPr id="4" name="Zástupný symbol pro číslo snímku 3"/>
          <p:cNvSpPr>
            <a:spLocks noGrp="1"/>
          </p:cNvSpPr>
          <p:nvPr>
            <p:ph type="sldNum" sz="quarter" idx="10"/>
          </p:nvPr>
        </p:nvSpPr>
        <p:spPr/>
        <p:txBody>
          <a:bodyPr/>
          <a:lstStyle/>
          <a:p>
            <a:fld id="{ED0454D0-24E4-459F-9DC4-EA02BCDBF9B7}" type="slidenum">
              <a:rPr lang="cs-CZ" smtClean="0"/>
              <a:pPr/>
              <a:t>175</a:t>
            </a:fld>
            <a:endParaRPr lang="cs-CZ"/>
          </a:p>
        </p:txBody>
      </p:sp>
    </p:spTree>
    <p:extLst>
      <p:ext uri="{BB962C8B-B14F-4D97-AF65-F5344CB8AC3E}">
        <p14:creationId xmlns:p14="http://schemas.microsoft.com/office/powerpoint/2010/main" val="1742191545"/>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r>
              <a:rPr lang="en-US" sz="1200" dirty="0" smtClean="0"/>
              <a:t>UML Diagrams for Requirements Modeling</a:t>
            </a:r>
          </a:p>
          <a:p>
            <a:r>
              <a:rPr lang="en-US" sz="1200" dirty="0" smtClean="0"/>
              <a:t>As we have already</a:t>
            </a:r>
            <a:r>
              <a:rPr lang="en-US" sz="1200" baseline="0" dirty="0" smtClean="0"/>
              <a:t> thoroughly discussed, sometime we need to show and visually model the requirements. We can use two types of the UML diagram for this purpose.</a:t>
            </a:r>
          </a:p>
          <a:p>
            <a:pPr eaLnBrk="1" hangingPunct="1"/>
            <a:r>
              <a:rPr lang="en-US" b="1" dirty="0" smtClean="0"/>
              <a:t>Use Case Diagram</a:t>
            </a:r>
            <a:r>
              <a:rPr lang="en-US" dirty="0" smtClean="0"/>
              <a:t> shows the relationships among actors and use cases within a system. </a:t>
            </a:r>
          </a:p>
          <a:p>
            <a:pPr lvl="1" eaLnBrk="1" hangingPunct="1"/>
            <a:r>
              <a:rPr lang="en-US" dirty="0" smtClean="0"/>
              <a:t>The purpose of this diagram is to define what exists outside the system (actors) and what should be performed by the system (use cases).</a:t>
            </a:r>
          </a:p>
          <a:p>
            <a:pPr eaLnBrk="1" hangingPunct="1"/>
            <a:r>
              <a:rPr lang="en-US" b="1" dirty="0" smtClean="0"/>
              <a:t>Activity Diagram</a:t>
            </a:r>
            <a:r>
              <a:rPr lang="en-US" dirty="0" smtClean="0"/>
              <a:t> displays transactions being executed by actor and system</a:t>
            </a:r>
            <a:r>
              <a:rPr lang="cs-CZ" dirty="0" smtClean="0"/>
              <a:t> in </a:t>
            </a:r>
            <a:r>
              <a:rPr lang="cs-CZ" dirty="0" err="1" smtClean="0"/>
              <a:t>their</a:t>
            </a:r>
            <a:r>
              <a:rPr lang="cs-CZ" dirty="0" smtClean="0"/>
              <a:t> </a:t>
            </a:r>
            <a:r>
              <a:rPr lang="cs-CZ" dirty="0" err="1" smtClean="0"/>
              <a:t>mutual</a:t>
            </a:r>
            <a:r>
              <a:rPr lang="cs-CZ" dirty="0" smtClean="0"/>
              <a:t> </a:t>
            </a:r>
            <a:r>
              <a:rPr lang="en-US" dirty="0" smtClean="0"/>
              <a:t>interaction.</a:t>
            </a:r>
          </a:p>
          <a:p>
            <a:pPr lvl="1" eaLnBrk="1" hangingPunct="1"/>
            <a:r>
              <a:rPr lang="cs-CZ" dirty="0" err="1" smtClean="0"/>
              <a:t>The</a:t>
            </a:r>
            <a:r>
              <a:rPr lang="cs-CZ" dirty="0" smtClean="0"/>
              <a:t> </a:t>
            </a:r>
            <a:r>
              <a:rPr lang="cs-CZ" dirty="0" err="1" smtClean="0"/>
              <a:t>purpose</a:t>
            </a:r>
            <a:r>
              <a:rPr lang="cs-CZ" dirty="0" smtClean="0"/>
              <a:t> </a:t>
            </a:r>
            <a:r>
              <a:rPr lang="cs-CZ" dirty="0" err="1" smtClean="0"/>
              <a:t>of</a:t>
            </a:r>
            <a:r>
              <a:rPr lang="cs-CZ" dirty="0" smtClean="0"/>
              <a:t> </a:t>
            </a:r>
            <a:r>
              <a:rPr lang="cs-CZ" dirty="0" err="1" smtClean="0"/>
              <a:t>this</a:t>
            </a:r>
            <a:r>
              <a:rPr lang="cs-CZ" dirty="0" smtClean="0"/>
              <a:t> diagram </a:t>
            </a:r>
            <a:r>
              <a:rPr lang="cs-CZ" dirty="0" err="1" smtClean="0"/>
              <a:t>is</a:t>
            </a:r>
            <a:r>
              <a:rPr lang="cs-CZ" dirty="0" smtClean="0"/>
              <a:t> to </a:t>
            </a:r>
            <a:r>
              <a:rPr lang="cs-CZ" dirty="0" err="1" smtClean="0"/>
              <a:t>elaborate</a:t>
            </a:r>
            <a:r>
              <a:rPr lang="cs-CZ" dirty="0" smtClean="0"/>
              <a:t> </a:t>
            </a:r>
            <a:r>
              <a:rPr lang="cs-CZ" dirty="0" err="1" smtClean="0"/>
              <a:t>functionality</a:t>
            </a:r>
            <a:r>
              <a:rPr lang="cs-CZ" dirty="0" smtClean="0"/>
              <a:t> </a:t>
            </a:r>
            <a:r>
              <a:rPr lang="cs-CZ" dirty="0" err="1" smtClean="0"/>
              <a:t>of</a:t>
            </a:r>
            <a:r>
              <a:rPr lang="cs-CZ" dirty="0" smtClean="0"/>
              <a:t> </a:t>
            </a:r>
            <a:r>
              <a:rPr lang="cs-CZ" dirty="0" err="1" smtClean="0"/>
              <a:t>the</a:t>
            </a:r>
            <a:r>
              <a:rPr lang="cs-CZ" dirty="0" smtClean="0"/>
              <a:t> </a:t>
            </a:r>
            <a:r>
              <a:rPr lang="cs-CZ" dirty="0" err="1" smtClean="0"/>
              <a:t>system</a:t>
            </a:r>
            <a:r>
              <a:rPr lang="cs-CZ" dirty="0" smtClean="0"/>
              <a:t> </a:t>
            </a:r>
            <a:r>
              <a:rPr lang="cs-CZ" dirty="0" err="1" smtClean="0"/>
              <a:t>specified</a:t>
            </a:r>
            <a:r>
              <a:rPr lang="cs-CZ" dirty="0" smtClean="0"/>
              <a:t> in a use case diagram</a:t>
            </a:r>
            <a:r>
              <a:rPr lang="en-US" dirty="0" smtClean="0"/>
              <a:t>.</a:t>
            </a:r>
          </a:p>
          <a:p>
            <a:endParaRPr lang="en-US" sz="1200" baseline="0" dirty="0" smtClean="0"/>
          </a:p>
          <a:p>
            <a:r>
              <a:rPr lang="en-US" sz="1200" baseline="0" dirty="0" smtClean="0"/>
              <a:t> </a:t>
            </a:r>
            <a:endParaRPr lang="cs-CZ" dirty="0"/>
          </a:p>
        </p:txBody>
      </p:sp>
      <p:sp>
        <p:nvSpPr>
          <p:cNvPr id="4" name="Zástupný symbol pro číslo snímku 3"/>
          <p:cNvSpPr>
            <a:spLocks noGrp="1"/>
          </p:cNvSpPr>
          <p:nvPr>
            <p:ph type="sldNum" sz="quarter" idx="10"/>
          </p:nvPr>
        </p:nvSpPr>
        <p:spPr/>
        <p:txBody>
          <a:bodyPr/>
          <a:lstStyle/>
          <a:p>
            <a:fld id="{ED0454D0-24E4-459F-9DC4-EA02BCDBF9B7}" type="slidenum">
              <a:rPr lang="cs-CZ" smtClean="0"/>
              <a:pPr/>
              <a:t>176</a:t>
            </a:fld>
            <a:endParaRPr lang="cs-CZ"/>
          </a:p>
        </p:txBody>
      </p:sp>
    </p:spTree>
    <p:extLst>
      <p:ext uri="{BB962C8B-B14F-4D97-AF65-F5344CB8AC3E}">
        <p14:creationId xmlns:p14="http://schemas.microsoft.com/office/powerpoint/2010/main" val="779456707"/>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r>
              <a:rPr lang="en-US" dirty="0" smtClean="0"/>
              <a:t>Use Case Diagram: Car Sale</a:t>
            </a:r>
          </a:p>
          <a:p>
            <a:r>
              <a:rPr lang="en-US" dirty="0" smtClean="0"/>
              <a:t>We can now start to</a:t>
            </a:r>
            <a:r>
              <a:rPr lang="en-US" baseline="0" dirty="0" smtClean="0"/>
              <a:t> model the use case model for the car sale system. We use a use cases as</a:t>
            </a:r>
            <a:r>
              <a:rPr lang="en-US" strike="noStrike" baseline="0" dirty="0" smtClean="0"/>
              <a:t> </a:t>
            </a:r>
            <a:r>
              <a:rPr lang="en-US" baseline="0" dirty="0" smtClean="0"/>
              <a:t>functional requirements, and use a use case diagram as a tool to express and visually show the relations between the use cases and actors. And the boundary and scope of the system.</a:t>
            </a:r>
          </a:p>
          <a:p>
            <a:r>
              <a:rPr lang="en-US" baseline="0" dirty="0" smtClean="0"/>
              <a:t>We can see that we have three actors – user of the system to be built – Salesman, Accountant and Manager.</a:t>
            </a:r>
          </a:p>
          <a:p>
            <a:r>
              <a:rPr lang="en-US" baseline="0" dirty="0" smtClean="0"/>
              <a:t>Salesman starts and has a connection to the use cases Car Ordering, and Car Hand Over.</a:t>
            </a:r>
          </a:p>
          <a:p>
            <a:r>
              <a:rPr lang="en-US" baseline="0" dirty="0" smtClean="0"/>
              <a:t>Manager has a connection to the Business Monitor. Accountant has a connection to the Payment Checking. </a:t>
            </a:r>
          </a:p>
        </p:txBody>
      </p:sp>
      <p:sp>
        <p:nvSpPr>
          <p:cNvPr id="4" name="Zástupný symbol pro číslo snímku 3"/>
          <p:cNvSpPr>
            <a:spLocks noGrp="1"/>
          </p:cNvSpPr>
          <p:nvPr>
            <p:ph type="sldNum" sz="quarter" idx="10"/>
          </p:nvPr>
        </p:nvSpPr>
        <p:spPr/>
        <p:txBody>
          <a:bodyPr/>
          <a:lstStyle/>
          <a:p>
            <a:fld id="{ED0454D0-24E4-459F-9DC4-EA02BCDBF9B7}" type="slidenum">
              <a:rPr lang="cs-CZ" smtClean="0"/>
              <a:pPr/>
              <a:t>177</a:t>
            </a:fld>
            <a:endParaRPr lang="cs-CZ"/>
          </a:p>
        </p:txBody>
      </p:sp>
    </p:spTree>
    <p:extLst>
      <p:ext uri="{BB962C8B-B14F-4D97-AF65-F5344CB8AC3E}">
        <p14:creationId xmlns:p14="http://schemas.microsoft.com/office/powerpoint/2010/main" val="3656532640"/>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Structuring Use Cases</a:t>
            </a:r>
            <a:endParaRPr lang="en-US" sz="12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Since there are many use cases and the</a:t>
            </a:r>
            <a:r>
              <a:rPr lang="en-US" sz="1200" baseline="0" dirty="0" smtClean="0"/>
              <a:t> support use cases might be used by more than one use case it is possible to use relations.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aseline="0" dirty="0" smtClean="0"/>
              <a:t>The relations are: </a:t>
            </a:r>
            <a:endParaRPr lang="en-US" sz="12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A </a:t>
            </a:r>
            <a:r>
              <a:rPr lang="en-US" sz="1200" b="1" dirty="0" smtClean="0"/>
              <a:t>generalization</a:t>
            </a:r>
            <a:r>
              <a:rPr lang="en-US" sz="1200" dirty="0" smtClean="0"/>
              <a:t> is the relationship between a more general use case (the parent) and a more specific use case (the child) that is fully consistent with first use case.</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An </a:t>
            </a:r>
            <a:r>
              <a:rPr lang="en-US" sz="1200" b="1" dirty="0" smtClean="0"/>
              <a:t>extends </a:t>
            </a:r>
            <a:r>
              <a:rPr lang="en-US" sz="1200" dirty="0" smtClean="0"/>
              <a:t>relationship shows optional behavior</a:t>
            </a:r>
            <a:endParaRPr lang="en-US" dirty="0" smtClean="0">
              <a:latin typeface="Times New Roman" pitchFamily="18"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A </a:t>
            </a:r>
            <a:r>
              <a:rPr lang="en-US" sz="1200" b="1" dirty="0" smtClean="0"/>
              <a:t>uses </a:t>
            </a:r>
            <a:r>
              <a:rPr lang="en-US" sz="1200" dirty="0" smtClean="0"/>
              <a:t>relationship shows behavior that is common to one or more use cases</a:t>
            </a:r>
            <a:endParaRPr lang="en-US" dirty="0" smtClean="0">
              <a:latin typeface="Times New Roman" pitchFamily="18" charset="0"/>
            </a:endParaRPr>
          </a:p>
          <a:p>
            <a:r>
              <a:rPr lang="en-US" dirty="0" smtClean="0"/>
              <a:t>For</a:t>
            </a:r>
            <a:r>
              <a:rPr lang="en-US" baseline="0" dirty="0" smtClean="0"/>
              <a:t> example we can see, that the Car ordering is extended sometimes by the Car Production. Car Ordering uses Logon Validation, Payment Checking use a Logon Validation.</a:t>
            </a:r>
            <a:endParaRPr lang="en-US" dirty="0" smtClean="0"/>
          </a:p>
        </p:txBody>
      </p:sp>
      <p:sp>
        <p:nvSpPr>
          <p:cNvPr id="4" name="Zástupný symbol pro číslo snímku 3"/>
          <p:cNvSpPr>
            <a:spLocks noGrp="1"/>
          </p:cNvSpPr>
          <p:nvPr>
            <p:ph type="sldNum" sz="quarter" idx="10"/>
          </p:nvPr>
        </p:nvSpPr>
        <p:spPr/>
        <p:txBody>
          <a:bodyPr/>
          <a:lstStyle/>
          <a:p>
            <a:fld id="{ED0454D0-24E4-459F-9DC4-EA02BCDBF9B7}" type="slidenum">
              <a:rPr lang="cs-CZ" smtClean="0"/>
              <a:pPr/>
              <a:t>178</a:t>
            </a:fld>
            <a:endParaRPr lang="cs-CZ"/>
          </a:p>
        </p:txBody>
      </p:sp>
    </p:spTree>
    <p:extLst>
      <p:ext uri="{BB962C8B-B14F-4D97-AF65-F5344CB8AC3E}">
        <p14:creationId xmlns:p14="http://schemas.microsoft.com/office/powerpoint/2010/main" val="1454128689"/>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pPr eaLnBrk="0" hangingPunct="0"/>
            <a:r>
              <a:rPr lang="en-US" dirty="0" smtClean="0"/>
              <a:t>Structuring Actors</a:t>
            </a:r>
            <a:br>
              <a:rPr lang="en-US" dirty="0" smtClean="0"/>
            </a:br>
            <a:r>
              <a:rPr lang="en-US" dirty="0" smtClean="0"/>
              <a:t>There might be many actors as well and they can use the same use cases. If this situation</a:t>
            </a:r>
            <a:r>
              <a:rPr lang="en-US" baseline="0" dirty="0" smtClean="0"/>
              <a:t> occurs the diagram would looks like a mess. There would be a lot of lines connecting particular actors with their use cases. For example, Salesman have a use case car ordering, Accountant have a use case Payment Checking. Both these actors has a use case logon validation. In case that we would like to show that in one diagram the diagram might start to be unreadable. Hence, we can use a structuring between actors.</a:t>
            </a:r>
            <a:endParaRPr lang="en-US" sz="1200" dirty="0" smtClean="0"/>
          </a:p>
          <a:p>
            <a:pPr eaLnBrk="0" hangingPunct="0"/>
            <a:r>
              <a:rPr lang="en-US" sz="1200" dirty="0" smtClean="0"/>
              <a:t>A </a:t>
            </a:r>
            <a:r>
              <a:rPr lang="en-US" sz="1200" b="1" dirty="0" smtClean="0"/>
              <a:t>generalization</a:t>
            </a:r>
            <a:r>
              <a:rPr lang="en-US" sz="1200" dirty="0" smtClean="0"/>
              <a:t> is the relationship between a more general actor (the parent) and a more specific actor (the child) that is fully consistent with first actor.</a:t>
            </a:r>
          </a:p>
          <a:p>
            <a:pPr eaLnBrk="0" hangingPunct="0"/>
            <a:r>
              <a:rPr lang="en-US" sz="1200" dirty="0" smtClean="0"/>
              <a:t>We can even add a new (sometimes</a:t>
            </a:r>
            <a:r>
              <a:rPr lang="en-US" sz="1200" baseline="0" dirty="0" smtClean="0"/>
              <a:t> abstract like here) actor - user, that is connected to the use case Logon Validation. Actors Salesman and Accountant are specialization (or we can say – they inherit from the actor) of the actor User.</a:t>
            </a:r>
            <a:endParaRPr lang="en-US" sz="1200" dirty="0" smtClean="0"/>
          </a:p>
          <a:p>
            <a:endParaRPr lang="cs-CZ" dirty="0"/>
          </a:p>
        </p:txBody>
      </p:sp>
      <p:sp>
        <p:nvSpPr>
          <p:cNvPr id="4" name="Zástupný symbol pro číslo snímku 3"/>
          <p:cNvSpPr>
            <a:spLocks noGrp="1"/>
          </p:cNvSpPr>
          <p:nvPr>
            <p:ph type="sldNum" sz="quarter" idx="10"/>
          </p:nvPr>
        </p:nvSpPr>
        <p:spPr/>
        <p:txBody>
          <a:bodyPr/>
          <a:lstStyle/>
          <a:p>
            <a:fld id="{ED0454D0-24E4-459F-9DC4-EA02BCDBF9B7}" type="slidenum">
              <a:rPr lang="cs-CZ" smtClean="0"/>
              <a:pPr/>
              <a:t>179</a:t>
            </a:fld>
            <a:endParaRPr lang="cs-CZ"/>
          </a:p>
        </p:txBody>
      </p:sp>
    </p:spTree>
    <p:extLst>
      <p:ext uri="{BB962C8B-B14F-4D97-AF65-F5344CB8AC3E}">
        <p14:creationId xmlns:p14="http://schemas.microsoft.com/office/powerpoint/2010/main" val="37892264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endParaRPr lang="cs-CZ"/>
          </a:p>
        </p:txBody>
      </p:sp>
      <p:sp>
        <p:nvSpPr>
          <p:cNvPr id="4" name="Zástupný symbol pro číslo snímku 3"/>
          <p:cNvSpPr>
            <a:spLocks noGrp="1"/>
          </p:cNvSpPr>
          <p:nvPr>
            <p:ph type="sldNum" sz="quarter" idx="10"/>
          </p:nvPr>
        </p:nvSpPr>
        <p:spPr/>
        <p:txBody>
          <a:bodyPr/>
          <a:lstStyle/>
          <a:p>
            <a:fld id="{ED0454D0-24E4-459F-9DC4-EA02BCDBF9B7}" type="slidenum">
              <a:rPr lang="cs-CZ" smtClean="0"/>
              <a:pPr/>
              <a:t>18</a:t>
            </a:fld>
            <a:endParaRPr lang="cs-CZ"/>
          </a:p>
        </p:txBody>
      </p:sp>
    </p:spTree>
    <p:extLst>
      <p:ext uri="{BB962C8B-B14F-4D97-AF65-F5344CB8AC3E}">
        <p14:creationId xmlns:p14="http://schemas.microsoft.com/office/powerpoint/2010/main" val="2112472042"/>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r>
              <a:rPr lang="cs-CZ" sz="1200" dirty="0" err="1" smtClean="0"/>
              <a:t>Elaborate</a:t>
            </a:r>
            <a:r>
              <a:rPr lang="cs-CZ" sz="1200" dirty="0" smtClean="0"/>
              <a:t> </a:t>
            </a:r>
            <a:r>
              <a:rPr lang="cs-CZ" sz="1200" dirty="0" err="1" smtClean="0"/>
              <a:t>Functionality</a:t>
            </a:r>
            <a:r>
              <a:rPr lang="cs-CZ" sz="1200" dirty="0" smtClean="0"/>
              <a:t> </a:t>
            </a:r>
            <a:r>
              <a:rPr lang="cs-CZ" sz="1200" dirty="0" err="1" smtClean="0"/>
              <a:t>of</a:t>
            </a:r>
            <a:r>
              <a:rPr lang="cs-CZ" sz="1200" dirty="0" smtClean="0"/>
              <a:t> Car </a:t>
            </a:r>
            <a:r>
              <a:rPr lang="cs-CZ" sz="1200" dirty="0" err="1" smtClean="0"/>
              <a:t>Ordering</a:t>
            </a:r>
            <a:r>
              <a:rPr lang="cs-CZ" sz="1200" dirty="0" smtClean="0"/>
              <a:t> </a:t>
            </a:r>
            <a:endParaRPr lang="en-US" dirty="0" smtClean="0"/>
          </a:p>
          <a:p>
            <a:r>
              <a:rPr lang="en-US" dirty="0" smtClean="0"/>
              <a:t>On this picture,</a:t>
            </a:r>
            <a:r>
              <a:rPr lang="en-US" baseline="0" dirty="0" smtClean="0"/>
              <a:t> we can see what</a:t>
            </a:r>
            <a:r>
              <a:rPr lang="en-US" strike="noStrike" baseline="0" dirty="0" smtClean="0"/>
              <a:t> </a:t>
            </a:r>
            <a:r>
              <a:rPr lang="en-US" baseline="0" dirty="0" smtClean="0"/>
              <a:t>the final requested functionality of the system is. The salesman performs Car Specification, system then searches for the car. If the car is not found, the system informs salesman that the production must be done. Salesman confirms that and the system should send the order to the producer, Car producer has to process the order and confirm it. If the car is available, when the system searches for it, the flow continues to the confirmation  directly. Then the system informs a salesman about the order and the salesman has to inform the customer. The process ends. That is the final derived functionality of one requirement. </a:t>
            </a:r>
            <a:endParaRPr lang="cs-CZ" dirty="0"/>
          </a:p>
        </p:txBody>
      </p:sp>
      <p:sp>
        <p:nvSpPr>
          <p:cNvPr id="4" name="Zástupný symbol pro číslo snímku 3"/>
          <p:cNvSpPr>
            <a:spLocks noGrp="1"/>
          </p:cNvSpPr>
          <p:nvPr>
            <p:ph type="sldNum" sz="quarter" idx="10"/>
          </p:nvPr>
        </p:nvSpPr>
        <p:spPr/>
        <p:txBody>
          <a:bodyPr/>
          <a:lstStyle/>
          <a:p>
            <a:fld id="{ED0454D0-24E4-459F-9DC4-EA02BCDBF9B7}" type="slidenum">
              <a:rPr lang="cs-CZ" smtClean="0"/>
              <a:pPr/>
              <a:t>180</a:t>
            </a:fld>
            <a:endParaRPr lang="cs-CZ"/>
          </a:p>
        </p:txBody>
      </p:sp>
    </p:spTree>
    <p:extLst>
      <p:ext uri="{BB962C8B-B14F-4D97-AF65-F5344CB8AC3E}">
        <p14:creationId xmlns:p14="http://schemas.microsoft.com/office/powerpoint/2010/main" val="4091203225"/>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endParaRPr lang="cs-CZ"/>
          </a:p>
        </p:txBody>
      </p:sp>
      <p:sp>
        <p:nvSpPr>
          <p:cNvPr id="4" name="Zástupný symbol pro číslo snímku 3"/>
          <p:cNvSpPr>
            <a:spLocks noGrp="1"/>
          </p:cNvSpPr>
          <p:nvPr>
            <p:ph type="sldNum" sz="quarter" idx="10"/>
          </p:nvPr>
        </p:nvSpPr>
        <p:spPr/>
        <p:txBody>
          <a:bodyPr/>
          <a:lstStyle/>
          <a:p>
            <a:fld id="{ED0454D0-24E4-459F-9DC4-EA02BCDBF9B7}" type="slidenum">
              <a:rPr lang="cs-CZ" smtClean="0"/>
              <a:pPr/>
              <a:t>181</a:t>
            </a:fld>
            <a:endParaRPr lang="cs-CZ"/>
          </a:p>
        </p:txBody>
      </p:sp>
    </p:spTree>
    <p:extLst>
      <p:ext uri="{BB962C8B-B14F-4D97-AF65-F5344CB8AC3E}">
        <p14:creationId xmlns:p14="http://schemas.microsoft.com/office/powerpoint/2010/main" val="2186214856"/>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endParaRPr lang="cs-CZ"/>
          </a:p>
        </p:txBody>
      </p:sp>
      <p:sp>
        <p:nvSpPr>
          <p:cNvPr id="4" name="Zástupný symbol pro číslo snímku 3"/>
          <p:cNvSpPr>
            <a:spLocks noGrp="1"/>
          </p:cNvSpPr>
          <p:nvPr>
            <p:ph type="sldNum" sz="quarter" idx="10"/>
          </p:nvPr>
        </p:nvSpPr>
        <p:spPr/>
        <p:txBody>
          <a:bodyPr/>
          <a:lstStyle/>
          <a:p>
            <a:fld id="{ED0454D0-24E4-459F-9DC4-EA02BCDBF9B7}" type="slidenum">
              <a:rPr lang="cs-CZ" smtClean="0"/>
              <a:pPr/>
              <a:t>182</a:t>
            </a:fld>
            <a:endParaRPr lang="cs-CZ"/>
          </a:p>
        </p:txBody>
      </p:sp>
    </p:spTree>
    <p:extLst>
      <p:ext uri="{BB962C8B-B14F-4D97-AF65-F5344CB8AC3E}">
        <p14:creationId xmlns:p14="http://schemas.microsoft.com/office/powerpoint/2010/main" val="1045756801"/>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endParaRPr lang="cs-CZ" dirty="0"/>
          </a:p>
        </p:txBody>
      </p:sp>
      <p:sp>
        <p:nvSpPr>
          <p:cNvPr id="4" name="Zástupný symbol pro číslo snímku 3"/>
          <p:cNvSpPr>
            <a:spLocks noGrp="1"/>
          </p:cNvSpPr>
          <p:nvPr>
            <p:ph type="sldNum" sz="quarter" idx="10"/>
          </p:nvPr>
        </p:nvSpPr>
        <p:spPr/>
        <p:txBody>
          <a:bodyPr/>
          <a:lstStyle/>
          <a:p>
            <a:fld id="{ED0454D0-24E4-459F-9DC4-EA02BCDBF9B7}" type="slidenum">
              <a:rPr lang="cs-CZ" smtClean="0"/>
              <a:pPr/>
              <a:t>183</a:t>
            </a:fld>
            <a:endParaRPr lang="cs-CZ"/>
          </a:p>
        </p:txBody>
      </p:sp>
    </p:spTree>
    <p:extLst>
      <p:ext uri="{BB962C8B-B14F-4D97-AF65-F5344CB8AC3E}">
        <p14:creationId xmlns:p14="http://schemas.microsoft.com/office/powerpoint/2010/main" val="2442585529"/>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endParaRPr lang="cs-CZ"/>
          </a:p>
        </p:txBody>
      </p:sp>
      <p:sp>
        <p:nvSpPr>
          <p:cNvPr id="4" name="Zástupný symbol pro číslo snímku 3"/>
          <p:cNvSpPr>
            <a:spLocks noGrp="1"/>
          </p:cNvSpPr>
          <p:nvPr>
            <p:ph type="sldNum" sz="quarter" idx="10"/>
          </p:nvPr>
        </p:nvSpPr>
        <p:spPr/>
        <p:txBody>
          <a:bodyPr/>
          <a:lstStyle/>
          <a:p>
            <a:fld id="{ED0454D0-24E4-459F-9DC4-EA02BCDBF9B7}" type="slidenum">
              <a:rPr lang="cs-CZ" smtClean="0"/>
              <a:pPr/>
              <a:t>184</a:t>
            </a:fld>
            <a:endParaRPr lang="cs-CZ"/>
          </a:p>
        </p:txBody>
      </p:sp>
    </p:spTree>
    <p:extLst>
      <p:ext uri="{BB962C8B-B14F-4D97-AF65-F5344CB8AC3E}">
        <p14:creationId xmlns:p14="http://schemas.microsoft.com/office/powerpoint/2010/main" val="3676671161"/>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endParaRPr lang="cs-CZ"/>
          </a:p>
        </p:txBody>
      </p:sp>
      <p:sp>
        <p:nvSpPr>
          <p:cNvPr id="4" name="Zástupný symbol pro číslo snímku 3"/>
          <p:cNvSpPr>
            <a:spLocks noGrp="1"/>
          </p:cNvSpPr>
          <p:nvPr>
            <p:ph type="sldNum" sz="quarter" idx="10"/>
          </p:nvPr>
        </p:nvSpPr>
        <p:spPr/>
        <p:txBody>
          <a:bodyPr/>
          <a:lstStyle/>
          <a:p>
            <a:fld id="{ED0454D0-24E4-459F-9DC4-EA02BCDBF9B7}" type="slidenum">
              <a:rPr lang="cs-CZ" smtClean="0"/>
              <a:pPr/>
              <a:t>185</a:t>
            </a:fld>
            <a:endParaRPr lang="cs-CZ"/>
          </a:p>
        </p:txBody>
      </p:sp>
    </p:spTree>
    <p:extLst>
      <p:ext uri="{BB962C8B-B14F-4D97-AF65-F5344CB8AC3E}">
        <p14:creationId xmlns:p14="http://schemas.microsoft.com/office/powerpoint/2010/main" val="2455922351"/>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endParaRPr lang="cs-CZ"/>
          </a:p>
        </p:txBody>
      </p:sp>
      <p:sp>
        <p:nvSpPr>
          <p:cNvPr id="4" name="Zástupný symbol pro číslo snímku 3"/>
          <p:cNvSpPr>
            <a:spLocks noGrp="1"/>
          </p:cNvSpPr>
          <p:nvPr>
            <p:ph type="sldNum" sz="quarter" idx="10"/>
          </p:nvPr>
        </p:nvSpPr>
        <p:spPr/>
        <p:txBody>
          <a:bodyPr/>
          <a:lstStyle/>
          <a:p>
            <a:fld id="{ED0454D0-24E4-459F-9DC4-EA02BCDBF9B7}" type="slidenum">
              <a:rPr lang="cs-CZ" smtClean="0"/>
              <a:pPr/>
              <a:t>186</a:t>
            </a:fld>
            <a:endParaRPr lang="cs-CZ"/>
          </a:p>
        </p:txBody>
      </p:sp>
    </p:spTree>
    <p:extLst>
      <p:ext uri="{BB962C8B-B14F-4D97-AF65-F5344CB8AC3E}">
        <p14:creationId xmlns:p14="http://schemas.microsoft.com/office/powerpoint/2010/main" val="1878752951"/>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endParaRPr lang="cs-CZ"/>
          </a:p>
        </p:txBody>
      </p:sp>
      <p:sp>
        <p:nvSpPr>
          <p:cNvPr id="4" name="Zástupný symbol pro číslo snímku 3"/>
          <p:cNvSpPr>
            <a:spLocks noGrp="1"/>
          </p:cNvSpPr>
          <p:nvPr>
            <p:ph type="sldNum" sz="quarter" idx="10"/>
          </p:nvPr>
        </p:nvSpPr>
        <p:spPr/>
        <p:txBody>
          <a:bodyPr/>
          <a:lstStyle/>
          <a:p>
            <a:fld id="{ED0454D0-24E4-459F-9DC4-EA02BCDBF9B7}" type="slidenum">
              <a:rPr lang="cs-CZ" smtClean="0"/>
              <a:pPr/>
              <a:t>187</a:t>
            </a:fld>
            <a:endParaRPr lang="cs-CZ"/>
          </a:p>
        </p:txBody>
      </p:sp>
    </p:spTree>
    <p:extLst>
      <p:ext uri="{BB962C8B-B14F-4D97-AF65-F5344CB8AC3E}">
        <p14:creationId xmlns:p14="http://schemas.microsoft.com/office/powerpoint/2010/main" val="581729657"/>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endParaRPr lang="cs-CZ" dirty="0"/>
          </a:p>
        </p:txBody>
      </p:sp>
      <p:sp>
        <p:nvSpPr>
          <p:cNvPr id="4" name="Zástupný symbol pro číslo snímku 3"/>
          <p:cNvSpPr>
            <a:spLocks noGrp="1"/>
          </p:cNvSpPr>
          <p:nvPr>
            <p:ph type="sldNum" sz="quarter" idx="10"/>
          </p:nvPr>
        </p:nvSpPr>
        <p:spPr/>
        <p:txBody>
          <a:bodyPr/>
          <a:lstStyle/>
          <a:p>
            <a:fld id="{ED0454D0-24E4-459F-9DC4-EA02BCDBF9B7}" type="slidenum">
              <a:rPr lang="cs-CZ" smtClean="0"/>
              <a:pPr/>
              <a:t>188</a:t>
            </a:fld>
            <a:endParaRPr lang="cs-CZ"/>
          </a:p>
        </p:txBody>
      </p:sp>
    </p:spTree>
    <p:extLst>
      <p:ext uri="{BB962C8B-B14F-4D97-AF65-F5344CB8AC3E}">
        <p14:creationId xmlns:p14="http://schemas.microsoft.com/office/powerpoint/2010/main" val="4134588598"/>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r>
              <a:rPr lang="en-US" dirty="0" smtClean="0"/>
              <a:t>System architecture</a:t>
            </a:r>
          </a:p>
          <a:p>
            <a:r>
              <a:rPr lang="en-US" dirty="0" smtClean="0"/>
              <a:t>System architecture</a:t>
            </a:r>
            <a:r>
              <a:rPr lang="en-US" baseline="0" dirty="0" smtClean="0"/>
              <a:t> is the key to the successful implementation of the software system. System architecture must be so robust to enable it to satisfy all requirements. The other important requirement for the robustness of the architecture is the need to be able to accept all changes of the requirements. These two architecture requests and the customer requirements that have to be satisfied form the system architecture. The basic view of the architecture is a division of the system into the four parts: Core model, distribution layer, data layer and user interface layer. </a:t>
            </a:r>
            <a:endParaRPr lang="cs-CZ" dirty="0"/>
          </a:p>
        </p:txBody>
      </p:sp>
      <p:sp>
        <p:nvSpPr>
          <p:cNvPr id="4" name="Zástupný symbol pro číslo snímku 3"/>
          <p:cNvSpPr>
            <a:spLocks noGrp="1"/>
          </p:cNvSpPr>
          <p:nvPr>
            <p:ph type="sldNum" sz="quarter" idx="10"/>
          </p:nvPr>
        </p:nvSpPr>
        <p:spPr/>
        <p:txBody>
          <a:bodyPr/>
          <a:lstStyle/>
          <a:p>
            <a:fld id="{ED0454D0-24E4-459F-9DC4-EA02BCDBF9B7}" type="slidenum">
              <a:rPr lang="cs-CZ" smtClean="0"/>
              <a:pPr/>
              <a:t>189</a:t>
            </a:fld>
            <a:endParaRPr lang="cs-CZ"/>
          </a:p>
        </p:txBody>
      </p:sp>
    </p:spTree>
    <p:extLst>
      <p:ext uri="{BB962C8B-B14F-4D97-AF65-F5344CB8AC3E}">
        <p14:creationId xmlns:p14="http://schemas.microsoft.com/office/powerpoint/2010/main" val="27856551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r>
              <a:rPr lang="en-US" dirty="0" smtClean="0"/>
              <a:t>You should know the answer to this. Do you memorize it for long term?</a:t>
            </a:r>
            <a:r>
              <a:rPr lang="en-US" baseline="0" dirty="0" smtClean="0"/>
              <a:t> If not, use the opportunity as a second chance. You know what </a:t>
            </a:r>
            <a:r>
              <a:rPr lang="en-US" strike="noStrike" baseline="0" dirty="0" smtClean="0"/>
              <a:t>S</a:t>
            </a:r>
            <a:r>
              <a:rPr lang="en-US" baseline="0" dirty="0" smtClean="0"/>
              <a:t>oftware Engineering is – an engineering discipline that helps (to) solve problems of</a:t>
            </a:r>
            <a:r>
              <a:rPr lang="en-US" strike="noStrike" baseline="0" dirty="0" smtClean="0"/>
              <a:t> </a:t>
            </a:r>
            <a:r>
              <a:rPr lang="en-US" baseline="0" dirty="0" smtClean="0"/>
              <a:t>customers from different domains/areas. </a:t>
            </a:r>
          </a:p>
          <a:p>
            <a:r>
              <a:rPr lang="en-GB" dirty="0" smtClean="0"/>
              <a:t>Computer science is concerned with theory and fundamentals; software engineering is concerned with the practicalities of developing and delivering useful software.</a:t>
            </a:r>
          </a:p>
          <a:p>
            <a:r>
              <a:rPr lang="en-GB" dirty="0" smtClean="0"/>
              <a:t>Computer science theories are still insufficient to act as a complete underpinning for software engineering (unlike e.g. physics and electrical engineering).</a:t>
            </a:r>
          </a:p>
          <a:p>
            <a:endParaRPr lang="cs-CZ" dirty="0"/>
          </a:p>
        </p:txBody>
      </p:sp>
      <p:sp>
        <p:nvSpPr>
          <p:cNvPr id="4" name="Zástupný symbol pro číslo snímku 3"/>
          <p:cNvSpPr>
            <a:spLocks noGrp="1"/>
          </p:cNvSpPr>
          <p:nvPr>
            <p:ph type="sldNum" sz="quarter" idx="10"/>
          </p:nvPr>
        </p:nvSpPr>
        <p:spPr/>
        <p:txBody>
          <a:bodyPr/>
          <a:lstStyle/>
          <a:p>
            <a:fld id="{ED0454D0-24E4-459F-9DC4-EA02BCDBF9B7}" type="slidenum">
              <a:rPr lang="cs-CZ" smtClean="0"/>
              <a:pPr/>
              <a:t>19</a:t>
            </a:fld>
            <a:endParaRPr lang="cs-CZ"/>
          </a:p>
        </p:txBody>
      </p:sp>
    </p:spTree>
    <p:extLst>
      <p:ext uri="{BB962C8B-B14F-4D97-AF65-F5344CB8AC3E}">
        <p14:creationId xmlns:p14="http://schemas.microsoft.com/office/powerpoint/2010/main" val="2777960084"/>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r>
              <a:rPr lang="en-US" dirty="0" smtClean="0"/>
              <a:t>Sequence Diagram: Car Ordering</a:t>
            </a:r>
          </a:p>
          <a:p>
            <a:r>
              <a:rPr lang="en-US" dirty="0" smtClean="0"/>
              <a:t>Sequence diagram is a tool to describe a dynamic behavior of the system</a:t>
            </a:r>
            <a:r>
              <a:rPr lang="en-US" baseline="0" dirty="0" smtClean="0"/>
              <a:t>. It might be shown from the start when the actor initializes something or some behavior inside the system.</a:t>
            </a:r>
          </a:p>
          <a:p>
            <a:r>
              <a:rPr lang="en-US" baseline="0" dirty="0" smtClean="0"/>
              <a:t>The diagram consists of  dashed lines that are representing the life line of the objects and actors. Messages are sent between the objects.</a:t>
            </a:r>
            <a:endParaRPr lang="cs-CZ" dirty="0"/>
          </a:p>
        </p:txBody>
      </p:sp>
      <p:sp>
        <p:nvSpPr>
          <p:cNvPr id="4" name="Zástupný symbol pro číslo snímku 3"/>
          <p:cNvSpPr>
            <a:spLocks noGrp="1"/>
          </p:cNvSpPr>
          <p:nvPr>
            <p:ph type="sldNum" sz="quarter" idx="10"/>
          </p:nvPr>
        </p:nvSpPr>
        <p:spPr/>
        <p:txBody>
          <a:bodyPr/>
          <a:lstStyle/>
          <a:p>
            <a:fld id="{ED0454D0-24E4-459F-9DC4-EA02BCDBF9B7}" type="slidenum">
              <a:rPr lang="cs-CZ" smtClean="0"/>
              <a:pPr/>
              <a:t>190</a:t>
            </a:fld>
            <a:endParaRPr lang="cs-CZ"/>
          </a:p>
        </p:txBody>
      </p:sp>
    </p:spTree>
    <p:extLst>
      <p:ext uri="{BB962C8B-B14F-4D97-AF65-F5344CB8AC3E}">
        <p14:creationId xmlns:p14="http://schemas.microsoft.com/office/powerpoint/2010/main" val="4069255693"/>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Alternative Scenario</a:t>
            </a:r>
            <a:endParaRPr lang="cs-CZ" dirty="0" smtClean="0"/>
          </a:p>
          <a:p>
            <a:r>
              <a:rPr lang="en-US" dirty="0" smtClean="0"/>
              <a:t>Sequence diagrams are</a:t>
            </a:r>
            <a:r>
              <a:rPr lang="en-US" baseline="0" dirty="0" smtClean="0"/>
              <a:t> showing the real state of the communication between the objects, not the general prescription as a class diagrams.</a:t>
            </a:r>
          </a:p>
          <a:p>
            <a:r>
              <a:rPr lang="en-US" baseline="0" dirty="0" smtClean="0"/>
              <a:t>So, when the communication between the objects is different, a new diagram has to be drawn</a:t>
            </a:r>
            <a:r>
              <a:rPr lang="en-US" strike="sngStrike" baseline="0" dirty="0" smtClean="0"/>
              <a:t>. </a:t>
            </a:r>
          </a:p>
        </p:txBody>
      </p:sp>
      <p:sp>
        <p:nvSpPr>
          <p:cNvPr id="4" name="Zástupný symbol pro číslo snímku 3"/>
          <p:cNvSpPr>
            <a:spLocks noGrp="1"/>
          </p:cNvSpPr>
          <p:nvPr>
            <p:ph type="sldNum" sz="quarter" idx="10"/>
          </p:nvPr>
        </p:nvSpPr>
        <p:spPr/>
        <p:txBody>
          <a:bodyPr/>
          <a:lstStyle/>
          <a:p>
            <a:fld id="{ED0454D0-24E4-459F-9DC4-EA02BCDBF9B7}" type="slidenum">
              <a:rPr lang="cs-CZ" smtClean="0"/>
              <a:pPr/>
              <a:t>191</a:t>
            </a:fld>
            <a:endParaRPr lang="cs-CZ"/>
          </a:p>
        </p:txBody>
      </p:sp>
    </p:spTree>
    <p:extLst>
      <p:ext uri="{BB962C8B-B14F-4D97-AF65-F5344CB8AC3E}">
        <p14:creationId xmlns:p14="http://schemas.microsoft.com/office/powerpoint/2010/main" val="1586657983"/>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r>
              <a:rPr lang="en-US" dirty="0" smtClean="0"/>
              <a:t>Merging Scenarios</a:t>
            </a:r>
          </a:p>
          <a:p>
            <a:r>
              <a:rPr lang="en-US" dirty="0" smtClean="0"/>
              <a:t>Of course, when the problem of the different communications is only the part of the communication between the objects, then the diagrams that show the different scenarios can be merged together. </a:t>
            </a:r>
            <a:endParaRPr lang="cs-CZ" dirty="0"/>
          </a:p>
        </p:txBody>
      </p:sp>
      <p:sp>
        <p:nvSpPr>
          <p:cNvPr id="4" name="Zástupný symbol pro číslo snímku 3"/>
          <p:cNvSpPr>
            <a:spLocks noGrp="1"/>
          </p:cNvSpPr>
          <p:nvPr>
            <p:ph type="sldNum" sz="quarter" idx="10"/>
          </p:nvPr>
        </p:nvSpPr>
        <p:spPr/>
        <p:txBody>
          <a:bodyPr/>
          <a:lstStyle/>
          <a:p>
            <a:fld id="{ED0454D0-24E4-459F-9DC4-EA02BCDBF9B7}" type="slidenum">
              <a:rPr lang="cs-CZ" smtClean="0"/>
              <a:pPr/>
              <a:t>192</a:t>
            </a:fld>
            <a:endParaRPr lang="cs-CZ"/>
          </a:p>
        </p:txBody>
      </p:sp>
    </p:spTree>
    <p:extLst>
      <p:ext uri="{BB962C8B-B14F-4D97-AF65-F5344CB8AC3E}">
        <p14:creationId xmlns:p14="http://schemas.microsoft.com/office/powerpoint/2010/main" val="1734828513"/>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endParaRPr lang="cs-CZ" dirty="0"/>
          </a:p>
        </p:txBody>
      </p:sp>
      <p:sp>
        <p:nvSpPr>
          <p:cNvPr id="4" name="Zástupný symbol pro číslo snímku 3"/>
          <p:cNvSpPr>
            <a:spLocks noGrp="1"/>
          </p:cNvSpPr>
          <p:nvPr>
            <p:ph type="sldNum" sz="quarter" idx="10"/>
          </p:nvPr>
        </p:nvSpPr>
        <p:spPr/>
        <p:txBody>
          <a:bodyPr/>
          <a:lstStyle/>
          <a:p>
            <a:fld id="{ED0454D0-24E4-459F-9DC4-EA02BCDBF9B7}" type="slidenum">
              <a:rPr lang="cs-CZ" smtClean="0"/>
              <a:pPr/>
              <a:t>193</a:t>
            </a:fld>
            <a:endParaRPr lang="cs-CZ"/>
          </a:p>
        </p:txBody>
      </p:sp>
    </p:spTree>
    <p:extLst>
      <p:ext uri="{BB962C8B-B14F-4D97-AF65-F5344CB8AC3E}">
        <p14:creationId xmlns:p14="http://schemas.microsoft.com/office/powerpoint/2010/main" val="3905269002"/>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Objects and Classes</a:t>
            </a:r>
            <a:endParaRPr lang="cs-CZ" sz="1200" b="1"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smtClean="0"/>
              <a:t>Classes</a:t>
            </a:r>
            <a:r>
              <a:rPr lang="en-US" sz="1200" dirty="0" smtClean="0"/>
              <a:t> identified in the domain.  All classes are singular nouns starting with </a:t>
            </a:r>
            <a:r>
              <a:rPr lang="en-US" sz="1200" b="1" dirty="0" smtClean="0"/>
              <a:t>uppercase</a:t>
            </a:r>
            <a:r>
              <a:rPr lang="en-US" sz="1200" dirty="0" smtClean="0"/>
              <a:t> letter.</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smtClean="0"/>
              <a:t>Objects (instances) </a:t>
            </a:r>
            <a:r>
              <a:rPr lang="en-US" sz="1200" dirty="0" smtClean="0"/>
              <a:t>instantiated from classes.  A name of an object is underlined.  Colon separates the name and the class of the object.  Names usually start with lowercase letter.</a:t>
            </a:r>
          </a:p>
          <a:p>
            <a:endParaRPr lang="cs-CZ" dirty="0"/>
          </a:p>
        </p:txBody>
      </p:sp>
      <p:sp>
        <p:nvSpPr>
          <p:cNvPr id="4" name="Zástupný symbol pro číslo snímku 3"/>
          <p:cNvSpPr>
            <a:spLocks noGrp="1"/>
          </p:cNvSpPr>
          <p:nvPr>
            <p:ph type="sldNum" sz="quarter" idx="10"/>
          </p:nvPr>
        </p:nvSpPr>
        <p:spPr/>
        <p:txBody>
          <a:bodyPr/>
          <a:lstStyle/>
          <a:p>
            <a:fld id="{ED0454D0-24E4-459F-9DC4-EA02BCDBF9B7}" type="slidenum">
              <a:rPr lang="cs-CZ" smtClean="0"/>
              <a:pPr/>
              <a:t>194</a:t>
            </a:fld>
            <a:endParaRPr lang="cs-CZ"/>
          </a:p>
        </p:txBody>
      </p:sp>
    </p:spTree>
    <p:extLst>
      <p:ext uri="{BB962C8B-B14F-4D97-AF65-F5344CB8AC3E}">
        <p14:creationId xmlns:p14="http://schemas.microsoft.com/office/powerpoint/2010/main" val="559436717"/>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endParaRPr lang="cs-CZ"/>
          </a:p>
        </p:txBody>
      </p:sp>
      <p:sp>
        <p:nvSpPr>
          <p:cNvPr id="4" name="Zástupný symbol pro číslo snímku 3"/>
          <p:cNvSpPr>
            <a:spLocks noGrp="1"/>
          </p:cNvSpPr>
          <p:nvPr>
            <p:ph type="sldNum" sz="quarter" idx="10"/>
          </p:nvPr>
        </p:nvSpPr>
        <p:spPr/>
        <p:txBody>
          <a:bodyPr/>
          <a:lstStyle/>
          <a:p>
            <a:fld id="{ED0454D0-24E4-459F-9DC4-EA02BCDBF9B7}" type="slidenum">
              <a:rPr lang="cs-CZ" smtClean="0"/>
              <a:pPr/>
              <a:t>195</a:t>
            </a:fld>
            <a:endParaRPr lang="cs-CZ"/>
          </a:p>
        </p:txBody>
      </p:sp>
    </p:spTree>
    <p:extLst>
      <p:ext uri="{BB962C8B-B14F-4D97-AF65-F5344CB8AC3E}">
        <p14:creationId xmlns:p14="http://schemas.microsoft.com/office/powerpoint/2010/main" val="3106141861"/>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r>
              <a:rPr lang="en-US" dirty="0" smtClean="0"/>
              <a:t>Attributes</a:t>
            </a:r>
            <a:endParaRPr lang="cs-CZ" dirty="0"/>
          </a:p>
        </p:txBody>
      </p:sp>
      <p:sp>
        <p:nvSpPr>
          <p:cNvPr id="4" name="Zástupný symbol pro číslo snímku 3"/>
          <p:cNvSpPr>
            <a:spLocks noGrp="1"/>
          </p:cNvSpPr>
          <p:nvPr>
            <p:ph type="sldNum" sz="quarter" idx="10"/>
          </p:nvPr>
        </p:nvSpPr>
        <p:spPr/>
        <p:txBody>
          <a:bodyPr/>
          <a:lstStyle/>
          <a:p>
            <a:fld id="{ED0454D0-24E4-459F-9DC4-EA02BCDBF9B7}" type="slidenum">
              <a:rPr lang="cs-CZ" smtClean="0"/>
              <a:pPr/>
              <a:t>196</a:t>
            </a:fld>
            <a:endParaRPr lang="cs-CZ"/>
          </a:p>
        </p:txBody>
      </p:sp>
    </p:spTree>
    <p:extLst>
      <p:ext uri="{BB962C8B-B14F-4D97-AF65-F5344CB8AC3E}">
        <p14:creationId xmlns:p14="http://schemas.microsoft.com/office/powerpoint/2010/main" val="2846985979"/>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endParaRPr lang="cs-CZ"/>
          </a:p>
        </p:txBody>
      </p:sp>
      <p:sp>
        <p:nvSpPr>
          <p:cNvPr id="4" name="Zástupný symbol pro číslo snímku 3"/>
          <p:cNvSpPr>
            <a:spLocks noGrp="1"/>
          </p:cNvSpPr>
          <p:nvPr>
            <p:ph type="sldNum" sz="quarter" idx="10"/>
          </p:nvPr>
        </p:nvSpPr>
        <p:spPr/>
        <p:txBody>
          <a:bodyPr/>
          <a:lstStyle/>
          <a:p>
            <a:fld id="{ED0454D0-24E4-459F-9DC4-EA02BCDBF9B7}" type="slidenum">
              <a:rPr lang="cs-CZ" smtClean="0"/>
              <a:pPr/>
              <a:t>197</a:t>
            </a:fld>
            <a:endParaRPr lang="cs-CZ"/>
          </a:p>
        </p:txBody>
      </p:sp>
    </p:spTree>
    <p:extLst>
      <p:ext uri="{BB962C8B-B14F-4D97-AF65-F5344CB8AC3E}">
        <p14:creationId xmlns:p14="http://schemas.microsoft.com/office/powerpoint/2010/main" val="683892219"/>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endParaRPr lang="cs-CZ"/>
          </a:p>
        </p:txBody>
      </p:sp>
      <p:sp>
        <p:nvSpPr>
          <p:cNvPr id="4" name="Zástupný symbol pro číslo snímku 3"/>
          <p:cNvSpPr>
            <a:spLocks noGrp="1"/>
          </p:cNvSpPr>
          <p:nvPr>
            <p:ph type="sldNum" sz="quarter" idx="10"/>
          </p:nvPr>
        </p:nvSpPr>
        <p:spPr/>
        <p:txBody>
          <a:bodyPr/>
          <a:lstStyle/>
          <a:p>
            <a:fld id="{ED0454D0-24E4-459F-9DC4-EA02BCDBF9B7}" type="slidenum">
              <a:rPr lang="cs-CZ" smtClean="0"/>
              <a:pPr/>
              <a:t>198</a:t>
            </a:fld>
            <a:endParaRPr lang="cs-CZ"/>
          </a:p>
        </p:txBody>
      </p:sp>
    </p:spTree>
    <p:extLst>
      <p:ext uri="{BB962C8B-B14F-4D97-AF65-F5344CB8AC3E}">
        <p14:creationId xmlns:p14="http://schemas.microsoft.com/office/powerpoint/2010/main" val="254629394"/>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endParaRPr lang="cs-CZ"/>
          </a:p>
        </p:txBody>
      </p:sp>
      <p:sp>
        <p:nvSpPr>
          <p:cNvPr id="4" name="Zástupný symbol pro číslo snímku 3"/>
          <p:cNvSpPr>
            <a:spLocks noGrp="1"/>
          </p:cNvSpPr>
          <p:nvPr>
            <p:ph type="sldNum" sz="quarter" idx="10"/>
          </p:nvPr>
        </p:nvSpPr>
        <p:spPr/>
        <p:txBody>
          <a:bodyPr/>
          <a:lstStyle/>
          <a:p>
            <a:fld id="{ED0454D0-24E4-459F-9DC4-EA02BCDBF9B7}" type="slidenum">
              <a:rPr lang="cs-CZ" smtClean="0"/>
              <a:pPr/>
              <a:t>199</a:t>
            </a:fld>
            <a:endParaRPr lang="cs-CZ"/>
          </a:p>
        </p:txBody>
      </p:sp>
    </p:spTree>
    <p:extLst>
      <p:ext uri="{BB962C8B-B14F-4D97-AF65-F5344CB8AC3E}">
        <p14:creationId xmlns:p14="http://schemas.microsoft.com/office/powerpoint/2010/main" val="27433372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ED0454D0-24E4-459F-9DC4-EA02BCDBF9B7}" type="slidenum">
              <a:rPr lang="cs-CZ" smtClean="0"/>
              <a:pPr/>
              <a:t>2</a:t>
            </a:fld>
            <a:endParaRPr lang="cs-CZ"/>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pPr>
              <a:lnSpc>
                <a:spcPct val="90000"/>
              </a:lnSpc>
            </a:pPr>
            <a:r>
              <a:rPr lang="en-GB" dirty="0" smtClean="0"/>
              <a:t>Have you ever</a:t>
            </a:r>
            <a:r>
              <a:rPr lang="en-GB" baseline="0" dirty="0" smtClean="0"/>
              <a:t> heard of that term? System engineering? Yes or no? Ok there is the explanation of the difference:</a:t>
            </a:r>
            <a:endParaRPr lang="en-GB" dirty="0" smtClean="0"/>
          </a:p>
          <a:p>
            <a:pPr>
              <a:lnSpc>
                <a:spcPct val="90000"/>
              </a:lnSpc>
            </a:pPr>
            <a:endParaRPr lang="en-GB" dirty="0" smtClean="0"/>
          </a:p>
          <a:p>
            <a:pPr>
              <a:lnSpc>
                <a:spcPct val="90000"/>
              </a:lnSpc>
            </a:pPr>
            <a:r>
              <a:rPr lang="en-GB" dirty="0" smtClean="0"/>
              <a:t>System engineering is concerned with all aspects of computer-based systems development including hardware, software and process engineering. Software engineering is part of this process concerned with developing the software infrastructure, control, applications and databases in the system.</a:t>
            </a:r>
          </a:p>
          <a:p>
            <a:pPr>
              <a:lnSpc>
                <a:spcPct val="90000"/>
              </a:lnSpc>
            </a:pPr>
            <a:r>
              <a:rPr lang="en-GB" dirty="0" smtClean="0"/>
              <a:t>System engineers are involved in system specification, architectural design, integration and deployment.</a:t>
            </a:r>
          </a:p>
          <a:p>
            <a:endParaRPr lang="en-US" dirty="0" smtClean="0"/>
          </a:p>
          <a:p>
            <a:r>
              <a:rPr lang="en-US" dirty="0" smtClean="0"/>
              <a:t>So, if I would like to</a:t>
            </a:r>
            <a:r>
              <a:rPr lang="en-US" baseline="0" dirty="0" smtClean="0"/>
              <a:t> let you solve my problem – develop a system for something like a ship. I would not ask you. I would ask a ship-building factory to do that. Anyway, they might then ask you to develop a software for the computers on that ship. Somebody has to deliver a control unit that definitely has some software in it etc.</a:t>
            </a:r>
          </a:p>
          <a:p>
            <a:endParaRPr lang="en-US" baseline="0" dirty="0" smtClean="0"/>
          </a:p>
          <a:p>
            <a:r>
              <a:rPr lang="en-US" baseline="0" dirty="0" smtClean="0"/>
              <a:t>Ok the boundary between the system and software engineering might not be completely strict. It always depends on the proposed building solution. Sometimes</a:t>
            </a:r>
            <a:r>
              <a:rPr lang="en-US" strike="noStrike" baseline="0" dirty="0" smtClean="0"/>
              <a:t> S</a:t>
            </a:r>
            <a:r>
              <a:rPr lang="en-US" baseline="0" dirty="0" smtClean="0"/>
              <a:t>ystem Engineering might be only the small part of the complete delivery – like in the case of, say accounting software - where you have to deliver</a:t>
            </a:r>
            <a:r>
              <a:rPr lang="en-US" strike="noStrike" baseline="0" dirty="0" smtClean="0"/>
              <a:t> </a:t>
            </a:r>
            <a:r>
              <a:rPr lang="en-US" baseline="0" dirty="0" smtClean="0"/>
              <a:t>PCs and network staff as well, etc.</a:t>
            </a:r>
          </a:p>
          <a:p>
            <a:endParaRPr lang="en-US" baseline="0" dirty="0" smtClean="0"/>
          </a:p>
          <a:p>
            <a:endParaRPr lang="cs-CZ" dirty="0"/>
          </a:p>
        </p:txBody>
      </p:sp>
      <p:sp>
        <p:nvSpPr>
          <p:cNvPr id="4" name="Zástupný symbol pro číslo snímku 3"/>
          <p:cNvSpPr>
            <a:spLocks noGrp="1"/>
          </p:cNvSpPr>
          <p:nvPr>
            <p:ph type="sldNum" sz="quarter" idx="10"/>
          </p:nvPr>
        </p:nvSpPr>
        <p:spPr/>
        <p:txBody>
          <a:bodyPr/>
          <a:lstStyle/>
          <a:p>
            <a:fld id="{ED0454D0-24E4-459F-9DC4-EA02BCDBF9B7}" type="slidenum">
              <a:rPr lang="cs-CZ" smtClean="0"/>
              <a:pPr/>
              <a:t>20</a:t>
            </a:fld>
            <a:endParaRPr lang="cs-CZ"/>
          </a:p>
        </p:txBody>
      </p:sp>
    </p:spTree>
    <p:extLst>
      <p:ext uri="{BB962C8B-B14F-4D97-AF65-F5344CB8AC3E}">
        <p14:creationId xmlns:p14="http://schemas.microsoft.com/office/powerpoint/2010/main" val="3545742902"/>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endParaRPr lang="cs-CZ"/>
          </a:p>
        </p:txBody>
      </p:sp>
      <p:sp>
        <p:nvSpPr>
          <p:cNvPr id="4" name="Zástupný symbol pro číslo snímku 3"/>
          <p:cNvSpPr>
            <a:spLocks noGrp="1"/>
          </p:cNvSpPr>
          <p:nvPr>
            <p:ph type="sldNum" sz="quarter" idx="10"/>
          </p:nvPr>
        </p:nvSpPr>
        <p:spPr/>
        <p:txBody>
          <a:bodyPr/>
          <a:lstStyle/>
          <a:p>
            <a:fld id="{ED0454D0-24E4-459F-9DC4-EA02BCDBF9B7}" type="slidenum">
              <a:rPr lang="cs-CZ" smtClean="0"/>
              <a:pPr/>
              <a:t>200</a:t>
            </a:fld>
            <a:endParaRPr lang="cs-CZ"/>
          </a:p>
        </p:txBody>
      </p:sp>
    </p:spTree>
    <p:extLst>
      <p:ext uri="{BB962C8B-B14F-4D97-AF65-F5344CB8AC3E}">
        <p14:creationId xmlns:p14="http://schemas.microsoft.com/office/powerpoint/2010/main" val="764859011"/>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endParaRPr lang="cs-CZ"/>
          </a:p>
        </p:txBody>
      </p:sp>
      <p:sp>
        <p:nvSpPr>
          <p:cNvPr id="4" name="Zástupný symbol pro číslo snímku 3"/>
          <p:cNvSpPr>
            <a:spLocks noGrp="1"/>
          </p:cNvSpPr>
          <p:nvPr>
            <p:ph type="sldNum" sz="quarter" idx="10"/>
          </p:nvPr>
        </p:nvSpPr>
        <p:spPr/>
        <p:txBody>
          <a:bodyPr/>
          <a:lstStyle/>
          <a:p>
            <a:fld id="{ED0454D0-24E4-459F-9DC4-EA02BCDBF9B7}" type="slidenum">
              <a:rPr lang="cs-CZ" smtClean="0"/>
              <a:pPr/>
              <a:t>201</a:t>
            </a:fld>
            <a:endParaRPr lang="cs-CZ"/>
          </a:p>
        </p:txBody>
      </p:sp>
    </p:spTree>
    <p:extLst>
      <p:ext uri="{BB962C8B-B14F-4D97-AF65-F5344CB8AC3E}">
        <p14:creationId xmlns:p14="http://schemas.microsoft.com/office/powerpoint/2010/main" val="4077770382"/>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endParaRPr lang="cs-CZ"/>
          </a:p>
        </p:txBody>
      </p:sp>
      <p:sp>
        <p:nvSpPr>
          <p:cNvPr id="4" name="Zástupný symbol pro číslo snímku 3"/>
          <p:cNvSpPr>
            <a:spLocks noGrp="1"/>
          </p:cNvSpPr>
          <p:nvPr>
            <p:ph type="sldNum" sz="quarter" idx="10"/>
          </p:nvPr>
        </p:nvSpPr>
        <p:spPr/>
        <p:txBody>
          <a:bodyPr/>
          <a:lstStyle/>
          <a:p>
            <a:fld id="{ED0454D0-24E4-459F-9DC4-EA02BCDBF9B7}" type="slidenum">
              <a:rPr lang="cs-CZ" smtClean="0"/>
              <a:pPr/>
              <a:t>202</a:t>
            </a:fld>
            <a:endParaRPr lang="cs-CZ"/>
          </a:p>
        </p:txBody>
      </p:sp>
    </p:spTree>
    <p:extLst>
      <p:ext uri="{BB962C8B-B14F-4D97-AF65-F5344CB8AC3E}">
        <p14:creationId xmlns:p14="http://schemas.microsoft.com/office/powerpoint/2010/main" val="1345368871"/>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pPr algn="l"/>
            <a:r>
              <a:rPr lang="en-US" sz="1200" b="1" dirty="0" smtClean="0"/>
              <a:t>Modeling an</a:t>
            </a:r>
            <a:r>
              <a:rPr lang="cs-CZ" sz="1200" b="1" dirty="0" smtClean="0"/>
              <a:t> </a:t>
            </a:r>
            <a:r>
              <a:rPr lang="en-US" sz="1200" b="1" dirty="0" smtClean="0"/>
              <a:t>association</a:t>
            </a:r>
            <a:r>
              <a:rPr lang="cs-CZ" sz="1200" b="1" baseline="0" dirty="0" smtClean="0"/>
              <a:t> </a:t>
            </a:r>
            <a:r>
              <a:rPr lang="en-US" sz="1200" b="1" dirty="0" smtClean="0"/>
              <a:t>as a </a:t>
            </a:r>
            <a:r>
              <a:rPr lang="en-US" sz="1200" b="1" dirty="0" err="1" smtClean="0"/>
              <a:t>clas</a:t>
            </a:r>
            <a:r>
              <a:rPr lang="cs-CZ" sz="1200" b="1" dirty="0" smtClean="0"/>
              <a:t>s</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smtClean="0"/>
              <a:t>Association Class </a:t>
            </a:r>
            <a:r>
              <a:rPr lang="en-US" sz="1200" dirty="0" smtClean="0"/>
              <a:t>is an association that also has class properties (or a class that has association properties).</a:t>
            </a:r>
          </a:p>
          <a:p>
            <a:endParaRPr lang="cs-CZ" dirty="0"/>
          </a:p>
        </p:txBody>
      </p:sp>
      <p:sp>
        <p:nvSpPr>
          <p:cNvPr id="4" name="Zástupný symbol pro číslo snímku 3"/>
          <p:cNvSpPr>
            <a:spLocks noGrp="1"/>
          </p:cNvSpPr>
          <p:nvPr>
            <p:ph type="sldNum" sz="quarter" idx="10"/>
          </p:nvPr>
        </p:nvSpPr>
        <p:spPr/>
        <p:txBody>
          <a:bodyPr/>
          <a:lstStyle/>
          <a:p>
            <a:fld id="{ED0454D0-24E4-459F-9DC4-EA02BCDBF9B7}" type="slidenum">
              <a:rPr lang="cs-CZ" smtClean="0"/>
              <a:pPr/>
              <a:t>203</a:t>
            </a:fld>
            <a:endParaRPr lang="cs-CZ"/>
          </a:p>
        </p:txBody>
      </p:sp>
    </p:spTree>
    <p:extLst>
      <p:ext uri="{BB962C8B-B14F-4D97-AF65-F5344CB8AC3E}">
        <p14:creationId xmlns:p14="http://schemas.microsoft.com/office/powerpoint/2010/main" val="2304238499"/>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endParaRPr lang="cs-CZ"/>
          </a:p>
        </p:txBody>
      </p:sp>
      <p:sp>
        <p:nvSpPr>
          <p:cNvPr id="4" name="Zástupný symbol pro číslo snímku 3"/>
          <p:cNvSpPr>
            <a:spLocks noGrp="1"/>
          </p:cNvSpPr>
          <p:nvPr>
            <p:ph type="sldNum" sz="quarter" idx="10"/>
          </p:nvPr>
        </p:nvSpPr>
        <p:spPr/>
        <p:txBody>
          <a:bodyPr/>
          <a:lstStyle/>
          <a:p>
            <a:fld id="{ED0454D0-24E4-459F-9DC4-EA02BCDBF9B7}" type="slidenum">
              <a:rPr lang="cs-CZ" smtClean="0"/>
              <a:pPr/>
              <a:t>204</a:t>
            </a:fld>
            <a:endParaRPr lang="cs-CZ"/>
          </a:p>
        </p:txBody>
      </p:sp>
    </p:spTree>
    <p:extLst>
      <p:ext uri="{BB962C8B-B14F-4D97-AF65-F5344CB8AC3E}">
        <p14:creationId xmlns:p14="http://schemas.microsoft.com/office/powerpoint/2010/main" val="3405591642"/>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endParaRPr lang="cs-CZ" dirty="0"/>
          </a:p>
        </p:txBody>
      </p:sp>
      <p:sp>
        <p:nvSpPr>
          <p:cNvPr id="4" name="Zástupný symbol pro číslo snímku 3"/>
          <p:cNvSpPr>
            <a:spLocks noGrp="1"/>
          </p:cNvSpPr>
          <p:nvPr>
            <p:ph type="sldNum" sz="quarter" idx="10"/>
          </p:nvPr>
        </p:nvSpPr>
        <p:spPr/>
        <p:txBody>
          <a:bodyPr/>
          <a:lstStyle/>
          <a:p>
            <a:fld id="{ED0454D0-24E4-459F-9DC4-EA02BCDBF9B7}" type="slidenum">
              <a:rPr lang="cs-CZ" smtClean="0"/>
              <a:pPr/>
              <a:t>205</a:t>
            </a:fld>
            <a:endParaRPr lang="cs-CZ"/>
          </a:p>
        </p:txBody>
      </p:sp>
    </p:spTree>
    <p:extLst>
      <p:ext uri="{BB962C8B-B14F-4D97-AF65-F5344CB8AC3E}">
        <p14:creationId xmlns:p14="http://schemas.microsoft.com/office/powerpoint/2010/main" val="261101816"/>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endParaRPr lang="cs-CZ"/>
          </a:p>
        </p:txBody>
      </p:sp>
      <p:sp>
        <p:nvSpPr>
          <p:cNvPr id="4" name="Zástupný symbol pro číslo snímku 3"/>
          <p:cNvSpPr>
            <a:spLocks noGrp="1"/>
          </p:cNvSpPr>
          <p:nvPr>
            <p:ph type="sldNum" sz="quarter" idx="10"/>
          </p:nvPr>
        </p:nvSpPr>
        <p:spPr/>
        <p:txBody>
          <a:bodyPr/>
          <a:lstStyle/>
          <a:p>
            <a:fld id="{ED0454D0-24E4-459F-9DC4-EA02BCDBF9B7}" type="slidenum">
              <a:rPr lang="cs-CZ" smtClean="0"/>
              <a:pPr/>
              <a:t>206</a:t>
            </a:fld>
            <a:endParaRPr lang="cs-CZ"/>
          </a:p>
        </p:txBody>
      </p:sp>
    </p:spTree>
    <p:extLst>
      <p:ext uri="{BB962C8B-B14F-4D97-AF65-F5344CB8AC3E}">
        <p14:creationId xmlns:p14="http://schemas.microsoft.com/office/powerpoint/2010/main" val="3279139665"/>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endParaRPr lang="cs-CZ"/>
          </a:p>
        </p:txBody>
      </p:sp>
      <p:sp>
        <p:nvSpPr>
          <p:cNvPr id="4" name="Zástupný symbol pro číslo snímku 3"/>
          <p:cNvSpPr>
            <a:spLocks noGrp="1"/>
          </p:cNvSpPr>
          <p:nvPr>
            <p:ph type="sldNum" sz="quarter" idx="10"/>
          </p:nvPr>
        </p:nvSpPr>
        <p:spPr/>
        <p:txBody>
          <a:bodyPr/>
          <a:lstStyle/>
          <a:p>
            <a:fld id="{ED0454D0-24E4-459F-9DC4-EA02BCDBF9B7}" type="slidenum">
              <a:rPr lang="cs-CZ" smtClean="0"/>
              <a:pPr/>
              <a:t>207</a:t>
            </a:fld>
            <a:endParaRPr lang="cs-CZ"/>
          </a:p>
        </p:txBody>
      </p:sp>
    </p:spTree>
    <p:extLst>
      <p:ext uri="{BB962C8B-B14F-4D97-AF65-F5344CB8AC3E}">
        <p14:creationId xmlns:p14="http://schemas.microsoft.com/office/powerpoint/2010/main" val="2854229197"/>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endParaRPr lang="cs-CZ"/>
          </a:p>
        </p:txBody>
      </p:sp>
      <p:sp>
        <p:nvSpPr>
          <p:cNvPr id="4" name="Zástupný symbol pro číslo snímku 3"/>
          <p:cNvSpPr>
            <a:spLocks noGrp="1"/>
          </p:cNvSpPr>
          <p:nvPr>
            <p:ph type="sldNum" sz="quarter" idx="10"/>
          </p:nvPr>
        </p:nvSpPr>
        <p:spPr/>
        <p:txBody>
          <a:bodyPr/>
          <a:lstStyle/>
          <a:p>
            <a:fld id="{ED0454D0-24E4-459F-9DC4-EA02BCDBF9B7}" type="slidenum">
              <a:rPr lang="cs-CZ" smtClean="0"/>
              <a:pPr/>
              <a:t>208</a:t>
            </a:fld>
            <a:endParaRPr lang="cs-CZ"/>
          </a:p>
        </p:txBody>
      </p:sp>
    </p:spTree>
    <p:extLst>
      <p:ext uri="{BB962C8B-B14F-4D97-AF65-F5344CB8AC3E}">
        <p14:creationId xmlns:p14="http://schemas.microsoft.com/office/powerpoint/2010/main" val="733429831"/>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endParaRPr lang="cs-CZ"/>
          </a:p>
        </p:txBody>
      </p:sp>
      <p:sp>
        <p:nvSpPr>
          <p:cNvPr id="4" name="Zástupný symbol pro číslo snímku 3"/>
          <p:cNvSpPr>
            <a:spLocks noGrp="1"/>
          </p:cNvSpPr>
          <p:nvPr>
            <p:ph type="sldNum" sz="quarter" idx="10"/>
          </p:nvPr>
        </p:nvSpPr>
        <p:spPr/>
        <p:txBody>
          <a:bodyPr/>
          <a:lstStyle/>
          <a:p>
            <a:fld id="{ED0454D0-24E4-459F-9DC4-EA02BCDBF9B7}" type="slidenum">
              <a:rPr lang="cs-CZ" smtClean="0"/>
              <a:pPr/>
              <a:t>209</a:t>
            </a:fld>
            <a:endParaRPr lang="cs-CZ"/>
          </a:p>
        </p:txBody>
      </p:sp>
    </p:spTree>
    <p:extLst>
      <p:ext uri="{BB962C8B-B14F-4D97-AF65-F5344CB8AC3E}">
        <p14:creationId xmlns:p14="http://schemas.microsoft.com/office/powerpoint/2010/main" val="14980646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r>
              <a:rPr lang="en-US" dirty="0" smtClean="0"/>
              <a:t>Do</a:t>
            </a:r>
            <a:r>
              <a:rPr lang="en-US" baseline="0" dirty="0" smtClean="0"/>
              <a:t> you remember that house building example? When we are building a house, do we have to start at some point and end at some point? Why? Because we have to build the house from the basement to the roof (from the ground up). It is obvious that there are tasks that have to be done only after some other tasks are finished. Like, for example, constructing a roof without</a:t>
            </a:r>
            <a:r>
              <a:rPr lang="en-US" strike="noStrike" baseline="0" dirty="0" smtClean="0"/>
              <a:t> </a:t>
            </a:r>
            <a:r>
              <a:rPr lang="en-US" baseline="0" dirty="0" smtClean="0"/>
              <a:t>walls is no use. Of course, sometimes you can do that, but these are rather exceptions.</a:t>
            </a:r>
          </a:p>
          <a:p>
            <a:endParaRPr lang="en-US" baseline="0" dirty="0" smtClean="0"/>
          </a:p>
          <a:p>
            <a:r>
              <a:rPr lang="en-US" baseline="0" dirty="0" smtClean="0"/>
              <a:t>The same thing works (goes) for the construction of software. It is proven that before you start to build</a:t>
            </a:r>
            <a:r>
              <a:rPr lang="en-US" strike="noStrike" baseline="0" dirty="0" smtClean="0"/>
              <a:t> </a:t>
            </a:r>
            <a:r>
              <a:rPr lang="en-US" baseline="0" dirty="0" smtClean="0"/>
              <a:t>software it is good to ask your customer</a:t>
            </a:r>
            <a:r>
              <a:rPr lang="en-US" strike="noStrike" baseline="0" dirty="0" smtClean="0"/>
              <a:t> </a:t>
            </a:r>
            <a:r>
              <a:rPr lang="en-US" baseline="0" dirty="0" smtClean="0"/>
              <a:t>questions about the software functionality. Then think about the architecture, build components, put them together and test them, deliver the system to the customer etc…</a:t>
            </a:r>
          </a:p>
          <a:p>
            <a:endParaRPr lang="en-US" baseline="0" dirty="0" smtClean="0"/>
          </a:p>
          <a:p>
            <a:r>
              <a:rPr lang="en-US" baseline="0" dirty="0" smtClean="0"/>
              <a:t>What is a software process?</a:t>
            </a:r>
          </a:p>
          <a:p>
            <a:pPr>
              <a:lnSpc>
                <a:spcPct val="90000"/>
              </a:lnSpc>
            </a:pPr>
            <a:r>
              <a:rPr lang="en-GB" dirty="0" smtClean="0"/>
              <a:t>A set of activities whose goal is the development or evolution of software.</a:t>
            </a:r>
          </a:p>
          <a:p>
            <a:pPr>
              <a:lnSpc>
                <a:spcPct val="90000"/>
              </a:lnSpc>
            </a:pPr>
            <a:r>
              <a:rPr lang="en-GB" dirty="0" smtClean="0"/>
              <a:t>Generic activities in all software processes are:</a:t>
            </a:r>
          </a:p>
          <a:p>
            <a:pPr lvl="1">
              <a:lnSpc>
                <a:spcPct val="90000"/>
              </a:lnSpc>
            </a:pPr>
            <a:r>
              <a:rPr lang="en-GB" dirty="0" smtClean="0"/>
              <a:t>Specification - what the system should do and its development constraints</a:t>
            </a:r>
          </a:p>
          <a:p>
            <a:pPr lvl="1">
              <a:lnSpc>
                <a:spcPct val="90000"/>
              </a:lnSpc>
            </a:pPr>
            <a:r>
              <a:rPr lang="en-GB" dirty="0" smtClean="0"/>
              <a:t>Development - production of the software system</a:t>
            </a:r>
          </a:p>
          <a:p>
            <a:pPr lvl="1">
              <a:lnSpc>
                <a:spcPct val="90000"/>
              </a:lnSpc>
            </a:pPr>
            <a:r>
              <a:rPr lang="en-GB" dirty="0" smtClean="0"/>
              <a:t>Validation - checking that the software is what the customer wants</a:t>
            </a:r>
          </a:p>
          <a:p>
            <a:pPr lvl="1">
              <a:lnSpc>
                <a:spcPct val="90000"/>
              </a:lnSpc>
            </a:pPr>
            <a:r>
              <a:rPr lang="en-GB" dirty="0" smtClean="0"/>
              <a:t>Evolution - changing the software in response to changing demands.</a:t>
            </a:r>
          </a:p>
          <a:p>
            <a:endParaRPr lang="cs-CZ" b="1" dirty="0"/>
          </a:p>
        </p:txBody>
      </p:sp>
      <p:sp>
        <p:nvSpPr>
          <p:cNvPr id="4" name="Zástupný symbol pro číslo snímku 3"/>
          <p:cNvSpPr>
            <a:spLocks noGrp="1"/>
          </p:cNvSpPr>
          <p:nvPr>
            <p:ph type="sldNum" sz="quarter" idx="10"/>
          </p:nvPr>
        </p:nvSpPr>
        <p:spPr/>
        <p:txBody>
          <a:bodyPr/>
          <a:lstStyle/>
          <a:p>
            <a:fld id="{ED0454D0-24E4-459F-9DC4-EA02BCDBF9B7}" type="slidenum">
              <a:rPr lang="cs-CZ" smtClean="0"/>
              <a:pPr/>
              <a:t>21</a:t>
            </a:fld>
            <a:endParaRPr lang="cs-CZ"/>
          </a:p>
        </p:txBody>
      </p:sp>
    </p:spTree>
    <p:extLst>
      <p:ext uri="{BB962C8B-B14F-4D97-AF65-F5344CB8AC3E}">
        <p14:creationId xmlns:p14="http://schemas.microsoft.com/office/powerpoint/2010/main" val="2969452045"/>
      </p:ext>
    </p:extLst>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endParaRPr lang="cs-CZ"/>
          </a:p>
        </p:txBody>
      </p:sp>
      <p:sp>
        <p:nvSpPr>
          <p:cNvPr id="4" name="Zástupný symbol pro číslo snímku 3"/>
          <p:cNvSpPr>
            <a:spLocks noGrp="1"/>
          </p:cNvSpPr>
          <p:nvPr>
            <p:ph type="sldNum" sz="quarter" idx="10"/>
          </p:nvPr>
        </p:nvSpPr>
        <p:spPr/>
        <p:txBody>
          <a:bodyPr/>
          <a:lstStyle/>
          <a:p>
            <a:fld id="{ED0454D0-24E4-459F-9DC4-EA02BCDBF9B7}" type="slidenum">
              <a:rPr lang="cs-CZ" smtClean="0"/>
              <a:pPr/>
              <a:t>210</a:t>
            </a:fld>
            <a:endParaRPr lang="cs-CZ"/>
          </a:p>
        </p:txBody>
      </p:sp>
    </p:spTree>
    <p:extLst>
      <p:ext uri="{BB962C8B-B14F-4D97-AF65-F5344CB8AC3E}">
        <p14:creationId xmlns:p14="http://schemas.microsoft.com/office/powerpoint/2010/main" val="3034475733"/>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endParaRPr lang="cs-CZ"/>
          </a:p>
        </p:txBody>
      </p:sp>
      <p:sp>
        <p:nvSpPr>
          <p:cNvPr id="4" name="Zástupný symbol pro číslo snímku 3"/>
          <p:cNvSpPr>
            <a:spLocks noGrp="1"/>
          </p:cNvSpPr>
          <p:nvPr>
            <p:ph type="sldNum" sz="quarter" idx="10"/>
          </p:nvPr>
        </p:nvSpPr>
        <p:spPr/>
        <p:txBody>
          <a:bodyPr/>
          <a:lstStyle/>
          <a:p>
            <a:fld id="{ED0454D0-24E4-459F-9DC4-EA02BCDBF9B7}" type="slidenum">
              <a:rPr lang="cs-CZ" smtClean="0"/>
              <a:pPr/>
              <a:t>211</a:t>
            </a:fld>
            <a:endParaRPr lang="cs-CZ"/>
          </a:p>
        </p:txBody>
      </p:sp>
    </p:spTree>
    <p:extLst>
      <p:ext uri="{BB962C8B-B14F-4D97-AF65-F5344CB8AC3E}">
        <p14:creationId xmlns:p14="http://schemas.microsoft.com/office/powerpoint/2010/main" val="3428481932"/>
      </p:ext>
    </p:extLst>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endParaRPr lang="cs-CZ"/>
          </a:p>
        </p:txBody>
      </p:sp>
      <p:sp>
        <p:nvSpPr>
          <p:cNvPr id="4" name="Zástupný symbol pro číslo snímku 3"/>
          <p:cNvSpPr>
            <a:spLocks noGrp="1"/>
          </p:cNvSpPr>
          <p:nvPr>
            <p:ph type="sldNum" sz="quarter" idx="10"/>
          </p:nvPr>
        </p:nvSpPr>
        <p:spPr/>
        <p:txBody>
          <a:bodyPr/>
          <a:lstStyle/>
          <a:p>
            <a:fld id="{ED0454D0-24E4-459F-9DC4-EA02BCDBF9B7}" type="slidenum">
              <a:rPr lang="cs-CZ" smtClean="0"/>
              <a:pPr/>
              <a:t>212</a:t>
            </a:fld>
            <a:endParaRPr lang="cs-CZ"/>
          </a:p>
        </p:txBody>
      </p:sp>
    </p:spTree>
    <p:extLst>
      <p:ext uri="{BB962C8B-B14F-4D97-AF65-F5344CB8AC3E}">
        <p14:creationId xmlns:p14="http://schemas.microsoft.com/office/powerpoint/2010/main" val="3280374481"/>
      </p:ext>
    </p:extLst>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endParaRPr lang="cs-CZ"/>
          </a:p>
        </p:txBody>
      </p:sp>
      <p:sp>
        <p:nvSpPr>
          <p:cNvPr id="4" name="Zástupný symbol pro číslo snímku 3"/>
          <p:cNvSpPr>
            <a:spLocks noGrp="1"/>
          </p:cNvSpPr>
          <p:nvPr>
            <p:ph type="sldNum" sz="quarter" idx="10"/>
          </p:nvPr>
        </p:nvSpPr>
        <p:spPr/>
        <p:txBody>
          <a:bodyPr/>
          <a:lstStyle/>
          <a:p>
            <a:fld id="{ED0454D0-24E4-459F-9DC4-EA02BCDBF9B7}" type="slidenum">
              <a:rPr lang="cs-CZ" smtClean="0"/>
              <a:pPr/>
              <a:t>213</a:t>
            </a:fld>
            <a:endParaRPr lang="cs-CZ"/>
          </a:p>
        </p:txBody>
      </p:sp>
    </p:spTree>
    <p:extLst>
      <p:ext uri="{BB962C8B-B14F-4D97-AF65-F5344CB8AC3E}">
        <p14:creationId xmlns:p14="http://schemas.microsoft.com/office/powerpoint/2010/main" val="1935448667"/>
      </p:ext>
    </p:extLst>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endParaRPr lang="cs-CZ"/>
          </a:p>
        </p:txBody>
      </p:sp>
      <p:sp>
        <p:nvSpPr>
          <p:cNvPr id="4" name="Zástupný symbol pro číslo snímku 3"/>
          <p:cNvSpPr>
            <a:spLocks noGrp="1"/>
          </p:cNvSpPr>
          <p:nvPr>
            <p:ph type="sldNum" sz="quarter" idx="10"/>
          </p:nvPr>
        </p:nvSpPr>
        <p:spPr/>
        <p:txBody>
          <a:bodyPr/>
          <a:lstStyle/>
          <a:p>
            <a:fld id="{ED0454D0-24E4-459F-9DC4-EA02BCDBF9B7}" type="slidenum">
              <a:rPr lang="cs-CZ" smtClean="0"/>
              <a:pPr/>
              <a:t>214</a:t>
            </a:fld>
            <a:endParaRPr lang="cs-CZ"/>
          </a:p>
        </p:txBody>
      </p:sp>
    </p:spTree>
    <p:extLst>
      <p:ext uri="{BB962C8B-B14F-4D97-AF65-F5344CB8AC3E}">
        <p14:creationId xmlns:p14="http://schemas.microsoft.com/office/powerpoint/2010/main" val="2002066614"/>
      </p:ext>
    </p:extLst>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endParaRPr lang="cs-CZ"/>
          </a:p>
        </p:txBody>
      </p:sp>
      <p:sp>
        <p:nvSpPr>
          <p:cNvPr id="4" name="Zástupný symbol pro číslo snímku 3"/>
          <p:cNvSpPr>
            <a:spLocks noGrp="1"/>
          </p:cNvSpPr>
          <p:nvPr>
            <p:ph type="sldNum" sz="quarter" idx="10"/>
          </p:nvPr>
        </p:nvSpPr>
        <p:spPr/>
        <p:txBody>
          <a:bodyPr/>
          <a:lstStyle/>
          <a:p>
            <a:fld id="{ED0454D0-24E4-459F-9DC4-EA02BCDBF9B7}" type="slidenum">
              <a:rPr lang="cs-CZ" smtClean="0"/>
              <a:pPr/>
              <a:t>215</a:t>
            </a:fld>
            <a:endParaRPr lang="cs-CZ"/>
          </a:p>
        </p:txBody>
      </p:sp>
    </p:spTree>
    <p:extLst>
      <p:ext uri="{BB962C8B-B14F-4D97-AF65-F5344CB8AC3E}">
        <p14:creationId xmlns:p14="http://schemas.microsoft.com/office/powerpoint/2010/main" val="3304769225"/>
      </p:ext>
    </p:extLst>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endParaRPr lang="cs-CZ"/>
          </a:p>
        </p:txBody>
      </p:sp>
      <p:sp>
        <p:nvSpPr>
          <p:cNvPr id="4" name="Zástupný symbol pro číslo snímku 3"/>
          <p:cNvSpPr>
            <a:spLocks noGrp="1"/>
          </p:cNvSpPr>
          <p:nvPr>
            <p:ph type="sldNum" sz="quarter" idx="10"/>
          </p:nvPr>
        </p:nvSpPr>
        <p:spPr/>
        <p:txBody>
          <a:bodyPr/>
          <a:lstStyle/>
          <a:p>
            <a:fld id="{ED0454D0-24E4-459F-9DC4-EA02BCDBF9B7}" type="slidenum">
              <a:rPr lang="cs-CZ" smtClean="0"/>
              <a:pPr/>
              <a:t>216</a:t>
            </a:fld>
            <a:endParaRPr lang="cs-CZ"/>
          </a:p>
        </p:txBody>
      </p:sp>
    </p:spTree>
    <p:extLst>
      <p:ext uri="{BB962C8B-B14F-4D97-AF65-F5344CB8AC3E}">
        <p14:creationId xmlns:p14="http://schemas.microsoft.com/office/powerpoint/2010/main" val="831715570"/>
      </p:ext>
    </p:extLst>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endParaRPr lang="cs-CZ"/>
          </a:p>
        </p:txBody>
      </p:sp>
      <p:sp>
        <p:nvSpPr>
          <p:cNvPr id="4" name="Zástupný symbol pro číslo snímku 3"/>
          <p:cNvSpPr>
            <a:spLocks noGrp="1"/>
          </p:cNvSpPr>
          <p:nvPr>
            <p:ph type="sldNum" sz="quarter" idx="10"/>
          </p:nvPr>
        </p:nvSpPr>
        <p:spPr/>
        <p:txBody>
          <a:bodyPr/>
          <a:lstStyle/>
          <a:p>
            <a:fld id="{ED0454D0-24E4-459F-9DC4-EA02BCDBF9B7}" type="slidenum">
              <a:rPr lang="cs-CZ" smtClean="0"/>
              <a:pPr/>
              <a:t>217</a:t>
            </a:fld>
            <a:endParaRPr lang="cs-CZ"/>
          </a:p>
        </p:txBody>
      </p:sp>
    </p:spTree>
    <p:extLst>
      <p:ext uri="{BB962C8B-B14F-4D97-AF65-F5344CB8AC3E}">
        <p14:creationId xmlns:p14="http://schemas.microsoft.com/office/powerpoint/2010/main" val="212838277"/>
      </p:ext>
    </p:extLst>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endParaRPr lang="cs-CZ"/>
          </a:p>
        </p:txBody>
      </p:sp>
      <p:sp>
        <p:nvSpPr>
          <p:cNvPr id="4" name="Zástupný symbol pro číslo snímku 3"/>
          <p:cNvSpPr>
            <a:spLocks noGrp="1"/>
          </p:cNvSpPr>
          <p:nvPr>
            <p:ph type="sldNum" sz="quarter" idx="10"/>
          </p:nvPr>
        </p:nvSpPr>
        <p:spPr/>
        <p:txBody>
          <a:bodyPr/>
          <a:lstStyle/>
          <a:p>
            <a:fld id="{ED0454D0-24E4-459F-9DC4-EA02BCDBF9B7}" type="slidenum">
              <a:rPr lang="cs-CZ" smtClean="0"/>
              <a:pPr/>
              <a:t>218</a:t>
            </a:fld>
            <a:endParaRPr lang="cs-CZ"/>
          </a:p>
        </p:txBody>
      </p:sp>
    </p:spTree>
    <p:extLst>
      <p:ext uri="{BB962C8B-B14F-4D97-AF65-F5344CB8AC3E}">
        <p14:creationId xmlns:p14="http://schemas.microsoft.com/office/powerpoint/2010/main" val="4155286846"/>
      </p:ext>
    </p:extLst>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endParaRPr lang="cs-CZ"/>
          </a:p>
        </p:txBody>
      </p:sp>
      <p:sp>
        <p:nvSpPr>
          <p:cNvPr id="4" name="Zástupný symbol pro číslo snímku 3"/>
          <p:cNvSpPr>
            <a:spLocks noGrp="1"/>
          </p:cNvSpPr>
          <p:nvPr>
            <p:ph type="sldNum" sz="quarter" idx="10"/>
          </p:nvPr>
        </p:nvSpPr>
        <p:spPr/>
        <p:txBody>
          <a:bodyPr/>
          <a:lstStyle/>
          <a:p>
            <a:fld id="{ED0454D0-24E4-459F-9DC4-EA02BCDBF9B7}" type="slidenum">
              <a:rPr lang="cs-CZ" smtClean="0"/>
              <a:pPr/>
              <a:t>219</a:t>
            </a:fld>
            <a:endParaRPr lang="cs-CZ"/>
          </a:p>
        </p:txBody>
      </p:sp>
    </p:spTree>
    <p:extLst>
      <p:ext uri="{BB962C8B-B14F-4D97-AF65-F5344CB8AC3E}">
        <p14:creationId xmlns:p14="http://schemas.microsoft.com/office/powerpoint/2010/main" val="19818863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r>
              <a:rPr lang="en-GB" sz="1800" dirty="0" smtClean="0"/>
              <a:t>Since the</a:t>
            </a:r>
            <a:r>
              <a:rPr lang="en-GB" sz="1800" baseline="0" dirty="0" smtClean="0"/>
              <a:t> coordination of the work is complicated, sometimes it is useful to use blueprints to control the project. These blueprints model the process. </a:t>
            </a:r>
          </a:p>
          <a:p>
            <a:r>
              <a:rPr lang="en-GB" sz="1800" baseline="0" dirty="0" smtClean="0"/>
              <a:t> </a:t>
            </a:r>
            <a:endParaRPr lang="en-GB" sz="1800" dirty="0" smtClean="0"/>
          </a:p>
          <a:p>
            <a:r>
              <a:rPr lang="en-GB" sz="1800" dirty="0" smtClean="0"/>
              <a:t>What is the software process model?</a:t>
            </a:r>
          </a:p>
          <a:p>
            <a:r>
              <a:rPr lang="en-GB" sz="1800" dirty="0" smtClean="0"/>
              <a:t>A simplified representation of a software process, presented from a specific perspective.</a:t>
            </a:r>
          </a:p>
          <a:p>
            <a:r>
              <a:rPr lang="en-GB" sz="1800" dirty="0" smtClean="0"/>
              <a:t>Examples of process perspectives are</a:t>
            </a:r>
          </a:p>
          <a:p>
            <a:pPr lvl="1"/>
            <a:r>
              <a:rPr lang="en-GB" sz="1600" dirty="0" smtClean="0"/>
              <a:t>Workflow perspective - sequence of activities;</a:t>
            </a:r>
          </a:p>
          <a:p>
            <a:pPr lvl="1"/>
            <a:r>
              <a:rPr lang="en-GB" sz="1600" dirty="0" smtClean="0"/>
              <a:t>Data-flow perspective - information flow;</a:t>
            </a:r>
          </a:p>
          <a:p>
            <a:pPr lvl="1"/>
            <a:r>
              <a:rPr lang="en-GB" sz="1600" dirty="0" smtClean="0"/>
              <a:t>Role/action perspective - who does what.</a:t>
            </a:r>
          </a:p>
          <a:p>
            <a:r>
              <a:rPr lang="en-GB" sz="1800" dirty="0" smtClean="0"/>
              <a:t>Generic process models	</a:t>
            </a:r>
          </a:p>
          <a:p>
            <a:pPr lvl="1"/>
            <a:r>
              <a:rPr lang="en-GB" sz="1600" dirty="0" smtClean="0"/>
              <a:t>Waterfall;</a:t>
            </a:r>
          </a:p>
          <a:p>
            <a:pPr lvl="1"/>
            <a:r>
              <a:rPr lang="en-GB" sz="1600" dirty="0" smtClean="0"/>
              <a:t>Iterative development;</a:t>
            </a:r>
          </a:p>
          <a:p>
            <a:pPr lvl="1"/>
            <a:r>
              <a:rPr lang="en-GB" sz="1600" dirty="0" smtClean="0"/>
              <a:t>Component-based software engineering.</a:t>
            </a:r>
          </a:p>
          <a:p>
            <a:endParaRPr lang="cs-CZ" sz="1050" dirty="0"/>
          </a:p>
        </p:txBody>
      </p:sp>
      <p:sp>
        <p:nvSpPr>
          <p:cNvPr id="4" name="Zástupný symbol pro číslo snímku 3"/>
          <p:cNvSpPr>
            <a:spLocks noGrp="1"/>
          </p:cNvSpPr>
          <p:nvPr>
            <p:ph type="sldNum" sz="quarter" idx="10"/>
          </p:nvPr>
        </p:nvSpPr>
        <p:spPr/>
        <p:txBody>
          <a:bodyPr/>
          <a:lstStyle/>
          <a:p>
            <a:fld id="{ED0454D0-24E4-459F-9DC4-EA02BCDBF9B7}" type="slidenum">
              <a:rPr lang="cs-CZ" smtClean="0"/>
              <a:pPr/>
              <a:t>22</a:t>
            </a:fld>
            <a:endParaRPr lang="cs-CZ"/>
          </a:p>
        </p:txBody>
      </p:sp>
    </p:spTree>
    <p:extLst>
      <p:ext uri="{BB962C8B-B14F-4D97-AF65-F5344CB8AC3E}">
        <p14:creationId xmlns:p14="http://schemas.microsoft.com/office/powerpoint/2010/main" val="2929257383"/>
      </p:ext>
    </p:extLst>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endParaRPr lang="cs-CZ"/>
          </a:p>
        </p:txBody>
      </p:sp>
      <p:sp>
        <p:nvSpPr>
          <p:cNvPr id="4" name="Zástupný symbol pro číslo snímku 3"/>
          <p:cNvSpPr>
            <a:spLocks noGrp="1"/>
          </p:cNvSpPr>
          <p:nvPr>
            <p:ph type="sldNum" sz="quarter" idx="10"/>
          </p:nvPr>
        </p:nvSpPr>
        <p:spPr/>
        <p:txBody>
          <a:bodyPr/>
          <a:lstStyle/>
          <a:p>
            <a:fld id="{ED0454D0-24E4-459F-9DC4-EA02BCDBF9B7}" type="slidenum">
              <a:rPr lang="cs-CZ" smtClean="0"/>
              <a:pPr/>
              <a:t>220</a:t>
            </a:fld>
            <a:endParaRPr lang="cs-CZ"/>
          </a:p>
        </p:txBody>
      </p:sp>
    </p:spTree>
    <p:extLst>
      <p:ext uri="{BB962C8B-B14F-4D97-AF65-F5344CB8AC3E}">
        <p14:creationId xmlns:p14="http://schemas.microsoft.com/office/powerpoint/2010/main" val="3181372083"/>
      </p:ext>
    </p:extLst>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endParaRPr lang="cs-CZ"/>
          </a:p>
        </p:txBody>
      </p:sp>
      <p:sp>
        <p:nvSpPr>
          <p:cNvPr id="4" name="Zástupný symbol pro číslo snímku 3"/>
          <p:cNvSpPr>
            <a:spLocks noGrp="1"/>
          </p:cNvSpPr>
          <p:nvPr>
            <p:ph type="sldNum" sz="quarter" idx="10"/>
          </p:nvPr>
        </p:nvSpPr>
        <p:spPr/>
        <p:txBody>
          <a:bodyPr/>
          <a:lstStyle/>
          <a:p>
            <a:fld id="{ED0454D0-24E4-459F-9DC4-EA02BCDBF9B7}" type="slidenum">
              <a:rPr lang="cs-CZ" smtClean="0"/>
              <a:pPr/>
              <a:t>221</a:t>
            </a:fld>
            <a:endParaRPr lang="cs-CZ"/>
          </a:p>
        </p:txBody>
      </p:sp>
    </p:spTree>
    <p:extLst>
      <p:ext uri="{BB962C8B-B14F-4D97-AF65-F5344CB8AC3E}">
        <p14:creationId xmlns:p14="http://schemas.microsoft.com/office/powerpoint/2010/main" val="1672435585"/>
      </p:ext>
    </p:extLst>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endParaRPr lang="cs-CZ"/>
          </a:p>
        </p:txBody>
      </p:sp>
      <p:sp>
        <p:nvSpPr>
          <p:cNvPr id="4" name="Zástupný symbol pro číslo snímku 3"/>
          <p:cNvSpPr>
            <a:spLocks noGrp="1"/>
          </p:cNvSpPr>
          <p:nvPr>
            <p:ph type="sldNum" sz="quarter" idx="10"/>
          </p:nvPr>
        </p:nvSpPr>
        <p:spPr/>
        <p:txBody>
          <a:bodyPr/>
          <a:lstStyle/>
          <a:p>
            <a:fld id="{ED0454D0-24E4-459F-9DC4-EA02BCDBF9B7}" type="slidenum">
              <a:rPr lang="cs-CZ" smtClean="0"/>
              <a:pPr/>
              <a:t>222</a:t>
            </a:fld>
            <a:endParaRPr lang="cs-CZ"/>
          </a:p>
        </p:txBody>
      </p:sp>
    </p:spTree>
    <p:extLst>
      <p:ext uri="{BB962C8B-B14F-4D97-AF65-F5344CB8AC3E}">
        <p14:creationId xmlns:p14="http://schemas.microsoft.com/office/powerpoint/2010/main" val="3692349844"/>
      </p:ext>
    </p:extLst>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endParaRPr lang="cs-CZ"/>
          </a:p>
        </p:txBody>
      </p:sp>
      <p:sp>
        <p:nvSpPr>
          <p:cNvPr id="4" name="Zástupný symbol pro číslo snímku 3"/>
          <p:cNvSpPr>
            <a:spLocks noGrp="1"/>
          </p:cNvSpPr>
          <p:nvPr>
            <p:ph type="sldNum" sz="quarter" idx="10"/>
          </p:nvPr>
        </p:nvSpPr>
        <p:spPr/>
        <p:txBody>
          <a:bodyPr/>
          <a:lstStyle/>
          <a:p>
            <a:fld id="{ED0454D0-24E4-459F-9DC4-EA02BCDBF9B7}" type="slidenum">
              <a:rPr lang="cs-CZ" smtClean="0"/>
              <a:pPr/>
              <a:t>223</a:t>
            </a:fld>
            <a:endParaRPr lang="cs-CZ"/>
          </a:p>
        </p:txBody>
      </p:sp>
    </p:spTree>
    <p:extLst>
      <p:ext uri="{BB962C8B-B14F-4D97-AF65-F5344CB8AC3E}">
        <p14:creationId xmlns:p14="http://schemas.microsoft.com/office/powerpoint/2010/main" val="2253267371"/>
      </p:ext>
    </p:extLst>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endParaRPr lang="cs-CZ"/>
          </a:p>
        </p:txBody>
      </p:sp>
      <p:sp>
        <p:nvSpPr>
          <p:cNvPr id="4" name="Zástupný symbol pro číslo snímku 3"/>
          <p:cNvSpPr>
            <a:spLocks noGrp="1"/>
          </p:cNvSpPr>
          <p:nvPr>
            <p:ph type="sldNum" sz="quarter" idx="10"/>
          </p:nvPr>
        </p:nvSpPr>
        <p:spPr/>
        <p:txBody>
          <a:bodyPr/>
          <a:lstStyle/>
          <a:p>
            <a:fld id="{ED0454D0-24E4-459F-9DC4-EA02BCDBF9B7}" type="slidenum">
              <a:rPr lang="cs-CZ" smtClean="0"/>
              <a:pPr/>
              <a:t>224</a:t>
            </a:fld>
            <a:endParaRPr lang="cs-CZ"/>
          </a:p>
        </p:txBody>
      </p:sp>
    </p:spTree>
    <p:extLst>
      <p:ext uri="{BB962C8B-B14F-4D97-AF65-F5344CB8AC3E}">
        <p14:creationId xmlns:p14="http://schemas.microsoft.com/office/powerpoint/2010/main" val="4195313992"/>
      </p:ext>
    </p:extLst>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endParaRPr lang="cs-CZ"/>
          </a:p>
        </p:txBody>
      </p:sp>
      <p:sp>
        <p:nvSpPr>
          <p:cNvPr id="4" name="Zástupný symbol pro číslo snímku 3"/>
          <p:cNvSpPr>
            <a:spLocks noGrp="1"/>
          </p:cNvSpPr>
          <p:nvPr>
            <p:ph type="sldNum" sz="quarter" idx="10"/>
          </p:nvPr>
        </p:nvSpPr>
        <p:spPr/>
        <p:txBody>
          <a:bodyPr/>
          <a:lstStyle/>
          <a:p>
            <a:fld id="{ED0454D0-24E4-459F-9DC4-EA02BCDBF9B7}" type="slidenum">
              <a:rPr lang="cs-CZ" smtClean="0"/>
              <a:pPr/>
              <a:t>225</a:t>
            </a:fld>
            <a:endParaRPr lang="cs-CZ"/>
          </a:p>
        </p:txBody>
      </p:sp>
    </p:spTree>
    <p:extLst>
      <p:ext uri="{BB962C8B-B14F-4D97-AF65-F5344CB8AC3E}">
        <p14:creationId xmlns:p14="http://schemas.microsoft.com/office/powerpoint/2010/main" val="571545490"/>
      </p:ext>
    </p:extLst>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endParaRPr lang="cs-CZ"/>
          </a:p>
        </p:txBody>
      </p:sp>
      <p:sp>
        <p:nvSpPr>
          <p:cNvPr id="4" name="Zástupný symbol pro číslo snímku 3"/>
          <p:cNvSpPr>
            <a:spLocks noGrp="1"/>
          </p:cNvSpPr>
          <p:nvPr>
            <p:ph type="sldNum" sz="quarter" idx="10"/>
          </p:nvPr>
        </p:nvSpPr>
        <p:spPr/>
        <p:txBody>
          <a:bodyPr/>
          <a:lstStyle/>
          <a:p>
            <a:fld id="{ED0454D0-24E4-459F-9DC4-EA02BCDBF9B7}" type="slidenum">
              <a:rPr lang="cs-CZ" smtClean="0"/>
              <a:pPr/>
              <a:t>226</a:t>
            </a:fld>
            <a:endParaRPr lang="cs-CZ"/>
          </a:p>
        </p:txBody>
      </p:sp>
    </p:spTree>
    <p:extLst>
      <p:ext uri="{BB962C8B-B14F-4D97-AF65-F5344CB8AC3E}">
        <p14:creationId xmlns:p14="http://schemas.microsoft.com/office/powerpoint/2010/main" val="3592371898"/>
      </p:ext>
    </p:extLst>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endParaRPr lang="cs-CZ"/>
          </a:p>
        </p:txBody>
      </p:sp>
      <p:sp>
        <p:nvSpPr>
          <p:cNvPr id="4" name="Zástupný symbol pro číslo snímku 3"/>
          <p:cNvSpPr>
            <a:spLocks noGrp="1"/>
          </p:cNvSpPr>
          <p:nvPr>
            <p:ph type="sldNum" sz="quarter" idx="10"/>
          </p:nvPr>
        </p:nvSpPr>
        <p:spPr/>
        <p:txBody>
          <a:bodyPr/>
          <a:lstStyle/>
          <a:p>
            <a:fld id="{ED0454D0-24E4-459F-9DC4-EA02BCDBF9B7}" type="slidenum">
              <a:rPr lang="cs-CZ" smtClean="0"/>
              <a:pPr/>
              <a:t>227</a:t>
            </a:fld>
            <a:endParaRPr lang="cs-CZ"/>
          </a:p>
        </p:txBody>
      </p:sp>
    </p:spTree>
    <p:extLst>
      <p:ext uri="{BB962C8B-B14F-4D97-AF65-F5344CB8AC3E}">
        <p14:creationId xmlns:p14="http://schemas.microsoft.com/office/powerpoint/2010/main" val="1823878794"/>
      </p:ext>
    </p:extLst>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endParaRPr lang="cs-CZ"/>
          </a:p>
        </p:txBody>
      </p:sp>
      <p:sp>
        <p:nvSpPr>
          <p:cNvPr id="4" name="Zástupný symbol pro číslo snímku 3"/>
          <p:cNvSpPr>
            <a:spLocks noGrp="1"/>
          </p:cNvSpPr>
          <p:nvPr>
            <p:ph type="sldNum" sz="quarter" idx="10"/>
          </p:nvPr>
        </p:nvSpPr>
        <p:spPr/>
        <p:txBody>
          <a:bodyPr/>
          <a:lstStyle/>
          <a:p>
            <a:fld id="{ED0454D0-24E4-459F-9DC4-EA02BCDBF9B7}" type="slidenum">
              <a:rPr lang="cs-CZ" smtClean="0"/>
              <a:pPr/>
              <a:t>228</a:t>
            </a:fld>
            <a:endParaRPr lang="cs-CZ"/>
          </a:p>
        </p:txBody>
      </p:sp>
    </p:spTree>
    <p:extLst>
      <p:ext uri="{BB962C8B-B14F-4D97-AF65-F5344CB8AC3E}">
        <p14:creationId xmlns:p14="http://schemas.microsoft.com/office/powerpoint/2010/main" val="4200248934"/>
      </p:ext>
    </p:extLst>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endParaRPr lang="cs-CZ"/>
          </a:p>
        </p:txBody>
      </p:sp>
      <p:sp>
        <p:nvSpPr>
          <p:cNvPr id="4" name="Zástupný symbol pro číslo snímku 3"/>
          <p:cNvSpPr>
            <a:spLocks noGrp="1"/>
          </p:cNvSpPr>
          <p:nvPr>
            <p:ph type="sldNum" sz="quarter" idx="10"/>
          </p:nvPr>
        </p:nvSpPr>
        <p:spPr/>
        <p:txBody>
          <a:bodyPr/>
          <a:lstStyle/>
          <a:p>
            <a:fld id="{ED0454D0-24E4-459F-9DC4-EA02BCDBF9B7}" type="slidenum">
              <a:rPr lang="cs-CZ" smtClean="0"/>
              <a:pPr/>
              <a:t>229</a:t>
            </a:fld>
            <a:endParaRPr lang="cs-CZ"/>
          </a:p>
        </p:txBody>
      </p:sp>
    </p:spTree>
    <p:extLst>
      <p:ext uri="{BB962C8B-B14F-4D97-AF65-F5344CB8AC3E}">
        <p14:creationId xmlns:p14="http://schemas.microsoft.com/office/powerpoint/2010/main" val="28207525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r>
              <a:rPr lang="en-US" dirty="0" smtClean="0"/>
              <a:t>Money first,</a:t>
            </a:r>
            <a:r>
              <a:rPr lang="en-US" baseline="0" dirty="0" smtClean="0"/>
              <a:t> of course it is always about money. What is the cost? </a:t>
            </a:r>
          </a:p>
          <a:p>
            <a:r>
              <a:rPr lang="en-GB" dirty="0" smtClean="0"/>
              <a:t>Roughly 60% of costs are development costs, 40% are testing costs. For custom software, evolution costs often exceed development costs.</a:t>
            </a:r>
          </a:p>
          <a:p>
            <a:r>
              <a:rPr lang="en-GB" dirty="0" smtClean="0"/>
              <a:t>Costs vary depending on the type of system being developed and the requirements of system attributes such as performance and system reliability.</a:t>
            </a:r>
          </a:p>
          <a:p>
            <a:r>
              <a:rPr lang="en-GB" dirty="0" smtClean="0"/>
              <a:t>Distribution of costs depends on the development model that is used.</a:t>
            </a:r>
          </a:p>
          <a:p>
            <a:endParaRPr lang="en-US" dirty="0" smtClean="0"/>
          </a:p>
          <a:p>
            <a:endParaRPr lang="cs-CZ" dirty="0"/>
          </a:p>
        </p:txBody>
      </p:sp>
      <p:sp>
        <p:nvSpPr>
          <p:cNvPr id="4" name="Zástupný symbol pro číslo snímku 3"/>
          <p:cNvSpPr>
            <a:spLocks noGrp="1"/>
          </p:cNvSpPr>
          <p:nvPr>
            <p:ph type="sldNum" sz="quarter" idx="10"/>
          </p:nvPr>
        </p:nvSpPr>
        <p:spPr/>
        <p:txBody>
          <a:bodyPr/>
          <a:lstStyle/>
          <a:p>
            <a:fld id="{ED0454D0-24E4-459F-9DC4-EA02BCDBF9B7}" type="slidenum">
              <a:rPr lang="cs-CZ" smtClean="0"/>
              <a:pPr/>
              <a:t>23</a:t>
            </a:fld>
            <a:endParaRPr lang="cs-CZ"/>
          </a:p>
        </p:txBody>
      </p:sp>
    </p:spTree>
    <p:extLst>
      <p:ext uri="{BB962C8B-B14F-4D97-AF65-F5344CB8AC3E}">
        <p14:creationId xmlns:p14="http://schemas.microsoft.com/office/powerpoint/2010/main" val="1996458872"/>
      </p:ext>
    </p:extLst>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endParaRPr lang="cs-CZ"/>
          </a:p>
        </p:txBody>
      </p:sp>
      <p:sp>
        <p:nvSpPr>
          <p:cNvPr id="4" name="Zástupný symbol pro číslo snímku 3"/>
          <p:cNvSpPr>
            <a:spLocks noGrp="1"/>
          </p:cNvSpPr>
          <p:nvPr>
            <p:ph type="sldNum" sz="quarter" idx="10"/>
          </p:nvPr>
        </p:nvSpPr>
        <p:spPr/>
        <p:txBody>
          <a:bodyPr/>
          <a:lstStyle/>
          <a:p>
            <a:fld id="{ED0454D0-24E4-459F-9DC4-EA02BCDBF9B7}" type="slidenum">
              <a:rPr lang="cs-CZ" smtClean="0"/>
              <a:pPr/>
              <a:t>230</a:t>
            </a:fld>
            <a:endParaRPr lang="cs-CZ"/>
          </a:p>
        </p:txBody>
      </p:sp>
    </p:spTree>
    <p:extLst>
      <p:ext uri="{BB962C8B-B14F-4D97-AF65-F5344CB8AC3E}">
        <p14:creationId xmlns:p14="http://schemas.microsoft.com/office/powerpoint/2010/main" val="1301505038"/>
      </p:ext>
    </p:extLst>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endParaRPr lang="cs-CZ"/>
          </a:p>
        </p:txBody>
      </p:sp>
      <p:sp>
        <p:nvSpPr>
          <p:cNvPr id="4" name="Zástupný symbol pro číslo snímku 3"/>
          <p:cNvSpPr>
            <a:spLocks noGrp="1"/>
          </p:cNvSpPr>
          <p:nvPr>
            <p:ph type="sldNum" sz="quarter" idx="10"/>
          </p:nvPr>
        </p:nvSpPr>
        <p:spPr/>
        <p:txBody>
          <a:bodyPr/>
          <a:lstStyle/>
          <a:p>
            <a:fld id="{ED0454D0-24E4-459F-9DC4-EA02BCDBF9B7}" type="slidenum">
              <a:rPr lang="cs-CZ" smtClean="0"/>
              <a:pPr/>
              <a:t>231</a:t>
            </a:fld>
            <a:endParaRPr lang="cs-CZ"/>
          </a:p>
        </p:txBody>
      </p:sp>
    </p:spTree>
    <p:extLst>
      <p:ext uri="{BB962C8B-B14F-4D97-AF65-F5344CB8AC3E}">
        <p14:creationId xmlns:p14="http://schemas.microsoft.com/office/powerpoint/2010/main" val="284680413"/>
      </p:ext>
    </p:extLst>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endParaRPr lang="cs-CZ"/>
          </a:p>
        </p:txBody>
      </p:sp>
      <p:sp>
        <p:nvSpPr>
          <p:cNvPr id="4" name="Zástupný symbol pro číslo snímku 3"/>
          <p:cNvSpPr>
            <a:spLocks noGrp="1"/>
          </p:cNvSpPr>
          <p:nvPr>
            <p:ph type="sldNum" sz="quarter" idx="10"/>
          </p:nvPr>
        </p:nvSpPr>
        <p:spPr/>
        <p:txBody>
          <a:bodyPr/>
          <a:lstStyle/>
          <a:p>
            <a:fld id="{ED0454D0-24E4-459F-9DC4-EA02BCDBF9B7}" type="slidenum">
              <a:rPr lang="cs-CZ" smtClean="0"/>
              <a:pPr/>
              <a:t>232</a:t>
            </a:fld>
            <a:endParaRPr lang="cs-CZ"/>
          </a:p>
        </p:txBody>
      </p:sp>
    </p:spTree>
    <p:extLst>
      <p:ext uri="{BB962C8B-B14F-4D97-AF65-F5344CB8AC3E}">
        <p14:creationId xmlns:p14="http://schemas.microsoft.com/office/powerpoint/2010/main" val="1568723151"/>
      </p:ext>
    </p:extLst>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endParaRPr lang="cs-CZ"/>
          </a:p>
        </p:txBody>
      </p:sp>
      <p:sp>
        <p:nvSpPr>
          <p:cNvPr id="4" name="Zástupný symbol pro číslo snímku 3"/>
          <p:cNvSpPr>
            <a:spLocks noGrp="1"/>
          </p:cNvSpPr>
          <p:nvPr>
            <p:ph type="sldNum" sz="quarter" idx="10"/>
          </p:nvPr>
        </p:nvSpPr>
        <p:spPr/>
        <p:txBody>
          <a:bodyPr/>
          <a:lstStyle/>
          <a:p>
            <a:fld id="{ED0454D0-24E4-459F-9DC4-EA02BCDBF9B7}" type="slidenum">
              <a:rPr lang="cs-CZ" smtClean="0"/>
              <a:pPr/>
              <a:t>233</a:t>
            </a:fld>
            <a:endParaRPr lang="cs-CZ"/>
          </a:p>
        </p:txBody>
      </p:sp>
    </p:spTree>
    <p:extLst>
      <p:ext uri="{BB962C8B-B14F-4D97-AF65-F5344CB8AC3E}">
        <p14:creationId xmlns:p14="http://schemas.microsoft.com/office/powerpoint/2010/main" val="1714784617"/>
      </p:ext>
    </p:extLst>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endParaRPr lang="cs-CZ" dirty="0"/>
          </a:p>
        </p:txBody>
      </p:sp>
      <p:sp>
        <p:nvSpPr>
          <p:cNvPr id="4" name="Zástupný symbol pro číslo snímku 3"/>
          <p:cNvSpPr>
            <a:spLocks noGrp="1"/>
          </p:cNvSpPr>
          <p:nvPr>
            <p:ph type="sldNum" sz="quarter" idx="10"/>
          </p:nvPr>
        </p:nvSpPr>
        <p:spPr/>
        <p:txBody>
          <a:bodyPr/>
          <a:lstStyle/>
          <a:p>
            <a:fld id="{ED0454D0-24E4-459F-9DC4-EA02BCDBF9B7}" type="slidenum">
              <a:rPr lang="cs-CZ" smtClean="0"/>
              <a:pPr/>
              <a:t>234</a:t>
            </a:fld>
            <a:endParaRPr lang="cs-CZ"/>
          </a:p>
        </p:txBody>
      </p:sp>
    </p:spTree>
    <p:extLst>
      <p:ext uri="{BB962C8B-B14F-4D97-AF65-F5344CB8AC3E}">
        <p14:creationId xmlns:p14="http://schemas.microsoft.com/office/powerpoint/2010/main" val="3937953724"/>
      </p:ext>
    </p:extLst>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endParaRPr lang="cs-CZ"/>
          </a:p>
        </p:txBody>
      </p:sp>
      <p:sp>
        <p:nvSpPr>
          <p:cNvPr id="4" name="Zástupný symbol pro číslo snímku 3"/>
          <p:cNvSpPr>
            <a:spLocks noGrp="1"/>
          </p:cNvSpPr>
          <p:nvPr>
            <p:ph type="sldNum" sz="quarter" idx="10"/>
          </p:nvPr>
        </p:nvSpPr>
        <p:spPr/>
        <p:txBody>
          <a:bodyPr/>
          <a:lstStyle/>
          <a:p>
            <a:fld id="{ED0454D0-24E4-459F-9DC4-EA02BCDBF9B7}" type="slidenum">
              <a:rPr lang="cs-CZ" smtClean="0"/>
              <a:pPr/>
              <a:t>235</a:t>
            </a:fld>
            <a:endParaRPr lang="cs-CZ"/>
          </a:p>
        </p:txBody>
      </p:sp>
    </p:spTree>
    <p:extLst>
      <p:ext uri="{BB962C8B-B14F-4D97-AF65-F5344CB8AC3E}">
        <p14:creationId xmlns:p14="http://schemas.microsoft.com/office/powerpoint/2010/main" val="3968701388"/>
      </p:ext>
    </p:extLst>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endParaRPr lang="cs-CZ"/>
          </a:p>
        </p:txBody>
      </p:sp>
      <p:sp>
        <p:nvSpPr>
          <p:cNvPr id="4" name="Zástupný symbol pro číslo snímku 3"/>
          <p:cNvSpPr>
            <a:spLocks noGrp="1"/>
          </p:cNvSpPr>
          <p:nvPr>
            <p:ph type="sldNum" sz="quarter" idx="10"/>
          </p:nvPr>
        </p:nvSpPr>
        <p:spPr/>
        <p:txBody>
          <a:bodyPr/>
          <a:lstStyle/>
          <a:p>
            <a:fld id="{ED0454D0-24E4-459F-9DC4-EA02BCDBF9B7}" type="slidenum">
              <a:rPr lang="cs-CZ" smtClean="0"/>
              <a:pPr/>
              <a:t>236</a:t>
            </a:fld>
            <a:endParaRPr lang="cs-CZ"/>
          </a:p>
        </p:txBody>
      </p:sp>
    </p:spTree>
    <p:extLst>
      <p:ext uri="{BB962C8B-B14F-4D97-AF65-F5344CB8AC3E}">
        <p14:creationId xmlns:p14="http://schemas.microsoft.com/office/powerpoint/2010/main" val="2576087567"/>
      </p:ext>
    </p:extLst>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endParaRPr lang="cs-CZ"/>
          </a:p>
        </p:txBody>
      </p:sp>
      <p:sp>
        <p:nvSpPr>
          <p:cNvPr id="4" name="Zástupný symbol pro číslo snímku 3"/>
          <p:cNvSpPr>
            <a:spLocks noGrp="1"/>
          </p:cNvSpPr>
          <p:nvPr>
            <p:ph type="sldNum" sz="quarter" idx="10"/>
          </p:nvPr>
        </p:nvSpPr>
        <p:spPr/>
        <p:txBody>
          <a:bodyPr/>
          <a:lstStyle/>
          <a:p>
            <a:fld id="{ED0454D0-24E4-459F-9DC4-EA02BCDBF9B7}" type="slidenum">
              <a:rPr lang="cs-CZ" smtClean="0"/>
              <a:pPr/>
              <a:t>237</a:t>
            </a:fld>
            <a:endParaRPr lang="cs-CZ"/>
          </a:p>
        </p:txBody>
      </p:sp>
    </p:spTree>
    <p:extLst>
      <p:ext uri="{BB962C8B-B14F-4D97-AF65-F5344CB8AC3E}">
        <p14:creationId xmlns:p14="http://schemas.microsoft.com/office/powerpoint/2010/main" val="997992210"/>
      </p:ext>
    </p:extLst>
  </p:cSld>
  <p:clrMapOvr>
    <a:masterClrMapping/>
  </p:clrMapOvr>
</p:notes>
</file>

<file path=ppt/notesSlides/notesSlide2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endParaRPr lang="cs-CZ"/>
          </a:p>
        </p:txBody>
      </p:sp>
      <p:sp>
        <p:nvSpPr>
          <p:cNvPr id="4" name="Zástupný symbol pro číslo snímku 3"/>
          <p:cNvSpPr>
            <a:spLocks noGrp="1"/>
          </p:cNvSpPr>
          <p:nvPr>
            <p:ph type="sldNum" sz="quarter" idx="10"/>
          </p:nvPr>
        </p:nvSpPr>
        <p:spPr/>
        <p:txBody>
          <a:bodyPr/>
          <a:lstStyle/>
          <a:p>
            <a:fld id="{ED0454D0-24E4-459F-9DC4-EA02BCDBF9B7}" type="slidenum">
              <a:rPr lang="cs-CZ" smtClean="0"/>
              <a:pPr/>
              <a:t>238</a:t>
            </a:fld>
            <a:endParaRPr lang="cs-CZ"/>
          </a:p>
        </p:txBody>
      </p:sp>
    </p:spTree>
    <p:extLst>
      <p:ext uri="{BB962C8B-B14F-4D97-AF65-F5344CB8AC3E}">
        <p14:creationId xmlns:p14="http://schemas.microsoft.com/office/powerpoint/2010/main" val="3731066683"/>
      </p:ext>
    </p:extLst>
  </p:cSld>
  <p:clrMapOvr>
    <a:masterClrMapping/>
  </p:clrMapOvr>
</p:notes>
</file>

<file path=ppt/notesSlides/notesSlide2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endParaRPr lang="cs-CZ"/>
          </a:p>
        </p:txBody>
      </p:sp>
      <p:sp>
        <p:nvSpPr>
          <p:cNvPr id="4" name="Zástupný symbol pro číslo snímku 3"/>
          <p:cNvSpPr>
            <a:spLocks noGrp="1"/>
          </p:cNvSpPr>
          <p:nvPr>
            <p:ph type="sldNum" sz="quarter" idx="10"/>
          </p:nvPr>
        </p:nvSpPr>
        <p:spPr/>
        <p:txBody>
          <a:bodyPr/>
          <a:lstStyle/>
          <a:p>
            <a:fld id="{ED0454D0-24E4-459F-9DC4-EA02BCDBF9B7}" type="slidenum">
              <a:rPr lang="cs-CZ" smtClean="0"/>
              <a:pPr/>
              <a:t>239</a:t>
            </a:fld>
            <a:endParaRPr lang="cs-CZ"/>
          </a:p>
        </p:txBody>
      </p:sp>
    </p:spTree>
    <p:extLst>
      <p:ext uri="{BB962C8B-B14F-4D97-AF65-F5344CB8AC3E}">
        <p14:creationId xmlns:p14="http://schemas.microsoft.com/office/powerpoint/2010/main" val="30682730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r>
              <a:rPr lang="en-GB" sz="1100" dirty="0" smtClean="0"/>
              <a:t>What are software engineering methods?</a:t>
            </a:r>
          </a:p>
          <a:p>
            <a:r>
              <a:rPr lang="en-GB" sz="1100" dirty="0" smtClean="0"/>
              <a:t>We</a:t>
            </a:r>
            <a:r>
              <a:rPr lang="en-GB" sz="1100" baseline="0" dirty="0" smtClean="0"/>
              <a:t> have to do the task and activities somehow. How to do that? Use some method. What is a method?</a:t>
            </a:r>
          </a:p>
          <a:p>
            <a:pPr>
              <a:lnSpc>
                <a:spcPct val="90000"/>
              </a:lnSpc>
            </a:pPr>
            <a:r>
              <a:rPr lang="en-GB" sz="2000" dirty="0" smtClean="0"/>
              <a:t>Method is:</a:t>
            </a:r>
          </a:p>
          <a:p>
            <a:pPr>
              <a:lnSpc>
                <a:spcPct val="90000"/>
              </a:lnSpc>
            </a:pPr>
            <a:r>
              <a:rPr lang="en-GB" sz="2000" dirty="0" smtClean="0"/>
              <a:t>Structured approaches to software development which include system models, notations, rules, design advice and process guidance.</a:t>
            </a:r>
          </a:p>
          <a:p>
            <a:pPr>
              <a:lnSpc>
                <a:spcPct val="90000"/>
              </a:lnSpc>
            </a:pPr>
            <a:r>
              <a:rPr lang="en-GB" sz="2000" dirty="0" smtClean="0"/>
              <a:t>Model descriptions	</a:t>
            </a:r>
          </a:p>
          <a:p>
            <a:pPr lvl="1">
              <a:lnSpc>
                <a:spcPct val="90000"/>
              </a:lnSpc>
            </a:pPr>
            <a:r>
              <a:rPr lang="en-GB" sz="1800" dirty="0" smtClean="0"/>
              <a:t>Descriptions of graphical models which should be produced;</a:t>
            </a:r>
          </a:p>
          <a:p>
            <a:pPr>
              <a:lnSpc>
                <a:spcPct val="90000"/>
              </a:lnSpc>
            </a:pPr>
            <a:r>
              <a:rPr lang="en-GB" sz="2000" dirty="0" smtClean="0"/>
              <a:t>Rules</a:t>
            </a:r>
          </a:p>
          <a:p>
            <a:pPr lvl="1">
              <a:lnSpc>
                <a:spcPct val="90000"/>
              </a:lnSpc>
            </a:pPr>
            <a:r>
              <a:rPr lang="en-GB" sz="1800" dirty="0" smtClean="0"/>
              <a:t>Constraints applied to system models;</a:t>
            </a:r>
          </a:p>
          <a:p>
            <a:pPr>
              <a:lnSpc>
                <a:spcPct val="90000"/>
              </a:lnSpc>
            </a:pPr>
            <a:r>
              <a:rPr lang="en-GB" sz="2000" dirty="0" smtClean="0"/>
              <a:t>Recommendations</a:t>
            </a:r>
          </a:p>
          <a:p>
            <a:pPr lvl="1">
              <a:lnSpc>
                <a:spcPct val="90000"/>
              </a:lnSpc>
            </a:pPr>
            <a:r>
              <a:rPr lang="en-GB" sz="1800" dirty="0" smtClean="0"/>
              <a:t>Advice on good design practice;</a:t>
            </a:r>
          </a:p>
          <a:p>
            <a:pPr>
              <a:lnSpc>
                <a:spcPct val="90000"/>
              </a:lnSpc>
            </a:pPr>
            <a:r>
              <a:rPr lang="en-GB" sz="2000" dirty="0" smtClean="0"/>
              <a:t>Process guidance</a:t>
            </a:r>
          </a:p>
          <a:p>
            <a:pPr lvl="1">
              <a:lnSpc>
                <a:spcPct val="90000"/>
              </a:lnSpc>
            </a:pPr>
            <a:r>
              <a:rPr lang="en-GB" sz="1800" dirty="0" smtClean="0"/>
              <a:t>What activities to follow.</a:t>
            </a:r>
          </a:p>
          <a:p>
            <a:endParaRPr lang="cs-CZ" sz="1100" dirty="0"/>
          </a:p>
        </p:txBody>
      </p:sp>
      <p:sp>
        <p:nvSpPr>
          <p:cNvPr id="4" name="Zástupný symbol pro číslo snímku 3"/>
          <p:cNvSpPr>
            <a:spLocks noGrp="1"/>
          </p:cNvSpPr>
          <p:nvPr>
            <p:ph type="sldNum" sz="quarter" idx="10"/>
          </p:nvPr>
        </p:nvSpPr>
        <p:spPr/>
        <p:txBody>
          <a:bodyPr/>
          <a:lstStyle/>
          <a:p>
            <a:fld id="{ED0454D0-24E4-459F-9DC4-EA02BCDBF9B7}" type="slidenum">
              <a:rPr lang="cs-CZ" smtClean="0"/>
              <a:pPr/>
              <a:t>24</a:t>
            </a:fld>
            <a:endParaRPr lang="cs-CZ"/>
          </a:p>
        </p:txBody>
      </p:sp>
    </p:spTree>
    <p:extLst>
      <p:ext uri="{BB962C8B-B14F-4D97-AF65-F5344CB8AC3E}">
        <p14:creationId xmlns:p14="http://schemas.microsoft.com/office/powerpoint/2010/main" val="2773348394"/>
      </p:ext>
    </p:extLst>
  </p:cSld>
  <p:clrMapOvr>
    <a:masterClrMapping/>
  </p:clrMapOvr>
</p:notes>
</file>

<file path=ppt/notesSlides/notesSlide2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endParaRPr lang="cs-CZ"/>
          </a:p>
        </p:txBody>
      </p:sp>
      <p:sp>
        <p:nvSpPr>
          <p:cNvPr id="4" name="Zástupný symbol pro číslo snímku 3"/>
          <p:cNvSpPr>
            <a:spLocks noGrp="1"/>
          </p:cNvSpPr>
          <p:nvPr>
            <p:ph type="sldNum" sz="quarter" idx="10"/>
          </p:nvPr>
        </p:nvSpPr>
        <p:spPr/>
        <p:txBody>
          <a:bodyPr/>
          <a:lstStyle/>
          <a:p>
            <a:fld id="{ED0454D0-24E4-459F-9DC4-EA02BCDBF9B7}" type="slidenum">
              <a:rPr lang="cs-CZ" smtClean="0"/>
              <a:pPr/>
              <a:t>240</a:t>
            </a:fld>
            <a:endParaRPr lang="cs-CZ"/>
          </a:p>
        </p:txBody>
      </p:sp>
    </p:spTree>
    <p:extLst>
      <p:ext uri="{BB962C8B-B14F-4D97-AF65-F5344CB8AC3E}">
        <p14:creationId xmlns:p14="http://schemas.microsoft.com/office/powerpoint/2010/main" val="3060937473"/>
      </p:ext>
    </p:extLst>
  </p:cSld>
  <p:clrMapOvr>
    <a:masterClrMapping/>
  </p:clrMapOvr>
</p:notes>
</file>

<file path=ppt/notesSlides/notesSlide2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endParaRPr lang="cs-CZ"/>
          </a:p>
        </p:txBody>
      </p:sp>
      <p:sp>
        <p:nvSpPr>
          <p:cNvPr id="4" name="Zástupný symbol pro číslo snímku 3"/>
          <p:cNvSpPr>
            <a:spLocks noGrp="1"/>
          </p:cNvSpPr>
          <p:nvPr>
            <p:ph type="sldNum" sz="quarter" idx="10"/>
          </p:nvPr>
        </p:nvSpPr>
        <p:spPr/>
        <p:txBody>
          <a:bodyPr/>
          <a:lstStyle/>
          <a:p>
            <a:fld id="{ED0454D0-24E4-459F-9DC4-EA02BCDBF9B7}" type="slidenum">
              <a:rPr lang="cs-CZ" smtClean="0"/>
              <a:pPr/>
              <a:t>241</a:t>
            </a:fld>
            <a:endParaRPr lang="cs-CZ"/>
          </a:p>
        </p:txBody>
      </p:sp>
    </p:spTree>
    <p:extLst>
      <p:ext uri="{BB962C8B-B14F-4D97-AF65-F5344CB8AC3E}">
        <p14:creationId xmlns:p14="http://schemas.microsoft.com/office/powerpoint/2010/main" val="3041063210"/>
      </p:ext>
    </p:extLst>
  </p:cSld>
  <p:clrMapOvr>
    <a:masterClrMapping/>
  </p:clrMapOvr>
</p:notes>
</file>

<file path=ppt/notesSlides/notesSlide2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endParaRPr lang="cs-CZ"/>
          </a:p>
        </p:txBody>
      </p:sp>
      <p:sp>
        <p:nvSpPr>
          <p:cNvPr id="4" name="Zástupný symbol pro číslo snímku 3"/>
          <p:cNvSpPr>
            <a:spLocks noGrp="1"/>
          </p:cNvSpPr>
          <p:nvPr>
            <p:ph type="sldNum" sz="quarter" idx="10"/>
          </p:nvPr>
        </p:nvSpPr>
        <p:spPr/>
        <p:txBody>
          <a:bodyPr/>
          <a:lstStyle/>
          <a:p>
            <a:fld id="{ED0454D0-24E4-459F-9DC4-EA02BCDBF9B7}" type="slidenum">
              <a:rPr lang="cs-CZ" smtClean="0"/>
              <a:pPr/>
              <a:t>242</a:t>
            </a:fld>
            <a:endParaRPr lang="cs-CZ"/>
          </a:p>
        </p:txBody>
      </p:sp>
    </p:spTree>
    <p:extLst>
      <p:ext uri="{BB962C8B-B14F-4D97-AF65-F5344CB8AC3E}">
        <p14:creationId xmlns:p14="http://schemas.microsoft.com/office/powerpoint/2010/main" val="1384054376"/>
      </p:ext>
    </p:extLst>
  </p:cSld>
  <p:clrMapOvr>
    <a:masterClrMapping/>
  </p:clrMapOvr>
</p:notes>
</file>

<file path=ppt/notesSlides/notesSlide2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endParaRPr lang="cs-CZ"/>
          </a:p>
        </p:txBody>
      </p:sp>
      <p:sp>
        <p:nvSpPr>
          <p:cNvPr id="4" name="Zástupný symbol pro číslo snímku 3"/>
          <p:cNvSpPr>
            <a:spLocks noGrp="1"/>
          </p:cNvSpPr>
          <p:nvPr>
            <p:ph type="sldNum" sz="quarter" idx="10"/>
          </p:nvPr>
        </p:nvSpPr>
        <p:spPr/>
        <p:txBody>
          <a:bodyPr/>
          <a:lstStyle/>
          <a:p>
            <a:fld id="{ED0454D0-24E4-459F-9DC4-EA02BCDBF9B7}" type="slidenum">
              <a:rPr lang="cs-CZ" smtClean="0"/>
              <a:pPr/>
              <a:t>243</a:t>
            </a:fld>
            <a:endParaRPr lang="cs-CZ"/>
          </a:p>
        </p:txBody>
      </p:sp>
    </p:spTree>
    <p:extLst>
      <p:ext uri="{BB962C8B-B14F-4D97-AF65-F5344CB8AC3E}">
        <p14:creationId xmlns:p14="http://schemas.microsoft.com/office/powerpoint/2010/main" val="2056484047"/>
      </p:ext>
    </p:extLst>
  </p:cSld>
  <p:clrMapOvr>
    <a:masterClrMapping/>
  </p:clrMapOvr>
</p:notes>
</file>

<file path=ppt/notesSlides/notesSlide2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endParaRPr lang="cs-CZ"/>
          </a:p>
        </p:txBody>
      </p:sp>
      <p:sp>
        <p:nvSpPr>
          <p:cNvPr id="4" name="Zástupný symbol pro číslo snímku 3"/>
          <p:cNvSpPr>
            <a:spLocks noGrp="1"/>
          </p:cNvSpPr>
          <p:nvPr>
            <p:ph type="sldNum" sz="quarter" idx="10"/>
          </p:nvPr>
        </p:nvSpPr>
        <p:spPr/>
        <p:txBody>
          <a:bodyPr/>
          <a:lstStyle/>
          <a:p>
            <a:fld id="{ED0454D0-24E4-459F-9DC4-EA02BCDBF9B7}" type="slidenum">
              <a:rPr lang="cs-CZ" smtClean="0"/>
              <a:pPr/>
              <a:t>244</a:t>
            </a:fld>
            <a:endParaRPr lang="cs-CZ"/>
          </a:p>
        </p:txBody>
      </p:sp>
    </p:spTree>
    <p:extLst>
      <p:ext uri="{BB962C8B-B14F-4D97-AF65-F5344CB8AC3E}">
        <p14:creationId xmlns:p14="http://schemas.microsoft.com/office/powerpoint/2010/main" val="1123515435"/>
      </p:ext>
    </p:extLst>
  </p:cSld>
  <p:clrMapOvr>
    <a:masterClrMapping/>
  </p:clrMapOvr>
</p:notes>
</file>

<file path=ppt/notesSlides/notesSlide2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endParaRPr lang="cs-CZ"/>
          </a:p>
        </p:txBody>
      </p:sp>
      <p:sp>
        <p:nvSpPr>
          <p:cNvPr id="4" name="Zástupný symbol pro číslo snímku 3"/>
          <p:cNvSpPr>
            <a:spLocks noGrp="1"/>
          </p:cNvSpPr>
          <p:nvPr>
            <p:ph type="sldNum" sz="quarter" idx="10"/>
          </p:nvPr>
        </p:nvSpPr>
        <p:spPr/>
        <p:txBody>
          <a:bodyPr/>
          <a:lstStyle/>
          <a:p>
            <a:fld id="{ED0454D0-24E4-459F-9DC4-EA02BCDBF9B7}" type="slidenum">
              <a:rPr lang="cs-CZ" smtClean="0"/>
              <a:pPr/>
              <a:t>245</a:t>
            </a:fld>
            <a:endParaRPr lang="cs-CZ"/>
          </a:p>
        </p:txBody>
      </p:sp>
    </p:spTree>
    <p:extLst>
      <p:ext uri="{BB962C8B-B14F-4D97-AF65-F5344CB8AC3E}">
        <p14:creationId xmlns:p14="http://schemas.microsoft.com/office/powerpoint/2010/main" val="2847979574"/>
      </p:ext>
    </p:extLst>
  </p:cSld>
  <p:clrMapOvr>
    <a:masterClrMapping/>
  </p:clrMapOvr>
</p:notes>
</file>

<file path=ppt/notesSlides/notesSlide2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endParaRPr lang="cs-CZ"/>
          </a:p>
        </p:txBody>
      </p:sp>
      <p:sp>
        <p:nvSpPr>
          <p:cNvPr id="4" name="Zástupný symbol pro číslo snímku 3"/>
          <p:cNvSpPr>
            <a:spLocks noGrp="1"/>
          </p:cNvSpPr>
          <p:nvPr>
            <p:ph type="sldNum" sz="quarter" idx="10"/>
          </p:nvPr>
        </p:nvSpPr>
        <p:spPr/>
        <p:txBody>
          <a:bodyPr/>
          <a:lstStyle/>
          <a:p>
            <a:fld id="{ED0454D0-24E4-459F-9DC4-EA02BCDBF9B7}" type="slidenum">
              <a:rPr lang="cs-CZ" smtClean="0"/>
              <a:pPr/>
              <a:t>246</a:t>
            </a:fld>
            <a:endParaRPr lang="cs-CZ"/>
          </a:p>
        </p:txBody>
      </p:sp>
    </p:spTree>
    <p:extLst>
      <p:ext uri="{BB962C8B-B14F-4D97-AF65-F5344CB8AC3E}">
        <p14:creationId xmlns:p14="http://schemas.microsoft.com/office/powerpoint/2010/main" val="1235486160"/>
      </p:ext>
    </p:extLst>
  </p:cSld>
  <p:clrMapOvr>
    <a:masterClrMapping/>
  </p:clrMapOvr>
</p:notes>
</file>

<file path=ppt/notesSlides/notesSlide2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endParaRPr lang="cs-CZ"/>
          </a:p>
        </p:txBody>
      </p:sp>
      <p:sp>
        <p:nvSpPr>
          <p:cNvPr id="4" name="Zástupný symbol pro číslo snímku 3"/>
          <p:cNvSpPr>
            <a:spLocks noGrp="1"/>
          </p:cNvSpPr>
          <p:nvPr>
            <p:ph type="sldNum" sz="quarter" idx="10"/>
          </p:nvPr>
        </p:nvSpPr>
        <p:spPr/>
        <p:txBody>
          <a:bodyPr/>
          <a:lstStyle/>
          <a:p>
            <a:fld id="{ED0454D0-24E4-459F-9DC4-EA02BCDBF9B7}" type="slidenum">
              <a:rPr lang="cs-CZ" smtClean="0"/>
              <a:pPr/>
              <a:t>247</a:t>
            </a:fld>
            <a:endParaRPr lang="cs-CZ"/>
          </a:p>
        </p:txBody>
      </p:sp>
    </p:spTree>
    <p:extLst>
      <p:ext uri="{BB962C8B-B14F-4D97-AF65-F5344CB8AC3E}">
        <p14:creationId xmlns:p14="http://schemas.microsoft.com/office/powerpoint/2010/main" val="522530850"/>
      </p:ext>
    </p:extLst>
  </p:cSld>
  <p:clrMapOvr>
    <a:masterClrMapping/>
  </p:clrMapOvr>
</p:notes>
</file>

<file path=ppt/notesSlides/notesSlide2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endParaRPr lang="cs-CZ"/>
          </a:p>
        </p:txBody>
      </p:sp>
      <p:sp>
        <p:nvSpPr>
          <p:cNvPr id="4" name="Zástupný symbol pro číslo snímku 3"/>
          <p:cNvSpPr>
            <a:spLocks noGrp="1"/>
          </p:cNvSpPr>
          <p:nvPr>
            <p:ph type="sldNum" sz="quarter" idx="10"/>
          </p:nvPr>
        </p:nvSpPr>
        <p:spPr/>
        <p:txBody>
          <a:bodyPr/>
          <a:lstStyle/>
          <a:p>
            <a:fld id="{ED0454D0-24E4-459F-9DC4-EA02BCDBF9B7}" type="slidenum">
              <a:rPr lang="cs-CZ" smtClean="0"/>
              <a:pPr/>
              <a:t>248</a:t>
            </a:fld>
            <a:endParaRPr lang="cs-CZ"/>
          </a:p>
        </p:txBody>
      </p:sp>
    </p:spTree>
    <p:extLst>
      <p:ext uri="{BB962C8B-B14F-4D97-AF65-F5344CB8AC3E}">
        <p14:creationId xmlns:p14="http://schemas.microsoft.com/office/powerpoint/2010/main" val="2948496127"/>
      </p:ext>
    </p:extLst>
  </p:cSld>
  <p:clrMapOvr>
    <a:masterClrMapping/>
  </p:clrMapOvr>
</p:notes>
</file>

<file path=ppt/notesSlides/notesSlide2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endParaRPr lang="cs-CZ"/>
          </a:p>
        </p:txBody>
      </p:sp>
      <p:sp>
        <p:nvSpPr>
          <p:cNvPr id="4" name="Zástupný symbol pro číslo snímku 3"/>
          <p:cNvSpPr>
            <a:spLocks noGrp="1"/>
          </p:cNvSpPr>
          <p:nvPr>
            <p:ph type="sldNum" sz="quarter" idx="10"/>
          </p:nvPr>
        </p:nvSpPr>
        <p:spPr/>
        <p:txBody>
          <a:bodyPr/>
          <a:lstStyle/>
          <a:p>
            <a:fld id="{ED0454D0-24E4-459F-9DC4-EA02BCDBF9B7}" type="slidenum">
              <a:rPr lang="cs-CZ" smtClean="0"/>
              <a:pPr/>
              <a:t>249</a:t>
            </a:fld>
            <a:endParaRPr lang="cs-CZ"/>
          </a:p>
        </p:txBody>
      </p:sp>
    </p:spTree>
    <p:extLst>
      <p:ext uri="{BB962C8B-B14F-4D97-AF65-F5344CB8AC3E}">
        <p14:creationId xmlns:p14="http://schemas.microsoft.com/office/powerpoint/2010/main" val="233939095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r>
              <a:rPr lang="en-GB" sz="1000" dirty="0" smtClean="0"/>
              <a:t>What is CASE (Computer-Aided Software Engineering)?</a:t>
            </a:r>
          </a:p>
          <a:p>
            <a:endParaRPr lang="en-GB" sz="1000" dirty="0" smtClean="0"/>
          </a:p>
          <a:p>
            <a:r>
              <a:rPr lang="en-GB" sz="1000" dirty="0" smtClean="0"/>
              <a:t>You know that we have a computer. </a:t>
            </a:r>
            <a:r>
              <a:rPr lang="cs-CZ" sz="1000" dirty="0" err="1" smtClean="0"/>
              <a:t>Is</a:t>
            </a:r>
            <a:r>
              <a:rPr lang="cs-CZ" sz="1000" dirty="0" smtClean="0"/>
              <a:t> </a:t>
            </a:r>
            <a:r>
              <a:rPr lang="cs-CZ" sz="1000" dirty="0" err="1" smtClean="0"/>
              <a:t>that</a:t>
            </a:r>
            <a:r>
              <a:rPr lang="cs-CZ" sz="1000" dirty="0" smtClean="0"/>
              <a:t> </a:t>
            </a:r>
            <a:r>
              <a:rPr lang="cs-CZ" sz="1000" dirty="0" err="1" smtClean="0"/>
              <a:t>right</a:t>
            </a:r>
            <a:r>
              <a:rPr lang="cs-CZ" sz="1000" dirty="0" smtClean="0"/>
              <a:t>? </a:t>
            </a:r>
            <a:r>
              <a:rPr lang="en-GB" sz="1000" baseline="0" dirty="0" smtClean="0"/>
              <a:t>And you know that software engineering is solving problems using computers. </a:t>
            </a:r>
            <a:r>
              <a:rPr lang="cs-CZ" sz="1000" dirty="0" err="1" smtClean="0"/>
              <a:t>Is</a:t>
            </a:r>
            <a:r>
              <a:rPr lang="cs-CZ" sz="1000" dirty="0" smtClean="0"/>
              <a:t> </a:t>
            </a:r>
            <a:r>
              <a:rPr lang="cs-CZ" sz="1000" dirty="0" err="1" smtClean="0"/>
              <a:t>that</a:t>
            </a:r>
            <a:r>
              <a:rPr lang="cs-CZ" sz="1000" dirty="0" smtClean="0"/>
              <a:t> </a:t>
            </a:r>
            <a:r>
              <a:rPr lang="cs-CZ" sz="1000" dirty="0" err="1" smtClean="0"/>
              <a:t>right</a:t>
            </a:r>
            <a:r>
              <a:rPr lang="cs-CZ" sz="1000" dirty="0" smtClean="0"/>
              <a:t>? </a:t>
            </a:r>
            <a:r>
              <a:rPr lang="en-US" sz="1000" dirty="0" smtClean="0"/>
              <a:t>Ok so why we should do everything in our engineering</a:t>
            </a:r>
            <a:r>
              <a:rPr lang="en-US" sz="1000" baseline="0" dirty="0" smtClean="0"/>
              <a:t> field manually. We should be the first who use computers to do the thinking for us. So</a:t>
            </a:r>
          </a:p>
          <a:p>
            <a:endParaRPr lang="en-US" sz="1000" baseline="0" dirty="0" smtClean="0"/>
          </a:p>
          <a:p>
            <a:r>
              <a:rPr lang="en-US" sz="1000" baseline="0" dirty="0" smtClean="0"/>
              <a:t> </a:t>
            </a:r>
            <a:r>
              <a:rPr lang="en-GB" sz="1600" dirty="0" smtClean="0"/>
              <a:t>Software systems that are intended to provide automated support for software process activities. </a:t>
            </a:r>
          </a:p>
          <a:p>
            <a:r>
              <a:rPr lang="en-GB" sz="1600" dirty="0" smtClean="0"/>
              <a:t>CASE systems are often used for method support.</a:t>
            </a:r>
          </a:p>
          <a:p>
            <a:r>
              <a:rPr lang="en-GB" sz="1600" dirty="0" err="1" smtClean="0"/>
              <a:t>Upper-CASE</a:t>
            </a:r>
            <a:endParaRPr lang="en-GB" sz="1600" dirty="0" smtClean="0"/>
          </a:p>
          <a:p>
            <a:pPr lvl="1"/>
            <a:r>
              <a:rPr lang="en-GB" sz="1400" dirty="0" smtClean="0"/>
              <a:t>Tools to support the early process activities of requirements and design;</a:t>
            </a:r>
          </a:p>
          <a:p>
            <a:pPr lvl="1"/>
            <a:endParaRPr lang="en-GB" sz="1400" dirty="0" smtClean="0"/>
          </a:p>
          <a:p>
            <a:pPr lvl="1"/>
            <a:r>
              <a:rPr lang="en-GB" sz="1400" dirty="0" smtClean="0"/>
              <a:t>Like</a:t>
            </a:r>
            <a:r>
              <a:rPr lang="en-GB" sz="1400" baseline="0" dirty="0" smtClean="0"/>
              <a:t> requirement engineering tools – requisite pro, MS Word, …</a:t>
            </a:r>
          </a:p>
          <a:p>
            <a:pPr lvl="1"/>
            <a:r>
              <a:rPr lang="en-GB" sz="1400" baseline="0" dirty="0" smtClean="0"/>
              <a:t>Design tools that support graphical view of the problem – UML based tools, …</a:t>
            </a:r>
            <a:endParaRPr lang="en-GB" sz="1400" dirty="0" smtClean="0"/>
          </a:p>
          <a:p>
            <a:pPr lvl="1"/>
            <a:endParaRPr lang="en-GB" sz="1400" dirty="0" smtClean="0"/>
          </a:p>
          <a:p>
            <a:r>
              <a:rPr lang="en-GB" sz="1600" dirty="0" err="1" smtClean="0"/>
              <a:t>Lower-CASE</a:t>
            </a:r>
            <a:endParaRPr lang="en-GB" sz="1600" dirty="0" smtClean="0"/>
          </a:p>
          <a:p>
            <a:pPr lvl="1"/>
            <a:r>
              <a:rPr lang="en-GB" sz="1400" dirty="0" smtClean="0"/>
              <a:t>Tools to support later activities such as programming, debugging and testing.</a:t>
            </a:r>
          </a:p>
          <a:p>
            <a:endParaRPr lang="en-US" sz="1000" dirty="0" smtClean="0"/>
          </a:p>
          <a:p>
            <a:r>
              <a:rPr lang="en-US" sz="1000" dirty="0" smtClean="0"/>
              <a:t>What</a:t>
            </a:r>
            <a:r>
              <a:rPr lang="en-US" sz="1000" baseline="0" dirty="0" smtClean="0"/>
              <a:t> about programming </a:t>
            </a:r>
            <a:r>
              <a:rPr lang="en-US" sz="1000" baseline="0" dirty="0" err="1" smtClean="0"/>
              <a:t>enviroment</a:t>
            </a:r>
            <a:r>
              <a:rPr lang="en-US" sz="1000" baseline="0" dirty="0" smtClean="0"/>
              <a:t> – MS Studio, Eclipse, </a:t>
            </a:r>
            <a:r>
              <a:rPr lang="en-US" sz="1000" baseline="0" dirty="0" err="1" smtClean="0"/>
              <a:t>NetBeans</a:t>
            </a:r>
            <a:r>
              <a:rPr lang="en-US" sz="1000" baseline="0" dirty="0" smtClean="0"/>
              <a:t>? Testing tools, …</a:t>
            </a:r>
            <a:endParaRPr lang="en-US" sz="1000" dirty="0" smtClean="0"/>
          </a:p>
        </p:txBody>
      </p:sp>
      <p:sp>
        <p:nvSpPr>
          <p:cNvPr id="4" name="Zástupný symbol pro číslo snímku 3"/>
          <p:cNvSpPr>
            <a:spLocks noGrp="1"/>
          </p:cNvSpPr>
          <p:nvPr>
            <p:ph type="sldNum" sz="quarter" idx="10"/>
          </p:nvPr>
        </p:nvSpPr>
        <p:spPr/>
        <p:txBody>
          <a:bodyPr/>
          <a:lstStyle/>
          <a:p>
            <a:fld id="{ED0454D0-24E4-459F-9DC4-EA02BCDBF9B7}" type="slidenum">
              <a:rPr lang="cs-CZ" smtClean="0"/>
              <a:pPr/>
              <a:t>25</a:t>
            </a:fld>
            <a:endParaRPr lang="cs-CZ"/>
          </a:p>
        </p:txBody>
      </p:sp>
    </p:spTree>
    <p:extLst>
      <p:ext uri="{BB962C8B-B14F-4D97-AF65-F5344CB8AC3E}">
        <p14:creationId xmlns:p14="http://schemas.microsoft.com/office/powerpoint/2010/main" val="1748636319"/>
      </p:ext>
    </p:extLst>
  </p:cSld>
  <p:clrMapOvr>
    <a:masterClrMapping/>
  </p:clrMapOvr>
</p:notes>
</file>

<file path=ppt/notesSlides/notesSlide2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endParaRPr lang="cs-CZ" dirty="0"/>
          </a:p>
        </p:txBody>
      </p:sp>
      <p:sp>
        <p:nvSpPr>
          <p:cNvPr id="4" name="Zástupný symbol pro číslo snímku 3"/>
          <p:cNvSpPr>
            <a:spLocks noGrp="1"/>
          </p:cNvSpPr>
          <p:nvPr>
            <p:ph type="sldNum" sz="quarter" idx="10"/>
          </p:nvPr>
        </p:nvSpPr>
        <p:spPr/>
        <p:txBody>
          <a:bodyPr/>
          <a:lstStyle/>
          <a:p>
            <a:fld id="{ED0454D0-24E4-459F-9DC4-EA02BCDBF9B7}" type="slidenum">
              <a:rPr lang="cs-CZ" smtClean="0"/>
              <a:pPr/>
              <a:t>250</a:t>
            </a:fld>
            <a:endParaRPr lang="cs-CZ"/>
          </a:p>
        </p:txBody>
      </p:sp>
    </p:spTree>
    <p:extLst>
      <p:ext uri="{BB962C8B-B14F-4D97-AF65-F5344CB8AC3E}">
        <p14:creationId xmlns:p14="http://schemas.microsoft.com/office/powerpoint/2010/main" val="248281714"/>
      </p:ext>
    </p:extLst>
  </p:cSld>
  <p:clrMapOvr>
    <a:masterClrMapping/>
  </p:clrMapOvr>
</p:notes>
</file>

<file path=ppt/notesSlides/notesSlide2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endParaRPr lang="cs-CZ" dirty="0"/>
          </a:p>
        </p:txBody>
      </p:sp>
      <p:sp>
        <p:nvSpPr>
          <p:cNvPr id="4" name="Zástupný symbol pro číslo snímku 3"/>
          <p:cNvSpPr>
            <a:spLocks noGrp="1"/>
          </p:cNvSpPr>
          <p:nvPr>
            <p:ph type="sldNum" sz="quarter" idx="10"/>
          </p:nvPr>
        </p:nvSpPr>
        <p:spPr/>
        <p:txBody>
          <a:bodyPr/>
          <a:lstStyle/>
          <a:p>
            <a:fld id="{ED0454D0-24E4-459F-9DC4-EA02BCDBF9B7}" type="slidenum">
              <a:rPr lang="cs-CZ" smtClean="0"/>
              <a:pPr/>
              <a:t>251</a:t>
            </a:fld>
            <a:endParaRPr lang="cs-CZ"/>
          </a:p>
        </p:txBody>
      </p:sp>
    </p:spTree>
    <p:extLst>
      <p:ext uri="{BB962C8B-B14F-4D97-AF65-F5344CB8AC3E}">
        <p14:creationId xmlns:p14="http://schemas.microsoft.com/office/powerpoint/2010/main" val="3638968559"/>
      </p:ext>
    </p:extLst>
  </p:cSld>
  <p:clrMapOvr>
    <a:masterClrMapping/>
  </p:clrMapOvr>
</p:notes>
</file>

<file path=ppt/notesSlides/notesSlide2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endParaRPr lang="cs-CZ"/>
          </a:p>
        </p:txBody>
      </p:sp>
      <p:sp>
        <p:nvSpPr>
          <p:cNvPr id="4" name="Zástupný symbol pro číslo snímku 3"/>
          <p:cNvSpPr>
            <a:spLocks noGrp="1"/>
          </p:cNvSpPr>
          <p:nvPr>
            <p:ph type="sldNum" sz="quarter" idx="10"/>
          </p:nvPr>
        </p:nvSpPr>
        <p:spPr/>
        <p:txBody>
          <a:bodyPr/>
          <a:lstStyle/>
          <a:p>
            <a:fld id="{ED0454D0-24E4-459F-9DC4-EA02BCDBF9B7}" type="slidenum">
              <a:rPr lang="cs-CZ" smtClean="0"/>
              <a:pPr/>
              <a:t>252</a:t>
            </a:fld>
            <a:endParaRPr lang="cs-CZ"/>
          </a:p>
        </p:txBody>
      </p:sp>
    </p:spTree>
    <p:extLst>
      <p:ext uri="{BB962C8B-B14F-4D97-AF65-F5344CB8AC3E}">
        <p14:creationId xmlns:p14="http://schemas.microsoft.com/office/powerpoint/2010/main" val="3446764375"/>
      </p:ext>
    </p:extLst>
  </p:cSld>
  <p:clrMapOvr>
    <a:masterClrMapping/>
  </p:clrMapOvr>
</p:notes>
</file>

<file path=ppt/notesSlides/notesSlide2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endParaRPr lang="cs-CZ"/>
          </a:p>
        </p:txBody>
      </p:sp>
      <p:sp>
        <p:nvSpPr>
          <p:cNvPr id="4" name="Zástupný symbol pro číslo snímku 3"/>
          <p:cNvSpPr>
            <a:spLocks noGrp="1"/>
          </p:cNvSpPr>
          <p:nvPr>
            <p:ph type="sldNum" sz="quarter" idx="10"/>
          </p:nvPr>
        </p:nvSpPr>
        <p:spPr/>
        <p:txBody>
          <a:bodyPr/>
          <a:lstStyle/>
          <a:p>
            <a:fld id="{ED0454D0-24E4-459F-9DC4-EA02BCDBF9B7}" type="slidenum">
              <a:rPr lang="cs-CZ" smtClean="0"/>
              <a:pPr/>
              <a:t>253</a:t>
            </a:fld>
            <a:endParaRPr lang="cs-CZ"/>
          </a:p>
        </p:txBody>
      </p:sp>
    </p:spTree>
    <p:extLst>
      <p:ext uri="{BB962C8B-B14F-4D97-AF65-F5344CB8AC3E}">
        <p14:creationId xmlns:p14="http://schemas.microsoft.com/office/powerpoint/2010/main" val="1852059598"/>
      </p:ext>
    </p:extLst>
  </p:cSld>
  <p:clrMapOvr>
    <a:masterClrMapping/>
  </p:clrMapOvr>
</p:notes>
</file>

<file path=ppt/notesSlides/notesSlide2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endParaRPr lang="cs-CZ"/>
          </a:p>
        </p:txBody>
      </p:sp>
      <p:sp>
        <p:nvSpPr>
          <p:cNvPr id="4" name="Zástupný symbol pro číslo snímku 3"/>
          <p:cNvSpPr>
            <a:spLocks noGrp="1"/>
          </p:cNvSpPr>
          <p:nvPr>
            <p:ph type="sldNum" sz="quarter" idx="10"/>
          </p:nvPr>
        </p:nvSpPr>
        <p:spPr/>
        <p:txBody>
          <a:bodyPr/>
          <a:lstStyle/>
          <a:p>
            <a:fld id="{ED0454D0-24E4-459F-9DC4-EA02BCDBF9B7}" type="slidenum">
              <a:rPr lang="cs-CZ" smtClean="0"/>
              <a:pPr/>
              <a:t>254</a:t>
            </a:fld>
            <a:endParaRPr lang="cs-CZ"/>
          </a:p>
        </p:txBody>
      </p:sp>
    </p:spTree>
    <p:extLst>
      <p:ext uri="{BB962C8B-B14F-4D97-AF65-F5344CB8AC3E}">
        <p14:creationId xmlns:p14="http://schemas.microsoft.com/office/powerpoint/2010/main" val="2959188804"/>
      </p:ext>
    </p:extLst>
  </p:cSld>
  <p:clrMapOvr>
    <a:masterClrMapping/>
  </p:clrMapOvr>
</p:notes>
</file>

<file path=ppt/notesSlides/notesSlide2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endParaRPr lang="cs-CZ"/>
          </a:p>
        </p:txBody>
      </p:sp>
      <p:sp>
        <p:nvSpPr>
          <p:cNvPr id="4" name="Zástupný symbol pro číslo snímku 3"/>
          <p:cNvSpPr>
            <a:spLocks noGrp="1"/>
          </p:cNvSpPr>
          <p:nvPr>
            <p:ph type="sldNum" sz="quarter" idx="10"/>
          </p:nvPr>
        </p:nvSpPr>
        <p:spPr/>
        <p:txBody>
          <a:bodyPr/>
          <a:lstStyle/>
          <a:p>
            <a:fld id="{ED0454D0-24E4-459F-9DC4-EA02BCDBF9B7}" type="slidenum">
              <a:rPr lang="cs-CZ" smtClean="0"/>
              <a:pPr/>
              <a:t>255</a:t>
            </a:fld>
            <a:endParaRPr lang="cs-CZ"/>
          </a:p>
        </p:txBody>
      </p:sp>
    </p:spTree>
    <p:extLst>
      <p:ext uri="{BB962C8B-B14F-4D97-AF65-F5344CB8AC3E}">
        <p14:creationId xmlns:p14="http://schemas.microsoft.com/office/powerpoint/2010/main" val="3185473779"/>
      </p:ext>
    </p:extLst>
  </p:cSld>
  <p:clrMapOvr>
    <a:masterClrMapping/>
  </p:clrMapOvr>
</p:notes>
</file>

<file path=ppt/notesSlides/notesSlide2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endParaRPr lang="cs-CZ"/>
          </a:p>
        </p:txBody>
      </p:sp>
      <p:sp>
        <p:nvSpPr>
          <p:cNvPr id="4" name="Zástupný symbol pro číslo snímku 3"/>
          <p:cNvSpPr>
            <a:spLocks noGrp="1"/>
          </p:cNvSpPr>
          <p:nvPr>
            <p:ph type="sldNum" sz="quarter" idx="10"/>
          </p:nvPr>
        </p:nvSpPr>
        <p:spPr/>
        <p:txBody>
          <a:bodyPr/>
          <a:lstStyle/>
          <a:p>
            <a:fld id="{ED0454D0-24E4-459F-9DC4-EA02BCDBF9B7}" type="slidenum">
              <a:rPr lang="cs-CZ" smtClean="0"/>
              <a:pPr/>
              <a:t>256</a:t>
            </a:fld>
            <a:endParaRPr lang="cs-CZ"/>
          </a:p>
        </p:txBody>
      </p:sp>
    </p:spTree>
    <p:extLst>
      <p:ext uri="{BB962C8B-B14F-4D97-AF65-F5344CB8AC3E}">
        <p14:creationId xmlns:p14="http://schemas.microsoft.com/office/powerpoint/2010/main" val="3862918261"/>
      </p:ext>
    </p:extLst>
  </p:cSld>
  <p:clrMapOvr>
    <a:masterClrMapping/>
  </p:clrMapOvr>
</p:notes>
</file>

<file path=ppt/notesSlides/notesSlide2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endParaRPr lang="cs-CZ" dirty="0"/>
          </a:p>
        </p:txBody>
      </p:sp>
      <p:sp>
        <p:nvSpPr>
          <p:cNvPr id="4" name="Zástupný symbol pro číslo snímku 3"/>
          <p:cNvSpPr>
            <a:spLocks noGrp="1"/>
          </p:cNvSpPr>
          <p:nvPr>
            <p:ph type="sldNum" sz="quarter" idx="10"/>
          </p:nvPr>
        </p:nvSpPr>
        <p:spPr/>
        <p:txBody>
          <a:bodyPr/>
          <a:lstStyle/>
          <a:p>
            <a:fld id="{ED0454D0-24E4-459F-9DC4-EA02BCDBF9B7}" type="slidenum">
              <a:rPr lang="cs-CZ" smtClean="0"/>
              <a:pPr/>
              <a:t>257</a:t>
            </a:fld>
            <a:endParaRPr lang="cs-CZ"/>
          </a:p>
        </p:txBody>
      </p:sp>
    </p:spTree>
    <p:extLst>
      <p:ext uri="{BB962C8B-B14F-4D97-AF65-F5344CB8AC3E}">
        <p14:creationId xmlns:p14="http://schemas.microsoft.com/office/powerpoint/2010/main" val="1899166101"/>
      </p:ext>
    </p:extLst>
  </p:cSld>
  <p:clrMapOvr>
    <a:masterClrMapping/>
  </p:clrMapOvr>
</p:notes>
</file>

<file path=ppt/notesSlides/notesSlide2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endParaRPr lang="cs-CZ"/>
          </a:p>
        </p:txBody>
      </p:sp>
      <p:sp>
        <p:nvSpPr>
          <p:cNvPr id="4" name="Zástupný symbol pro číslo snímku 3"/>
          <p:cNvSpPr>
            <a:spLocks noGrp="1"/>
          </p:cNvSpPr>
          <p:nvPr>
            <p:ph type="sldNum" sz="quarter" idx="10"/>
          </p:nvPr>
        </p:nvSpPr>
        <p:spPr/>
        <p:txBody>
          <a:bodyPr/>
          <a:lstStyle/>
          <a:p>
            <a:fld id="{ED0454D0-24E4-459F-9DC4-EA02BCDBF9B7}" type="slidenum">
              <a:rPr lang="cs-CZ" smtClean="0"/>
              <a:pPr/>
              <a:t>258</a:t>
            </a:fld>
            <a:endParaRPr lang="cs-CZ"/>
          </a:p>
        </p:txBody>
      </p:sp>
    </p:spTree>
    <p:extLst>
      <p:ext uri="{BB962C8B-B14F-4D97-AF65-F5344CB8AC3E}">
        <p14:creationId xmlns:p14="http://schemas.microsoft.com/office/powerpoint/2010/main" val="44528838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r>
              <a:rPr lang="en-US" sz="1050" dirty="0" smtClean="0"/>
              <a:t>Do you</a:t>
            </a:r>
            <a:r>
              <a:rPr lang="en-US" sz="1050" baseline="0" dirty="0" smtClean="0"/>
              <a:t> want to build good or bad software? </a:t>
            </a:r>
          </a:p>
          <a:p>
            <a:r>
              <a:rPr lang="en-US" sz="1050" baseline="0" dirty="0" smtClean="0"/>
              <a:t>Of course that you want to build good software..., but</a:t>
            </a:r>
          </a:p>
          <a:p>
            <a:r>
              <a:rPr lang="en-US" sz="1050" baseline="0" dirty="0" smtClean="0"/>
              <a:t>What does it mean to build a good software, how can I recognize good software?</a:t>
            </a:r>
          </a:p>
          <a:p>
            <a:r>
              <a:rPr lang="en-US" sz="1050" baseline="0" dirty="0" smtClean="0"/>
              <a:t>Let’s say that good software:</a:t>
            </a:r>
          </a:p>
          <a:p>
            <a:pPr>
              <a:lnSpc>
                <a:spcPct val="90000"/>
              </a:lnSpc>
            </a:pPr>
            <a:endParaRPr lang="en-GB" sz="1800" dirty="0" smtClean="0"/>
          </a:p>
          <a:p>
            <a:pPr>
              <a:lnSpc>
                <a:spcPct val="90000"/>
              </a:lnSpc>
            </a:pPr>
            <a:r>
              <a:rPr lang="en-GB" sz="1800" dirty="0" smtClean="0"/>
              <a:t>should deliver the required functionality and performance to the user and should be maintainable, dependable and acceptable.</a:t>
            </a:r>
          </a:p>
          <a:p>
            <a:pPr>
              <a:lnSpc>
                <a:spcPct val="90000"/>
              </a:lnSpc>
            </a:pPr>
            <a:r>
              <a:rPr lang="en-GB" sz="1800" dirty="0" smtClean="0"/>
              <a:t>Maintainability</a:t>
            </a:r>
          </a:p>
          <a:p>
            <a:pPr lvl="1">
              <a:lnSpc>
                <a:spcPct val="90000"/>
              </a:lnSpc>
            </a:pPr>
            <a:r>
              <a:rPr lang="en-GB" sz="1600" dirty="0" smtClean="0"/>
              <a:t>Software must evolve to meet changing needs;</a:t>
            </a:r>
          </a:p>
          <a:p>
            <a:pPr>
              <a:lnSpc>
                <a:spcPct val="90000"/>
              </a:lnSpc>
            </a:pPr>
            <a:r>
              <a:rPr lang="en-GB" sz="1800" dirty="0" smtClean="0"/>
              <a:t>Dependability</a:t>
            </a:r>
          </a:p>
          <a:p>
            <a:pPr lvl="1">
              <a:lnSpc>
                <a:spcPct val="90000"/>
              </a:lnSpc>
            </a:pPr>
            <a:r>
              <a:rPr lang="en-GB" sz="1600" dirty="0" smtClean="0"/>
              <a:t>Software must be trustworthy;</a:t>
            </a:r>
          </a:p>
          <a:p>
            <a:pPr>
              <a:lnSpc>
                <a:spcPct val="90000"/>
              </a:lnSpc>
            </a:pPr>
            <a:r>
              <a:rPr lang="en-GB" sz="1800" dirty="0" smtClean="0"/>
              <a:t>Efficiency</a:t>
            </a:r>
          </a:p>
          <a:p>
            <a:pPr lvl="1">
              <a:lnSpc>
                <a:spcPct val="90000"/>
              </a:lnSpc>
            </a:pPr>
            <a:r>
              <a:rPr lang="en-GB" sz="1600" dirty="0" smtClean="0"/>
              <a:t>Software should not make wasteful use of system resources;</a:t>
            </a:r>
          </a:p>
          <a:p>
            <a:pPr>
              <a:lnSpc>
                <a:spcPct val="90000"/>
              </a:lnSpc>
            </a:pPr>
            <a:r>
              <a:rPr lang="en-GB" sz="1800" dirty="0" smtClean="0"/>
              <a:t>Acceptability</a:t>
            </a:r>
          </a:p>
          <a:p>
            <a:pPr lvl="1">
              <a:lnSpc>
                <a:spcPct val="90000"/>
              </a:lnSpc>
            </a:pPr>
            <a:r>
              <a:rPr lang="en-GB" sz="1600" dirty="0" smtClean="0"/>
              <a:t>Software must accepted by the users for which it was designed. This means it must be understandable, usable and compatible with other systems.</a:t>
            </a:r>
          </a:p>
          <a:p>
            <a:endParaRPr lang="en-US" sz="1050" baseline="0" dirty="0" smtClean="0"/>
          </a:p>
        </p:txBody>
      </p:sp>
      <p:sp>
        <p:nvSpPr>
          <p:cNvPr id="4" name="Zástupný symbol pro číslo snímku 3"/>
          <p:cNvSpPr>
            <a:spLocks noGrp="1"/>
          </p:cNvSpPr>
          <p:nvPr>
            <p:ph type="sldNum" sz="quarter" idx="10"/>
          </p:nvPr>
        </p:nvSpPr>
        <p:spPr/>
        <p:txBody>
          <a:bodyPr/>
          <a:lstStyle/>
          <a:p>
            <a:fld id="{ED0454D0-24E4-459F-9DC4-EA02BCDBF9B7}" type="slidenum">
              <a:rPr lang="cs-CZ" smtClean="0"/>
              <a:pPr/>
              <a:t>26</a:t>
            </a:fld>
            <a:endParaRPr lang="cs-CZ"/>
          </a:p>
        </p:txBody>
      </p:sp>
    </p:spTree>
    <p:extLst>
      <p:ext uri="{BB962C8B-B14F-4D97-AF65-F5344CB8AC3E}">
        <p14:creationId xmlns:p14="http://schemas.microsoft.com/office/powerpoint/2010/main" val="292237706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r>
              <a:rPr lang="en-US" dirty="0" smtClean="0"/>
              <a:t>Now,</a:t>
            </a:r>
            <a:r>
              <a:rPr lang="en-US" baseline="0" dirty="0" smtClean="0"/>
              <a:t> let us think about the software engineering field. </a:t>
            </a:r>
          </a:p>
          <a:p>
            <a:r>
              <a:rPr lang="en-US" baseline="0" dirty="0" smtClean="0"/>
              <a:t>What are the goals that we want to achieve? To build</a:t>
            </a:r>
            <a:r>
              <a:rPr lang="en-US" strike="noStrike" baseline="0" dirty="0" smtClean="0"/>
              <a:t> </a:t>
            </a:r>
            <a:r>
              <a:rPr lang="en-US" baseline="0" dirty="0" smtClean="0"/>
              <a:t>good software easily, quickly.</a:t>
            </a:r>
          </a:p>
          <a:p>
            <a:r>
              <a:rPr lang="en-US" baseline="0" dirty="0" smtClean="0"/>
              <a:t>So the main challenges we face are for example:</a:t>
            </a:r>
          </a:p>
          <a:p>
            <a:r>
              <a:rPr lang="en-GB" sz="2400" dirty="0" smtClean="0"/>
              <a:t>Heterogeneity, delivery and trust.</a:t>
            </a:r>
          </a:p>
          <a:p>
            <a:r>
              <a:rPr lang="en-GB" sz="2400" dirty="0" smtClean="0"/>
              <a:t>Heterogeneity</a:t>
            </a:r>
          </a:p>
          <a:p>
            <a:pPr lvl="1"/>
            <a:r>
              <a:rPr lang="en-GB" sz="2000" dirty="0" smtClean="0"/>
              <a:t>Developing techniques for building software that can cope with heterogeneous platforms and execution environments;</a:t>
            </a:r>
          </a:p>
          <a:p>
            <a:r>
              <a:rPr lang="en-GB" sz="2400" dirty="0" smtClean="0"/>
              <a:t>Delivery</a:t>
            </a:r>
          </a:p>
          <a:p>
            <a:pPr lvl="1"/>
            <a:r>
              <a:rPr lang="en-GB" sz="2000" dirty="0" smtClean="0"/>
              <a:t>Developing techniques that lead to faster delivery of software;</a:t>
            </a:r>
          </a:p>
          <a:p>
            <a:r>
              <a:rPr lang="en-GB" sz="2400" dirty="0" smtClean="0"/>
              <a:t>Trust</a:t>
            </a:r>
          </a:p>
          <a:p>
            <a:pPr lvl="1"/>
            <a:r>
              <a:rPr lang="en-GB" sz="2000" dirty="0" smtClean="0"/>
              <a:t>Developing techniques that demonstrate that software can be trusted by its users.</a:t>
            </a:r>
          </a:p>
          <a:p>
            <a:endParaRPr lang="cs-CZ" dirty="0"/>
          </a:p>
        </p:txBody>
      </p:sp>
      <p:sp>
        <p:nvSpPr>
          <p:cNvPr id="4" name="Zástupný symbol pro číslo snímku 3"/>
          <p:cNvSpPr>
            <a:spLocks noGrp="1"/>
          </p:cNvSpPr>
          <p:nvPr>
            <p:ph type="sldNum" sz="quarter" idx="10"/>
          </p:nvPr>
        </p:nvSpPr>
        <p:spPr/>
        <p:txBody>
          <a:bodyPr/>
          <a:lstStyle/>
          <a:p>
            <a:fld id="{ED0454D0-24E4-459F-9DC4-EA02BCDBF9B7}" type="slidenum">
              <a:rPr lang="cs-CZ" smtClean="0"/>
              <a:pPr/>
              <a:t>27</a:t>
            </a:fld>
            <a:endParaRPr lang="cs-CZ"/>
          </a:p>
        </p:txBody>
      </p:sp>
    </p:spTree>
    <p:extLst>
      <p:ext uri="{BB962C8B-B14F-4D97-AF65-F5344CB8AC3E}">
        <p14:creationId xmlns:p14="http://schemas.microsoft.com/office/powerpoint/2010/main" val="407517096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r>
              <a:rPr lang="en-US" dirty="0" smtClean="0"/>
              <a:t>Thus,</a:t>
            </a:r>
            <a:r>
              <a:rPr lang="en-US" baseline="0" dirty="0" smtClean="0"/>
              <a:t> the fault is the inside view of the system – seen by the developers</a:t>
            </a:r>
          </a:p>
          <a:p>
            <a:r>
              <a:rPr lang="en-US" baseline="0" dirty="0" smtClean="0"/>
              <a:t>Failure is an outside view of the system – seen by the users</a:t>
            </a:r>
            <a:endParaRPr lang="cs-CZ" dirty="0"/>
          </a:p>
        </p:txBody>
      </p:sp>
      <p:sp>
        <p:nvSpPr>
          <p:cNvPr id="4" name="Zástupný symbol pro číslo snímku 3"/>
          <p:cNvSpPr>
            <a:spLocks noGrp="1"/>
          </p:cNvSpPr>
          <p:nvPr>
            <p:ph type="sldNum" sz="quarter" idx="10"/>
          </p:nvPr>
        </p:nvSpPr>
        <p:spPr/>
        <p:txBody>
          <a:bodyPr/>
          <a:lstStyle/>
          <a:p>
            <a:fld id="{ED0454D0-24E4-459F-9DC4-EA02BCDBF9B7}" type="slidenum">
              <a:rPr lang="cs-CZ" smtClean="0"/>
              <a:pPr/>
              <a:t>28</a:t>
            </a:fld>
            <a:endParaRPr lang="cs-CZ"/>
          </a:p>
        </p:txBody>
      </p:sp>
    </p:spTree>
    <p:extLst>
      <p:ext uri="{BB962C8B-B14F-4D97-AF65-F5344CB8AC3E}">
        <p14:creationId xmlns:p14="http://schemas.microsoft.com/office/powerpoint/2010/main" val="158368624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r>
              <a:rPr lang="en-US" dirty="0" smtClean="0"/>
              <a:t>What are the SWE </a:t>
            </a:r>
            <a:r>
              <a:rPr lang="cs-CZ" dirty="0" err="1" smtClean="0"/>
              <a:t>Knowledge</a:t>
            </a:r>
            <a:r>
              <a:rPr lang="cs-CZ" dirty="0" smtClean="0"/>
              <a:t> </a:t>
            </a:r>
            <a:r>
              <a:rPr lang="cs-CZ" dirty="0" err="1" smtClean="0"/>
              <a:t>Areas</a:t>
            </a:r>
            <a:r>
              <a:rPr lang="en-US" dirty="0" smtClean="0"/>
              <a:t>?</a:t>
            </a:r>
          </a:p>
          <a:p>
            <a:r>
              <a:rPr lang="en-US" dirty="0" smtClean="0"/>
              <a:t>To become</a:t>
            </a:r>
            <a:r>
              <a:rPr lang="en-US" baseline="0" dirty="0" smtClean="0"/>
              <a:t> a successful software engineer you should master or at least know most of </a:t>
            </a:r>
            <a:r>
              <a:rPr lang="en-US" strike="sngStrike" baseline="0" dirty="0" smtClean="0"/>
              <a:t>this</a:t>
            </a:r>
            <a:r>
              <a:rPr lang="en-US" baseline="0" dirty="0" smtClean="0"/>
              <a:t> these areas.:</a:t>
            </a:r>
          </a:p>
          <a:p>
            <a:r>
              <a:rPr lang="cs-CZ" dirty="0" smtClean="0"/>
              <a:t>Software </a:t>
            </a:r>
            <a:r>
              <a:rPr lang="cs-CZ" dirty="0" err="1" smtClean="0"/>
              <a:t>requirements</a:t>
            </a:r>
            <a:r>
              <a:rPr lang="en-US" dirty="0" smtClean="0"/>
              <a:t> – the discipline consist of definitions of the future software</a:t>
            </a:r>
            <a:endParaRPr lang="cs-CZ" dirty="0" smtClean="0"/>
          </a:p>
          <a:p>
            <a:r>
              <a:rPr lang="cs-CZ" dirty="0" smtClean="0"/>
              <a:t>Software design</a:t>
            </a:r>
            <a:r>
              <a:rPr lang="en-US" dirty="0" smtClean="0"/>
              <a:t> – the discipline that designs</a:t>
            </a:r>
            <a:r>
              <a:rPr lang="en-US" baseline="0" dirty="0" smtClean="0"/>
              <a:t> the future software</a:t>
            </a:r>
            <a:endParaRPr lang="cs-CZ" dirty="0" smtClean="0"/>
          </a:p>
          <a:p>
            <a:r>
              <a:rPr lang="cs-CZ" dirty="0" smtClean="0"/>
              <a:t>Software </a:t>
            </a:r>
            <a:r>
              <a:rPr lang="cs-CZ" dirty="0" err="1" smtClean="0"/>
              <a:t>construction</a:t>
            </a:r>
            <a:r>
              <a:rPr lang="en-US" dirty="0" smtClean="0"/>
              <a:t> – the discipline that deals with the programming</a:t>
            </a:r>
            <a:endParaRPr lang="cs-CZ" dirty="0" smtClean="0"/>
          </a:p>
          <a:p>
            <a:r>
              <a:rPr lang="cs-CZ" dirty="0" smtClean="0"/>
              <a:t>Software </a:t>
            </a:r>
            <a:r>
              <a:rPr lang="en-US" dirty="0" smtClean="0"/>
              <a:t>t</a:t>
            </a:r>
            <a:r>
              <a:rPr lang="cs-CZ" dirty="0" err="1" smtClean="0"/>
              <a:t>esting</a:t>
            </a:r>
            <a:r>
              <a:rPr lang="en-US" dirty="0" smtClean="0"/>
              <a:t> – the discipline that</a:t>
            </a:r>
            <a:r>
              <a:rPr lang="en-US" baseline="0" dirty="0" smtClean="0"/>
              <a:t> covers the software testing</a:t>
            </a:r>
            <a:endParaRPr lang="cs-CZ" dirty="0" smtClean="0"/>
          </a:p>
          <a:p>
            <a:r>
              <a:rPr lang="cs-CZ" dirty="0" smtClean="0"/>
              <a:t>Software </a:t>
            </a:r>
            <a:r>
              <a:rPr lang="cs-CZ" dirty="0" err="1" smtClean="0"/>
              <a:t>maintenance</a:t>
            </a:r>
            <a:r>
              <a:rPr lang="en-US" dirty="0" smtClean="0"/>
              <a:t> – the discipline that is the maintenance of the software that is already</a:t>
            </a:r>
            <a:r>
              <a:rPr lang="en-US" baseline="0" dirty="0" smtClean="0"/>
              <a:t> deployed</a:t>
            </a:r>
            <a:endParaRPr lang="cs-CZ" dirty="0" smtClean="0"/>
          </a:p>
          <a:p>
            <a:r>
              <a:rPr lang="cs-CZ" dirty="0" smtClean="0"/>
              <a:t>Software </a:t>
            </a:r>
            <a:r>
              <a:rPr lang="cs-CZ" dirty="0" err="1" smtClean="0"/>
              <a:t>configuration</a:t>
            </a:r>
            <a:r>
              <a:rPr lang="cs-CZ" dirty="0" smtClean="0"/>
              <a:t> management</a:t>
            </a:r>
            <a:r>
              <a:rPr lang="en-US" dirty="0" smtClean="0"/>
              <a:t> – what are the configurations that are running</a:t>
            </a:r>
            <a:endParaRPr lang="cs-CZ" dirty="0" smtClean="0"/>
          </a:p>
          <a:p>
            <a:r>
              <a:rPr lang="cs-CZ" dirty="0" smtClean="0"/>
              <a:t>Software </a:t>
            </a:r>
            <a:r>
              <a:rPr lang="cs-CZ" dirty="0" err="1" smtClean="0"/>
              <a:t>engineering</a:t>
            </a:r>
            <a:r>
              <a:rPr lang="cs-CZ" dirty="0" smtClean="0"/>
              <a:t> management</a:t>
            </a:r>
            <a:r>
              <a:rPr lang="en-US" dirty="0" smtClean="0"/>
              <a:t> – the discipline that</a:t>
            </a:r>
            <a:r>
              <a:rPr lang="en-US" baseline="0" dirty="0" smtClean="0"/>
              <a:t> covers </a:t>
            </a:r>
            <a:r>
              <a:rPr lang="en-US" dirty="0" smtClean="0"/>
              <a:t>the management of the development</a:t>
            </a:r>
            <a:endParaRPr lang="cs-CZ" dirty="0" smtClean="0"/>
          </a:p>
          <a:p>
            <a:r>
              <a:rPr lang="cs-CZ" dirty="0" smtClean="0"/>
              <a:t>Software </a:t>
            </a:r>
            <a:r>
              <a:rPr lang="cs-CZ" dirty="0" err="1" smtClean="0"/>
              <a:t>engineering</a:t>
            </a:r>
            <a:r>
              <a:rPr lang="cs-CZ" dirty="0" smtClean="0"/>
              <a:t> </a:t>
            </a:r>
            <a:r>
              <a:rPr lang="cs-CZ" dirty="0" err="1" smtClean="0"/>
              <a:t>process</a:t>
            </a:r>
            <a:r>
              <a:rPr lang="en-US" dirty="0" smtClean="0"/>
              <a:t> – the discipline that</a:t>
            </a:r>
            <a:r>
              <a:rPr lang="en-US" baseline="0" dirty="0" smtClean="0"/>
              <a:t> covers </a:t>
            </a:r>
            <a:r>
              <a:rPr lang="en-US" dirty="0" smtClean="0"/>
              <a:t>processes,</a:t>
            </a:r>
            <a:r>
              <a:rPr lang="en-US" baseline="0" dirty="0" smtClean="0"/>
              <a:t> their creation, definition, description etc.</a:t>
            </a:r>
            <a:endParaRPr lang="cs-CZ" dirty="0" smtClean="0"/>
          </a:p>
          <a:p>
            <a:r>
              <a:rPr lang="en-US" dirty="0" smtClean="0"/>
              <a:t>Software engineering tools and methods - the discipline that</a:t>
            </a:r>
            <a:r>
              <a:rPr lang="en-US" baseline="0" dirty="0" smtClean="0"/>
              <a:t> covers </a:t>
            </a:r>
            <a:r>
              <a:rPr lang="en-US" dirty="0" smtClean="0"/>
              <a:t>tools and development</a:t>
            </a:r>
            <a:r>
              <a:rPr lang="en-US" baseline="0" dirty="0" smtClean="0"/>
              <a:t> methods</a:t>
            </a:r>
            <a:endParaRPr lang="en-US" dirty="0" smtClean="0"/>
          </a:p>
          <a:p>
            <a:r>
              <a:rPr lang="cs-CZ" dirty="0" smtClean="0"/>
              <a:t>Software </a:t>
            </a:r>
            <a:r>
              <a:rPr lang="cs-CZ" dirty="0" err="1" smtClean="0"/>
              <a:t>quality</a:t>
            </a:r>
            <a:r>
              <a:rPr lang="en-US" dirty="0" smtClean="0"/>
              <a:t> – the discipline</a:t>
            </a:r>
            <a:r>
              <a:rPr lang="en-US" baseline="0" dirty="0" smtClean="0"/>
              <a:t> that deals with the quality of the development</a:t>
            </a:r>
            <a:endParaRPr lang="cs-CZ" dirty="0" smtClean="0"/>
          </a:p>
          <a:p>
            <a:endParaRPr lang="cs-CZ" dirty="0"/>
          </a:p>
        </p:txBody>
      </p:sp>
      <p:sp>
        <p:nvSpPr>
          <p:cNvPr id="4" name="Zástupný symbol pro číslo snímku 3"/>
          <p:cNvSpPr>
            <a:spLocks noGrp="1"/>
          </p:cNvSpPr>
          <p:nvPr>
            <p:ph type="sldNum" sz="quarter" idx="10"/>
          </p:nvPr>
        </p:nvSpPr>
        <p:spPr/>
        <p:txBody>
          <a:bodyPr/>
          <a:lstStyle/>
          <a:p>
            <a:fld id="{ED0454D0-24E4-459F-9DC4-EA02BCDBF9B7}" type="slidenum">
              <a:rPr lang="cs-CZ" smtClean="0"/>
              <a:pPr/>
              <a:t>29</a:t>
            </a:fld>
            <a:endParaRPr lang="cs-CZ"/>
          </a:p>
        </p:txBody>
      </p:sp>
    </p:spTree>
    <p:extLst>
      <p:ext uri="{BB962C8B-B14F-4D97-AF65-F5344CB8AC3E}">
        <p14:creationId xmlns:p14="http://schemas.microsoft.com/office/powerpoint/2010/main" val="23825918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endParaRPr lang="cs-CZ"/>
          </a:p>
        </p:txBody>
      </p:sp>
      <p:sp>
        <p:nvSpPr>
          <p:cNvPr id="4" name="Zástupný symbol pro číslo snímku 3"/>
          <p:cNvSpPr>
            <a:spLocks noGrp="1"/>
          </p:cNvSpPr>
          <p:nvPr>
            <p:ph type="sldNum" sz="quarter" idx="10"/>
          </p:nvPr>
        </p:nvSpPr>
        <p:spPr/>
        <p:txBody>
          <a:bodyPr/>
          <a:lstStyle/>
          <a:p>
            <a:fld id="{ED0454D0-24E4-459F-9DC4-EA02BCDBF9B7}" type="slidenum">
              <a:rPr lang="cs-CZ" smtClean="0"/>
              <a:pPr/>
              <a:t>3</a:t>
            </a:fld>
            <a:endParaRPr lang="cs-CZ"/>
          </a:p>
        </p:txBody>
      </p:sp>
    </p:spTree>
    <p:extLst>
      <p:ext uri="{BB962C8B-B14F-4D97-AF65-F5344CB8AC3E}">
        <p14:creationId xmlns:p14="http://schemas.microsoft.com/office/powerpoint/2010/main" val="352805917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r>
              <a:rPr lang="en-US" dirty="0" smtClean="0"/>
              <a:t>And of course there are many related disciplines</a:t>
            </a:r>
            <a:r>
              <a:rPr lang="en-US" baseline="0" dirty="0" smtClean="0"/>
              <a:t> that you should know about.</a:t>
            </a:r>
          </a:p>
          <a:p>
            <a:r>
              <a:rPr lang="en-US" baseline="0" dirty="0" smtClean="0"/>
              <a:t>Like Computer engineering  - the discipline that describes the construction of the computers</a:t>
            </a:r>
          </a:p>
          <a:p>
            <a:r>
              <a:rPr lang="en-US" baseline="0" dirty="0" smtClean="0"/>
              <a:t>Project management – the discipline that covers the management of the project</a:t>
            </a:r>
          </a:p>
          <a:p>
            <a:r>
              <a:rPr lang="en-US" baseline="0" dirty="0" smtClean="0"/>
              <a:t>Computer science – the discipline that covers the algorithms, methods and tools for the solution of the problems</a:t>
            </a:r>
          </a:p>
          <a:p>
            <a:r>
              <a:rPr lang="en-US" baseline="0" dirty="0" smtClean="0"/>
              <a:t>Quality management – discipline that is about managing the quality of the product and the process</a:t>
            </a:r>
          </a:p>
          <a:p>
            <a:r>
              <a:rPr lang="en-US" baseline="0" dirty="0" smtClean="0"/>
              <a:t>Management – the discipline that describes some basic management stuff</a:t>
            </a:r>
          </a:p>
          <a:p>
            <a:r>
              <a:rPr lang="en-US" dirty="0" smtClean="0"/>
              <a:t>Software ergonomics – the discipline that</a:t>
            </a:r>
            <a:r>
              <a:rPr lang="en-US" baseline="0" dirty="0" smtClean="0"/>
              <a:t> covers the ergonomic aspects of the software development</a:t>
            </a:r>
          </a:p>
          <a:p>
            <a:r>
              <a:rPr lang="en-US" baseline="0" dirty="0" smtClean="0"/>
              <a:t>Mathematics – the discipline that covers mathematical and logical thinking</a:t>
            </a:r>
          </a:p>
          <a:p>
            <a:r>
              <a:rPr lang="en-US" baseline="0" dirty="0" smtClean="0"/>
              <a:t>Systems engineering – the discipline that covers the knowledge about the whole system building not only the software part of it</a:t>
            </a:r>
            <a:endParaRPr lang="cs-CZ" dirty="0"/>
          </a:p>
        </p:txBody>
      </p:sp>
      <p:sp>
        <p:nvSpPr>
          <p:cNvPr id="4" name="Zástupný symbol pro číslo snímku 3"/>
          <p:cNvSpPr>
            <a:spLocks noGrp="1"/>
          </p:cNvSpPr>
          <p:nvPr>
            <p:ph type="sldNum" sz="quarter" idx="10"/>
          </p:nvPr>
        </p:nvSpPr>
        <p:spPr/>
        <p:txBody>
          <a:bodyPr/>
          <a:lstStyle/>
          <a:p>
            <a:fld id="{ED0454D0-24E4-459F-9DC4-EA02BCDBF9B7}" type="slidenum">
              <a:rPr lang="cs-CZ" smtClean="0"/>
              <a:pPr/>
              <a:t>30</a:t>
            </a:fld>
            <a:endParaRPr lang="cs-CZ"/>
          </a:p>
        </p:txBody>
      </p:sp>
    </p:spTree>
    <p:extLst>
      <p:ext uri="{BB962C8B-B14F-4D97-AF65-F5344CB8AC3E}">
        <p14:creationId xmlns:p14="http://schemas.microsoft.com/office/powerpoint/2010/main" val="69610094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r>
              <a:rPr lang="en-US" dirty="0" smtClean="0"/>
              <a:t>Participants in</a:t>
            </a:r>
            <a:r>
              <a:rPr lang="en-US" baseline="0" dirty="0" smtClean="0"/>
              <a:t> a software development project are: customer, user and developer. Customer sponsors the system and has some </a:t>
            </a:r>
            <a:r>
              <a:rPr lang="en-US" strike="noStrike" baseline="0" dirty="0" smtClean="0"/>
              <a:t>needs</a:t>
            </a:r>
            <a:r>
              <a:rPr lang="en-US" baseline="0" dirty="0" smtClean="0"/>
              <a:t>. Developer builds the system for the customer based on the needs from the customer and from the users. Developer then delivers the system to (the customer’s) users.</a:t>
            </a:r>
            <a:endParaRPr lang="cs-CZ" dirty="0"/>
          </a:p>
        </p:txBody>
      </p:sp>
      <p:sp>
        <p:nvSpPr>
          <p:cNvPr id="4" name="Zástupný symbol pro číslo snímku 3"/>
          <p:cNvSpPr>
            <a:spLocks noGrp="1"/>
          </p:cNvSpPr>
          <p:nvPr>
            <p:ph type="sldNum" sz="quarter" idx="10"/>
          </p:nvPr>
        </p:nvSpPr>
        <p:spPr/>
        <p:txBody>
          <a:bodyPr/>
          <a:lstStyle/>
          <a:p>
            <a:fld id="{ED0454D0-24E4-459F-9DC4-EA02BCDBF9B7}" type="slidenum">
              <a:rPr lang="cs-CZ" smtClean="0"/>
              <a:pPr/>
              <a:t>31</a:t>
            </a:fld>
            <a:endParaRPr lang="cs-CZ"/>
          </a:p>
        </p:txBody>
      </p:sp>
    </p:spTree>
    <p:extLst>
      <p:ext uri="{BB962C8B-B14F-4D97-AF65-F5344CB8AC3E}">
        <p14:creationId xmlns:p14="http://schemas.microsoft.com/office/powerpoint/2010/main" val="65031589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endParaRPr lang="cs-CZ" dirty="0"/>
          </a:p>
        </p:txBody>
      </p:sp>
      <p:sp>
        <p:nvSpPr>
          <p:cNvPr id="4" name="Zástupný symbol pro číslo snímku 3"/>
          <p:cNvSpPr>
            <a:spLocks noGrp="1"/>
          </p:cNvSpPr>
          <p:nvPr>
            <p:ph type="sldNum" sz="quarter" idx="10"/>
          </p:nvPr>
        </p:nvSpPr>
        <p:spPr/>
        <p:txBody>
          <a:bodyPr/>
          <a:lstStyle/>
          <a:p>
            <a:fld id="{ED0454D0-24E4-459F-9DC4-EA02BCDBF9B7}" type="slidenum">
              <a:rPr lang="cs-CZ" smtClean="0"/>
              <a:pPr/>
              <a:t>32</a:t>
            </a:fld>
            <a:endParaRPr lang="cs-CZ"/>
          </a:p>
        </p:txBody>
      </p:sp>
    </p:spTree>
    <p:extLst>
      <p:ext uri="{BB962C8B-B14F-4D97-AF65-F5344CB8AC3E}">
        <p14:creationId xmlns:p14="http://schemas.microsoft.com/office/powerpoint/2010/main" val="410526012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r>
              <a:rPr lang="en-US" dirty="0" smtClean="0"/>
              <a:t>What about the system boundary?</a:t>
            </a:r>
            <a:r>
              <a:rPr lang="en-US" baseline="0" dirty="0" smtClean="0"/>
              <a:t> System does not exists in a vacuum, the hardware and software has to interact with the users or different systems. That interaction defines the boundary of the system.</a:t>
            </a:r>
            <a:endParaRPr lang="cs-CZ" dirty="0"/>
          </a:p>
        </p:txBody>
      </p:sp>
      <p:sp>
        <p:nvSpPr>
          <p:cNvPr id="4" name="Zástupný symbol pro číslo snímku 3"/>
          <p:cNvSpPr>
            <a:spLocks noGrp="1"/>
          </p:cNvSpPr>
          <p:nvPr>
            <p:ph type="sldNum" sz="quarter" idx="10"/>
          </p:nvPr>
        </p:nvSpPr>
        <p:spPr/>
        <p:txBody>
          <a:bodyPr/>
          <a:lstStyle/>
          <a:p>
            <a:fld id="{ED0454D0-24E4-459F-9DC4-EA02BCDBF9B7}" type="slidenum">
              <a:rPr lang="cs-CZ" smtClean="0"/>
              <a:pPr/>
              <a:t>33</a:t>
            </a:fld>
            <a:endParaRPr lang="cs-CZ"/>
          </a:p>
        </p:txBody>
      </p:sp>
    </p:spTree>
    <p:extLst>
      <p:ext uri="{BB962C8B-B14F-4D97-AF65-F5344CB8AC3E}">
        <p14:creationId xmlns:p14="http://schemas.microsoft.com/office/powerpoint/2010/main" val="427326748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Software system is built in the similar way as a house.</a:t>
            </a:r>
          </a:p>
          <a:p>
            <a:r>
              <a:rPr lang="en-US" dirty="0" smtClean="0"/>
              <a:t>Customer defines the needs</a:t>
            </a:r>
            <a:r>
              <a:rPr lang="en-US" baseline="0" dirty="0" smtClean="0"/>
              <a:t> and maybe the customer is not a direct user, so the user defines needs as well. The need is considered as a requirement. Once requirements are defined, it is necessary to design the system to meet the specified requirements. The design is reviewed then accepted by the customer. Based on the design, the code is written. Once the program is written, it is tested etc. At the end, the final product is delivered to the customer. After the delivery it is possible to do the maintenance (After the delivery - maintenance is taken care of).</a:t>
            </a:r>
            <a:endParaRPr lang="cs-CZ" dirty="0"/>
          </a:p>
        </p:txBody>
      </p:sp>
      <p:sp>
        <p:nvSpPr>
          <p:cNvPr id="4" name="Zástupný symbol pro číslo snímku 3"/>
          <p:cNvSpPr>
            <a:spLocks noGrp="1"/>
          </p:cNvSpPr>
          <p:nvPr>
            <p:ph type="sldNum" sz="quarter" idx="10"/>
          </p:nvPr>
        </p:nvSpPr>
        <p:spPr/>
        <p:txBody>
          <a:bodyPr/>
          <a:lstStyle/>
          <a:p>
            <a:fld id="{ED0454D0-24E4-459F-9DC4-EA02BCDBF9B7}" type="slidenum">
              <a:rPr lang="cs-CZ" smtClean="0"/>
              <a:pPr/>
              <a:t>34</a:t>
            </a:fld>
            <a:endParaRPr lang="cs-CZ"/>
          </a:p>
        </p:txBody>
      </p:sp>
    </p:spTree>
    <p:extLst>
      <p:ext uri="{BB962C8B-B14F-4D97-AF65-F5344CB8AC3E}">
        <p14:creationId xmlns:p14="http://schemas.microsoft.com/office/powerpoint/2010/main" val="259510532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r>
              <a:rPr lang="en-US" dirty="0" smtClean="0"/>
              <a:t>The typical</a:t>
            </a:r>
            <a:r>
              <a:rPr lang="en-US" baseline="0" dirty="0" smtClean="0"/>
              <a:t> members of the development team are:</a:t>
            </a:r>
          </a:p>
          <a:p>
            <a:r>
              <a:rPr lang="en-US" baseline="0" dirty="0" smtClean="0"/>
              <a:t>Project manager – responsible for the project management, coordinates the whole team</a:t>
            </a:r>
          </a:p>
          <a:p>
            <a:r>
              <a:rPr lang="en-US" baseline="0" dirty="0" smtClean="0"/>
              <a:t>Analyst – responsible for the requirements gathering and analysis, cooperative to design</a:t>
            </a:r>
          </a:p>
          <a:p>
            <a:r>
              <a:rPr lang="en-US" baseline="0" dirty="0" smtClean="0"/>
              <a:t>Designer – is responsible for the system design, cooperative to program design</a:t>
            </a:r>
          </a:p>
          <a:p>
            <a:r>
              <a:rPr lang="en-US" baseline="0" dirty="0" smtClean="0"/>
              <a:t>Programmer – responsible for the program design and implementation, cooperative to the unit testing </a:t>
            </a:r>
          </a:p>
          <a:p>
            <a:r>
              <a:rPr lang="en-US" baseline="0" dirty="0" smtClean="0"/>
              <a:t>Tester – responsible for the unit testing and integration testing and system testing</a:t>
            </a:r>
          </a:p>
          <a:p>
            <a:r>
              <a:rPr lang="en-US" baseline="0" dirty="0" smtClean="0"/>
              <a:t>Trainer – responsible for the system delivery and maintenance</a:t>
            </a:r>
          </a:p>
          <a:p>
            <a:endParaRPr lang="en-US" baseline="0" dirty="0" smtClean="0"/>
          </a:p>
          <a:p>
            <a:r>
              <a:rPr lang="en-US" baseline="0" dirty="0" smtClean="0"/>
              <a:t>Customer</a:t>
            </a:r>
          </a:p>
          <a:p>
            <a:r>
              <a:rPr lang="en-US" baseline="0" dirty="0" smtClean="0"/>
              <a:t>User – uses the system, cooperation with developers</a:t>
            </a:r>
          </a:p>
          <a:p>
            <a:r>
              <a:rPr lang="en-US" baseline="0" dirty="0" smtClean="0"/>
              <a:t>These are only the basic roles that are covering the main disciplines of the software development. There might be many other roles that might come. For example – architect – responsible for the architecture design, etc.</a:t>
            </a:r>
          </a:p>
        </p:txBody>
      </p:sp>
      <p:sp>
        <p:nvSpPr>
          <p:cNvPr id="4" name="Zástupný symbol pro číslo snímku 3"/>
          <p:cNvSpPr>
            <a:spLocks noGrp="1"/>
          </p:cNvSpPr>
          <p:nvPr>
            <p:ph type="sldNum" sz="quarter" idx="10"/>
          </p:nvPr>
        </p:nvSpPr>
        <p:spPr/>
        <p:txBody>
          <a:bodyPr/>
          <a:lstStyle/>
          <a:p>
            <a:fld id="{ED0454D0-24E4-459F-9DC4-EA02BCDBF9B7}" type="slidenum">
              <a:rPr lang="cs-CZ" smtClean="0"/>
              <a:pPr/>
              <a:t>35</a:t>
            </a:fld>
            <a:endParaRPr lang="cs-CZ"/>
          </a:p>
        </p:txBody>
      </p:sp>
    </p:spTree>
    <p:extLst>
      <p:ext uri="{BB962C8B-B14F-4D97-AF65-F5344CB8AC3E}">
        <p14:creationId xmlns:p14="http://schemas.microsoft.com/office/powerpoint/2010/main" val="212836974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r>
              <a:rPr lang="en-US" dirty="0" smtClean="0"/>
              <a:t>Disciplines of the Software Development</a:t>
            </a:r>
          </a:p>
          <a:p>
            <a:r>
              <a:rPr lang="en-US" dirty="0" smtClean="0"/>
              <a:t>There are many ways to make</a:t>
            </a:r>
            <a:r>
              <a:rPr lang="en-US" baseline="0" dirty="0" smtClean="0"/>
              <a:t> software. One way of describing the software development is to divide it into parts – disciplines that do the specific tasks to develop software. </a:t>
            </a:r>
          </a:p>
          <a:p>
            <a:r>
              <a:rPr lang="en-US" baseline="0" dirty="0" smtClean="0"/>
              <a:t>ISO_IEC_15504:</a:t>
            </a:r>
          </a:p>
          <a:p>
            <a:r>
              <a:rPr lang="en-US" baseline="0" dirty="0" smtClean="0"/>
              <a:t> ENG.01 Requirements Elicitation</a:t>
            </a:r>
          </a:p>
          <a:p>
            <a:r>
              <a:rPr lang="en-US" baseline="0" dirty="0" smtClean="0"/>
              <a:t>    ENG.02 System Requirements Analysis</a:t>
            </a:r>
          </a:p>
          <a:p>
            <a:r>
              <a:rPr lang="en-US" baseline="0" dirty="0" smtClean="0"/>
              <a:t>    ENG.03 System Architectural Design</a:t>
            </a:r>
          </a:p>
          <a:p>
            <a:r>
              <a:rPr lang="en-US" baseline="0" dirty="0" smtClean="0"/>
              <a:t>    ENG.04 Software Requirements Analysis</a:t>
            </a:r>
          </a:p>
          <a:p>
            <a:r>
              <a:rPr lang="en-US" baseline="0" dirty="0" smtClean="0"/>
              <a:t>    ENG.05 Software Design</a:t>
            </a:r>
          </a:p>
          <a:p>
            <a:r>
              <a:rPr lang="en-US" baseline="0" dirty="0" smtClean="0"/>
              <a:t>    ENG.06 Software Construction</a:t>
            </a:r>
          </a:p>
          <a:p>
            <a:r>
              <a:rPr lang="en-US" baseline="0" dirty="0" smtClean="0"/>
              <a:t>    ENG.07 Software Integration</a:t>
            </a:r>
          </a:p>
          <a:p>
            <a:r>
              <a:rPr lang="en-US" baseline="0" dirty="0" smtClean="0"/>
              <a:t>    ENG.08 Software Testing</a:t>
            </a:r>
          </a:p>
          <a:p>
            <a:r>
              <a:rPr lang="en-US" baseline="0" dirty="0" smtClean="0"/>
              <a:t>    ENG.09 System Integration</a:t>
            </a:r>
          </a:p>
          <a:p>
            <a:r>
              <a:rPr lang="en-US" baseline="0" dirty="0" smtClean="0"/>
              <a:t>    ENG.10 System Testing</a:t>
            </a:r>
          </a:p>
          <a:p>
            <a:r>
              <a:rPr lang="en-US" baseline="0" dirty="0" smtClean="0"/>
              <a:t>    ENG.11 Software Installation</a:t>
            </a:r>
          </a:p>
          <a:p>
            <a:r>
              <a:rPr lang="en-US" baseline="0" dirty="0" smtClean="0"/>
              <a:t>    ENG.12 Software and System Maintenance</a:t>
            </a:r>
          </a:p>
          <a:p>
            <a:r>
              <a:rPr lang="en-US" baseline="0" dirty="0" smtClean="0"/>
              <a:t>These disciplines describe the whole software development lifecycle. Of course, there are more disciplines like e.g. project management, but these twelve disciplines are directly related to the development itself. Other disciplines are important too, but are supportive to those basic ones.</a:t>
            </a:r>
          </a:p>
        </p:txBody>
      </p:sp>
      <p:sp>
        <p:nvSpPr>
          <p:cNvPr id="4" name="Zástupný symbol pro číslo snímku 3"/>
          <p:cNvSpPr>
            <a:spLocks noGrp="1"/>
          </p:cNvSpPr>
          <p:nvPr>
            <p:ph type="sldNum" sz="quarter" idx="10"/>
          </p:nvPr>
        </p:nvSpPr>
        <p:spPr/>
        <p:txBody>
          <a:bodyPr/>
          <a:lstStyle/>
          <a:p>
            <a:fld id="{ED0454D0-24E4-459F-9DC4-EA02BCDBF9B7}" type="slidenum">
              <a:rPr lang="cs-CZ" smtClean="0"/>
              <a:pPr/>
              <a:t>36</a:t>
            </a:fld>
            <a:endParaRPr lang="cs-CZ"/>
          </a:p>
        </p:txBody>
      </p:sp>
    </p:spTree>
    <p:extLst>
      <p:ext uri="{BB962C8B-B14F-4D97-AF65-F5344CB8AC3E}">
        <p14:creationId xmlns:p14="http://schemas.microsoft.com/office/powerpoint/2010/main" val="10550521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r>
              <a:rPr lang="en-US" dirty="0" smtClean="0"/>
              <a:t>The purpose of the Requirements Elicitation process is to gather, process, and track evolving customer needs and requirements throughout the life of the product and/or service so as to establish a requirements baseline that serves as the basis for defining the needed work products. Requirements elicitation may be performed by the acquirer or the developer of the system.</a:t>
            </a:r>
            <a:endParaRPr lang="cs-CZ" dirty="0" smtClean="0"/>
          </a:p>
          <a:p>
            <a:endParaRPr lang="cs-CZ" dirty="0"/>
          </a:p>
        </p:txBody>
      </p:sp>
      <p:sp>
        <p:nvSpPr>
          <p:cNvPr id="4" name="Zástupný symbol pro číslo snímku 3"/>
          <p:cNvSpPr>
            <a:spLocks noGrp="1"/>
          </p:cNvSpPr>
          <p:nvPr>
            <p:ph type="sldNum" sz="quarter" idx="10"/>
          </p:nvPr>
        </p:nvSpPr>
        <p:spPr/>
        <p:txBody>
          <a:bodyPr/>
          <a:lstStyle/>
          <a:p>
            <a:fld id="{ED0454D0-24E4-459F-9DC4-EA02BCDBF9B7}" type="slidenum">
              <a:rPr lang="cs-CZ" smtClean="0"/>
              <a:pPr/>
              <a:t>37</a:t>
            </a:fld>
            <a:endParaRPr lang="cs-CZ"/>
          </a:p>
        </p:txBody>
      </p:sp>
    </p:spTree>
    <p:extLst>
      <p:ext uri="{BB962C8B-B14F-4D97-AF65-F5344CB8AC3E}">
        <p14:creationId xmlns:p14="http://schemas.microsoft.com/office/powerpoint/2010/main" val="10116067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r>
              <a:rPr lang="en-US" dirty="0" smtClean="0"/>
              <a:t>As a result of successful implementation of the process:</a:t>
            </a:r>
            <a:br>
              <a:rPr lang="en-US" dirty="0" smtClean="0"/>
            </a:br>
            <a:endParaRPr lang="en-US" dirty="0" smtClean="0"/>
          </a:p>
          <a:p>
            <a:r>
              <a:rPr lang="en-US" dirty="0" smtClean="0"/>
              <a:t>A defined set of system functional and non-functional requirements describing the problem to be solved are established. </a:t>
            </a:r>
          </a:p>
          <a:p>
            <a:r>
              <a:rPr lang="en-US" dirty="0" smtClean="0"/>
              <a:t>The appropriate techniques are performed to optimize the preferred project solution. </a:t>
            </a:r>
          </a:p>
          <a:p>
            <a:r>
              <a:rPr lang="en-US" dirty="0" smtClean="0"/>
              <a:t>System requirements are analyzed for correctness and testability. </a:t>
            </a:r>
          </a:p>
          <a:p>
            <a:r>
              <a:rPr lang="en-US" dirty="0" smtClean="0"/>
              <a:t>The impact of the system requirements on the operating environment are understood. </a:t>
            </a:r>
          </a:p>
          <a:p>
            <a:r>
              <a:rPr lang="en-US" dirty="0" smtClean="0"/>
              <a:t>The requirements are prioritized, approved and updated as needed. </a:t>
            </a:r>
          </a:p>
          <a:p>
            <a:r>
              <a:rPr lang="en-US" dirty="0" smtClean="0"/>
              <a:t>Consistency and traceability is established between the system requirements and the customer’s requirements baseline. </a:t>
            </a:r>
          </a:p>
          <a:p>
            <a:r>
              <a:rPr lang="en-US" dirty="0" smtClean="0"/>
              <a:t>Changes to the baseline are evaluated for cost, schedule and technical impact. </a:t>
            </a:r>
          </a:p>
          <a:p>
            <a:r>
              <a:rPr lang="en-US" dirty="0" smtClean="0"/>
              <a:t>The system requirements are communicated to all affected parties and </a:t>
            </a:r>
            <a:r>
              <a:rPr lang="en-US" dirty="0" err="1" smtClean="0"/>
              <a:t>baselined</a:t>
            </a:r>
            <a:r>
              <a:rPr lang="en-US" dirty="0" smtClean="0"/>
              <a:t>. </a:t>
            </a:r>
          </a:p>
          <a:p>
            <a:endParaRPr lang="cs-CZ" dirty="0"/>
          </a:p>
        </p:txBody>
      </p:sp>
      <p:sp>
        <p:nvSpPr>
          <p:cNvPr id="4" name="Zástupný symbol pro číslo snímku 3"/>
          <p:cNvSpPr>
            <a:spLocks noGrp="1"/>
          </p:cNvSpPr>
          <p:nvPr>
            <p:ph type="sldNum" sz="quarter" idx="10"/>
          </p:nvPr>
        </p:nvSpPr>
        <p:spPr/>
        <p:txBody>
          <a:bodyPr/>
          <a:lstStyle/>
          <a:p>
            <a:fld id="{ED0454D0-24E4-459F-9DC4-EA02BCDBF9B7}" type="slidenum">
              <a:rPr lang="cs-CZ" smtClean="0"/>
              <a:pPr/>
              <a:t>38</a:t>
            </a:fld>
            <a:endParaRPr lang="cs-CZ"/>
          </a:p>
        </p:txBody>
      </p:sp>
    </p:spTree>
    <p:extLst>
      <p:ext uri="{BB962C8B-B14F-4D97-AF65-F5344CB8AC3E}">
        <p14:creationId xmlns:p14="http://schemas.microsoft.com/office/powerpoint/2010/main" val="286280883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r>
              <a:rPr lang="en-US" dirty="0" smtClean="0"/>
              <a:t>As a result of a successful implementation of the process:</a:t>
            </a:r>
            <a:br>
              <a:rPr lang="en-US" dirty="0" smtClean="0"/>
            </a:br>
            <a:endParaRPr lang="en-US" dirty="0" smtClean="0"/>
          </a:p>
          <a:p>
            <a:r>
              <a:rPr lang="en-US" dirty="0" smtClean="0"/>
              <a:t>A system architecture design</a:t>
            </a:r>
            <a:r>
              <a:rPr lang="en-US" strike="noStrike" dirty="0" smtClean="0"/>
              <a:t> is a one </a:t>
            </a:r>
            <a:r>
              <a:rPr lang="en-US" dirty="0" smtClean="0"/>
              <a:t>that identifies the elements of the system and meets the defined requirements. </a:t>
            </a:r>
          </a:p>
          <a:p>
            <a:r>
              <a:rPr lang="en-US" dirty="0" smtClean="0"/>
              <a:t>The system’s functional and non-functional requirements are addressed. </a:t>
            </a:r>
          </a:p>
          <a:p>
            <a:r>
              <a:rPr lang="en-US" dirty="0" smtClean="0"/>
              <a:t>The requirements are allocated to the elements of the system. </a:t>
            </a:r>
          </a:p>
          <a:p>
            <a:r>
              <a:rPr lang="en-US" dirty="0" smtClean="0"/>
              <a:t>Internal and external interfaces of each system element are defined. </a:t>
            </a:r>
          </a:p>
          <a:p>
            <a:r>
              <a:rPr lang="en-US" dirty="0" smtClean="0"/>
              <a:t>Verification between the system requirements and the system architecture is performed. </a:t>
            </a:r>
          </a:p>
          <a:p>
            <a:r>
              <a:rPr lang="en-US" dirty="0" smtClean="0"/>
              <a:t>The requirements allocated to the system elements and their interfaces are traceable to the customer’s requirements baseline. </a:t>
            </a:r>
          </a:p>
          <a:p>
            <a:r>
              <a:rPr lang="en-US" dirty="0" smtClean="0"/>
              <a:t>Consistency and traceability between the system requirements and system architecture design is maintained. </a:t>
            </a:r>
          </a:p>
          <a:p>
            <a:r>
              <a:rPr lang="en-US" dirty="0" smtClean="0"/>
              <a:t>The system requirements, the system architecture design, and their relationships are </a:t>
            </a:r>
            <a:r>
              <a:rPr lang="en-US" dirty="0" err="1" smtClean="0"/>
              <a:t>baselined</a:t>
            </a:r>
            <a:r>
              <a:rPr lang="en-US" dirty="0" smtClean="0"/>
              <a:t> and communicated to all affected parties. </a:t>
            </a:r>
          </a:p>
          <a:p>
            <a:endParaRPr lang="cs-CZ" dirty="0"/>
          </a:p>
        </p:txBody>
      </p:sp>
      <p:sp>
        <p:nvSpPr>
          <p:cNvPr id="4" name="Zástupný symbol pro číslo snímku 3"/>
          <p:cNvSpPr>
            <a:spLocks noGrp="1"/>
          </p:cNvSpPr>
          <p:nvPr>
            <p:ph type="sldNum" sz="quarter" idx="10"/>
          </p:nvPr>
        </p:nvSpPr>
        <p:spPr/>
        <p:txBody>
          <a:bodyPr/>
          <a:lstStyle/>
          <a:p>
            <a:fld id="{ED0454D0-24E4-459F-9DC4-EA02BCDBF9B7}" type="slidenum">
              <a:rPr lang="cs-CZ" smtClean="0"/>
              <a:pPr/>
              <a:t>39</a:t>
            </a:fld>
            <a:endParaRPr lang="cs-CZ"/>
          </a:p>
        </p:txBody>
      </p:sp>
    </p:spTree>
    <p:extLst>
      <p:ext uri="{BB962C8B-B14F-4D97-AF65-F5344CB8AC3E}">
        <p14:creationId xmlns:p14="http://schemas.microsoft.com/office/powerpoint/2010/main" val="32543252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r>
              <a:rPr lang="en-US" dirty="0" smtClean="0"/>
              <a:t>Since</a:t>
            </a:r>
            <a:r>
              <a:rPr lang="en-US" baseline="0" dirty="0" smtClean="0"/>
              <a:t> we are going to talk about software engineering it is good to know what </a:t>
            </a:r>
            <a:r>
              <a:rPr lang="en-US" strike="noStrike" baseline="0" dirty="0" smtClean="0"/>
              <a:t>it means</a:t>
            </a:r>
            <a:r>
              <a:rPr lang="en-US" baseline="0" dirty="0" smtClean="0"/>
              <a:t>. Don’t you think?</a:t>
            </a:r>
          </a:p>
          <a:p>
            <a:r>
              <a:rPr lang="en-US" baseline="0" dirty="0" smtClean="0"/>
              <a:t>Are you able to answer these few important questions? What do you think? </a:t>
            </a:r>
          </a:p>
          <a:p>
            <a:endParaRPr lang="en-US" baseline="0" dirty="0" smtClean="0"/>
          </a:p>
          <a:p>
            <a:r>
              <a:rPr lang="en-US" baseline="0" dirty="0" smtClean="0"/>
              <a:t>Do not worry if you are not sure about the right answer. This is the reason why we are all here. To try to answer these questions, to gain some basic knowledge about a field of study called software engineering and finally, to become a successful software engineer. Ok let’s start.</a:t>
            </a:r>
            <a:endParaRPr lang="cs-CZ" dirty="0"/>
          </a:p>
        </p:txBody>
      </p:sp>
      <p:sp>
        <p:nvSpPr>
          <p:cNvPr id="4" name="Zástupný symbol pro číslo snímku 3"/>
          <p:cNvSpPr>
            <a:spLocks noGrp="1"/>
          </p:cNvSpPr>
          <p:nvPr>
            <p:ph type="sldNum" sz="quarter" idx="10"/>
          </p:nvPr>
        </p:nvSpPr>
        <p:spPr/>
        <p:txBody>
          <a:bodyPr/>
          <a:lstStyle/>
          <a:p>
            <a:fld id="{ED0454D0-24E4-459F-9DC4-EA02BCDBF9B7}" type="slidenum">
              <a:rPr lang="cs-CZ" smtClean="0"/>
              <a:pPr/>
              <a:t>4</a:t>
            </a:fld>
            <a:endParaRPr lang="cs-CZ"/>
          </a:p>
        </p:txBody>
      </p:sp>
    </p:spTree>
    <p:extLst>
      <p:ext uri="{BB962C8B-B14F-4D97-AF65-F5344CB8AC3E}">
        <p14:creationId xmlns:p14="http://schemas.microsoft.com/office/powerpoint/2010/main" val="36753136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r>
              <a:rPr lang="en-US" sz="1200" kern="1200" dirty="0" smtClean="0">
                <a:solidFill>
                  <a:schemeClr val="tx1"/>
                </a:solidFill>
                <a:latin typeface="+mn-lt"/>
                <a:ea typeface="+mn-ea"/>
                <a:cs typeface="+mn-cs"/>
              </a:rPr>
              <a:t>As a result of a successful implementation of Software requirements analysis process:</a:t>
            </a:r>
            <a:r>
              <a:rPr lang="en-US" dirty="0" smtClean="0"/>
              <a:t> </a:t>
            </a:r>
          </a:p>
          <a:p>
            <a:r>
              <a:rPr lang="en-US" sz="1200" kern="1200" dirty="0" smtClean="0">
                <a:solidFill>
                  <a:schemeClr val="tx1"/>
                </a:solidFill>
                <a:latin typeface="+mn-lt"/>
                <a:ea typeface="+mn-ea"/>
                <a:cs typeface="+mn-cs"/>
              </a:rPr>
              <a:t>The requirements allocated to the software elements of the system and their interfaces are defined</a:t>
            </a:r>
            <a:r>
              <a:rPr lang="en-US" dirty="0" smtClean="0"/>
              <a:t> </a:t>
            </a:r>
          </a:p>
          <a:p>
            <a:r>
              <a:rPr lang="en-US" sz="1200" kern="1200" dirty="0" smtClean="0">
                <a:solidFill>
                  <a:schemeClr val="tx1"/>
                </a:solidFill>
                <a:latin typeface="+mn-lt"/>
                <a:ea typeface="+mn-ea"/>
                <a:cs typeface="+mn-cs"/>
              </a:rPr>
              <a:t>Software requirements are analyzed for correctness and testability</a:t>
            </a:r>
            <a:r>
              <a:rPr lang="en-US" dirty="0" smtClean="0"/>
              <a:t> </a:t>
            </a:r>
          </a:p>
          <a:p>
            <a:r>
              <a:rPr lang="en-US" sz="1200" kern="1200" dirty="0" smtClean="0">
                <a:solidFill>
                  <a:schemeClr val="tx1"/>
                </a:solidFill>
                <a:latin typeface="+mn-lt"/>
                <a:ea typeface="+mn-ea"/>
                <a:cs typeface="+mn-cs"/>
              </a:rPr>
              <a:t>The impact of software requirements on the operating environment are understood</a:t>
            </a:r>
            <a:r>
              <a:rPr lang="en-US" dirty="0" smtClean="0"/>
              <a:t> </a:t>
            </a:r>
          </a:p>
          <a:p>
            <a:r>
              <a:rPr lang="en-US" sz="1200" kern="1200" dirty="0" smtClean="0">
                <a:solidFill>
                  <a:schemeClr val="tx1"/>
                </a:solidFill>
                <a:latin typeface="+mn-lt"/>
                <a:ea typeface="+mn-ea"/>
                <a:cs typeface="+mn-cs"/>
              </a:rPr>
              <a:t>Consistency and traceability are established between the software requirements and system requirements</a:t>
            </a:r>
            <a:r>
              <a:rPr lang="en-US" dirty="0" smtClean="0"/>
              <a:t> </a:t>
            </a:r>
          </a:p>
          <a:p>
            <a:r>
              <a:rPr lang="en-US" sz="1200" kern="1200" dirty="0" smtClean="0">
                <a:solidFill>
                  <a:schemeClr val="tx1"/>
                </a:solidFill>
                <a:latin typeface="+mn-lt"/>
                <a:ea typeface="+mn-ea"/>
                <a:cs typeface="+mn-cs"/>
              </a:rPr>
              <a:t>Prioritization for implementing the software requirements is defined</a:t>
            </a:r>
            <a:r>
              <a:rPr lang="en-US" dirty="0" smtClean="0"/>
              <a:t> </a:t>
            </a:r>
          </a:p>
          <a:p>
            <a:r>
              <a:rPr lang="en-US" sz="1200" kern="1200" dirty="0" smtClean="0">
                <a:solidFill>
                  <a:schemeClr val="tx1"/>
                </a:solidFill>
                <a:latin typeface="+mn-lt"/>
                <a:ea typeface="+mn-ea"/>
                <a:cs typeface="+mn-cs"/>
              </a:rPr>
              <a:t>The software requirements are approved and updated as needed</a:t>
            </a:r>
            <a:r>
              <a:rPr lang="en-US" dirty="0" smtClean="0"/>
              <a:t> </a:t>
            </a:r>
          </a:p>
          <a:p>
            <a:r>
              <a:rPr lang="en-US" sz="1200" kern="1200" dirty="0" smtClean="0">
                <a:solidFill>
                  <a:schemeClr val="tx1"/>
                </a:solidFill>
                <a:latin typeface="+mn-lt"/>
                <a:ea typeface="+mn-ea"/>
                <a:cs typeface="+mn-cs"/>
              </a:rPr>
              <a:t>Changes to the software requirements are evaluated for cost, schedule and technical impact</a:t>
            </a:r>
            <a:r>
              <a:rPr lang="en-US" dirty="0" smtClean="0"/>
              <a:t> </a:t>
            </a:r>
          </a:p>
          <a:p>
            <a:r>
              <a:rPr lang="en-US" sz="1200" kern="1200" dirty="0" smtClean="0">
                <a:solidFill>
                  <a:schemeClr val="tx1"/>
                </a:solidFill>
                <a:latin typeface="+mn-lt"/>
                <a:ea typeface="+mn-ea"/>
                <a:cs typeface="+mn-cs"/>
              </a:rPr>
              <a:t>The software requirements are </a:t>
            </a:r>
            <a:r>
              <a:rPr lang="en-US" sz="1200" kern="1200" dirty="0" err="1" smtClean="0">
                <a:solidFill>
                  <a:schemeClr val="tx1"/>
                </a:solidFill>
                <a:latin typeface="+mn-lt"/>
                <a:ea typeface="+mn-ea"/>
                <a:cs typeface="+mn-cs"/>
              </a:rPr>
              <a:t>baselined</a:t>
            </a:r>
            <a:r>
              <a:rPr lang="en-US" sz="1200" kern="1200" dirty="0" smtClean="0">
                <a:solidFill>
                  <a:schemeClr val="tx1"/>
                </a:solidFill>
                <a:latin typeface="+mn-lt"/>
                <a:ea typeface="+mn-ea"/>
                <a:cs typeface="+mn-cs"/>
              </a:rPr>
              <a:t> and communicated to all affected parties.</a:t>
            </a:r>
            <a:r>
              <a:rPr lang="en-US" dirty="0" smtClean="0"/>
              <a:t> </a:t>
            </a:r>
          </a:p>
          <a:p>
            <a:endParaRPr lang="cs-CZ" dirty="0"/>
          </a:p>
        </p:txBody>
      </p:sp>
      <p:sp>
        <p:nvSpPr>
          <p:cNvPr id="4" name="Zástupný symbol pro číslo snímku 3"/>
          <p:cNvSpPr>
            <a:spLocks noGrp="1"/>
          </p:cNvSpPr>
          <p:nvPr>
            <p:ph type="sldNum" sz="quarter" idx="10"/>
          </p:nvPr>
        </p:nvSpPr>
        <p:spPr/>
        <p:txBody>
          <a:bodyPr/>
          <a:lstStyle/>
          <a:p>
            <a:fld id="{ED0454D0-24E4-459F-9DC4-EA02BCDBF9B7}" type="slidenum">
              <a:rPr lang="cs-CZ" smtClean="0"/>
              <a:pPr/>
              <a:t>40</a:t>
            </a:fld>
            <a:endParaRPr lang="cs-CZ"/>
          </a:p>
        </p:txBody>
      </p:sp>
    </p:spTree>
    <p:extLst>
      <p:ext uri="{BB962C8B-B14F-4D97-AF65-F5344CB8AC3E}">
        <p14:creationId xmlns:p14="http://schemas.microsoft.com/office/powerpoint/2010/main" val="252600321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r>
              <a:rPr lang="en-US" dirty="0" smtClean="0"/>
              <a:t>As a result of a successful implementation of the process:</a:t>
            </a:r>
            <a:br>
              <a:rPr lang="en-US" dirty="0" smtClean="0"/>
            </a:br>
            <a:endParaRPr lang="en-US" dirty="0" smtClean="0"/>
          </a:p>
          <a:p>
            <a:r>
              <a:rPr lang="en-US" dirty="0" smtClean="0"/>
              <a:t>A software architectural design is developed and </a:t>
            </a:r>
            <a:r>
              <a:rPr lang="en-US" dirty="0" err="1" smtClean="0"/>
              <a:t>baselined</a:t>
            </a:r>
            <a:r>
              <a:rPr lang="en-US" dirty="0" smtClean="0"/>
              <a:t> that describes the software elements that will implement the software requirements. </a:t>
            </a:r>
          </a:p>
          <a:p>
            <a:r>
              <a:rPr lang="en-US" dirty="0" smtClean="0"/>
              <a:t>Internal and external interfaces of each software elements are defined. </a:t>
            </a:r>
          </a:p>
          <a:p>
            <a:r>
              <a:rPr lang="en-US" dirty="0" smtClean="0"/>
              <a:t>A detailed design is developed that describes software units that can be built and tested. </a:t>
            </a:r>
          </a:p>
          <a:p>
            <a:r>
              <a:rPr lang="en-US" dirty="0" smtClean="0"/>
              <a:t>Consistency and traceability are established between software requirements and software design. </a:t>
            </a:r>
          </a:p>
          <a:p>
            <a:endParaRPr lang="cs-CZ" dirty="0"/>
          </a:p>
        </p:txBody>
      </p:sp>
      <p:sp>
        <p:nvSpPr>
          <p:cNvPr id="4" name="Zástupný symbol pro číslo snímku 3"/>
          <p:cNvSpPr>
            <a:spLocks noGrp="1"/>
          </p:cNvSpPr>
          <p:nvPr>
            <p:ph type="sldNum" sz="quarter" idx="10"/>
          </p:nvPr>
        </p:nvSpPr>
        <p:spPr/>
        <p:txBody>
          <a:bodyPr/>
          <a:lstStyle/>
          <a:p>
            <a:fld id="{ED0454D0-24E4-459F-9DC4-EA02BCDBF9B7}" type="slidenum">
              <a:rPr lang="cs-CZ" smtClean="0"/>
              <a:pPr/>
              <a:t>41</a:t>
            </a:fld>
            <a:endParaRPr lang="cs-CZ"/>
          </a:p>
        </p:txBody>
      </p:sp>
    </p:spTree>
    <p:extLst>
      <p:ext uri="{BB962C8B-B14F-4D97-AF65-F5344CB8AC3E}">
        <p14:creationId xmlns:p14="http://schemas.microsoft.com/office/powerpoint/2010/main" val="144788882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r>
              <a:rPr lang="en-US" dirty="0" smtClean="0"/>
              <a:t>As a result of a successful implementation of the process:</a:t>
            </a:r>
            <a:br>
              <a:rPr lang="en-US" dirty="0" smtClean="0"/>
            </a:br>
            <a:endParaRPr lang="en-US" dirty="0" smtClean="0"/>
          </a:p>
          <a:p>
            <a:r>
              <a:rPr lang="en-US" dirty="0" smtClean="0"/>
              <a:t>Verification criteria are defined for all software units against their requirements. </a:t>
            </a:r>
          </a:p>
          <a:p>
            <a:r>
              <a:rPr lang="en-US" dirty="0" smtClean="0"/>
              <a:t>Software units defined by the design are produced. </a:t>
            </a:r>
          </a:p>
          <a:p>
            <a:r>
              <a:rPr lang="en-US" dirty="0" smtClean="0"/>
              <a:t>Consistency and traceability are established between software requirements and design and software units. </a:t>
            </a:r>
          </a:p>
          <a:p>
            <a:r>
              <a:rPr lang="en-US" dirty="0" smtClean="0"/>
              <a:t>Verification of the software units against the requirements and the design is accomplished. </a:t>
            </a:r>
          </a:p>
          <a:p>
            <a:endParaRPr lang="cs-CZ" dirty="0"/>
          </a:p>
        </p:txBody>
      </p:sp>
      <p:sp>
        <p:nvSpPr>
          <p:cNvPr id="4" name="Zástupný symbol pro číslo snímku 3"/>
          <p:cNvSpPr>
            <a:spLocks noGrp="1"/>
          </p:cNvSpPr>
          <p:nvPr>
            <p:ph type="sldNum" sz="quarter" idx="10"/>
          </p:nvPr>
        </p:nvSpPr>
        <p:spPr/>
        <p:txBody>
          <a:bodyPr/>
          <a:lstStyle/>
          <a:p>
            <a:fld id="{ED0454D0-24E4-459F-9DC4-EA02BCDBF9B7}" type="slidenum">
              <a:rPr lang="cs-CZ" smtClean="0"/>
              <a:pPr/>
              <a:t>42</a:t>
            </a:fld>
            <a:endParaRPr lang="cs-CZ"/>
          </a:p>
        </p:txBody>
      </p:sp>
    </p:spTree>
    <p:extLst>
      <p:ext uri="{BB962C8B-B14F-4D97-AF65-F5344CB8AC3E}">
        <p14:creationId xmlns:p14="http://schemas.microsoft.com/office/powerpoint/2010/main" val="381228551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r>
              <a:rPr lang="en-US" dirty="0" smtClean="0"/>
              <a:t>As a result of a successful implementation of the process:</a:t>
            </a:r>
            <a:br>
              <a:rPr lang="en-US" dirty="0" smtClean="0"/>
            </a:br>
            <a:endParaRPr lang="en-US" dirty="0" smtClean="0"/>
          </a:p>
          <a:p>
            <a:r>
              <a:rPr lang="en-US" dirty="0" smtClean="0"/>
              <a:t>An integration strategy is developed for software units consistent with the software design and the prioritized software requirements. </a:t>
            </a:r>
          </a:p>
          <a:p>
            <a:r>
              <a:rPr lang="en-US" dirty="0" smtClean="0"/>
              <a:t>Verification criteria for software items are developed that ensure compliance with the software requirements allocated to the items. </a:t>
            </a:r>
          </a:p>
          <a:p>
            <a:r>
              <a:rPr lang="en-US" dirty="0" smtClean="0"/>
              <a:t>Software items are verified using the defined criteria. </a:t>
            </a:r>
          </a:p>
          <a:p>
            <a:r>
              <a:rPr lang="en-US" dirty="0" smtClean="0"/>
              <a:t>Software items defined by the integration strategy are produced. </a:t>
            </a:r>
          </a:p>
          <a:p>
            <a:r>
              <a:rPr lang="en-US" dirty="0" smtClean="0"/>
              <a:t>Results of integration testing are recorded. </a:t>
            </a:r>
          </a:p>
          <a:p>
            <a:r>
              <a:rPr lang="en-US" dirty="0" smtClean="0"/>
              <a:t>Consistency and traceability are established between software design and software items. </a:t>
            </a:r>
          </a:p>
          <a:p>
            <a:r>
              <a:rPr lang="en-US" dirty="0" smtClean="0"/>
              <a:t>A regression strategy is developed and applied for re-verifying software items when a change in software units (including associated requirements, design and code) occur. </a:t>
            </a:r>
          </a:p>
          <a:p>
            <a:endParaRPr lang="cs-CZ" dirty="0"/>
          </a:p>
        </p:txBody>
      </p:sp>
      <p:sp>
        <p:nvSpPr>
          <p:cNvPr id="4" name="Zástupný symbol pro číslo snímku 3"/>
          <p:cNvSpPr>
            <a:spLocks noGrp="1"/>
          </p:cNvSpPr>
          <p:nvPr>
            <p:ph type="sldNum" sz="quarter" idx="10"/>
          </p:nvPr>
        </p:nvSpPr>
        <p:spPr/>
        <p:txBody>
          <a:bodyPr/>
          <a:lstStyle/>
          <a:p>
            <a:fld id="{ED0454D0-24E4-459F-9DC4-EA02BCDBF9B7}" type="slidenum">
              <a:rPr lang="cs-CZ" smtClean="0"/>
              <a:pPr/>
              <a:t>43</a:t>
            </a:fld>
            <a:endParaRPr lang="cs-CZ"/>
          </a:p>
        </p:txBody>
      </p:sp>
    </p:spTree>
    <p:extLst>
      <p:ext uri="{BB962C8B-B14F-4D97-AF65-F5344CB8AC3E}">
        <p14:creationId xmlns:p14="http://schemas.microsoft.com/office/powerpoint/2010/main" val="4192326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r>
              <a:rPr lang="en-US" dirty="0" smtClean="0"/>
              <a:t>As a result of a successful implementation of the process:</a:t>
            </a:r>
            <a:br>
              <a:rPr lang="en-US" dirty="0" smtClean="0"/>
            </a:br>
            <a:endParaRPr lang="en-US" dirty="0" smtClean="0"/>
          </a:p>
          <a:p>
            <a:r>
              <a:rPr lang="en-US" dirty="0" smtClean="0"/>
              <a:t>Criteria for the integrated software are developed that demonstrate compliance with the software requirements. </a:t>
            </a:r>
          </a:p>
          <a:p>
            <a:r>
              <a:rPr lang="en-US" dirty="0" smtClean="0"/>
              <a:t>Integrated software is verified using the defined criteria. </a:t>
            </a:r>
          </a:p>
          <a:p>
            <a:r>
              <a:rPr lang="en-US" dirty="0" smtClean="0"/>
              <a:t>Test results are recorded. </a:t>
            </a:r>
          </a:p>
          <a:p>
            <a:r>
              <a:rPr lang="en-US" dirty="0" smtClean="0"/>
              <a:t>A regression strategy is developed and applied for re-testing the integrated software when a change in software items is made. </a:t>
            </a:r>
          </a:p>
          <a:p>
            <a:endParaRPr lang="cs-CZ" dirty="0"/>
          </a:p>
        </p:txBody>
      </p:sp>
      <p:sp>
        <p:nvSpPr>
          <p:cNvPr id="4" name="Zástupný symbol pro číslo snímku 3"/>
          <p:cNvSpPr>
            <a:spLocks noGrp="1"/>
          </p:cNvSpPr>
          <p:nvPr>
            <p:ph type="sldNum" sz="quarter" idx="10"/>
          </p:nvPr>
        </p:nvSpPr>
        <p:spPr/>
        <p:txBody>
          <a:bodyPr/>
          <a:lstStyle/>
          <a:p>
            <a:fld id="{ED0454D0-24E4-459F-9DC4-EA02BCDBF9B7}" type="slidenum">
              <a:rPr lang="cs-CZ" smtClean="0"/>
              <a:pPr/>
              <a:t>44</a:t>
            </a:fld>
            <a:endParaRPr lang="cs-CZ"/>
          </a:p>
        </p:txBody>
      </p:sp>
    </p:spTree>
    <p:extLst>
      <p:ext uri="{BB962C8B-B14F-4D97-AF65-F5344CB8AC3E}">
        <p14:creationId xmlns:p14="http://schemas.microsoft.com/office/powerpoint/2010/main" val="121145888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r>
              <a:rPr lang="en-US" dirty="0" smtClean="0"/>
              <a:t>As a result of a successful implementation of the process:</a:t>
            </a:r>
            <a:br>
              <a:rPr lang="en-US" dirty="0" smtClean="0"/>
            </a:br>
            <a:endParaRPr lang="en-US" dirty="0" smtClean="0"/>
          </a:p>
          <a:p>
            <a:r>
              <a:rPr lang="en-US" dirty="0" smtClean="0"/>
              <a:t>A strategy is developed to integrate the system according to the priorities of the system requirements. </a:t>
            </a:r>
          </a:p>
          <a:p>
            <a:r>
              <a:rPr lang="en-US" dirty="0" smtClean="0"/>
              <a:t>Criteria is developed to verify compliance with the system requirements allocated to the system elements, including the interfaces between system elements. </a:t>
            </a:r>
          </a:p>
          <a:p>
            <a:r>
              <a:rPr lang="en-US" dirty="0" smtClean="0"/>
              <a:t>The system integration is verified using the defined criteria. </a:t>
            </a:r>
          </a:p>
          <a:p>
            <a:r>
              <a:rPr lang="en-US" dirty="0" smtClean="0"/>
              <a:t>A regression strategy is developed and applied for re-testing the system [elements] when changes are made. </a:t>
            </a:r>
          </a:p>
          <a:p>
            <a:r>
              <a:rPr lang="en-US" dirty="0" smtClean="0"/>
              <a:t>Consistency and traceability are established between the system design and the integrated system elements. </a:t>
            </a:r>
          </a:p>
          <a:p>
            <a:r>
              <a:rPr lang="en-US" dirty="0" smtClean="0"/>
              <a:t>An integrated system, demonstrating compliance with the system design and validation that a complete set of useable deliverable system elements exists, is constructed. </a:t>
            </a:r>
          </a:p>
          <a:p>
            <a:endParaRPr lang="cs-CZ" dirty="0"/>
          </a:p>
        </p:txBody>
      </p:sp>
      <p:sp>
        <p:nvSpPr>
          <p:cNvPr id="4" name="Zástupný symbol pro číslo snímku 3"/>
          <p:cNvSpPr>
            <a:spLocks noGrp="1"/>
          </p:cNvSpPr>
          <p:nvPr>
            <p:ph type="sldNum" sz="quarter" idx="10"/>
          </p:nvPr>
        </p:nvSpPr>
        <p:spPr/>
        <p:txBody>
          <a:bodyPr/>
          <a:lstStyle/>
          <a:p>
            <a:fld id="{ED0454D0-24E4-459F-9DC4-EA02BCDBF9B7}" type="slidenum">
              <a:rPr lang="cs-CZ" smtClean="0"/>
              <a:pPr/>
              <a:t>45</a:t>
            </a:fld>
            <a:endParaRPr lang="cs-CZ"/>
          </a:p>
        </p:txBody>
      </p:sp>
    </p:spTree>
    <p:extLst>
      <p:ext uri="{BB962C8B-B14F-4D97-AF65-F5344CB8AC3E}">
        <p14:creationId xmlns:p14="http://schemas.microsoft.com/office/powerpoint/2010/main" val="361377334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r>
              <a:rPr lang="en-US" dirty="0" smtClean="0"/>
              <a:t>As a result of a successful implementation of the process:</a:t>
            </a:r>
            <a:br>
              <a:rPr lang="en-US" dirty="0" smtClean="0"/>
            </a:br>
            <a:endParaRPr lang="en-US" dirty="0" smtClean="0"/>
          </a:p>
          <a:p>
            <a:r>
              <a:rPr lang="en-US" dirty="0" smtClean="0"/>
              <a:t>Criteria for the integrated system are developed that demonstrate compliance with system requirements. </a:t>
            </a:r>
          </a:p>
          <a:p>
            <a:r>
              <a:rPr lang="en-US" dirty="0" smtClean="0"/>
              <a:t>The integrated system is verified using the defined criteria. </a:t>
            </a:r>
          </a:p>
          <a:p>
            <a:r>
              <a:rPr lang="en-US" dirty="0" smtClean="0"/>
              <a:t>Test results are recorded. </a:t>
            </a:r>
          </a:p>
          <a:p>
            <a:r>
              <a:rPr lang="en-US" dirty="0" smtClean="0"/>
              <a:t>A regression strategy is developed and applied for re-testing the integrated system should a change be made to existing system elements. </a:t>
            </a:r>
          </a:p>
          <a:p>
            <a:endParaRPr lang="cs-CZ" dirty="0"/>
          </a:p>
        </p:txBody>
      </p:sp>
      <p:sp>
        <p:nvSpPr>
          <p:cNvPr id="4" name="Zástupný symbol pro číslo snímku 3"/>
          <p:cNvSpPr>
            <a:spLocks noGrp="1"/>
          </p:cNvSpPr>
          <p:nvPr>
            <p:ph type="sldNum" sz="quarter" idx="10"/>
          </p:nvPr>
        </p:nvSpPr>
        <p:spPr/>
        <p:txBody>
          <a:bodyPr/>
          <a:lstStyle/>
          <a:p>
            <a:fld id="{ED0454D0-24E4-459F-9DC4-EA02BCDBF9B7}" type="slidenum">
              <a:rPr lang="cs-CZ" smtClean="0"/>
              <a:pPr/>
              <a:t>46</a:t>
            </a:fld>
            <a:endParaRPr lang="cs-CZ"/>
          </a:p>
        </p:txBody>
      </p:sp>
    </p:spTree>
    <p:extLst>
      <p:ext uri="{BB962C8B-B14F-4D97-AF65-F5344CB8AC3E}">
        <p14:creationId xmlns:p14="http://schemas.microsoft.com/office/powerpoint/2010/main" val="118583558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r>
              <a:rPr lang="en-US" dirty="0" smtClean="0"/>
              <a:t> As a result of a successful implementation of the process:</a:t>
            </a:r>
            <a:br>
              <a:rPr lang="en-US" dirty="0" smtClean="0"/>
            </a:br>
            <a:endParaRPr lang="en-US" dirty="0" smtClean="0"/>
          </a:p>
          <a:p>
            <a:r>
              <a:rPr lang="en-US" dirty="0" smtClean="0"/>
              <a:t>A software installation strategy is developed. </a:t>
            </a:r>
          </a:p>
          <a:p>
            <a:r>
              <a:rPr lang="en-US" dirty="0" smtClean="0"/>
              <a:t>Criteria for software installation is developed that demonstrates compliance with the software installation requirements. </a:t>
            </a:r>
          </a:p>
          <a:p>
            <a:r>
              <a:rPr lang="en-US" dirty="0" smtClean="0"/>
              <a:t>The software product is installed in the target environment. </a:t>
            </a:r>
          </a:p>
          <a:p>
            <a:r>
              <a:rPr lang="en-US" dirty="0" smtClean="0"/>
              <a:t>Assure that the software product is ready for use in its intended environment. </a:t>
            </a:r>
            <a:endParaRPr lang="en-US" dirty="0"/>
          </a:p>
        </p:txBody>
      </p:sp>
      <p:sp>
        <p:nvSpPr>
          <p:cNvPr id="4" name="Zástupný symbol pro číslo snímku 3"/>
          <p:cNvSpPr>
            <a:spLocks noGrp="1"/>
          </p:cNvSpPr>
          <p:nvPr>
            <p:ph type="sldNum" sz="quarter" idx="10"/>
          </p:nvPr>
        </p:nvSpPr>
        <p:spPr/>
        <p:txBody>
          <a:bodyPr/>
          <a:lstStyle/>
          <a:p>
            <a:fld id="{ED0454D0-24E4-459F-9DC4-EA02BCDBF9B7}" type="slidenum">
              <a:rPr lang="cs-CZ" smtClean="0"/>
              <a:pPr/>
              <a:t>47</a:t>
            </a:fld>
            <a:endParaRPr lang="cs-CZ"/>
          </a:p>
        </p:txBody>
      </p:sp>
    </p:spTree>
    <p:extLst>
      <p:ext uri="{BB962C8B-B14F-4D97-AF65-F5344CB8AC3E}">
        <p14:creationId xmlns:p14="http://schemas.microsoft.com/office/powerpoint/2010/main" val="1752593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r>
              <a:rPr lang="en-US" dirty="0" smtClean="0"/>
              <a:t>As a result of a successful implementation of the process:</a:t>
            </a:r>
            <a:br>
              <a:rPr lang="en-US" dirty="0" smtClean="0"/>
            </a:br>
            <a:endParaRPr lang="en-US" dirty="0" smtClean="0"/>
          </a:p>
          <a:p>
            <a:r>
              <a:rPr lang="en-US" dirty="0" smtClean="0"/>
              <a:t>A maintenance strategy is developed to manage modification, migration and retirement of products according to the release strategy. </a:t>
            </a:r>
          </a:p>
          <a:p>
            <a:r>
              <a:rPr lang="en-US" dirty="0" smtClean="0"/>
              <a:t>The impact of changes to the existing system on organization, operations or interfaces are identified. </a:t>
            </a:r>
          </a:p>
          <a:p>
            <a:r>
              <a:rPr lang="en-US" dirty="0" smtClean="0"/>
              <a:t>Affected system/software documentation is updated as needed. </a:t>
            </a:r>
          </a:p>
          <a:p>
            <a:r>
              <a:rPr lang="en-US" dirty="0" smtClean="0"/>
              <a:t>Modified products are developed with associated tests that demonstrate that requirements are not compromised. </a:t>
            </a:r>
          </a:p>
          <a:p>
            <a:r>
              <a:rPr lang="en-US" dirty="0" smtClean="0"/>
              <a:t>Product upgrades are migrated to the customer’s environment. </a:t>
            </a:r>
          </a:p>
          <a:p>
            <a:r>
              <a:rPr lang="en-US" dirty="0" smtClean="0"/>
              <a:t>On request, products are retired from use in a controlled manner that minimizes disturbance to the customers. </a:t>
            </a:r>
          </a:p>
          <a:p>
            <a:r>
              <a:rPr lang="en-US" dirty="0" smtClean="0"/>
              <a:t>The system/software modification is communicated to all affected parties. </a:t>
            </a:r>
          </a:p>
          <a:p>
            <a:endParaRPr lang="cs-CZ" dirty="0"/>
          </a:p>
        </p:txBody>
      </p:sp>
      <p:sp>
        <p:nvSpPr>
          <p:cNvPr id="4" name="Zástupný symbol pro číslo snímku 3"/>
          <p:cNvSpPr>
            <a:spLocks noGrp="1"/>
          </p:cNvSpPr>
          <p:nvPr>
            <p:ph type="sldNum" sz="quarter" idx="10"/>
          </p:nvPr>
        </p:nvSpPr>
        <p:spPr/>
        <p:txBody>
          <a:bodyPr/>
          <a:lstStyle/>
          <a:p>
            <a:fld id="{ED0454D0-24E4-459F-9DC4-EA02BCDBF9B7}" type="slidenum">
              <a:rPr lang="cs-CZ" smtClean="0"/>
              <a:pPr/>
              <a:t>48</a:t>
            </a:fld>
            <a:endParaRPr lang="cs-CZ"/>
          </a:p>
        </p:txBody>
      </p:sp>
    </p:spTree>
    <p:extLst>
      <p:ext uri="{BB962C8B-B14F-4D97-AF65-F5344CB8AC3E}">
        <p14:creationId xmlns:p14="http://schemas.microsoft.com/office/powerpoint/2010/main" val="121473090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r>
              <a:rPr lang="en-US" dirty="0" smtClean="0"/>
              <a:t>We can use a model VSE for the small enterprises or very small development teams. Of course, we are presenting only</a:t>
            </a:r>
            <a:r>
              <a:rPr lang="en-US" baseline="0" dirty="0" smtClean="0"/>
              <a:t> the development processes.</a:t>
            </a:r>
          </a:p>
          <a:p>
            <a:r>
              <a:rPr lang="en-US" dirty="0" smtClean="0"/>
              <a:t>The software implementation initiation </a:t>
            </a:r>
            <a:r>
              <a:rPr lang="en-US" dirty="0" err="1" smtClean="0"/>
              <a:t>subprocess</a:t>
            </a:r>
            <a:r>
              <a:rPr lang="en-US" dirty="0" smtClean="0"/>
              <a:t> ensures that the project plan is committed to by the work team.</a:t>
            </a:r>
          </a:p>
          <a:p>
            <a:r>
              <a:rPr lang="en-US" dirty="0" smtClean="0"/>
              <a:t>The software requirements analysis </a:t>
            </a:r>
            <a:r>
              <a:rPr lang="en-US" dirty="0" err="1" smtClean="0"/>
              <a:t>subprocess</a:t>
            </a:r>
            <a:r>
              <a:rPr lang="en-US" dirty="0" smtClean="0"/>
              <a:t> analyzes the agreed to customer’s requirements and establishes the validated project requirements.</a:t>
            </a:r>
          </a:p>
          <a:p>
            <a:r>
              <a:rPr lang="en-US" dirty="0" smtClean="0"/>
              <a:t>The software architecture and detailed design </a:t>
            </a:r>
            <a:r>
              <a:rPr lang="en-US" dirty="0" err="1" smtClean="0"/>
              <a:t>subprocess</a:t>
            </a:r>
            <a:r>
              <a:rPr lang="en-US" dirty="0" smtClean="0"/>
              <a:t> transforms the software requirements to the system software architecture and software detailed design.</a:t>
            </a:r>
          </a:p>
          <a:p>
            <a:r>
              <a:rPr lang="en-US" dirty="0" smtClean="0"/>
              <a:t>The software construction </a:t>
            </a:r>
            <a:r>
              <a:rPr lang="en-US" dirty="0" err="1" smtClean="0"/>
              <a:t>subprocess</a:t>
            </a:r>
            <a:r>
              <a:rPr lang="en-US" dirty="0" smtClean="0"/>
              <a:t> develops the software code and data from the software design.</a:t>
            </a:r>
          </a:p>
          <a:p>
            <a:r>
              <a:rPr lang="en-US" dirty="0" smtClean="0"/>
              <a:t>The software integration and test </a:t>
            </a:r>
            <a:r>
              <a:rPr lang="en-US" dirty="0" err="1" smtClean="0"/>
              <a:t>subprocess</a:t>
            </a:r>
            <a:r>
              <a:rPr lang="en-US" dirty="0" smtClean="0"/>
              <a:t> ensures that the integrated software components satisfy the software requirements.</a:t>
            </a:r>
          </a:p>
          <a:p>
            <a:r>
              <a:rPr lang="en-US" dirty="0" smtClean="0"/>
              <a:t>The product delivery </a:t>
            </a:r>
            <a:r>
              <a:rPr lang="en-US" dirty="0" err="1" smtClean="0"/>
              <a:t>subprocess</a:t>
            </a:r>
            <a:r>
              <a:rPr lang="en-US" dirty="0" smtClean="0"/>
              <a:t> provides the integrated software product to the customer.</a:t>
            </a:r>
            <a:endParaRPr lang="cs-CZ" dirty="0"/>
          </a:p>
        </p:txBody>
      </p:sp>
      <p:sp>
        <p:nvSpPr>
          <p:cNvPr id="4" name="Zástupný symbol pro číslo snímku 3"/>
          <p:cNvSpPr>
            <a:spLocks noGrp="1"/>
          </p:cNvSpPr>
          <p:nvPr>
            <p:ph type="sldNum" sz="quarter" idx="10"/>
          </p:nvPr>
        </p:nvSpPr>
        <p:spPr/>
        <p:txBody>
          <a:bodyPr/>
          <a:lstStyle/>
          <a:p>
            <a:fld id="{ED0454D0-24E4-459F-9DC4-EA02BCDBF9B7}" type="slidenum">
              <a:rPr lang="cs-CZ" smtClean="0"/>
              <a:pPr/>
              <a:t>49</a:t>
            </a:fld>
            <a:endParaRPr lang="cs-CZ"/>
          </a:p>
        </p:txBody>
      </p:sp>
    </p:spTree>
    <p:extLst>
      <p:ext uri="{BB962C8B-B14F-4D97-AF65-F5344CB8AC3E}">
        <p14:creationId xmlns:p14="http://schemas.microsoft.com/office/powerpoint/2010/main" val="18521641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r>
              <a:rPr lang="en-US" dirty="0" smtClean="0"/>
              <a:t>Do you think that it is easy to build software?</a:t>
            </a:r>
            <a:r>
              <a:rPr lang="en-US" baseline="0" dirty="0" smtClean="0"/>
              <a:t> Can you think of some software products?</a:t>
            </a:r>
          </a:p>
          <a:p>
            <a:r>
              <a:rPr lang="en-US" baseline="0" dirty="0" smtClean="0"/>
              <a:t>MS Office, Car computer unit, airplane computer, mobile phone, …</a:t>
            </a:r>
          </a:p>
          <a:p>
            <a:r>
              <a:rPr lang="en-US" baseline="0" dirty="0" smtClean="0"/>
              <a:t>Try to answer this questions:</a:t>
            </a:r>
          </a:p>
          <a:p>
            <a:r>
              <a:rPr lang="en-US" baseline="0" dirty="0" smtClean="0"/>
              <a:t>Aren’t this programs and solutions quite big to do it at once? Where would you start do build such software?</a:t>
            </a:r>
          </a:p>
          <a:p>
            <a:r>
              <a:rPr lang="en-US" baseline="0" dirty="0" smtClean="0"/>
              <a:t>Are you able to code it yourself. How long will it take? Is it not better to cooperate with other people?  </a:t>
            </a:r>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Software products are large and complex</a:t>
            </a:r>
          </a:p>
          <a:p>
            <a:endParaRPr lang="en-US" dirty="0" smtClean="0"/>
          </a:p>
          <a:p>
            <a:r>
              <a:rPr lang="en-US" dirty="0" smtClean="0"/>
              <a:t>Development requires analysis and synthesis</a:t>
            </a:r>
          </a:p>
          <a:p>
            <a:pPr lvl="1"/>
            <a:r>
              <a:rPr lang="en-US" dirty="0" smtClean="0"/>
              <a:t>Analysis: break down a large problem into smaller, understandable pieces </a:t>
            </a:r>
          </a:p>
          <a:p>
            <a:pPr lvl="1"/>
            <a:r>
              <a:rPr lang="en-US" dirty="0" smtClean="0"/>
              <a:t>abstraction is the key</a:t>
            </a:r>
          </a:p>
          <a:p>
            <a:r>
              <a:rPr lang="en-US" dirty="0" smtClean="0"/>
              <a:t>Synthesis: build (compose) a software from smaller building blocks</a:t>
            </a:r>
          </a:p>
          <a:p>
            <a:pPr lvl="1"/>
            <a:r>
              <a:rPr lang="en-US" dirty="0" smtClean="0"/>
              <a:t>composition is challenging</a:t>
            </a:r>
          </a:p>
          <a:p>
            <a:endParaRPr lang="cs-CZ" dirty="0"/>
          </a:p>
        </p:txBody>
      </p:sp>
      <p:sp>
        <p:nvSpPr>
          <p:cNvPr id="4" name="Zástupný symbol pro číslo snímku 3"/>
          <p:cNvSpPr>
            <a:spLocks noGrp="1"/>
          </p:cNvSpPr>
          <p:nvPr>
            <p:ph type="sldNum" sz="quarter" idx="10"/>
          </p:nvPr>
        </p:nvSpPr>
        <p:spPr/>
        <p:txBody>
          <a:bodyPr/>
          <a:lstStyle/>
          <a:p>
            <a:fld id="{ED0454D0-24E4-459F-9DC4-EA02BCDBF9B7}" type="slidenum">
              <a:rPr lang="cs-CZ" smtClean="0"/>
              <a:pPr/>
              <a:t>5</a:t>
            </a:fld>
            <a:endParaRPr lang="cs-CZ"/>
          </a:p>
        </p:txBody>
      </p:sp>
    </p:spTree>
    <p:extLst>
      <p:ext uri="{BB962C8B-B14F-4D97-AF65-F5344CB8AC3E}">
        <p14:creationId xmlns:p14="http://schemas.microsoft.com/office/powerpoint/2010/main" val="54619618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5"/>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fld id="{94F99E10-555E-470C-98AF-306434B58088}" type="slidenum">
              <a:rPr lang="en-US" sz="1000" smtClean="0">
                <a:latin typeface="Times New Roman" pitchFamily="18" charset="0"/>
              </a:rPr>
              <a:pPr/>
              <a:t>50</a:t>
            </a:fld>
            <a:endParaRPr lang="en-US" sz="1000" smtClean="0">
              <a:latin typeface="Times New Roman" pitchFamily="18" charset="0"/>
            </a:endParaRPr>
          </a:p>
        </p:txBody>
      </p:sp>
      <p:sp>
        <p:nvSpPr>
          <p:cNvPr id="147459" name="Rectangle 2"/>
          <p:cNvSpPr>
            <a:spLocks noGrp="1" noRot="1" noChangeAspect="1" noChangeArrowheads="1" noTextEdit="1"/>
          </p:cNvSpPr>
          <p:nvPr>
            <p:ph type="sldImg"/>
          </p:nvPr>
        </p:nvSpPr>
        <p:spPr>
          <a:xfrm>
            <a:off x="768458" y="612531"/>
            <a:ext cx="5332386" cy="3352800"/>
          </a:xfrm>
          <a:ln w="12700" cap="flat">
            <a:solidFill>
              <a:schemeClr val="tx1"/>
            </a:solidFill>
            <a:miter lim="800000"/>
            <a:headEnd/>
            <a:tailEnd/>
          </a:ln>
        </p:spPr>
      </p:sp>
      <p:sp>
        <p:nvSpPr>
          <p:cNvPr id="2" name="Zástupný symbol pro poznámky 1"/>
          <p:cNvSpPr>
            <a:spLocks noGrp="1"/>
          </p:cNvSpPr>
          <p:nvPr>
            <p:ph type="body" idx="1"/>
          </p:nvPr>
        </p:nvSpPr>
        <p:spPr/>
        <p:txBody>
          <a:bodyPr/>
          <a:lstStyle/>
          <a:p>
            <a:r>
              <a:rPr lang="en-US" dirty="0" smtClean="0"/>
              <a:t>Software Production Layout.</a:t>
            </a:r>
          </a:p>
          <a:p>
            <a:r>
              <a:rPr lang="en-US" dirty="0" smtClean="0"/>
              <a:t>What</a:t>
            </a:r>
            <a:r>
              <a:rPr lang="en-US" baseline="0" dirty="0" smtClean="0"/>
              <a:t> is necessary to produce a software. We have already talked about</a:t>
            </a:r>
            <a:r>
              <a:rPr lang="en-US" strike="noStrike" baseline="0" dirty="0" smtClean="0"/>
              <a:t> the </a:t>
            </a:r>
            <a:r>
              <a:rPr lang="en-US" baseline="0" dirty="0" smtClean="0"/>
              <a:t>disciplines. Now, we have to talk about an ordering of the disciplines. The basic ordering is described by the process. Since we are developing software - software process. We can think of a process as a set of ordered tasks. It means series of steps involving activities, constraints, and resources that produce an intended output of some kind. In our case a software system.</a:t>
            </a:r>
            <a:endParaRPr lang="cs-CZ" dirty="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5"/>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fld id="{FD049D42-DB69-42B5-93A8-2329DD8D3593}" type="slidenum">
              <a:rPr lang="en-US" sz="1000" smtClean="0">
                <a:latin typeface="Times New Roman" pitchFamily="18" charset="0"/>
              </a:rPr>
              <a:pPr/>
              <a:t>51</a:t>
            </a:fld>
            <a:endParaRPr lang="en-US" sz="1000" smtClean="0">
              <a:latin typeface="Times New Roman" pitchFamily="18" charset="0"/>
            </a:endParaRPr>
          </a:p>
        </p:txBody>
      </p:sp>
      <p:sp>
        <p:nvSpPr>
          <p:cNvPr id="148483" name="Rectangle 2"/>
          <p:cNvSpPr>
            <a:spLocks noGrp="1" noRot="1" noChangeAspect="1" noChangeArrowheads="1" noTextEdit="1"/>
          </p:cNvSpPr>
          <p:nvPr>
            <p:ph type="sldImg"/>
          </p:nvPr>
        </p:nvSpPr>
        <p:spPr/>
      </p:sp>
      <p:sp>
        <p:nvSpPr>
          <p:cNvPr id="2" name="Zástupný symbol pro poznámky 1"/>
          <p:cNvSpPr>
            <a:spLocks noGrp="1"/>
          </p:cNvSpPr>
          <p:nvPr>
            <p:ph type="body" idx="1"/>
          </p:nvPr>
        </p:nvSpPr>
        <p:spPr/>
        <p:txBody>
          <a:bodyPr/>
          <a:lstStyle/>
          <a:p>
            <a:r>
              <a:rPr lang="en-US" dirty="0" smtClean="0"/>
              <a:t>A Definition of Process</a:t>
            </a:r>
          </a:p>
          <a:p>
            <a:r>
              <a:rPr lang="en-US" dirty="0" smtClean="0"/>
              <a:t>A process usually involves a set of tools,</a:t>
            </a:r>
            <a:r>
              <a:rPr lang="en-US" baseline="0" dirty="0" smtClean="0"/>
              <a:t> techniques, relationships.</a:t>
            </a:r>
          </a:p>
          <a:p>
            <a:r>
              <a:rPr lang="en-US" baseline="0" dirty="0" smtClean="0"/>
              <a:t>Any process has the following characteristics:</a:t>
            </a:r>
          </a:p>
          <a:p>
            <a:r>
              <a:rPr lang="en-US" baseline="0" dirty="0" smtClean="0"/>
              <a:t>The process prescribes all the major process activities.</a:t>
            </a:r>
          </a:p>
          <a:p>
            <a:r>
              <a:rPr lang="en-US" baseline="0" dirty="0" smtClean="0"/>
              <a:t>The process uses resources, subject to a set of constraints, and produce intermediate and final product.</a:t>
            </a:r>
          </a:p>
          <a:p>
            <a:r>
              <a:rPr lang="en-US" baseline="0" dirty="0" smtClean="0"/>
              <a:t>The process may be composed of </a:t>
            </a:r>
            <a:r>
              <a:rPr lang="en-US" baseline="0" dirty="0" err="1" smtClean="0"/>
              <a:t>subprocesses</a:t>
            </a:r>
            <a:r>
              <a:rPr lang="en-US" baseline="0" dirty="0" smtClean="0"/>
              <a:t> that are linked in some way. The process may be defined as a hierarchy of processes, organized so that each </a:t>
            </a:r>
            <a:r>
              <a:rPr lang="en-US" baseline="0" dirty="0" err="1" smtClean="0"/>
              <a:t>subprocess</a:t>
            </a:r>
            <a:r>
              <a:rPr lang="en-US" baseline="0" dirty="0" smtClean="0"/>
              <a:t> has its own model.</a:t>
            </a:r>
          </a:p>
          <a:p>
            <a:r>
              <a:rPr lang="en-US" baseline="0" dirty="0" smtClean="0"/>
              <a:t>Each process activity has entry and exit criteria, so we know when the activity starts and ends.</a:t>
            </a:r>
          </a:p>
          <a:p>
            <a:r>
              <a:rPr lang="en-US" baseline="0" dirty="0" smtClean="0"/>
              <a:t>The activities are organized in a sequence, so that it is clear when one activity is performed relative to the other activities.</a:t>
            </a:r>
          </a:p>
          <a:p>
            <a:r>
              <a:rPr lang="en-US" baseline="0" dirty="0" smtClean="0"/>
              <a:t>Every process has a set of guiding principles that explain a goal of each activity.</a:t>
            </a:r>
          </a:p>
          <a:p>
            <a:r>
              <a:rPr lang="en-US" baseline="0" dirty="0" smtClean="0"/>
              <a:t>Constrains and controls may apply to an activity, resource or product. </a:t>
            </a:r>
            <a:endParaRPr lang="cs-CZ" dirty="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r>
              <a:rPr lang="en-US" sz="1100" dirty="0" smtClean="0"/>
              <a:t>Why to model a software</a:t>
            </a:r>
            <a:r>
              <a:rPr lang="en-US" sz="1100" baseline="0" dirty="0" smtClean="0"/>
              <a:t> development process?</a:t>
            </a:r>
            <a:r>
              <a:rPr lang="en-US" sz="2400" dirty="0" smtClean="0"/>
              <a:t> </a:t>
            </a:r>
          </a:p>
          <a:p>
            <a:r>
              <a:rPr lang="en-US" sz="2400" dirty="0" smtClean="0"/>
              <a:t>The reasons to model a software process:</a:t>
            </a:r>
          </a:p>
          <a:p>
            <a:pPr lvl="1"/>
            <a:r>
              <a:rPr lang="en-US" sz="2000" dirty="0" smtClean="0"/>
              <a:t>If the description of the development process is written down, it forms a common understanding of the activities, resources and constrains involved in the software development process</a:t>
            </a:r>
          </a:p>
          <a:p>
            <a:pPr lvl="1"/>
            <a:r>
              <a:rPr lang="en-US" sz="2000" dirty="0" smtClean="0"/>
              <a:t>The creation of the process model helps the team to find inconsistencies, redundancies and omissions in the process. As the problems are solved the process becomes more effective and focused on the development of the final product</a:t>
            </a:r>
            <a:endParaRPr lang="cs-CZ" sz="2000" dirty="0" smtClean="0"/>
          </a:p>
          <a:p>
            <a:endParaRPr lang="cs-CZ" sz="1100" dirty="0"/>
          </a:p>
        </p:txBody>
      </p:sp>
      <p:sp>
        <p:nvSpPr>
          <p:cNvPr id="4" name="Zástupný symbol pro číslo snímku 3"/>
          <p:cNvSpPr>
            <a:spLocks noGrp="1"/>
          </p:cNvSpPr>
          <p:nvPr>
            <p:ph type="sldNum" sz="quarter" idx="10"/>
          </p:nvPr>
        </p:nvSpPr>
        <p:spPr/>
        <p:txBody>
          <a:bodyPr/>
          <a:lstStyle/>
          <a:p>
            <a:fld id="{ED0454D0-24E4-459F-9DC4-EA02BCDBF9B7}" type="slidenum">
              <a:rPr lang="cs-CZ" smtClean="0"/>
              <a:pPr/>
              <a:t>52</a:t>
            </a:fld>
            <a:endParaRPr lang="cs-CZ"/>
          </a:p>
        </p:txBody>
      </p:sp>
    </p:spTree>
    <p:extLst>
      <p:ext uri="{BB962C8B-B14F-4D97-AF65-F5344CB8AC3E}">
        <p14:creationId xmlns:p14="http://schemas.microsoft.com/office/powerpoint/2010/main" val="250211871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endParaRPr lang="cs-CZ"/>
          </a:p>
        </p:txBody>
      </p:sp>
      <p:sp>
        <p:nvSpPr>
          <p:cNvPr id="4" name="Zástupný symbol pro číslo snímku 3"/>
          <p:cNvSpPr>
            <a:spLocks noGrp="1"/>
          </p:cNvSpPr>
          <p:nvPr>
            <p:ph type="sldNum" sz="quarter" idx="10"/>
          </p:nvPr>
        </p:nvSpPr>
        <p:spPr/>
        <p:txBody>
          <a:bodyPr/>
          <a:lstStyle/>
          <a:p>
            <a:fld id="{ED0454D0-24E4-459F-9DC4-EA02BCDBF9B7}" type="slidenum">
              <a:rPr lang="cs-CZ" smtClean="0"/>
              <a:pPr/>
              <a:t>53</a:t>
            </a:fld>
            <a:endParaRPr lang="cs-CZ"/>
          </a:p>
        </p:txBody>
      </p:sp>
    </p:spTree>
    <p:extLst>
      <p:ext uri="{BB962C8B-B14F-4D97-AF65-F5344CB8AC3E}">
        <p14:creationId xmlns:p14="http://schemas.microsoft.com/office/powerpoint/2010/main" val="150817297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5"/>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fld id="{E2451382-96B6-4585-844F-74A60B93E100}" type="slidenum">
              <a:rPr lang="en-US" sz="1000" smtClean="0">
                <a:latin typeface="Times New Roman" pitchFamily="18" charset="0"/>
              </a:rPr>
              <a:pPr/>
              <a:t>54</a:t>
            </a:fld>
            <a:endParaRPr lang="en-US" sz="1000" smtClean="0">
              <a:latin typeface="Times New Roman" pitchFamily="18" charset="0"/>
            </a:endParaRPr>
          </a:p>
        </p:txBody>
      </p:sp>
      <p:sp>
        <p:nvSpPr>
          <p:cNvPr id="151555" name="Rectangle 2"/>
          <p:cNvSpPr>
            <a:spLocks noGrp="1" noRot="1" noChangeAspect="1" noChangeArrowheads="1" noTextEdit="1"/>
          </p:cNvSpPr>
          <p:nvPr>
            <p:ph type="sldImg"/>
          </p:nvPr>
        </p:nvSpPr>
        <p:spPr/>
      </p:sp>
      <p:sp>
        <p:nvSpPr>
          <p:cNvPr id="151556" name="Rectangle 3"/>
          <p:cNvSpPr>
            <a:spLocks noChangeArrowheads="1"/>
          </p:cNvSpPr>
          <p:nvPr/>
        </p:nvSpPr>
        <p:spPr bwMode="auto">
          <a:xfrm>
            <a:off x="1207576" y="4583723"/>
            <a:ext cx="25831" cy="1597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cs-CZ"/>
          </a:p>
        </p:txBody>
      </p:sp>
      <p:sp>
        <p:nvSpPr>
          <p:cNvPr id="151557" name="Rectangle 4"/>
          <p:cNvSpPr>
            <a:spLocks noChangeArrowheads="1"/>
          </p:cNvSpPr>
          <p:nvPr/>
        </p:nvSpPr>
        <p:spPr bwMode="auto">
          <a:xfrm>
            <a:off x="1283454" y="4617428"/>
            <a:ext cx="25831" cy="206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cs-CZ"/>
          </a:p>
        </p:txBody>
      </p:sp>
      <p:sp>
        <p:nvSpPr>
          <p:cNvPr id="2" name="Zástupný symbol pro poznámky 1"/>
          <p:cNvSpPr>
            <a:spLocks noGrp="1"/>
          </p:cNvSpPr>
          <p:nvPr>
            <p:ph type="body" idx="1"/>
          </p:nvPr>
        </p:nvSpPr>
        <p:spPr/>
        <p:txBody>
          <a:bodyPr/>
          <a:lstStyle/>
          <a:p>
            <a:r>
              <a:rPr lang="en-US" dirty="0" smtClean="0"/>
              <a:t>One of the first proposed models was the Waterfall Model. As the figure implies,</a:t>
            </a:r>
            <a:r>
              <a:rPr lang="en-US" baseline="0" dirty="0" smtClean="0"/>
              <a:t> the previous development stage should be completed before the next phase begins. Requirements are elicited from the customer and analyzed. System architecture is developed and the modules are designed. Then the system is implemented. After that the system goes to testing, it is installed and maintained. The model is easy to understand and describes all necessary prescriptions for the software development process.</a:t>
            </a: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 Waterfall Model: Problems</a:t>
            </a:r>
          </a:p>
          <a:p>
            <a:pPr eaLnBrk="1" hangingPunct="1"/>
            <a:r>
              <a:rPr lang="en-US" dirty="0" smtClean="0"/>
              <a:t>It takes too long to see results: nothing is executable or demonstrable until code is produced.</a:t>
            </a:r>
          </a:p>
          <a:p>
            <a:pPr eaLnBrk="1" hangingPunct="1"/>
            <a:r>
              <a:rPr lang="en-US" dirty="0" smtClean="0"/>
              <a:t>It depends on stable, correct requirements.</a:t>
            </a:r>
          </a:p>
          <a:p>
            <a:pPr eaLnBrk="1" hangingPunct="1"/>
            <a:r>
              <a:rPr lang="en-US" dirty="0" smtClean="0"/>
              <a:t>It delays the detection of errors until the end.</a:t>
            </a:r>
          </a:p>
          <a:p>
            <a:pPr eaLnBrk="1" hangingPunct="1"/>
            <a:r>
              <a:rPr lang="en-US" dirty="0" smtClean="0"/>
              <a:t>It does not promote software reuse.</a:t>
            </a:r>
          </a:p>
          <a:p>
            <a:pPr eaLnBrk="1" hangingPunct="1"/>
            <a:r>
              <a:rPr lang="en-US" dirty="0" smtClean="0"/>
              <a:t>It does not promote prototyping.</a:t>
            </a: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The biggest problem is that the model does not reflect the way in which the code </a:t>
            </a:r>
            <a:r>
              <a:rPr lang="en-US" strike="noStrike" baseline="0" dirty="0" smtClean="0"/>
              <a:t>has been </a:t>
            </a:r>
            <a:r>
              <a:rPr lang="en-US" baseline="0" dirty="0" smtClean="0"/>
              <a:t>developed. Unless the problem is very well understood, the software is usually developed in iterations.</a:t>
            </a:r>
            <a:endParaRPr lang="cs-CZ" dirty="0" smtClean="0"/>
          </a:p>
          <a:p>
            <a:r>
              <a:rPr lang="en-US" dirty="0" smtClean="0"/>
              <a:t>That is (also) the main issue that the model cannot</a:t>
            </a:r>
            <a:r>
              <a:rPr lang="en-US" baseline="0" dirty="0" smtClean="0"/>
              <a:t> solve. Of course, there is a simple solution to that but it is provided by other models. </a:t>
            </a:r>
            <a:endParaRPr lang="cs-CZ" dirty="0"/>
          </a:p>
        </p:txBody>
      </p:sp>
      <p:sp>
        <p:nvSpPr>
          <p:cNvPr id="4" name="Zástupný symbol pro číslo snímku 3"/>
          <p:cNvSpPr>
            <a:spLocks noGrp="1"/>
          </p:cNvSpPr>
          <p:nvPr>
            <p:ph type="sldNum" sz="quarter" idx="10"/>
          </p:nvPr>
        </p:nvSpPr>
        <p:spPr/>
        <p:txBody>
          <a:bodyPr/>
          <a:lstStyle/>
          <a:p>
            <a:fld id="{ED0454D0-24E4-459F-9DC4-EA02BCDBF9B7}" type="slidenum">
              <a:rPr lang="cs-CZ" smtClean="0"/>
              <a:pPr/>
              <a:t>55</a:t>
            </a:fld>
            <a:endParaRPr lang="cs-CZ"/>
          </a:p>
        </p:txBody>
      </p:sp>
    </p:spTree>
    <p:extLst>
      <p:ext uri="{BB962C8B-B14F-4D97-AF65-F5344CB8AC3E}">
        <p14:creationId xmlns:p14="http://schemas.microsoft.com/office/powerpoint/2010/main" val="247897554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r>
              <a:rPr lang="en-US" dirty="0" smtClean="0"/>
              <a:t>The Software Development Process in Reality</a:t>
            </a:r>
          </a:p>
          <a:p>
            <a:r>
              <a:rPr lang="en-US" dirty="0" smtClean="0"/>
              <a:t>If the developers use a simple waterfall model or do</a:t>
            </a:r>
            <a:r>
              <a:rPr lang="en-US" baseline="0" dirty="0" smtClean="0"/>
              <a:t> not use a model at all, the reality might look messy. </a:t>
            </a:r>
            <a:r>
              <a:rPr lang="en-US" dirty="0" smtClean="0"/>
              <a:t>In reality the software development process is a mess,</a:t>
            </a:r>
            <a:r>
              <a:rPr lang="en-US" baseline="0" dirty="0" smtClean="0"/>
              <a:t> the developer switches from one discipline to </a:t>
            </a:r>
            <a:r>
              <a:rPr lang="en-US" strike="noStrike" baseline="0" dirty="0" smtClean="0"/>
              <a:t>another</a:t>
            </a:r>
            <a:r>
              <a:rPr lang="en-US" baseline="0" dirty="0" smtClean="0"/>
              <a:t>. The process is uncontrolled and the developers try to do what they think is (</a:t>
            </a:r>
            <a:r>
              <a:rPr lang="en-US" strike="noStrike" baseline="0" dirty="0" smtClean="0"/>
              <a:t>the)</a:t>
            </a:r>
            <a:r>
              <a:rPr lang="en-US" baseline="0" dirty="0" smtClean="0"/>
              <a:t> best for the progress. The result is a complete mess (chaos). They try to gather some requirements, once they get them they attempt to design, they realize that the design need some repair of previously written code, that code must be redesigned etc.</a:t>
            </a:r>
            <a:endParaRPr lang="cs-CZ" dirty="0"/>
          </a:p>
        </p:txBody>
      </p:sp>
      <p:sp>
        <p:nvSpPr>
          <p:cNvPr id="4" name="Zástupný symbol pro číslo snímku 3"/>
          <p:cNvSpPr>
            <a:spLocks noGrp="1"/>
          </p:cNvSpPr>
          <p:nvPr>
            <p:ph type="sldNum" sz="quarter" idx="10"/>
          </p:nvPr>
        </p:nvSpPr>
        <p:spPr/>
        <p:txBody>
          <a:bodyPr/>
          <a:lstStyle/>
          <a:p>
            <a:fld id="{ED0454D0-24E4-459F-9DC4-EA02BCDBF9B7}" type="slidenum">
              <a:rPr lang="cs-CZ" smtClean="0"/>
              <a:pPr/>
              <a:t>56</a:t>
            </a:fld>
            <a:endParaRPr lang="cs-CZ"/>
          </a:p>
        </p:txBody>
      </p:sp>
    </p:spTree>
    <p:extLst>
      <p:ext uri="{BB962C8B-B14F-4D97-AF65-F5344CB8AC3E}">
        <p14:creationId xmlns:p14="http://schemas.microsoft.com/office/powerpoint/2010/main" val="117634925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5"/>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fld id="{BB92858A-286E-4A32-BA93-B7D26F67B314}" type="slidenum">
              <a:rPr lang="en-US" sz="1000" smtClean="0">
                <a:latin typeface="Times New Roman" pitchFamily="18" charset="0"/>
              </a:rPr>
              <a:pPr/>
              <a:t>57</a:t>
            </a:fld>
            <a:endParaRPr lang="en-US" sz="1000" smtClean="0">
              <a:latin typeface="Times New Roman" pitchFamily="18" charset="0"/>
            </a:endParaRPr>
          </a:p>
        </p:txBody>
      </p:sp>
      <p:sp>
        <p:nvSpPr>
          <p:cNvPr id="152579" name="Rectangle 2"/>
          <p:cNvSpPr>
            <a:spLocks noGrp="1" noRot="1" noChangeAspect="1" noChangeArrowheads="1" noTextEdit="1"/>
          </p:cNvSpPr>
          <p:nvPr>
            <p:ph type="sldImg"/>
          </p:nvPr>
        </p:nvSpPr>
        <p:spPr/>
      </p:sp>
      <p:sp>
        <p:nvSpPr>
          <p:cNvPr id="2" name="Zástupný symbol pro poznámky 1"/>
          <p:cNvSpPr>
            <a:spLocks noGrp="1"/>
          </p:cNvSpPr>
          <p:nvPr>
            <p:ph type="body" idx="1"/>
          </p:nvPr>
        </p:nvSpPr>
        <p:spPr/>
        <p:txBody>
          <a:bodyPr/>
          <a:lstStyle/>
          <a:p>
            <a:r>
              <a:rPr lang="en-US" dirty="0" smtClean="0"/>
              <a:t>Exploratory Programming</a:t>
            </a:r>
          </a:p>
          <a:p>
            <a:r>
              <a:rPr lang="en-US" dirty="0" smtClean="0"/>
              <a:t>Exploratory</a:t>
            </a:r>
            <a:r>
              <a:rPr lang="en-US" baseline="0" dirty="0" smtClean="0"/>
              <a:t> programming might be one of the solutions. Of course, this approach is a very abstract and describes only the very basics. The idea is that the specification is developed and after that a system is built. When the system is built somebody uses or tests it and answers the question whether it does what it should (what it is supposed to). If not, the system is rebuilt until it does what is expected by the user or tester. This approach is something like a predecessor of the prototyping approach. Prototyping will be explained later.</a:t>
            </a:r>
            <a:endParaRPr lang="cs-CZ" dirty="0"/>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r>
              <a:rPr lang="en-US" dirty="0" smtClean="0"/>
              <a:t>Waterfall Model with a Prototyping</a:t>
            </a:r>
          </a:p>
          <a:p>
            <a:r>
              <a:rPr lang="en-US" dirty="0" smtClean="0"/>
              <a:t>One</a:t>
            </a:r>
            <a:r>
              <a:rPr lang="en-US" baseline="0" dirty="0" smtClean="0"/>
              <a:t> of the easiest solutions to the “reality” problem is to introduce a prototyping to the waterfall development process. The software is made in small steps. The prototype is made in every stage – discipline, the prototype is evaluated and then if the prototype does what was expected from that part of the system, the next one is added. If not, the prototype is being rebuilt until appropriate solution is found. Then the other functionality is added. </a:t>
            </a:r>
            <a:endParaRPr lang="cs-CZ" dirty="0"/>
          </a:p>
        </p:txBody>
      </p:sp>
      <p:sp>
        <p:nvSpPr>
          <p:cNvPr id="4" name="Zástupný symbol pro číslo snímku 3"/>
          <p:cNvSpPr>
            <a:spLocks noGrp="1"/>
          </p:cNvSpPr>
          <p:nvPr>
            <p:ph type="sldNum" sz="quarter" idx="10"/>
          </p:nvPr>
        </p:nvSpPr>
        <p:spPr/>
        <p:txBody>
          <a:bodyPr/>
          <a:lstStyle/>
          <a:p>
            <a:fld id="{ED0454D0-24E4-459F-9DC4-EA02BCDBF9B7}" type="slidenum">
              <a:rPr lang="cs-CZ" smtClean="0"/>
              <a:pPr/>
              <a:t>58</a:t>
            </a:fld>
            <a:endParaRPr lang="cs-CZ"/>
          </a:p>
        </p:txBody>
      </p:sp>
    </p:spTree>
    <p:extLst>
      <p:ext uri="{BB962C8B-B14F-4D97-AF65-F5344CB8AC3E}">
        <p14:creationId xmlns:p14="http://schemas.microsoft.com/office/powerpoint/2010/main" val="134997857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r>
              <a:rPr lang="en-US" dirty="0" smtClean="0"/>
              <a:t>Prototyping model.</a:t>
            </a:r>
          </a:p>
          <a:p>
            <a:r>
              <a:rPr lang="en-US" dirty="0" smtClean="0"/>
              <a:t>We have presented </a:t>
            </a:r>
            <a:r>
              <a:rPr lang="en-US" baseline="0" dirty="0" smtClean="0"/>
              <a:t>the way the waterfall model can be connected to the prototyping model in the previous slide. On the other hand the prototyping model can itself be a base for a good process model. The model is based on the fact that the requirements are implemented as soon as possible and the result is seen very quickly. Requirements are elicited, then the design of the prototype is made and the system is implemented. Every discipline is revised until the result is acceptable to all customers, users and developers. </a:t>
            </a:r>
            <a:endParaRPr lang="en-US" dirty="0" smtClean="0"/>
          </a:p>
        </p:txBody>
      </p:sp>
      <p:sp>
        <p:nvSpPr>
          <p:cNvPr id="4" name="Zástupný symbol pro číslo snímku 3"/>
          <p:cNvSpPr>
            <a:spLocks noGrp="1"/>
          </p:cNvSpPr>
          <p:nvPr>
            <p:ph type="sldNum" sz="quarter" idx="10"/>
          </p:nvPr>
        </p:nvSpPr>
        <p:spPr/>
        <p:txBody>
          <a:bodyPr/>
          <a:lstStyle/>
          <a:p>
            <a:fld id="{ED0454D0-24E4-459F-9DC4-EA02BCDBF9B7}" type="slidenum">
              <a:rPr lang="cs-CZ" smtClean="0"/>
              <a:pPr/>
              <a:t>59</a:t>
            </a:fld>
            <a:endParaRPr lang="cs-CZ"/>
          </a:p>
        </p:txBody>
      </p:sp>
    </p:spTree>
    <p:extLst>
      <p:ext uri="{BB962C8B-B14F-4D97-AF65-F5344CB8AC3E}">
        <p14:creationId xmlns:p14="http://schemas.microsoft.com/office/powerpoint/2010/main" val="15518687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r>
              <a:rPr lang="en-US" dirty="0" smtClean="0"/>
              <a:t>Most problem</a:t>
            </a:r>
            <a:r>
              <a:rPr lang="en-US" baseline="0" dirty="0" smtClean="0"/>
              <a:t>s are large and sometimes tricky to handle. So we must begin investigating the problem by analyzing it. </a:t>
            </a:r>
            <a:r>
              <a:rPr lang="en-US" strike="noStrike" baseline="0" dirty="0" smtClean="0"/>
              <a:t>Break it down </a:t>
            </a:r>
            <a:r>
              <a:rPr lang="en-US" baseline="0" dirty="0" smtClean="0"/>
              <a:t>into pieces that we can understand and try to deal with them. The larger problems can then be described as a collection of small </a:t>
            </a:r>
            <a:r>
              <a:rPr lang="en-US" baseline="0" dirty="0" err="1" smtClean="0"/>
              <a:t>subproblems</a:t>
            </a:r>
            <a:r>
              <a:rPr lang="en-US" baseline="0" dirty="0" smtClean="0"/>
              <a:t>. </a:t>
            </a:r>
            <a:endParaRPr lang="cs-CZ" dirty="0"/>
          </a:p>
        </p:txBody>
      </p:sp>
      <p:sp>
        <p:nvSpPr>
          <p:cNvPr id="4" name="Zástupný symbol pro číslo snímku 3"/>
          <p:cNvSpPr>
            <a:spLocks noGrp="1"/>
          </p:cNvSpPr>
          <p:nvPr>
            <p:ph type="sldNum" sz="quarter" idx="10"/>
          </p:nvPr>
        </p:nvSpPr>
        <p:spPr/>
        <p:txBody>
          <a:bodyPr/>
          <a:lstStyle/>
          <a:p>
            <a:fld id="{ED0454D0-24E4-459F-9DC4-EA02BCDBF9B7}" type="slidenum">
              <a:rPr lang="cs-CZ" smtClean="0"/>
              <a:pPr/>
              <a:t>6</a:t>
            </a:fld>
            <a:endParaRPr lang="cs-CZ"/>
          </a:p>
        </p:txBody>
      </p:sp>
    </p:spTree>
    <p:extLst>
      <p:ext uri="{BB962C8B-B14F-4D97-AF65-F5344CB8AC3E}">
        <p14:creationId xmlns:p14="http://schemas.microsoft.com/office/powerpoint/2010/main" val="150990946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r>
              <a:rPr lang="en-US" dirty="0" smtClean="0"/>
              <a:t>The V model.</a:t>
            </a:r>
          </a:p>
          <a:p>
            <a:r>
              <a:rPr lang="en-US" dirty="0" smtClean="0"/>
              <a:t>The V model is a variation to the waterfall model. The V model is based on testing. Testing is used to verify and validate all development test. The requirement analysis is validated</a:t>
            </a:r>
            <a:r>
              <a:rPr lang="en-US" baseline="0" dirty="0" smtClean="0"/>
              <a:t> by the acceptance testing, it means the users and customers test that the delivered system really does what it should do. The system testing verifies the design of the system. System testing is made by the developer to test whether all components that were made are connected correctly and the system works as planned. Unit and integration testing is made for the components and the integration of the components. </a:t>
            </a:r>
            <a:endParaRPr lang="cs-CZ" dirty="0"/>
          </a:p>
        </p:txBody>
      </p:sp>
      <p:sp>
        <p:nvSpPr>
          <p:cNvPr id="4" name="Zástupný symbol pro číslo snímku 3"/>
          <p:cNvSpPr>
            <a:spLocks noGrp="1"/>
          </p:cNvSpPr>
          <p:nvPr>
            <p:ph type="sldNum" sz="quarter" idx="10"/>
          </p:nvPr>
        </p:nvSpPr>
        <p:spPr/>
        <p:txBody>
          <a:bodyPr/>
          <a:lstStyle/>
          <a:p>
            <a:fld id="{ED0454D0-24E4-459F-9DC4-EA02BCDBF9B7}" type="slidenum">
              <a:rPr lang="cs-CZ" smtClean="0"/>
              <a:pPr/>
              <a:t>60</a:t>
            </a:fld>
            <a:endParaRPr lang="cs-CZ"/>
          </a:p>
        </p:txBody>
      </p:sp>
    </p:spTree>
    <p:extLst>
      <p:ext uri="{BB962C8B-B14F-4D97-AF65-F5344CB8AC3E}">
        <p14:creationId xmlns:p14="http://schemas.microsoft.com/office/powerpoint/2010/main" val="115407111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r>
              <a:rPr lang="en-US" dirty="0" smtClean="0"/>
              <a:t>Spiral Model.</a:t>
            </a:r>
          </a:p>
          <a:p>
            <a:r>
              <a:rPr lang="en-US" dirty="0" smtClean="0"/>
              <a:t>Spiral</a:t>
            </a:r>
            <a:r>
              <a:rPr lang="en-US" baseline="0" dirty="0" smtClean="0"/>
              <a:t> model is based on the iterative development. The spiral starts with the requirements and the plan of the project and iteration and requirements plan. The concept is evaluated. The principle works for all types of</a:t>
            </a:r>
            <a:r>
              <a:rPr lang="en-US" strike="noStrike" baseline="0" dirty="0" smtClean="0"/>
              <a:t> </a:t>
            </a:r>
            <a:r>
              <a:rPr lang="en-US" baseline="0" dirty="0" smtClean="0"/>
              <a:t>disciplines. The first result and prototype is a concept, the second prototype are requirements, the third prototype is a software design and the next prototype is a detailed design. The concept is also based on the risks evaluation. For example, if the designer is not sure whether the user will like the type of GUI, they might prototype it and run a test of what is preferred. </a:t>
            </a:r>
            <a:endParaRPr lang="en-US" dirty="0" smtClean="0"/>
          </a:p>
        </p:txBody>
      </p:sp>
      <p:sp>
        <p:nvSpPr>
          <p:cNvPr id="4" name="Zástupný symbol pro číslo snímku 3"/>
          <p:cNvSpPr>
            <a:spLocks noGrp="1"/>
          </p:cNvSpPr>
          <p:nvPr>
            <p:ph type="sldNum" sz="quarter" idx="10"/>
          </p:nvPr>
        </p:nvSpPr>
        <p:spPr/>
        <p:txBody>
          <a:bodyPr/>
          <a:lstStyle/>
          <a:p>
            <a:fld id="{ED0454D0-24E4-459F-9DC4-EA02BCDBF9B7}" type="slidenum">
              <a:rPr lang="cs-CZ" smtClean="0"/>
              <a:pPr/>
              <a:t>61</a:t>
            </a:fld>
            <a:endParaRPr lang="cs-CZ"/>
          </a:p>
        </p:txBody>
      </p:sp>
    </p:spTree>
    <p:extLst>
      <p:ext uri="{BB962C8B-B14F-4D97-AF65-F5344CB8AC3E}">
        <p14:creationId xmlns:p14="http://schemas.microsoft.com/office/powerpoint/2010/main" val="348817646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endParaRPr lang="cs-CZ"/>
          </a:p>
        </p:txBody>
      </p:sp>
      <p:sp>
        <p:nvSpPr>
          <p:cNvPr id="4" name="Zástupný symbol pro číslo snímku 3"/>
          <p:cNvSpPr>
            <a:spLocks noGrp="1"/>
          </p:cNvSpPr>
          <p:nvPr>
            <p:ph type="sldNum" sz="quarter" idx="10"/>
          </p:nvPr>
        </p:nvSpPr>
        <p:spPr/>
        <p:txBody>
          <a:bodyPr/>
          <a:lstStyle/>
          <a:p>
            <a:fld id="{ED0454D0-24E4-459F-9DC4-EA02BCDBF9B7}" type="slidenum">
              <a:rPr lang="cs-CZ" smtClean="0"/>
              <a:pPr/>
              <a:t>62</a:t>
            </a:fld>
            <a:endParaRPr lang="cs-CZ"/>
          </a:p>
        </p:txBody>
      </p:sp>
    </p:spTree>
    <p:extLst>
      <p:ext uri="{BB962C8B-B14F-4D97-AF65-F5344CB8AC3E}">
        <p14:creationId xmlns:p14="http://schemas.microsoft.com/office/powerpoint/2010/main" val="114377153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endParaRPr lang="cs-CZ" dirty="0"/>
          </a:p>
        </p:txBody>
      </p:sp>
      <p:sp>
        <p:nvSpPr>
          <p:cNvPr id="4" name="Zástupný symbol pro číslo snímku 3"/>
          <p:cNvSpPr>
            <a:spLocks noGrp="1"/>
          </p:cNvSpPr>
          <p:nvPr>
            <p:ph type="sldNum" sz="quarter" idx="10"/>
          </p:nvPr>
        </p:nvSpPr>
        <p:spPr/>
        <p:txBody>
          <a:bodyPr/>
          <a:lstStyle/>
          <a:p>
            <a:fld id="{ED0454D0-24E4-459F-9DC4-EA02BCDBF9B7}" type="slidenum">
              <a:rPr lang="cs-CZ" smtClean="0"/>
              <a:pPr/>
              <a:t>63</a:t>
            </a:fld>
            <a:endParaRPr lang="cs-CZ"/>
          </a:p>
        </p:txBody>
      </p:sp>
    </p:spTree>
    <p:extLst>
      <p:ext uri="{BB962C8B-B14F-4D97-AF65-F5344CB8AC3E}">
        <p14:creationId xmlns:p14="http://schemas.microsoft.com/office/powerpoint/2010/main" val="333521847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endParaRPr lang="cs-CZ"/>
          </a:p>
        </p:txBody>
      </p:sp>
      <p:sp>
        <p:nvSpPr>
          <p:cNvPr id="4" name="Zástupný symbol pro číslo snímku 3"/>
          <p:cNvSpPr>
            <a:spLocks noGrp="1"/>
          </p:cNvSpPr>
          <p:nvPr>
            <p:ph type="sldNum" sz="quarter" idx="10"/>
          </p:nvPr>
        </p:nvSpPr>
        <p:spPr/>
        <p:txBody>
          <a:bodyPr/>
          <a:lstStyle/>
          <a:p>
            <a:fld id="{ED0454D0-24E4-459F-9DC4-EA02BCDBF9B7}" type="slidenum">
              <a:rPr lang="cs-CZ" smtClean="0"/>
              <a:pPr/>
              <a:t>64</a:t>
            </a:fld>
            <a:endParaRPr lang="cs-CZ"/>
          </a:p>
        </p:txBody>
      </p:sp>
    </p:spTree>
    <p:extLst>
      <p:ext uri="{BB962C8B-B14F-4D97-AF65-F5344CB8AC3E}">
        <p14:creationId xmlns:p14="http://schemas.microsoft.com/office/powerpoint/2010/main" val="371427195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endParaRPr lang="cs-CZ"/>
          </a:p>
        </p:txBody>
      </p:sp>
      <p:sp>
        <p:nvSpPr>
          <p:cNvPr id="4" name="Zástupný symbol pro číslo snímku 3"/>
          <p:cNvSpPr>
            <a:spLocks noGrp="1"/>
          </p:cNvSpPr>
          <p:nvPr>
            <p:ph type="sldNum" sz="quarter" idx="10"/>
          </p:nvPr>
        </p:nvSpPr>
        <p:spPr/>
        <p:txBody>
          <a:bodyPr/>
          <a:lstStyle/>
          <a:p>
            <a:fld id="{ED0454D0-24E4-459F-9DC4-EA02BCDBF9B7}" type="slidenum">
              <a:rPr lang="cs-CZ" smtClean="0"/>
              <a:pPr/>
              <a:t>65</a:t>
            </a:fld>
            <a:endParaRPr lang="cs-CZ"/>
          </a:p>
        </p:txBody>
      </p:sp>
    </p:spTree>
    <p:extLst>
      <p:ext uri="{BB962C8B-B14F-4D97-AF65-F5344CB8AC3E}">
        <p14:creationId xmlns:p14="http://schemas.microsoft.com/office/powerpoint/2010/main" val="212145870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r>
              <a:rPr lang="en-US" dirty="0" smtClean="0"/>
              <a:t>SCRUM</a:t>
            </a:r>
          </a:p>
          <a:p>
            <a:r>
              <a:rPr lang="en-US" dirty="0" smtClean="0"/>
              <a:t>SCRUM is iterative software development process that is considered as an agile approach. </a:t>
            </a:r>
          </a:p>
          <a:p>
            <a:r>
              <a:rPr lang="en-US" dirty="0" smtClean="0"/>
              <a:t>Scrum</a:t>
            </a:r>
            <a:r>
              <a:rPr lang="en-US" baseline="0" dirty="0" smtClean="0"/>
              <a:t> is based on the principles of extreme programming and extends them. SCRUM can be used for the development of the process, maintenance of the process or software management.</a:t>
            </a:r>
          </a:p>
          <a:p>
            <a:r>
              <a:rPr lang="en-US" baseline="0" dirty="0" smtClean="0"/>
              <a:t>The main principles of scrum are:</a:t>
            </a:r>
          </a:p>
          <a:p>
            <a:r>
              <a:rPr lang="en-US" baseline="0" dirty="0" smtClean="0"/>
              <a:t>There is no manager in the usual sense.</a:t>
            </a:r>
          </a:p>
          <a:p>
            <a:r>
              <a:rPr lang="en-US" baseline="0" dirty="0" smtClean="0"/>
              <a:t>Team activities are controlled by the SCRUM Master.</a:t>
            </a:r>
          </a:p>
          <a:p>
            <a:r>
              <a:rPr lang="en-US" baseline="0" dirty="0" smtClean="0"/>
              <a:t>Team is involved in the planning.</a:t>
            </a:r>
          </a:p>
          <a:p>
            <a:r>
              <a:rPr lang="en-US" baseline="0" dirty="0" smtClean="0"/>
              <a:t>Tasks are not assigned to the team members. Team members take them themselves.</a:t>
            </a:r>
          </a:p>
          <a:p>
            <a:r>
              <a:rPr lang="en-US" baseline="0" dirty="0" smtClean="0"/>
              <a:t>15 minutes scrum meeting every day.</a:t>
            </a:r>
          </a:p>
          <a:p>
            <a:endParaRPr lang="en-US" baseline="0" dirty="0" smtClean="0"/>
          </a:p>
          <a:p>
            <a:endParaRPr lang="en-US" baseline="0" dirty="0" smtClean="0"/>
          </a:p>
          <a:p>
            <a:endParaRPr lang="cs-CZ" dirty="0"/>
          </a:p>
        </p:txBody>
      </p:sp>
      <p:sp>
        <p:nvSpPr>
          <p:cNvPr id="4" name="Zástupný symbol pro číslo snímku 3"/>
          <p:cNvSpPr>
            <a:spLocks noGrp="1"/>
          </p:cNvSpPr>
          <p:nvPr>
            <p:ph type="sldNum" sz="quarter" idx="10"/>
          </p:nvPr>
        </p:nvSpPr>
        <p:spPr/>
        <p:txBody>
          <a:bodyPr/>
          <a:lstStyle/>
          <a:p>
            <a:fld id="{ED0454D0-24E4-459F-9DC4-EA02BCDBF9B7}" type="slidenum">
              <a:rPr lang="cs-CZ" smtClean="0"/>
              <a:pPr/>
              <a:t>66</a:t>
            </a:fld>
            <a:endParaRPr lang="cs-CZ"/>
          </a:p>
        </p:txBody>
      </p:sp>
    </p:spTree>
    <p:extLst>
      <p:ext uri="{BB962C8B-B14F-4D97-AF65-F5344CB8AC3E}">
        <p14:creationId xmlns:p14="http://schemas.microsoft.com/office/powerpoint/2010/main" val="208401491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r>
              <a:rPr lang="en-US" dirty="0" smtClean="0"/>
              <a:t>This joke is</a:t>
            </a:r>
            <a:r>
              <a:rPr lang="en-US" baseline="0" dirty="0" smtClean="0"/>
              <a:t> describe the basic idea of the scrum - there are two types of  role groups – those who are committed and those that are only involved.</a:t>
            </a:r>
          </a:p>
          <a:p>
            <a:r>
              <a:rPr lang="en-US" baseline="0" dirty="0" smtClean="0"/>
              <a:t>Pigs – scrum master, project owner, team. Chickens – users, stakeholders, managers</a:t>
            </a:r>
          </a:p>
          <a:p>
            <a:endParaRPr lang="cs-CZ" dirty="0"/>
          </a:p>
        </p:txBody>
      </p:sp>
      <p:sp>
        <p:nvSpPr>
          <p:cNvPr id="4" name="Zástupný symbol pro číslo snímku 3"/>
          <p:cNvSpPr>
            <a:spLocks noGrp="1"/>
          </p:cNvSpPr>
          <p:nvPr>
            <p:ph type="sldNum" sz="quarter" idx="10"/>
          </p:nvPr>
        </p:nvSpPr>
        <p:spPr/>
        <p:txBody>
          <a:bodyPr/>
          <a:lstStyle/>
          <a:p>
            <a:fld id="{ED0454D0-24E4-459F-9DC4-EA02BCDBF9B7}" type="slidenum">
              <a:rPr lang="cs-CZ" smtClean="0"/>
              <a:pPr/>
              <a:t>67</a:t>
            </a:fld>
            <a:endParaRPr lang="cs-CZ"/>
          </a:p>
        </p:txBody>
      </p:sp>
    </p:spTree>
    <p:extLst>
      <p:ext uri="{BB962C8B-B14F-4D97-AF65-F5344CB8AC3E}">
        <p14:creationId xmlns:p14="http://schemas.microsoft.com/office/powerpoint/2010/main" val="114246609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r>
              <a:rPr lang="en-US" dirty="0" smtClean="0"/>
              <a:t>There are several types of scrum meetings. Those meetings are held at the specific times and for a limited amount of time. For example the</a:t>
            </a:r>
            <a:r>
              <a:rPr lang="en-US" baseline="0" dirty="0" smtClean="0"/>
              <a:t> best daytime to do the daily scrum is a morning, when everybody starts his work or is at the end of previous work or in the middle of the problem. Everyone shares the information with (the) others. Sometimes the team members need some help from other team members.</a:t>
            </a:r>
            <a:endParaRPr lang="en-US" dirty="0" smtClean="0"/>
          </a:p>
          <a:p>
            <a:pPr marL="274320" indent="-274320" fontAlgn="auto">
              <a:spcAft>
                <a:spcPts val="0"/>
              </a:spcAft>
              <a:buClr>
                <a:schemeClr val="accent3"/>
              </a:buClr>
              <a:buFont typeface="Wingdings 2"/>
              <a:buChar char=""/>
              <a:defRPr/>
            </a:pPr>
            <a:r>
              <a:rPr lang="cs-CZ" dirty="0" err="1" smtClean="0"/>
              <a:t>Daily</a:t>
            </a:r>
            <a:r>
              <a:rPr lang="cs-CZ" dirty="0" smtClean="0"/>
              <a:t> SCRUM</a:t>
            </a:r>
          </a:p>
          <a:p>
            <a:pPr marL="640080" lvl="1" indent="-246888" fontAlgn="auto">
              <a:spcAft>
                <a:spcPts val="0"/>
              </a:spcAft>
              <a:buFont typeface="Wingdings 2"/>
              <a:buChar char=""/>
              <a:defRPr/>
            </a:pPr>
            <a:r>
              <a:rPr lang="en-US" dirty="0" smtClean="0"/>
              <a:t>During the actual sprint</a:t>
            </a:r>
            <a:r>
              <a:rPr lang="cs-CZ" dirty="0" smtClean="0"/>
              <a:t>, 15-20 minut</a:t>
            </a:r>
            <a:r>
              <a:rPr lang="en-US" dirty="0" err="1" smtClean="0"/>
              <a:t>es</a:t>
            </a:r>
            <a:endParaRPr lang="cs-CZ" dirty="0" smtClean="0"/>
          </a:p>
          <a:p>
            <a:pPr marL="274320" indent="-274320" fontAlgn="auto">
              <a:spcAft>
                <a:spcPts val="0"/>
              </a:spcAft>
              <a:buClr>
                <a:schemeClr val="accent3"/>
              </a:buClr>
              <a:buFont typeface="Wingdings 2"/>
              <a:buChar char=""/>
              <a:defRPr/>
            </a:pPr>
            <a:r>
              <a:rPr lang="cs-CZ" dirty="0" smtClean="0"/>
              <a:t>Sprint </a:t>
            </a:r>
            <a:r>
              <a:rPr lang="cs-CZ" dirty="0" err="1" smtClean="0"/>
              <a:t>planning</a:t>
            </a:r>
            <a:r>
              <a:rPr lang="cs-CZ" dirty="0" smtClean="0"/>
              <a:t> meeting</a:t>
            </a:r>
          </a:p>
          <a:p>
            <a:pPr marL="640080" lvl="1" indent="-246888" fontAlgn="auto">
              <a:spcAft>
                <a:spcPts val="0"/>
              </a:spcAft>
              <a:buFont typeface="Wingdings 2"/>
              <a:buChar char=""/>
              <a:defRPr/>
            </a:pPr>
            <a:r>
              <a:rPr lang="en-US" dirty="0" smtClean="0"/>
              <a:t>Before each sprint</a:t>
            </a:r>
            <a:r>
              <a:rPr lang="cs-CZ" dirty="0" smtClean="0"/>
              <a:t>, limit 8h</a:t>
            </a:r>
          </a:p>
          <a:p>
            <a:pPr marL="274320" indent="-274320" fontAlgn="auto">
              <a:spcAft>
                <a:spcPts val="0"/>
              </a:spcAft>
              <a:buClr>
                <a:schemeClr val="accent3"/>
              </a:buClr>
              <a:buFont typeface="Wingdings 2"/>
              <a:buChar char=""/>
              <a:defRPr/>
            </a:pPr>
            <a:r>
              <a:rPr lang="cs-CZ" dirty="0" smtClean="0"/>
              <a:t>Sprint </a:t>
            </a:r>
            <a:r>
              <a:rPr lang="cs-CZ" dirty="0" err="1" smtClean="0"/>
              <a:t>review</a:t>
            </a:r>
            <a:r>
              <a:rPr lang="cs-CZ" dirty="0" smtClean="0"/>
              <a:t> meeting</a:t>
            </a:r>
          </a:p>
          <a:p>
            <a:pPr marL="640080" lvl="1" indent="-246888" fontAlgn="auto">
              <a:spcAft>
                <a:spcPts val="0"/>
              </a:spcAft>
              <a:buFont typeface="Wingdings 2"/>
              <a:buChar char=""/>
              <a:defRPr/>
            </a:pPr>
            <a:r>
              <a:rPr lang="en-US" dirty="0" smtClean="0"/>
              <a:t>At the end of the sprint</a:t>
            </a:r>
            <a:r>
              <a:rPr lang="cs-CZ" dirty="0" smtClean="0"/>
              <a:t>, </a:t>
            </a:r>
            <a:r>
              <a:rPr lang="en-US" dirty="0" smtClean="0"/>
              <a:t>system previews</a:t>
            </a:r>
            <a:r>
              <a:rPr lang="cs-CZ" dirty="0" smtClean="0"/>
              <a:t>, limit 4h</a:t>
            </a:r>
          </a:p>
          <a:p>
            <a:pPr marL="274320" indent="-274320" fontAlgn="auto">
              <a:spcAft>
                <a:spcPts val="0"/>
              </a:spcAft>
              <a:buClr>
                <a:schemeClr val="accent3"/>
              </a:buClr>
              <a:buFont typeface="Wingdings 2"/>
              <a:buChar char=""/>
              <a:defRPr/>
            </a:pPr>
            <a:r>
              <a:rPr lang="cs-CZ" dirty="0" smtClean="0"/>
              <a:t>Sprint </a:t>
            </a:r>
            <a:r>
              <a:rPr lang="cs-CZ" dirty="0" err="1" smtClean="0"/>
              <a:t>retrospective</a:t>
            </a:r>
            <a:endParaRPr lang="cs-CZ" dirty="0" smtClean="0"/>
          </a:p>
          <a:p>
            <a:pPr marL="640080" lvl="1" indent="-246888" fontAlgn="auto">
              <a:spcAft>
                <a:spcPts val="0"/>
              </a:spcAft>
              <a:buFont typeface="Wingdings 2"/>
              <a:buChar char=""/>
              <a:defRPr/>
            </a:pPr>
            <a:r>
              <a:rPr lang="en-US" dirty="0" smtClean="0"/>
              <a:t>Feedback from the sprint</a:t>
            </a:r>
            <a:r>
              <a:rPr lang="cs-CZ" dirty="0" smtClean="0"/>
              <a:t>, </a:t>
            </a:r>
            <a:r>
              <a:rPr lang="en-US" dirty="0" smtClean="0"/>
              <a:t>answers</a:t>
            </a:r>
            <a:endParaRPr lang="cs-CZ" dirty="0" smtClean="0"/>
          </a:p>
          <a:p>
            <a:pPr lvl="2" indent="-246888" fontAlgn="auto">
              <a:spcAft>
                <a:spcPts val="0"/>
              </a:spcAft>
              <a:buFont typeface="Wingdings 2"/>
              <a:buChar char=""/>
              <a:defRPr/>
            </a:pPr>
            <a:r>
              <a:rPr lang="en-US" dirty="0" smtClean="0"/>
              <a:t>What was done correctly</a:t>
            </a:r>
            <a:endParaRPr lang="cs-CZ" dirty="0" smtClean="0"/>
          </a:p>
          <a:p>
            <a:pPr lvl="2" indent="-246888" fontAlgn="auto">
              <a:spcAft>
                <a:spcPts val="0"/>
              </a:spcAft>
              <a:buFont typeface="Wingdings 2"/>
              <a:buChar char=""/>
              <a:defRPr/>
            </a:pPr>
            <a:r>
              <a:rPr lang="en-US" dirty="0" smtClean="0"/>
              <a:t>What could be done better</a:t>
            </a:r>
            <a:endParaRPr lang="cs-CZ" dirty="0" smtClean="0"/>
          </a:p>
          <a:p>
            <a:endParaRPr lang="cs-CZ" dirty="0"/>
          </a:p>
        </p:txBody>
      </p:sp>
      <p:sp>
        <p:nvSpPr>
          <p:cNvPr id="4" name="Zástupný symbol pro číslo snímku 3"/>
          <p:cNvSpPr>
            <a:spLocks noGrp="1"/>
          </p:cNvSpPr>
          <p:nvPr>
            <p:ph type="sldNum" sz="quarter" idx="10"/>
          </p:nvPr>
        </p:nvSpPr>
        <p:spPr/>
        <p:txBody>
          <a:bodyPr/>
          <a:lstStyle/>
          <a:p>
            <a:fld id="{ED0454D0-24E4-459F-9DC4-EA02BCDBF9B7}" type="slidenum">
              <a:rPr lang="cs-CZ" smtClean="0"/>
              <a:pPr/>
              <a:t>68</a:t>
            </a:fld>
            <a:endParaRPr lang="cs-CZ"/>
          </a:p>
        </p:txBody>
      </p:sp>
    </p:spTree>
    <p:extLst>
      <p:ext uri="{BB962C8B-B14F-4D97-AF65-F5344CB8AC3E}">
        <p14:creationId xmlns:p14="http://schemas.microsoft.com/office/powerpoint/2010/main" val="30771603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r>
              <a:rPr lang="en-US" dirty="0" smtClean="0"/>
              <a:t>Scrum Artifacts</a:t>
            </a:r>
            <a:endParaRPr lang="en-US" baseline="0" dirty="0" smtClean="0"/>
          </a:p>
          <a:p>
            <a:r>
              <a:rPr lang="en-US" baseline="0" dirty="0" smtClean="0"/>
              <a:t>There are three basic scrum artifacts. The basic one is the product backlog that contains the requirements and the description what the software should do. Team selects the subset of the requirements set from this document and describes it in more detail in the sprint backlog. The tasks are described in the burn down document.</a:t>
            </a:r>
            <a:endParaRPr lang="cs-CZ" dirty="0"/>
          </a:p>
        </p:txBody>
      </p:sp>
      <p:sp>
        <p:nvSpPr>
          <p:cNvPr id="4" name="Zástupný symbol pro číslo snímku 3"/>
          <p:cNvSpPr>
            <a:spLocks noGrp="1"/>
          </p:cNvSpPr>
          <p:nvPr>
            <p:ph type="sldNum" sz="quarter" idx="10"/>
          </p:nvPr>
        </p:nvSpPr>
        <p:spPr/>
        <p:txBody>
          <a:bodyPr/>
          <a:lstStyle/>
          <a:p>
            <a:fld id="{ED0454D0-24E4-459F-9DC4-EA02BCDBF9B7}" type="slidenum">
              <a:rPr lang="cs-CZ" smtClean="0"/>
              <a:pPr/>
              <a:t>69</a:t>
            </a:fld>
            <a:endParaRPr lang="cs-CZ"/>
          </a:p>
        </p:txBody>
      </p:sp>
    </p:spTree>
    <p:extLst>
      <p:ext uri="{BB962C8B-B14F-4D97-AF65-F5344CB8AC3E}">
        <p14:creationId xmlns:p14="http://schemas.microsoft.com/office/powerpoint/2010/main" val="30184371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r>
              <a:rPr lang="en-US" dirty="0" smtClean="0"/>
              <a:t>Once you have analyzed the problem,</a:t>
            </a:r>
            <a:r>
              <a:rPr lang="en-US" baseline="0" dirty="0" smtClean="0"/>
              <a:t> you must find out the solution to the </a:t>
            </a:r>
            <a:r>
              <a:rPr lang="en-US" baseline="0" dirty="0" err="1" smtClean="0"/>
              <a:t>subproblems</a:t>
            </a:r>
            <a:r>
              <a:rPr lang="en-US" baseline="0" dirty="0" smtClean="0"/>
              <a:t>. Then the issue it to construct the solution of the large problem that consists of these small </a:t>
            </a:r>
            <a:r>
              <a:rPr lang="en-US" baseline="0" dirty="0" err="1" smtClean="0"/>
              <a:t>subproblems</a:t>
            </a:r>
            <a:r>
              <a:rPr lang="en-US" baseline="0" dirty="0" smtClean="0"/>
              <a:t>. </a:t>
            </a:r>
            <a:endParaRPr lang="cs-CZ" dirty="0"/>
          </a:p>
        </p:txBody>
      </p:sp>
      <p:sp>
        <p:nvSpPr>
          <p:cNvPr id="4" name="Zástupný symbol pro číslo snímku 3"/>
          <p:cNvSpPr>
            <a:spLocks noGrp="1"/>
          </p:cNvSpPr>
          <p:nvPr>
            <p:ph type="sldNum" sz="quarter" idx="10"/>
          </p:nvPr>
        </p:nvSpPr>
        <p:spPr/>
        <p:txBody>
          <a:bodyPr/>
          <a:lstStyle/>
          <a:p>
            <a:fld id="{ED0454D0-24E4-459F-9DC4-EA02BCDBF9B7}" type="slidenum">
              <a:rPr lang="cs-CZ" smtClean="0"/>
              <a:pPr/>
              <a:t>7</a:t>
            </a:fld>
            <a:endParaRPr lang="cs-CZ"/>
          </a:p>
        </p:txBody>
      </p:sp>
    </p:spTree>
    <p:extLst>
      <p:ext uri="{BB962C8B-B14F-4D97-AF65-F5344CB8AC3E}">
        <p14:creationId xmlns:p14="http://schemas.microsoft.com/office/powerpoint/2010/main" val="395024589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r>
              <a:rPr lang="en-US" dirty="0" smtClean="0"/>
              <a:t>Let’s see the other development processes the so called rigid</a:t>
            </a:r>
            <a:r>
              <a:rPr lang="en-US" baseline="0" dirty="0" smtClean="0"/>
              <a:t> processes, why they started.</a:t>
            </a:r>
          </a:p>
          <a:p>
            <a:r>
              <a:rPr lang="en-US" baseline="0" dirty="0" smtClean="0"/>
              <a:t>When the software system was developed, many project had some of these symptoms. When the symptom appeared the solution could be found but the roots of such a symptom must be treated (addressed) not the result. </a:t>
            </a:r>
          </a:p>
          <a:p>
            <a:endParaRPr lang="en-US" dirty="0" smtClean="0"/>
          </a:p>
          <a:p>
            <a:r>
              <a:rPr lang="cs-CZ" dirty="0" err="1" smtClean="0"/>
              <a:t>Symptoms</a:t>
            </a:r>
            <a:r>
              <a:rPr lang="cs-CZ" dirty="0" smtClean="0"/>
              <a:t> </a:t>
            </a:r>
            <a:r>
              <a:rPr lang="cs-CZ" dirty="0" err="1" smtClean="0"/>
              <a:t>of</a:t>
            </a:r>
            <a:r>
              <a:rPr lang="cs-CZ" dirty="0" smtClean="0"/>
              <a:t> Software </a:t>
            </a:r>
            <a:r>
              <a:rPr lang="cs-CZ" dirty="0" err="1" smtClean="0"/>
              <a:t>Development</a:t>
            </a:r>
            <a:r>
              <a:rPr lang="cs-CZ" dirty="0" smtClean="0"/>
              <a:t> </a:t>
            </a:r>
            <a:r>
              <a:rPr lang="cs-CZ" dirty="0" err="1" smtClean="0"/>
              <a:t>Problems</a:t>
            </a:r>
            <a:endParaRPr lang="en-US" dirty="0" smtClean="0"/>
          </a:p>
          <a:p>
            <a:pPr eaLnBrk="1" hangingPunct="1"/>
            <a:endParaRPr lang="en-US" dirty="0" smtClean="0"/>
          </a:p>
          <a:p>
            <a:pPr eaLnBrk="1" hangingPunct="1"/>
            <a:r>
              <a:rPr lang="cs-CZ" dirty="0" err="1" smtClean="0"/>
              <a:t>Inaccurate</a:t>
            </a:r>
            <a:r>
              <a:rPr lang="cs-CZ" dirty="0" smtClean="0"/>
              <a:t> </a:t>
            </a:r>
            <a:r>
              <a:rPr lang="cs-CZ" dirty="0" err="1" smtClean="0"/>
              <a:t>understanding</a:t>
            </a:r>
            <a:r>
              <a:rPr lang="cs-CZ" dirty="0" smtClean="0"/>
              <a:t> </a:t>
            </a:r>
            <a:r>
              <a:rPr lang="cs-CZ" dirty="0" err="1" smtClean="0"/>
              <a:t>of</a:t>
            </a:r>
            <a:r>
              <a:rPr lang="cs-CZ" dirty="0" smtClean="0"/>
              <a:t> end-user </a:t>
            </a:r>
            <a:r>
              <a:rPr lang="cs-CZ" dirty="0" err="1" smtClean="0"/>
              <a:t>needs</a:t>
            </a:r>
            <a:endParaRPr lang="cs-CZ" dirty="0" smtClean="0"/>
          </a:p>
          <a:p>
            <a:pPr eaLnBrk="1" hangingPunct="1"/>
            <a:r>
              <a:rPr lang="cs-CZ" dirty="0" err="1" smtClean="0"/>
              <a:t>Inability</a:t>
            </a:r>
            <a:r>
              <a:rPr lang="cs-CZ" dirty="0" smtClean="0"/>
              <a:t> to </a:t>
            </a:r>
            <a:r>
              <a:rPr lang="cs-CZ" dirty="0" err="1" smtClean="0"/>
              <a:t>deal</a:t>
            </a:r>
            <a:r>
              <a:rPr lang="cs-CZ" dirty="0" smtClean="0"/>
              <a:t> </a:t>
            </a:r>
            <a:r>
              <a:rPr lang="cs-CZ" dirty="0" err="1" smtClean="0"/>
              <a:t>with</a:t>
            </a:r>
            <a:r>
              <a:rPr lang="cs-CZ" dirty="0" smtClean="0"/>
              <a:t> </a:t>
            </a:r>
            <a:r>
              <a:rPr lang="cs-CZ" dirty="0" err="1" smtClean="0"/>
              <a:t>changing</a:t>
            </a:r>
            <a:r>
              <a:rPr lang="cs-CZ" dirty="0" smtClean="0"/>
              <a:t> </a:t>
            </a:r>
            <a:r>
              <a:rPr lang="cs-CZ" dirty="0" err="1" smtClean="0"/>
              <a:t>requirements</a:t>
            </a:r>
            <a:endParaRPr lang="cs-CZ" dirty="0" smtClean="0"/>
          </a:p>
          <a:p>
            <a:pPr eaLnBrk="1" hangingPunct="1"/>
            <a:r>
              <a:rPr lang="en-US" dirty="0" smtClean="0"/>
              <a:t>Modules don’t integrate</a:t>
            </a:r>
            <a:endParaRPr lang="cs-CZ" dirty="0" smtClean="0"/>
          </a:p>
          <a:p>
            <a:pPr eaLnBrk="1" hangingPunct="1"/>
            <a:r>
              <a:rPr lang="cs-CZ" dirty="0" err="1" smtClean="0"/>
              <a:t>It</a:t>
            </a:r>
            <a:r>
              <a:rPr lang="cs-CZ" dirty="0" smtClean="0"/>
              <a:t> </a:t>
            </a:r>
            <a:r>
              <a:rPr lang="cs-CZ" dirty="0" err="1" smtClean="0"/>
              <a:t>is</a:t>
            </a:r>
            <a:r>
              <a:rPr lang="cs-CZ" dirty="0" smtClean="0"/>
              <a:t> </a:t>
            </a:r>
            <a:r>
              <a:rPr lang="cs-CZ" dirty="0" err="1" smtClean="0"/>
              <a:t>difficult</a:t>
            </a:r>
            <a:r>
              <a:rPr lang="cs-CZ" dirty="0" smtClean="0"/>
              <a:t> to </a:t>
            </a:r>
            <a:r>
              <a:rPr lang="cs-CZ" dirty="0" err="1" smtClean="0"/>
              <a:t>maintain</a:t>
            </a:r>
            <a:r>
              <a:rPr lang="cs-CZ" dirty="0" smtClean="0"/>
              <a:t> </a:t>
            </a:r>
            <a:r>
              <a:rPr lang="cs-CZ" dirty="0" err="1" smtClean="0"/>
              <a:t>or</a:t>
            </a:r>
            <a:r>
              <a:rPr lang="cs-CZ" dirty="0" smtClean="0"/>
              <a:t> </a:t>
            </a:r>
            <a:r>
              <a:rPr lang="cs-CZ" dirty="0" err="1" smtClean="0"/>
              <a:t>extend</a:t>
            </a:r>
            <a:r>
              <a:rPr lang="cs-CZ" dirty="0" smtClean="0"/>
              <a:t> </a:t>
            </a:r>
            <a:r>
              <a:rPr lang="cs-CZ" dirty="0" err="1" smtClean="0"/>
              <a:t>the</a:t>
            </a:r>
            <a:r>
              <a:rPr lang="cs-CZ" dirty="0" smtClean="0"/>
              <a:t> software</a:t>
            </a:r>
          </a:p>
          <a:p>
            <a:pPr eaLnBrk="1" hangingPunct="1"/>
            <a:r>
              <a:rPr lang="en-US" dirty="0" smtClean="0"/>
              <a:t>Late discovery of flaws</a:t>
            </a:r>
            <a:endParaRPr lang="cs-CZ" dirty="0" smtClean="0"/>
          </a:p>
          <a:p>
            <a:pPr eaLnBrk="1" hangingPunct="1"/>
            <a:r>
              <a:rPr lang="cs-CZ" dirty="0" err="1" smtClean="0"/>
              <a:t>Poor</a:t>
            </a:r>
            <a:r>
              <a:rPr lang="cs-CZ" dirty="0" smtClean="0"/>
              <a:t> </a:t>
            </a:r>
            <a:r>
              <a:rPr lang="cs-CZ" dirty="0" err="1" smtClean="0"/>
              <a:t>quality</a:t>
            </a:r>
            <a:r>
              <a:rPr lang="cs-CZ" dirty="0" smtClean="0"/>
              <a:t> and performance </a:t>
            </a:r>
            <a:r>
              <a:rPr lang="cs-CZ" dirty="0" err="1" smtClean="0"/>
              <a:t>of</a:t>
            </a:r>
            <a:r>
              <a:rPr lang="cs-CZ" dirty="0" smtClean="0"/>
              <a:t> </a:t>
            </a:r>
            <a:r>
              <a:rPr lang="cs-CZ" dirty="0" err="1" smtClean="0"/>
              <a:t>the</a:t>
            </a:r>
            <a:r>
              <a:rPr lang="cs-CZ" dirty="0" smtClean="0"/>
              <a:t> software</a:t>
            </a:r>
          </a:p>
          <a:p>
            <a:pPr eaLnBrk="1" hangingPunct="1"/>
            <a:r>
              <a:rPr lang="en-US" dirty="0" smtClean="0"/>
              <a:t>No coordinated team effort</a:t>
            </a:r>
            <a:endParaRPr lang="cs-CZ" dirty="0" smtClean="0"/>
          </a:p>
          <a:p>
            <a:pPr eaLnBrk="1" hangingPunct="1"/>
            <a:r>
              <a:rPr lang="en-US" dirty="0" smtClean="0"/>
              <a:t>Build-and-release issues</a:t>
            </a:r>
          </a:p>
          <a:p>
            <a:endParaRPr lang="cs-CZ" dirty="0"/>
          </a:p>
        </p:txBody>
      </p:sp>
      <p:sp>
        <p:nvSpPr>
          <p:cNvPr id="4" name="Zástupný symbol pro číslo snímku 3"/>
          <p:cNvSpPr>
            <a:spLocks noGrp="1"/>
          </p:cNvSpPr>
          <p:nvPr>
            <p:ph type="sldNum" sz="quarter" idx="10"/>
          </p:nvPr>
        </p:nvSpPr>
        <p:spPr/>
        <p:txBody>
          <a:bodyPr/>
          <a:lstStyle/>
          <a:p>
            <a:fld id="{ED0454D0-24E4-459F-9DC4-EA02BCDBF9B7}" type="slidenum">
              <a:rPr lang="cs-CZ" smtClean="0"/>
              <a:pPr/>
              <a:t>70</a:t>
            </a:fld>
            <a:endParaRPr lang="cs-CZ"/>
          </a:p>
        </p:txBody>
      </p:sp>
    </p:spTree>
    <p:extLst>
      <p:ext uri="{BB962C8B-B14F-4D97-AF65-F5344CB8AC3E}">
        <p14:creationId xmlns:p14="http://schemas.microsoft.com/office/powerpoint/2010/main" val="143439393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cs-CZ" sz="1200" dirty="0" smtClean="0"/>
              <a:t>To </a:t>
            </a:r>
            <a:r>
              <a:rPr lang="cs-CZ" sz="1200" dirty="0" err="1" smtClean="0"/>
              <a:t>treat</a:t>
            </a:r>
            <a:r>
              <a:rPr lang="cs-CZ" sz="1200" dirty="0" smtClean="0"/>
              <a:t> these </a:t>
            </a:r>
            <a:r>
              <a:rPr lang="cs-CZ" sz="1200" dirty="0" err="1" smtClean="0"/>
              <a:t>root</a:t>
            </a:r>
            <a:r>
              <a:rPr lang="cs-CZ" sz="1200" dirty="0" smtClean="0"/>
              <a:t> </a:t>
            </a:r>
            <a:r>
              <a:rPr lang="cs-CZ" sz="1200" dirty="0" err="1" smtClean="0"/>
              <a:t>causes</a:t>
            </a:r>
            <a:r>
              <a:rPr lang="cs-CZ" sz="1200" dirty="0" smtClean="0"/>
              <a:t> </a:t>
            </a:r>
            <a:r>
              <a:rPr lang="cs-CZ" sz="1200" dirty="0" err="1" smtClean="0"/>
              <a:t>eliminates</a:t>
            </a:r>
            <a:r>
              <a:rPr lang="cs-CZ" sz="1200" dirty="0" smtClean="0"/>
              <a:t> </a:t>
            </a:r>
            <a:r>
              <a:rPr lang="cs-CZ" sz="1200" dirty="0" err="1" smtClean="0"/>
              <a:t>the</a:t>
            </a:r>
            <a:r>
              <a:rPr lang="cs-CZ" sz="1200" dirty="0" smtClean="0"/>
              <a:t> </a:t>
            </a:r>
            <a:r>
              <a:rPr lang="cs-CZ" sz="1200" dirty="0" err="1" smtClean="0"/>
              <a:t>symptoms</a:t>
            </a:r>
            <a:r>
              <a:rPr lang="cs-CZ" sz="1200" dirty="0" smtClean="0"/>
              <a:t> and </a:t>
            </a:r>
            <a:r>
              <a:rPr lang="cs-CZ" sz="1200" dirty="0" err="1" smtClean="0"/>
              <a:t>enables</a:t>
            </a:r>
            <a:r>
              <a:rPr lang="cs-CZ" sz="1200" dirty="0" smtClean="0"/>
              <a:t> to </a:t>
            </a:r>
            <a:r>
              <a:rPr lang="cs-CZ" sz="1200" dirty="0" err="1" smtClean="0"/>
              <a:t>develop</a:t>
            </a:r>
            <a:r>
              <a:rPr lang="cs-CZ" sz="1200" dirty="0" smtClean="0"/>
              <a:t> and </a:t>
            </a:r>
            <a:r>
              <a:rPr lang="cs-CZ" sz="1200" dirty="0" err="1" smtClean="0"/>
              <a:t>maintain</a:t>
            </a:r>
            <a:r>
              <a:rPr lang="cs-CZ" sz="1200" dirty="0" smtClean="0"/>
              <a:t> software in a </a:t>
            </a:r>
            <a:r>
              <a:rPr lang="cs-CZ" sz="1200" dirty="0" err="1" smtClean="0"/>
              <a:t>repeatable</a:t>
            </a:r>
            <a:r>
              <a:rPr lang="cs-CZ" sz="1200" dirty="0" smtClean="0"/>
              <a:t> and </a:t>
            </a:r>
            <a:r>
              <a:rPr lang="cs-CZ" sz="1200" dirty="0" err="1" smtClean="0"/>
              <a:t>predictable</a:t>
            </a:r>
            <a:r>
              <a:rPr lang="cs-CZ" sz="1200" dirty="0" smtClean="0"/>
              <a:t> </a:t>
            </a:r>
            <a:r>
              <a:rPr lang="cs-CZ" sz="1200" dirty="0" err="1" smtClean="0"/>
              <a:t>way</a:t>
            </a:r>
            <a:r>
              <a:rPr lang="cs-CZ" sz="1200" dirty="0" smtClean="0"/>
              <a:t>.</a:t>
            </a:r>
            <a:endParaRPr lang="en-US" sz="1200" dirty="0" smtClean="0"/>
          </a:p>
          <a:p>
            <a:endParaRPr lang="cs-CZ" dirty="0"/>
          </a:p>
        </p:txBody>
      </p:sp>
      <p:sp>
        <p:nvSpPr>
          <p:cNvPr id="4" name="Zástupný symbol pro číslo snímku 3"/>
          <p:cNvSpPr>
            <a:spLocks noGrp="1"/>
          </p:cNvSpPr>
          <p:nvPr>
            <p:ph type="sldNum" sz="quarter" idx="10"/>
          </p:nvPr>
        </p:nvSpPr>
        <p:spPr/>
        <p:txBody>
          <a:bodyPr/>
          <a:lstStyle/>
          <a:p>
            <a:fld id="{ED0454D0-24E4-459F-9DC4-EA02BCDBF9B7}" type="slidenum">
              <a:rPr lang="cs-CZ" smtClean="0"/>
              <a:pPr/>
              <a:t>71</a:t>
            </a:fld>
            <a:endParaRPr lang="cs-CZ"/>
          </a:p>
        </p:txBody>
      </p:sp>
    </p:spTree>
    <p:extLst>
      <p:ext uri="{BB962C8B-B14F-4D97-AF65-F5344CB8AC3E}">
        <p14:creationId xmlns:p14="http://schemas.microsoft.com/office/powerpoint/2010/main" val="156981708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r>
              <a:rPr lang="en-US" baseline="0" dirty="0" smtClean="0"/>
              <a:t>Techniques exist that are proved to be commercially successful in eliminating the problems arising from root causes. When these best practices are followed the root causes are solved and no symptoms should occur.</a:t>
            </a:r>
            <a:endParaRPr lang="cs-CZ" dirty="0"/>
          </a:p>
        </p:txBody>
      </p:sp>
      <p:sp>
        <p:nvSpPr>
          <p:cNvPr id="4" name="Zástupný symbol pro číslo snímku 3"/>
          <p:cNvSpPr>
            <a:spLocks noGrp="1"/>
          </p:cNvSpPr>
          <p:nvPr>
            <p:ph type="sldNum" sz="quarter" idx="10"/>
          </p:nvPr>
        </p:nvSpPr>
        <p:spPr/>
        <p:txBody>
          <a:bodyPr/>
          <a:lstStyle/>
          <a:p>
            <a:fld id="{ED0454D0-24E4-459F-9DC4-EA02BCDBF9B7}" type="slidenum">
              <a:rPr lang="cs-CZ" smtClean="0"/>
              <a:pPr/>
              <a:t>72</a:t>
            </a:fld>
            <a:endParaRPr lang="cs-CZ"/>
          </a:p>
        </p:txBody>
      </p:sp>
    </p:spTree>
    <p:extLst>
      <p:ext uri="{BB962C8B-B14F-4D97-AF65-F5344CB8AC3E}">
        <p14:creationId xmlns:p14="http://schemas.microsoft.com/office/powerpoint/2010/main" val="81135307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endParaRPr lang="cs-CZ"/>
          </a:p>
        </p:txBody>
      </p:sp>
      <p:sp>
        <p:nvSpPr>
          <p:cNvPr id="4" name="Zástupný symbol pro číslo snímku 3"/>
          <p:cNvSpPr>
            <a:spLocks noGrp="1"/>
          </p:cNvSpPr>
          <p:nvPr>
            <p:ph type="sldNum" sz="quarter" idx="10"/>
          </p:nvPr>
        </p:nvSpPr>
        <p:spPr/>
        <p:txBody>
          <a:bodyPr/>
          <a:lstStyle/>
          <a:p>
            <a:fld id="{ED0454D0-24E4-459F-9DC4-EA02BCDBF9B7}" type="slidenum">
              <a:rPr lang="cs-CZ" smtClean="0"/>
              <a:pPr/>
              <a:t>73</a:t>
            </a:fld>
            <a:endParaRPr lang="cs-CZ"/>
          </a:p>
        </p:txBody>
      </p:sp>
    </p:spTree>
    <p:extLst>
      <p:ext uri="{BB962C8B-B14F-4D97-AF65-F5344CB8AC3E}">
        <p14:creationId xmlns:p14="http://schemas.microsoft.com/office/powerpoint/2010/main" val="91767559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endParaRPr lang="cs-CZ"/>
          </a:p>
        </p:txBody>
      </p:sp>
      <p:sp>
        <p:nvSpPr>
          <p:cNvPr id="4" name="Zástupný symbol pro číslo snímku 3"/>
          <p:cNvSpPr>
            <a:spLocks noGrp="1"/>
          </p:cNvSpPr>
          <p:nvPr>
            <p:ph type="sldNum" sz="quarter" idx="10"/>
          </p:nvPr>
        </p:nvSpPr>
        <p:spPr/>
        <p:txBody>
          <a:bodyPr/>
          <a:lstStyle/>
          <a:p>
            <a:fld id="{ED0454D0-24E4-459F-9DC4-EA02BCDBF9B7}" type="slidenum">
              <a:rPr lang="cs-CZ" smtClean="0"/>
              <a:pPr/>
              <a:t>74</a:t>
            </a:fld>
            <a:endParaRPr lang="cs-CZ"/>
          </a:p>
        </p:txBody>
      </p:sp>
    </p:spTree>
    <p:extLst>
      <p:ext uri="{BB962C8B-B14F-4D97-AF65-F5344CB8AC3E}">
        <p14:creationId xmlns:p14="http://schemas.microsoft.com/office/powerpoint/2010/main" val="294941202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An </a:t>
            </a:r>
            <a:r>
              <a:rPr lang="en-US" dirty="0" smtClean="0">
                <a:solidFill>
                  <a:srgbClr val="000099"/>
                </a:solidFill>
              </a:rPr>
              <a:t>iteration</a:t>
            </a:r>
            <a:r>
              <a:rPr lang="en-US" dirty="0" smtClean="0"/>
              <a:t> is a complete development loop resulting in a release (internal or external) of an executable product, a subset of the final product under development, which grows incrementally from iteration to iteration to become the final system.</a:t>
            </a:r>
          </a:p>
          <a:p>
            <a:endParaRPr lang="cs-CZ" dirty="0"/>
          </a:p>
        </p:txBody>
      </p:sp>
      <p:sp>
        <p:nvSpPr>
          <p:cNvPr id="4" name="Zástupný symbol pro číslo snímku 3"/>
          <p:cNvSpPr>
            <a:spLocks noGrp="1"/>
          </p:cNvSpPr>
          <p:nvPr>
            <p:ph type="sldNum" sz="quarter" idx="10"/>
          </p:nvPr>
        </p:nvSpPr>
        <p:spPr/>
        <p:txBody>
          <a:bodyPr/>
          <a:lstStyle/>
          <a:p>
            <a:fld id="{ED0454D0-24E4-459F-9DC4-EA02BCDBF9B7}" type="slidenum">
              <a:rPr lang="cs-CZ" smtClean="0"/>
              <a:pPr/>
              <a:t>75</a:t>
            </a:fld>
            <a:endParaRPr lang="cs-CZ"/>
          </a:p>
        </p:txBody>
      </p:sp>
    </p:spTree>
    <p:extLst>
      <p:ext uri="{BB962C8B-B14F-4D97-AF65-F5344CB8AC3E}">
        <p14:creationId xmlns:p14="http://schemas.microsoft.com/office/powerpoint/2010/main" val="92167669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endParaRPr lang="cs-CZ"/>
          </a:p>
        </p:txBody>
      </p:sp>
      <p:sp>
        <p:nvSpPr>
          <p:cNvPr id="4" name="Zástupný symbol pro číslo snímku 3"/>
          <p:cNvSpPr>
            <a:spLocks noGrp="1"/>
          </p:cNvSpPr>
          <p:nvPr>
            <p:ph type="sldNum" sz="quarter" idx="10"/>
          </p:nvPr>
        </p:nvSpPr>
        <p:spPr/>
        <p:txBody>
          <a:bodyPr/>
          <a:lstStyle/>
          <a:p>
            <a:fld id="{ED0454D0-24E4-459F-9DC4-EA02BCDBF9B7}" type="slidenum">
              <a:rPr lang="cs-CZ" smtClean="0"/>
              <a:pPr/>
              <a:t>76</a:t>
            </a:fld>
            <a:endParaRPr lang="cs-CZ"/>
          </a:p>
        </p:txBody>
      </p:sp>
    </p:spTree>
    <p:extLst>
      <p:ext uri="{BB962C8B-B14F-4D97-AF65-F5344CB8AC3E}">
        <p14:creationId xmlns:p14="http://schemas.microsoft.com/office/powerpoint/2010/main" val="91229950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endParaRPr lang="cs-CZ"/>
          </a:p>
        </p:txBody>
      </p:sp>
      <p:sp>
        <p:nvSpPr>
          <p:cNvPr id="4" name="Zástupný symbol pro číslo snímku 3"/>
          <p:cNvSpPr>
            <a:spLocks noGrp="1"/>
          </p:cNvSpPr>
          <p:nvPr>
            <p:ph type="sldNum" sz="quarter" idx="10"/>
          </p:nvPr>
        </p:nvSpPr>
        <p:spPr/>
        <p:txBody>
          <a:bodyPr/>
          <a:lstStyle/>
          <a:p>
            <a:fld id="{ED0454D0-24E4-459F-9DC4-EA02BCDBF9B7}" type="slidenum">
              <a:rPr lang="cs-CZ" smtClean="0"/>
              <a:pPr/>
              <a:t>77</a:t>
            </a:fld>
            <a:endParaRPr lang="cs-CZ"/>
          </a:p>
        </p:txBody>
      </p:sp>
    </p:spTree>
    <p:extLst>
      <p:ext uri="{BB962C8B-B14F-4D97-AF65-F5344CB8AC3E}">
        <p14:creationId xmlns:p14="http://schemas.microsoft.com/office/powerpoint/2010/main" val="199805584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endParaRPr lang="cs-CZ"/>
          </a:p>
        </p:txBody>
      </p:sp>
      <p:sp>
        <p:nvSpPr>
          <p:cNvPr id="4" name="Zástupný symbol pro číslo snímku 3"/>
          <p:cNvSpPr>
            <a:spLocks noGrp="1"/>
          </p:cNvSpPr>
          <p:nvPr>
            <p:ph type="sldNum" sz="quarter" idx="10"/>
          </p:nvPr>
        </p:nvSpPr>
        <p:spPr/>
        <p:txBody>
          <a:bodyPr/>
          <a:lstStyle/>
          <a:p>
            <a:fld id="{ED0454D0-24E4-459F-9DC4-EA02BCDBF9B7}" type="slidenum">
              <a:rPr lang="cs-CZ" smtClean="0"/>
              <a:pPr/>
              <a:t>78</a:t>
            </a:fld>
            <a:endParaRPr lang="cs-CZ"/>
          </a:p>
        </p:txBody>
      </p:sp>
    </p:spTree>
    <p:extLst>
      <p:ext uri="{BB962C8B-B14F-4D97-AF65-F5344CB8AC3E}">
        <p14:creationId xmlns:p14="http://schemas.microsoft.com/office/powerpoint/2010/main" val="387855486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endParaRPr lang="cs-CZ"/>
          </a:p>
        </p:txBody>
      </p:sp>
      <p:sp>
        <p:nvSpPr>
          <p:cNvPr id="4" name="Zástupný symbol pro číslo snímku 3"/>
          <p:cNvSpPr>
            <a:spLocks noGrp="1"/>
          </p:cNvSpPr>
          <p:nvPr>
            <p:ph type="sldNum" sz="quarter" idx="10"/>
          </p:nvPr>
        </p:nvSpPr>
        <p:spPr/>
        <p:txBody>
          <a:bodyPr/>
          <a:lstStyle/>
          <a:p>
            <a:fld id="{ED0454D0-24E4-459F-9DC4-EA02BCDBF9B7}" type="slidenum">
              <a:rPr lang="cs-CZ" smtClean="0"/>
              <a:pPr/>
              <a:t>79</a:t>
            </a:fld>
            <a:endParaRPr lang="cs-CZ"/>
          </a:p>
        </p:txBody>
      </p:sp>
    </p:spTree>
    <p:extLst>
      <p:ext uri="{BB962C8B-B14F-4D97-AF65-F5344CB8AC3E}">
        <p14:creationId xmlns:p14="http://schemas.microsoft.com/office/powerpoint/2010/main" val="23849232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r>
              <a:rPr lang="en-US" sz="900" dirty="0" smtClean="0"/>
              <a:t>Let’s imagine</a:t>
            </a:r>
            <a:r>
              <a:rPr lang="en-US" sz="900" baseline="0" dirty="0" smtClean="0"/>
              <a:t> that you want to build a home.</a:t>
            </a:r>
          </a:p>
          <a:p>
            <a:endParaRPr lang="en-US" sz="900"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900" kern="1200" dirty="0" smtClean="0">
                <a:solidFill>
                  <a:schemeClr val="tx1"/>
                </a:solidFill>
              </a:rPr>
              <a:t>Suppose that you get lost in the forest and you have a moment to build some type of a shelter before it gets dark, cold and possibly before it starts to rain. This will give you some small amount of time and you do not need much experience in building houses nor somebody else’s help. In case that your first attempt to pitch a roof fails, there is little damage (unless you let a heavy branch hit your head or break your bones…) and little effort wasted (money or time). You can easily rebuild the shelter in a few minutes. If you are not experienced at all, you will probably need more time and more attempts to finally build something like that. Anyway, you are able to do it yourself.</a:t>
            </a:r>
          </a:p>
          <a:p>
            <a:endParaRPr lang="en-US" sz="900" baseline="0" dirty="0" smtClean="0"/>
          </a:p>
          <a:p>
            <a:r>
              <a:rPr lang="en-US" sz="900" baseline="0" dirty="0" smtClean="0"/>
              <a:t>Next example – the house. Ok, suppose that some of us</a:t>
            </a:r>
            <a:r>
              <a:rPr lang="en-US" sz="900" strike="noStrike" baseline="0" dirty="0" smtClean="0"/>
              <a:t> are able to </a:t>
            </a:r>
            <a:r>
              <a:rPr lang="en-US" sz="900" baseline="0" dirty="0" smtClean="0"/>
              <a:t>build the house themselves. Sometimes you ask your friend to do some work for you. Definitely, this way you spend some money to buy building material and you need to plan ahead - what to build, what type of work you need do first, second, next, … </a:t>
            </a:r>
          </a:p>
          <a:p>
            <a:r>
              <a:rPr lang="en-US" sz="900" baseline="0" dirty="0" smtClean="0"/>
              <a:t>Of course, you can still be in charge of everything and do it yourself.</a:t>
            </a:r>
          </a:p>
          <a:p>
            <a:endParaRPr lang="en-US" sz="900" baseline="0" dirty="0" smtClean="0"/>
          </a:p>
          <a:p>
            <a:r>
              <a:rPr lang="en-US" sz="900" baseline="0" dirty="0" smtClean="0"/>
              <a:t>Next example – the block of flats. Now, you definitely need a plan, more money and more resources – people and materials to accomplish this.</a:t>
            </a:r>
          </a:p>
          <a:p>
            <a:endParaRPr lang="en-US" sz="900" baseline="0" dirty="0" smtClean="0"/>
          </a:p>
          <a:p>
            <a:r>
              <a:rPr lang="en-US" sz="900" baseline="0" dirty="0" smtClean="0"/>
              <a:t>Next example – skyscraper. Can you do it yourself? I don’t think so. </a:t>
            </a:r>
            <a:r>
              <a:rPr lang="en-US" sz="900" strike="noStrike" baseline="0" dirty="0" smtClean="0"/>
              <a:t>No individual can. You might be able to imagine or design its looks, its architecture, draw some basic plans but that’s it.</a:t>
            </a:r>
            <a:r>
              <a:rPr lang="en-US" sz="900" baseline="0" dirty="0" smtClean="0"/>
              <a:t> You will definitely need some experienced people to do the rest for you. And I forgot one important </a:t>
            </a:r>
            <a:r>
              <a:rPr lang="en-US" sz="900" strike="noStrike" baseline="0" dirty="0" smtClean="0"/>
              <a:t>thing</a:t>
            </a:r>
            <a:r>
              <a:rPr lang="en-US" sz="900" baseline="0" dirty="0" smtClean="0"/>
              <a:t>: you will need a lot of money ;-).</a:t>
            </a:r>
          </a:p>
          <a:p>
            <a:endParaRPr lang="en-US" sz="900" baseline="0" dirty="0" smtClean="0"/>
          </a:p>
          <a:p>
            <a:r>
              <a:rPr lang="en-US" sz="900" baseline="0" dirty="0" smtClean="0"/>
              <a:t>All these examples are metaphors for building</a:t>
            </a:r>
            <a:r>
              <a:rPr lang="en-US" sz="900" strike="noStrike" baseline="0" dirty="0" smtClean="0"/>
              <a:t> </a:t>
            </a:r>
            <a:r>
              <a:rPr lang="en-US" sz="900" baseline="0" dirty="0" smtClean="0"/>
              <a:t>software.</a:t>
            </a:r>
          </a:p>
          <a:p>
            <a:r>
              <a:rPr lang="en-US" sz="900" baseline="0" dirty="0" smtClean="0"/>
              <a:t>The first one – shelter – you want to do your own simple counter, function, that can write some words on the screen etc. Very easy application.</a:t>
            </a:r>
          </a:p>
          <a:p>
            <a:endParaRPr lang="en-US" sz="900" baseline="0" dirty="0" smtClean="0"/>
          </a:p>
          <a:p>
            <a:r>
              <a:rPr lang="en-US" sz="900" baseline="0" dirty="0" smtClean="0"/>
              <a:t>Second one – the house. Let’s imagine for instance an application for your home library, a simple web page etc.</a:t>
            </a:r>
          </a:p>
          <a:p>
            <a:endParaRPr lang="en-US" sz="900" baseline="0" dirty="0" smtClean="0"/>
          </a:p>
          <a:p>
            <a:r>
              <a:rPr lang="en-US" sz="900" baseline="0" dirty="0" smtClean="0"/>
              <a:t>Third one – the block of flats. This could be for instance ERP system for small enterprises, an accounting system, a large web page etc.</a:t>
            </a:r>
          </a:p>
          <a:p>
            <a:endParaRPr lang="en-US" sz="900" baseline="0" dirty="0" smtClean="0"/>
          </a:p>
          <a:p>
            <a:r>
              <a:rPr lang="en-US" sz="900" baseline="0" dirty="0" smtClean="0"/>
              <a:t>Fourth one – the skyscraper. Plane computer software, ERP system for a big company, …</a:t>
            </a:r>
          </a:p>
          <a:p>
            <a:endParaRPr lang="en-US" sz="900" baseline="0" dirty="0" smtClean="0"/>
          </a:p>
          <a:p>
            <a:endParaRPr lang="en-US" sz="900" baseline="0" dirty="0" smtClean="0"/>
          </a:p>
          <a:p>
            <a:endParaRPr lang="cs-CZ" sz="900" dirty="0"/>
          </a:p>
        </p:txBody>
      </p:sp>
      <p:sp>
        <p:nvSpPr>
          <p:cNvPr id="4" name="Zástupný symbol pro číslo snímku 3"/>
          <p:cNvSpPr>
            <a:spLocks noGrp="1"/>
          </p:cNvSpPr>
          <p:nvPr>
            <p:ph type="sldNum" sz="quarter" idx="10"/>
          </p:nvPr>
        </p:nvSpPr>
        <p:spPr/>
        <p:txBody>
          <a:bodyPr/>
          <a:lstStyle/>
          <a:p>
            <a:fld id="{ED0454D0-24E4-459F-9DC4-EA02BCDBF9B7}" type="slidenum">
              <a:rPr lang="cs-CZ" smtClean="0"/>
              <a:pPr/>
              <a:t>8</a:t>
            </a:fld>
            <a:endParaRPr lang="cs-CZ"/>
          </a:p>
        </p:txBody>
      </p:sp>
    </p:spTree>
    <p:extLst>
      <p:ext uri="{BB962C8B-B14F-4D97-AF65-F5344CB8AC3E}">
        <p14:creationId xmlns:p14="http://schemas.microsoft.com/office/powerpoint/2010/main" val="158628178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endParaRPr lang="cs-CZ"/>
          </a:p>
        </p:txBody>
      </p:sp>
      <p:sp>
        <p:nvSpPr>
          <p:cNvPr id="4" name="Zástupný symbol pro číslo snímku 3"/>
          <p:cNvSpPr>
            <a:spLocks noGrp="1"/>
          </p:cNvSpPr>
          <p:nvPr>
            <p:ph type="sldNum" sz="quarter" idx="10"/>
          </p:nvPr>
        </p:nvSpPr>
        <p:spPr/>
        <p:txBody>
          <a:bodyPr/>
          <a:lstStyle/>
          <a:p>
            <a:fld id="{ED0454D0-24E4-459F-9DC4-EA02BCDBF9B7}" type="slidenum">
              <a:rPr lang="cs-CZ" smtClean="0"/>
              <a:pPr/>
              <a:t>80</a:t>
            </a:fld>
            <a:endParaRPr lang="cs-CZ"/>
          </a:p>
        </p:txBody>
      </p:sp>
    </p:spTree>
    <p:extLst>
      <p:ext uri="{BB962C8B-B14F-4D97-AF65-F5344CB8AC3E}">
        <p14:creationId xmlns:p14="http://schemas.microsoft.com/office/powerpoint/2010/main" val="81535744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endParaRPr lang="cs-CZ" dirty="0"/>
          </a:p>
        </p:txBody>
      </p:sp>
      <p:sp>
        <p:nvSpPr>
          <p:cNvPr id="4" name="Zástupný symbol pro číslo snímku 3"/>
          <p:cNvSpPr>
            <a:spLocks noGrp="1"/>
          </p:cNvSpPr>
          <p:nvPr>
            <p:ph type="sldNum" sz="quarter" idx="10"/>
          </p:nvPr>
        </p:nvSpPr>
        <p:spPr/>
        <p:txBody>
          <a:bodyPr/>
          <a:lstStyle/>
          <a:p>
            <a:fld id="{ED0454D0-24E4-459F-9DC4-EA02BCDBF9B7}" type="slidenum">
              <a:rPr lang="cs-CZ" smtClean="0"/>
              <a:pPr/>
              <a:t>81</a:t>
            </a:fld>
            <a:endParaRPr lang="cs-CZ"/>
          </a:p>
        </p:txBody>
      </p:sp>
    </p:spTree>
    <p:extLst>
      <p:ext uri="{BB962C8B-B14F-4D97-AF65-F5344CB8AC3E}">
        <p14:creationId xmlns:p14="http://schemas.microsoft.com/office/powerpoint/2010/main" val="1744827225"/>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endParaRPr lang="cs-CZ"/>
          </a:p>
        </p:txBody>
      </p:sp>
      <p:sp>
        <p:nvSpPr>
          <p:cNvPr id="4" name="Zástupný symbol pro číslo snímku 3"/>
          <p:cNvSpPr>
            <a:spLocks noGrp="1"/>
          </p:cNvSpPr>
          <p:nvPr>
            <p:ph type="sldNum" sz="quarter" idx="10"/>
          </p:nvPr>
        </p:nvSpPr>
        <p:spPr/>
        <p:txBody>
          <a:bodyPr/>
          <a:lstStyle/>
          <a:p>
            <a:fld id="{ED0454D0-24E4-459F-9DC4-EA02BCDBF9B7}" type="slidenum">
              <a:rPr lang="cs-CZ" smtClean="0"/>
              <a:pPr/>
              <a:t>82</a:t>
            </a:fld>
            <a:endParaRPr lang="cs-CZ"/>
          </a:p>
        </p:txBody>
      </p:sp>
    </p:spTree>
    <p:extLst>
      <p:ext uri="{BB962C8B-B14F-4D97-AF65-F5344CB8AC3E}">
        <p14:creationId xmlns:p14="http://schemas.microsoft.com/office/powerpoint/2010/main" val="210570571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endParaRPr lang="cs-CZ"/>
          </a:p>
        </p:txBody>
      </p:sp>
      <p:sp>
        <p:nvSpPr>
          <p:cNvPr id="4" name="Zástupný symbol pro číslo snímku 3"/>
          <p:cNvSpPr>
            <a:spLocks noGrp="1"/>
          </p:cNvSpPr>
          <p:nvPr>
            <p:ph type="sldNum" sz="quarter" idx="10"/>
          </p:nvPr>
        </p:nvSpPr>
        <p:spPr/>
        <p:txBody>
          <a:bodyPr/>
          <a:lstStyle/>
          <a:p>
            <a:fld id="{ED0454D0-24E4-459F-9DC4-EA02BCDBF9B7}" type="slidenum">
              <a:rPr lang="cs-CZ" smtClean="0"/>
              <a:pPr/>
              <a:t>83</a:t>
            </a:fld>
            <a:endParaRPr lang="cs-CZ"/>
          </a:p>
        </p:txBody>
      </p:sp>
    </p:spTree>
    <p:extLst>
      <p:ext uri="{BB962C8B-B14F-4D97-AF65-F5344CB8AC3E}">
        <p14:creationId xmlns:p14="http://schemas.microsoft.com/office/powerpoint/2010/main" val="4069765498"/>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endParaRPr lang="cs-CZ"/>
          </a:p>
        </p:txBody>
      </p:sp>
      <p:sp>
        <p:nvSpPr>
          <p:cNvPr id="4" name="Zástupný symbol pro číslo snímku 3"/>
          <p:cNvSpPr>
            <a:spLocks noGrp="1"/>
          </p:cNvSpPr>
          <p:nvPr>
            <p:ph type="sldNum" sz="quarter" idx="10"/>
          </p:nvPr>
        </p:nvSpPr>
        <p:spPr/>
        <p:txBody>
          <a:bodyPr/>
          <a:lstStyle/>
          <a:p>
            <a:fld id="{ED0454D0-24E4-459F-9DC4-EA02BCDBF9B7}" type="slidenum">
              <a:rPr lang="cs-CZ" smtClean="0"/>
              <a:pPr/>
              <a:t>84</a:t>
            </a:fld>
            <a:endParaRPr lang="cs-CZ"/>
          </a:p>
        </p:txBody>
      </p:sp>
    </p:spTree>
    <p:extLst>
      <p:ext uri="{BB962C8B-B14F-4D97-AF65-F5344CB8AC3E}">
        <p14:creationId xmlns:p14="http://schemas.microsoft.com/office/powerpoint/2010/main" val="840084830"/>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endParaRPr lang="cs-CZ"/>
          </a:p>
        </p:txBody>
      </p:sp>
      <p:sp>
        <p:nvSpPr>
          <p:cNvPr id="4" name="Zástupný symbol pro číslo snímku 3"/>
          <p:cNvSpPr>
            <a:spLocks noGrp="1"/>
          </p:cNvSpPr>
          <p:nvPr>
            <p:ph type="sldNum" sz="quarter" idx="10"/>
          </p:nvPr>
        </p:nvSpPr>
        <p:spPr/>
        <p:txBody>
          <a:bodyPr/>
          <a:lstStyle/>
          <a:p>
            <a:fld id="{ED0454D0-24E4-459F-9DC4-EA02BCDBF9B7}" type="slidenum">
              <a:rPr lang="cs-CZ" smtClean="0"/>
              <a:pPr/>
              <a:t>85</a:t>
            </a:fld>
            <a:endParaRPr lang="cs-CZ"/>
          </a:p>
        </p:txBody>
      </p:sp>
    </p:spTree>
    <p:extLst>
      <p:ext uri="{BB962C8B-B14F-4D97-AF65-F5344CB8AC3E}">
        <p14:creationId xmlns:p14="http://schemas.microsoft.com/office/powerpoint/2010/main" val="2175608791"/>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endParaRPr lang="cs-CZ"/>
          </a:p>
        </p:txBody>
      </p:sp>
      <p:sp>
        <p:nvSpPr>
          <p:cNvPr id="4" name="Zástupný symbol pro číslo snímku 3"/>
          <p:cNvSpPr>
            <a:spLocks noGrp="1"/>
          </p:cNvSpPr>
          <p:nvPr>
            <p:ph type="sldNum" sz="quarter" idx="10"/>
          </p:nvPr>
        </p:nvSpPr>
        <p:spPr/>
        <p:txBody>
          <a:bodyPr/>
          <a:lstStyle/>
          <a:p>
            <a:fld id="{ED0454D0-24E4-459F-9DC4-EA02BCDBF9B7}" type="slidenum">
              <a:rPr lang="cs-CZ" smtClean="0"/>
              <a:pPr/>
              <a:t>86</a:t>
            </a:fld>
            <a:endParaRPr lang="cs-CZ"/>
          </a:p>
        </p:txBody>
      </p:sp>
    </p:spTree>
    <p:extLst>
      <p:ext uri="{BB962C8B-B14F-4D97-AF65-F5344CB8AC3E}">
        <p14:creationId xmlns:p14="http://schemas.microsoft.com/office/powerpoint/2010/main" val="3167564139"/>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endParaRPr lang="cs-CZ" dirty="0"/>
          </a:p>
        </p:txBody>
      </p:sp>
      <p:sp>
        <p:nvSpPr>
          <p:cNvPr id="4" name="Zástupný symbol pro číslo snímku 3"/>
          <p:cNvSpPr>
            <a:spLocks noGrp="1"/>
          </p:cNvSpPr>
          <p:nvPr>
            <p:ph type="sldNum" sz="quarter" idx="10"/>
          </p:nvPr>
        </p:nvSpPr>
        <p:spPr/>
        <p:txBody>
          <a:bodyPr/>
          <a:lstStyle/>
          <a:p>
            <a:fld id="{ED0454D0-24E4-459F-9DC4-EA02BCDBF9B7}" type="slidenum">
              <a:rPr lang="cs-CZ" smtClean="0"/>
              <a:pPr/>
              <a:t>87</a:t>
            </a:fld>
            <a:endParaRPr lang="cs-CZ"/>
          </a:p>
        </p:txBody>
      </p:sp>
    </p:spTree>
    <p:extLst>
      <p:ext uri="{BB962C8B-B14F-4D97-AF65-F5344CB8AC3E}">
        <p14:creationId xmlns:p14="http://schemas.microsoft.com/office/powerpoint/2010/main" val="2721480245"/>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endParaRPr lang="cs-CZ"/>
          </a:p>
        </p:txBody>
      </p:sp>
      <p:sp>
        <p:nvSpPr>
          <p:cNvPr id="4" name="Zástupný symbol pro číslo snímku 3"/>
          <p:cNvSpPr>
            <a:spLocks noGrp="1"/>
          </p:cNvSpPr>
          <p:nvPr>
            <p:ph type="sldNum" sz="quarter" idx="10"/>
          </p:nvPr>
        </p:nvSpPr>
        <p:spPr/>
        <p:txBody>
          <a:bodyPr/>
          <a:lstStyle/>
          <a:p>
            <a:fld id="{ED0454D0-24E4-459F-9DC4-EA02BCDBF9B7}" type="slidenum">
              <a:rPr lang="cs-CZ" smtClean="0"/>
              <a:pPr/>
              <a:t>88</a:t>
            </a:fld>
            <a:endParaRPr lang="cs-CZ"/>
          </a:p>
        </p:txBody>
      </p:sp>
    </p:spTree>
    <p:extLst>
      <p:ext uri="{BB962C8B-B14F-4D97-AF65-F5344CB8AC3E}">
        <p14:creationId xmlns:p14="http://schemas.microsoft.com/office/powerpoint/2010/main" val="1192239947"/>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Two Dimensions of the Process</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dirty="0" smtClean="0"/>
              <a:t>The rational unified process consist of phases – dynamic aspect</a:t>
            </a:r>
            <a:r>
              <a:rPr lang="en-US" sz="1200" b="0" baseline="0" dirty="0" smtClean="0"/>
              <a:t> of the process and workflows – static aspect of the process.</a:t>
            </a:r>
            <a:endParaRPr lang="en-US" sz="1200" b="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b="0" dirty="0" smtClean="0"/>
              <a:t>Static aspect of the process: how it is described in terms of activities, artifacts, workers and workflows – </a:t>
            </a:r>
            <a:r>
              <a:rPr lang="en-US" sz="1200" dirty="0" smtClean="0"/>
              <a:t>organization along content</a:t>
            </a:r>
            <a:endParaRPr lang="cs-CZ" sz="12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b="0" dirty="0" smtClean="0"/>
              <a:t>Dynamic aspect of the process as it is enacted: it is expressed in terms of cycles, phases, iterations, and milestones – </a:t>
            </a:r>
            <a:r>
              <a:rPr lang="en-US" sz="1200" dirty="0" smtClean="0"/>
              <a:t>organization along time</a:t>
            </a:r>
            <a:endParaRPr lang="cs-CZ" sz="1200" dirty="0" smtClean="0"/>
          </a:p>
          <a:p>
            <a:pPr eaLnBrk="1" hangingPunct="1"/>
            <a:r>
              <a:rPr lang="en-US" dirty="0" smtClean="0"/>
              <a:t>Static structure of the process describes </a:t>
            </a:r>
            <a:r>
              <a:rPr lang="en-US" i="1" dirty="0" smtClean="0">
                <a:solidFill>
                  <a:srgbClr val="000099"/>
                </a:solidFill>
              </a:rPr>
              <a:t>who</a:t>
            </a:r>
            <a:r>
              <a:rPr lang="en-US" dirty="0" smtClean="0"/>
              <a:t> is doing </a:t>
            </a:r>
            <a:r>
              <a:rPr lang="en-US" i="1" dirty="0" smtClean="0">
                <a:solidFill>
                  <a:srgbClr val="000099"/>
                </a:solidFill>
              </a:rPr>
              <a:t>what</a:t>
            </a:r>
            <a:r>
              <a:rPr lang="en-US" dirty="0" smtClean="0"/>
              <a:t>, </a:t>
            </a:r>
            <a:r>
              <a:rPr lang="en-US" i="1" dirty="0" smtClean="0">
                <a:solidFill>
                  <a:srgbClr val="000099"/>
                </a:solidFill>
              </a:rPr>
              <a:t>how</a:t>
            </a:r>
            <a:r>
              <a:rPr lang="en-US" dirty="0" smtClean="0"/>
              <a:t>, and </a:t>
            </a:r>
            <a:r>
              <a:rPr lang="en-US" i="1" dirty="0" smtClean="0">
                <a:solidFill>
                  <a:srgbClr val="000099"/>
                </a:solidFill>
              </a:rPr>
              <a:t>when</a:t>
            </a:r>
            <a:r>
              <a:rPr lang="en-US" dirty="0" smtClean="0"/>
              <a:t>.  The RUP is represented using following primary elements:</a:t>
            </a:r>
          </a:p>
          <a:p>
            <a:pPr lvl="1" eaLnBrk="1" hangingPunct="1"/>
            <a:r>
              <a:rPr lang="en-US" dirty="0" smtClean="0"/>
              <a:t>Roles: the </a:t>
            </a:r>
            <a:r>
              <a:rPr lang="en-US" i="1" dirty="0" smtClean="0">
                <a:solidFill>
                  <a:srgbClr val="000099"/>
                </a:solidFill>
              </a:rPr>
              <a:t>who</a:t>
            </a:r>
          </a:p>
          <a:p>
            <a:pPr lvl="1" eaLnBrk="1" hangingPunct="1"/>
            <a:r>
              <a:rPr lang="en-US" dirty="0" smtClean="0"/>
              <a:t>Activities: the </a:t>
            </a:r>
            <a:r>
              <a:rPr lang="en-US" i="1" dirty="0" smtClean="0">
                <a:solidFill>
                  <a:srgbClr val="000099"/>
                </a:solidFill>
              </a:rPr>
              <a:t>how</a:t>
            </a:r>
          </a:p>
          <a:p>
            <a:pPr lvl="1" eaLnBrk="1" hangingPunct="1"/>
            <a:r>
              <a:rPr lang="en-US" dirty="0" smtClean="0"/>
              <a:t>Artifact: the </a:t>
            </a:r>
            <a:r>
              <a:rPr lang="en-US" i="1" dirty="0" smtClean="0">
                <a:solidFill>
                  <a:srgbClr val="000099"/>
                </a:solidFill>
              </a:rPr>
              <a:t>what</a:t>
            </a:r>
          </a:p>
          <a:p>
            <a:pPr lvl="1" eaLnBrk="1" hangingPunct="1"/>
            <a:r>
              <a:rPr lang="en-US" dirty="0" smtClean="0"/>
              <a:t>Workflow: the </a:t>
            </a:r>
            <a:r>
              <a:rPr lang="en-US" i="1" dirty="0" smtClean="0">
                <a:solidFill>
                  <a:srgbClr val="000099"/>
                </a:solidFill>
              </a:rPr>
              <a:t>when</a:t>
            </a:r>
          </a:p>
          <a:p>
            <a:pPr eaLnBrk="1" hangingPunct="1"/>
            <a:r>
              <a:rPr lang="en-US" dirty="0" smtClean="0"/>
              <a:t>A </a:t>
            </a:r>
            <a:r>
              <a:rPr lang="en-US" dirty="0" smtClean="0">
                <a:solidFill>
                  <a:srgbClr val="000099"/>
                </a:solidFill>
              </a:rPr>
              <a:t>discipline</a:t>
            </a:r>
            <a:r>
              <a:rPr lang="en-US" dirty="0" smtClean="0"/>
              <a:t> is the collection of above mentioned kinds of elements.</a:t>
            </a:r>
          </a:p>
          <a:p>
            <a:endParaRPr lang="cs-CZ" dirty="0"/>
          </a:p>
        </p:txBody>
      </p:sp>
      <p:sp>
        <p:nvSpPr>
          <p:cNvPr id="4" name="Zástupný symbol pro číslo snímku 3"/>
          <p:cNvSpPr>
            <a:spLocks noGrp="1"/>
          </p:cNvSpPr>
          <p:nvPr>
            <p:ph type="sldNum" sz="quarter" idx="10"/>
          </p:nvPr>
        </p:nvSpPr>
        <p:spPr/>
        <p:txBody>
          <a:bodyPr/>
          <a:lstStyle/>
          <a:p>
            <a:fld id="{ED0454D0-24E4-459F-9DC4-EA02BCDBF9B7}" type="slidenum">
              <a:rPr lang="cs-CZ" smtClean="0"/>
              <a:pPr/>
              <a:t>89</a:t>
            </a:fld>
            <a:endParaRPr lang="cs-CZ"/>
          </a:p>
        </p:txBody>
      </p:sp>
    </p:spTree>
    <p:extLst>
      <p:ext uri="{BB962C8B-B14F-4D97-AF65-F5344CB8AC3E}">
        <p14:creationId xmlns:p14="http://schemas.microsoft.com/office/powerpoint/2010/main" val="37464267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r>
              <a:rPr lang="en-US" dirty="0" smtClean="0"/>
              <a:t>Ok, going back to</a:t>
            </a:r>
            <a:r>
              <a:rPr lang="en-US" baseline="0" dirty="0" smtClean="0"/>
              <a:t> the Software Engineering - what will YOU do?</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As a software engineer you will use you knowledge of computers and computing to help solve problems.</a:t>
            </a:r>
            <a:endParaRPr lang="cs-CZ" dirty="0" smtClean="0"/>
          </a:p>
          <a:p>
            <a:pPr eaLnBrk="1" hangingPunct="1"/>
            <a:endParaRPr lang="en-GB" b="1" dirty="0" smtClean="0"/>
          </a:p>
          <a:p>
            <a:pPr eaLnBrk="1" hangingPunct="1"/>
            <a:r>
              <a:rPr lang="en-GB" b="1" dirty="0" smtClean="0"/>
              <a:t>What terms</a:t>
            </a:r>
            <a:r>
              <a:rPr lang="en-GB" b="1" baseline="0" dirty="0" smtClean="0"/>
              <a:t> do we need to know to explain this?</a:t>
            </a:r>
            <a:endParaRPr lang="en-GB" b="1" dirty="0" smtClean="0"/>
          </a:p>
          <a:p>
            <a:pPr eaLnBrk="1" hangingPunct="1"/>
            <a:r>
              <a:rPr lang="en-GB" b="1" dirty="0" smtClean="0"/>
              <a:t>Method</a:t>
            </a:r>
            <a:r>
              <a:rPr lang="en-GB" dirty="0" smtClean="0"/>
              <a:t>: refers to a formal procedure; a formal “recipe” for accomplishing a goal that is typically independent of the tools used</a:t>
            </a:r>
          </a:p>
          <a:p>
            <a:pPr eaLnBrk="1" hangingPunct="1"/>
            <a:r>
              <a:rPr lang="en-GB" b="1" dirty="0" smtClean="0"/>
              <a:t>Tool</a:t>
            </a:r>
            <a:r>
              <a:rPr lang="en-GB" dirty="0" smtClean="0"/>
              <a:t>: an instrument or automated system for accomplishing something in a better way</a:t>
            </a:r>
          </a:p>
          <a:p>
            <a:pPr eaLnBrk="1" hangingPunct="1"/>
            <a:r>
              <a:rPr lang="en-GB" b="1" dirty="0" smtClean="0"/>
              <a:t>Procedure</a:t>
            </a:r>
            <a:r>
              <a:rPr lang="en-GB" dirty="0" smtClean="0"/>
              <a:t>: a combination of tools and techniques to produce a product</a:t>
            </a:r>
          </a:p>
          <a:p>
            <a:pPr eaLnBrk="1" hangingPunct="1"/>
            <a:r>
              <a:rPr lang="en-GB" b="1" dirty="0" smtClean="0"/>
              <a:t>Paradigm:</a:t>
            </a:r>
            <a:r>
              <a:rPr lang="en-GB" dirty="0" smtClean="0"/>
              <a:t> philosophy or approach for building a product (e.g., OO vs. structured approaches)</a:t>
            </a:r>
          </a:p>
          <a:p>
            <a:pPr eaLnBrk="1" hangingPunct="1">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b="1" dirty="0" smtClean="0"/>
              <a:t>Computer science</a:t>
            </a:r>
            <a:r>
              <a:rPr lang="en-GB" dirty="0" smtClean="0"/>
              <a:t>: focusing on computer hardware, compilers, operating systems, and programming languages</a:t>
            </a:r>
          </a:p>
          <a:p>
            <a:pPr eaLnBrk="1" hangingPunct="1">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b="1" dirty="0" smtClean="0"/>
              <a:t>Software engineering</a:t>
            </a:r>
            <a:r>
              <a:rPr lang="en-GB" dirty="0" smtClean="0"/>
              <a:t>: a discipline that uses computer and software technologies as a problem-solving tools</a:t>
            </a:r>
          </a:p>
          <a:p>
            <a:endParaRPr lang="en-US" dirty="0" smtClean="0"/>
          </a:p>
          <a:p>
            <a:r>
              <a:rPr lang="en-US" dirty="0" smtClean="0"/>
              <a:t>As you can see on the figure, and you are certainly</a:t>
            </a:r>
            <a:r>
              <a:rPr lang="en-US" baseline="0" dirty="0" smtClean="0"/>
              <a:t> aware of - a computer science is about theories, hardware, functions etc.</a:t>
            </a:r>
          </a:p>
          <a:p>
            <a:r>
              <a:rPr lang="en-US" baseline="0" dirty="0" smtClean="0"/>
              <a:t>On the other hand there is a customer who wants to solve a problem. Customers might not be experienced (they are usually not), in computers and so it is your job to bring</a:t>
            </a:r>
            <a:r>
              <a:rPr lang="en-US" strike="sngStrike" baseline="0" dirty="0" smtClean="0"/>
              <a:t> </a:t>
            </a:r>
            <a:r>
              <a:rPr lang="en-US" baseline="0" dirty="0" smtClean="0"/>
              <a:t>the knowledge of computers and the problem </a:t>
            </a:r>
            <a:r>
              <a:rPr lang="en-US" strike="noStrike" baseline="0" dirty="0" smtClean="0"/>
              <a:t>together</a:t>
            </a:r>
            <a:r>
              <a:rPr lang="en-US" baseline="0" dirty="0" smtClean="0"/>
              <a:t>. Finding solution is your domain.</a:t>
            </a:r>
          </a:p>
          <a:p>
            <a:r>
              <a:rPr lang="en-US" baseline="0" dirty="0" smtClean="0"/>
              <a:t>	</a:t>
            </a:r>
          </a:p>
          <a:p>
            <a:r>
              <a:rPr lang="en-US" baseline="0" dirty="0" smtClean="0"/>
              <a:t>The joining point that tries to combine the problem resolution with computer knowledge is called Software Engineering and the people who do the job are generally called Software Engineers.</a:t>
            </a:r>
          </a:p>
          <a:p>
            <a:endParaRPr lang="en-US" baseline="0" dirty="0" smtClean="0"/>
          </a:p>
        </p:txBody>
      </p:sp>
      <p:sp>
        <p:nvSpPr>
          <p:cNvPr id="4" name="Zástupný symbol pro číslo snímku 3"/>
          <p:cNvSpPr>
            <a:spLocks noGrp="1"/>
          </p:cNvSpPr>
          <p:nvPr>
            <p:ph type="sldNum" sz="quarter" idx="10"/>
          </p:nvPr>
        </p:nvSpPr>
        <p:spPr/>
        <p:txBody>
          <a:bodyPr/>
          <a:lstStyle/>
          <a:p>
            <a:fld id="{ED0454D0-24E4-459F-9DC4-EA02BCDBF9B7}" type="slidenum">
              <a:rPr lang="cs-CZ" smtClean="0"/>
              <a:pPr/>
              <a:t>9</a:t>
            </a:fld>
            <a:endParaRPr lang="cs-CZ"/>
          </a:p>
        </p:txBody>
      </p:sp>
    </p:spTree>
    <p:extLst>
      <p:ext uri="{BB962C8B-B14F-4D97-AF65-F5344CB8AC3E}">
        <p14:creationId xmlns:p14="http://schemas.microsoft.com/office/powerpoint/2010/main" val="367531365"/>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endParaRPr lang="cs-CZ"/>
          </a:p>
        </p:txBody>
      </p:sp>
      <p:sp>
        <p:nvSpPr>
          <p:cNvPr id="4" name="Zástupný symbol pro číslo snímku 3"/>
          <p:cNvSpPr>
            <a:spLocks noGrp="1"/>
          </p:cNvSpPr>
          <p:nvPr>
            <p:ph type="sldNum" sz="quarter" idx="10"/>
          </p:nvPr>
        </p:nvSpPr>
        <p:spPr/>
        <p:txBody>
          <a:bodyPr/>
          <a:lstStyle/>
          <a:p>
            <a:fld id="{ED0454D0-24E4-459F-9DC4-EA02BCDBF9B7}" type="slidenum">
              <a:rPr lang="cs-CZ" smtClean="0"/>
              <a:pPr/>
              <a:t>90</a:t>
            </a:fld>
            <a:endParaRPr lang="cs-CZ"/>
          </a:p>
        </p:txBody>
      </p:sp>
    </p:spTree>
    <p:extLst>
      <p:ext uri="{BB962C8B-B14F-4D97-AF65-F5344CB8AC3E}">
        <p14:creationId xmlns:p14="http://schemas.microsoft.com/office/powerpoint/2010/main" val="1606390127"/>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endParaRPr lang="cs-CZ" dirty="0"/>
          </a:p>
        </p:txBody>
      </p:sp>
      <p:sp>
        <p:nvSpPr>
          <p:cNvPr id="4" name="Zástupný symbol pro číslo snímku 3"/>
          <p:cNvSpPr>
            <a:spLocks noGrp="1"/>
          </p:cNvSpPr>
          <p:nvPr>
            <p:ph type="sldNum" sz="quarter" idx="10"/>
          </p:nvPr>
        </p:nvSpPr>
        <p:spPr/>
        <p:txBody>
          <a:bodyPr/>
          <a:lstStyle/>
          <a:p>
            <a:fld id="{ED0454D0-24E4-459F-9DC4-EA02BCDBF9B7}" type="slidenum">
              <a:rPr lang="cs-CZ" smtClean="0"/>
              <a:pPr/>
              <a:t>91</a:t>
            </a:fld>
            <a:endParaRPr lang="cs-CZ"/>
          </a:p>
        </p:txBody>
      </p:sp>
    </p:spTree>
    <p:extLst>
      <p:ext uri="{BB962C8B-B14F-4D97-AF65-F5344CB8AC3E}">
        <p14:creationId xmlns:p14="http://schemas.microsoft.com/office/powerpoint/2010/main" val="1179624469"/>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endParaRPr lang="cs-CZ"/>
          </a:p>
        </p:txBody>
      </p:sp>
      <p:sp>
        <p:nvSpPr>
          <p:cNvPr id="4" name="Zástupný symbol pro číslo snímku 3"/>
          <p:cNvSpPr>
            <a:spLocks noGrp="1"/>
          </p:cNvSpPr>
          <p:nvPr>
            <p:ph type="sldNum" sz="quarter" idx="10"/>
          </p:nvPr>
        </p:nvSpPr>
        <p:spPr/>
        <p:txBody>
          <a:bodyPr/>
          <a:lstStyle/>
          <a:p>
            <a:fld id="{ED0454D0-24E4-459F-9DC4-EA02BCDBF9B7}" type="slidenum">
              <a:rPr lang="cs-CZ" smtClean="0"/>
              <a:pPr/>
              <a:t>92</a:t>
            </a:fld>
            <a:endParaRPr lang="cs-CZ"/>
          </a:p>
        </p:txBody>
      </p:sp>
    </p:spTree>
    <p:extLst>
      <p:ext uri="{BB962C8B-B14F-4D97-AF65-F5344CB8AC3E}">
        <p14:creationId xmlns:p14="http://schemas.microsoft.com/office/powerpoint/2010/main" val="1838781087"/>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endParaRPr lang="cs-CZ"/>
          </a:p>
        </p:txBody>
      </p:sp>
      <p:sp>
        <p:nvSpPr>
          <p:cNvPr id="4" name="Zástupný symbol pro číslo snímku 3"/>
          <p:cNvSpPr>
            <a:spLocks noGrp="1"/>
          </p:cNvSpPr>
          <p:nvPr>
            <p:ph type="sldNum" sz="quarter" idx="10"/>
          </p:nvPr>
        </p:nvSpPr>
        <p:spPr/>
        <p:txBody>
          <a:bodyPr/>
          <a:lstStyle/>
          <a:p>
            <a:fld id="{ED0454D0-24E4-459F-9DC4-EA02BCDBF9B7}" type="slidenum">
              <a:rPr lang="cs-CZ" smtClean="0"/>
              <a:pPr/>
              <a:t>93</a:t>
            </a:fld>
            <a:endParaRPr lang="cs-CZ"/>
          </a:p>
        </p:txBody>
      </p:sp>
    </p:spTree>
    <p:extLst>
      <p:ext uri="{BB962C8B-B14F-4D97-AF65-F5344CB8AC3E}">
        <p14:creationId xmlns:p14="http://schemas.microsoft.com/office/powerpoint/2010/main" val="1191040570"/>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endParaRPr lang="cs-CZ"/>
          </a:p>
        </p:txBody>
      </p:sp>
      <p:sp>
        <p:nvSpPr>
          <p:cNvPr id="4" name="Zástupný symbol pro číslo snímku 3"/>
          <p:cNvSpPr>
            <a:spLocks noGrp="1"/>
          </p:cNvSpPr>
          <p:nvPr>
            <p:ph type="sldNum" sz="quarter" idx="10"/>
          </p:nvPr>
        </p:nvSpPr>
        <p:spPr/>
        <p:txBody>
          <a:bodyPr/>
          <a:lstStyle/>
          <a:p>
            <a:fld id="{ED0454D0-24E4-459F-9DC4-EA02BCDBF9B7}" type="slidenum">
              <a:rPr lang="cs-CZ" smtClean="0"/>
              <a:pPr/>
              <a:t>94</a:t>
            </a:fld>
            <a:endParaRPr lang="cs-CZ"/>
          </a:p>
        </p:txBody>
      </p:sp>
    </p:spTree>
    <p:extLst>
      <p:ext uri="{BB962C8B-B14F-4D97-AF65-F5344CB8AC3E}">
        <p14:creationId xmlns:p14="http://schemas.microsoft.com/office/powerpoint/2010/main" val="382655626"/>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endParaRPr lang="cs-CZ"/>
          </a:p>
        </p:txBody>
      </p:sp>
      <p:sp>
        <p:nvSpPr>
          <p:cNvPr id="4" name="Zástupný symbol pro číslo snímku 3"/>
          <p:cNvSpPr>
            <a:spLocks noGrp="1"/>
          </p:cNvSpPr>
          <p:nvPr>
            <p:ph type="sldNum" sz="quarter" idx="10"/>
          </p:nvPr>
        </p:nvSpPr>
        <p:spPr/>
        <p:txBody>
          <a:bodyPr/>
          <a:lstStyle/>
          <a:p>
            <a:fld id="{ED0454D0-24E4-459F-9DC4-EA02BCDBF9B7}" type="slidenum">
              <a:rPr lang="cs-CZ" smtClean="0"/>
              <a:pPr/>
              <a:t>95</a:t>
            </a:fld>
            <a:endParaRPr lang="cs-CZ"/>
          </a:p>
        </p:txBody>
      </p:sp>
    </p:spTree>
    <p:extLst>
      <p:ext uri="{BB962C8B-B14F-4D97-AF65-F5344CB8AC3E}">
        <p14:creationId xmlns:p14="http://schemas.microsoft.com/office/powerpoint/2010/main" val="2614030553"/>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endParaRPr lang="cs-CZ"/>
          </a:p>
        </p:txBody>
      </p:sp>
      <p:sp>
        <p:nvSpPr>
          <p:cNvPr id="4" name="Zástupný symbol pro číslo snímku 3"/>
          <p:cNvSpPr>
            <a:spLocks noGrp="1"/>
          </p:cNvSpPr>
          <p:nvPr>
            <p:ph type="sldNum" sz="quarter" idx="10"/>
          </p:nvPr>
        </p:nvSpPr>
        <p:spPr/>
        <p:txBody>
          <a:bodyPr/>
          <a:lstStyle/>
          <a:p>
            <a:fld id="{ED0454D0-24E4-459F-9DC4-EA02BCDBF9B7}" type="slidenum">
              <a:rPr lang="cs-CZ" smtClean="0"/>
              <a:pPr/>
              <a:t>96</a:t>
            </a:fld>
            <a:endParaRPr lang="cs-CZ"/>
          </a:p>
        </p:txBody>
      </p:sp>
    </p:spTree>
    <p:extLst>
      <p:ext uri="{BB962C8B-B14F-4D97-AF65-F5344CB8AC3E}">
        <p14:creationId xmlns:p14="http://schemas.microsoft.com/office/powerpoint/2010/main" val="3321974859"/>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endParaRPr lang="cs-CZ" dirty="0"/>
          </a:p>
        </p:txBody>
      </p:sp>
      <p:sp>
        <p:nvSpPr>
          <p:cNvPr id="4" name="Zástupný symbol pro číslo snímku 3"/>
          <p:cNvSpPr>
            <a:spLocks noGrp="1"/>
          </p:cNvSpPr>
          <p:nvPr>
            <p:ph type="sldNum" sz="quarter" idx="10"/>
          </p:nvPr>
        </p:nvSpPr>
        <p:spPr/>
        <p:txBody>
          <a:bodyPr/>
          <a:lstStyle/>
          <a:p>
            <a:fld id="{ED0454D0-24E4-459F-9DC4-EA02BCDBF9B7}" type="slidenum">
              <a:rPr lang="cs-CZ" smtClean="0"/>
              <a:pPr/>
              <a:t>97</a:t>
            </a:fld>
            <a:endParaRPr lang="cs-CZ"/>
          </a:p>
        </p:txBody>
      </p:sp>
    </p:spTree>
    <p:extLst>
      <p:ext uri="{BB962C8B-B14F-4D97-AF65-F5344CB8AC3E}">
        <p14:creationId xmlns:p14="http://schemas.microsoft.com/office/powerpoint/2010/main" val="1279897735"/>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endParaRPr lang="cs-CZ"/>
          </a:p>
        </p:txBody>
      </p:sp>
      <p:sp>
        <p:nvSpPr>
          <p:cNvPr id="4" name="Zástupný symbol pro číslo snímku 3"/>
          <p:cNvSpPr>
            <a:spLocks noGrp="1"/>
          </p:cNvSpPr>
          <p:nvPr>
            <p:ph type="sldNum" sz="quarter" idx="10"/>
          </p:nvPr>
        </p:nvSpPr>
        <p:spPr/>
        <p:txBody>
          <a:bodyPr/>
          <a:lstStyle/>
          <a:p>
            <a:fld id="{ED0454D0-24E4-459F-9DC4-EA02BCDBF9B7}" type="slidenum">
              <a:rPr lang="cs-CZ" smtClean="0"/>
              <a:pPr/>
              <a:t>98</a:t>
            </a:fld>
            <a:endParaRPr lang="cs-CZ"/>
          </a:p>
        </p:txBody>
      </p:sp>
    </p:spTree>
    <p:extLst>
      <p:ext uri="{BB962C8B-B14F-4D97-AF65-F5344CB8AC3E}">
        <p14:creationId xmlns:p14="http://schemas.microsoft.com/office/powerpoint/2010/main" val="1955197728"/>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endParaRPr lang="cs-CZ"/>
          </a:p>
        </p:txBody>
      </p:sp>
      <p:sp>
        <p:nvSpPr>
          <p:cNvPr id="4" name="Zástupný symbol pro číslo snímku 3"/>
          <p:cNvSpPr>
            <a:spLocks noGrp="1"/>
          </p:cNvSpPr>
          <p:nvPr>
            <p:ph type="sldNum" sz="quarter" idx="10"/>
          </p:nvPr>
        </p:nvSpPr>
        <p:spPr/>
        <p:txBody>
          <a:bodyPr/>
          <a:lstStyle/>
          <a:p>
            <a:fld id="{ED0454D0-24E4-459F-9DC4-EA02BCDBF9B7}" type="slidenum">
              <a:rPr lang="cs-CZ" smtClean="0"/>
              <a:pPr/>
              <a:t>99</a:t>
            </a:fld>
            <a:endParaRPr lang="cs-CZ"/>
          </a:p>
        </p:txBody>
      </p:sp>
    </p:spTree>
    <p:extLst>
      <p:ext uri="{BB962C8B-B14F-4D97-AF65-F5344CB8AC3E}">
        <p14:creationId xmlns:p14="http://schemas.microsoft.com/office/powerpoint/2010/main" val="5114763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Úvodní snímek">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371600"/>
            <a:ext cx="7848600" cy="1927225"/>
          </a:xfrm>
        </p:spPr>
        <p:txBody>
          <a:bodyPr anchor="b">
            <a:noAutofit/>
          </a:bodyPr>
          <a:lstStyle>
            <a:lvl1pPr>
              <a:defRPr sz="5400" cap="all" baseline="0"/>
            </a:lvl1pPr>
          </a:lstStyle>
          <a:p>
            <a:r>
              <a:rPr lang="cs-CZ" smtClean="0"/>
              <a:t>Kliknutím lze upravit styl.</a:t>
            </a:r>
            <a:endParaRPr lang="en-US" dirty="0"/>
          </a:p>
        </p:txBody>
      </p:sp>
      <p:sp>
        <p:nvSpPr>
          <p:cNvPr id="3" name="Subtitle 2"/>
          <p:cNvSpPr>
            <a:spLocks noGrp="1"/>
          </p:cNvSpPr>
          <p:nvPr>
            <p:ph type="subTitle" idx="1"/>
          </p:nvPr>
        </p:nvSpPr>
        <p:spPr>
          <a:xfrm>
            <a:off x="685800" y="3505200"/>
            <a:ext cx="6400800" cy="1752600"/>
          </a:xfrm>
        </p:spPr>
        <p:txBody>
          <a:bodyPr/>
          <a:lstStyle>
            <a:lvl1pPr marL="0" indent="0" algn="l">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cs-CZ" smtClean="0"/>
              <a:t>Kliknutím lze upravit styl předlohy.</a:t>
            </a:r>
            <a:endParaRPr lang="en-US" dirty="0"/>
          </a:p>
        </p:txBody>
      </p:sp>
      <p:sp>
        <p:nvSpPr>
          <p:cNvPr id="4" name="Date Placeholder 3"/>
          <p:cNvSpPr>
            <a:spLocks noGrp="1"/>
          </p:cNvSpPr>
          <p:nvPr>
            <p:ph type="dt" sz="half" idx="10"/>
          </p:nvPr>
        </p:nvSpPr>
        <p:spPr/>
        <p:txBody>
          <a:bodyPr/>
          <a:lstStyle/>
          <a:p>
            <a:fld id="{95EC1D4A-A796-47C3-A63E-CE236FB377E2}" type="datetimeFigureOut">
              <a:rPr lang="cs-CZ" smtClean="0"/>
              <a:pPr/>
              <a:t>22.10.2012</a:t>
            </a:fld>
            <a:endParaRPr lang="cs-CZ"/>
          </a:p>
        </p:txBody>
      </p:sp>
      <p:sp>
        <p:nvSpPr>
          <p:cNvPr id="5" name="Footer Placeholder 4"/>
          <p:cNvSpPr>
            <a:spLocks noGrp="1"/>
          </p:cNvSpPr>
          <p:nvPr>
            <p:ph type="ftr" sz="quarter" idx="11"/>
          </p:nvPr>
        </p:nvSpPr>
        <p:spPr/>
        <p:txBody>
          <a:bodyPr/>
          <a:lstStyle/>
          <a:p>
            <a:endParaRPr lang="cs-CZ"/>
          </a:p>
        </p:txBody>
      </p:sp>
      <p:sp>
        <p:nvSpPr>
          <p:cNvPr id="6" name="Slide Number Placeholder 5"/>
          <p:cNvSpPr>
            <a:spLocks noGrp="1"/>
          </p:cNvSpPr>
          <p:nvPr>
            <p:ph type="sldNum" sz="quarter" idx="12"/>
          </p:nvPr>
        </p:nvSpPr>
        <p:spPr/>
        <p:txBody>
          <a:bodyPr/>
          <a:lstStyle/>
          <a:p>
            <a:fld id="{AC57A5DF-1266-40EA-9282-1E66B9DE06C0}" type="slidenum">
              <a:rPr lang="cs-CZ" smtClean="0"/>
              <a:pPr/>
              <a:t>‹#›</a:t>
            </a:fld>
            <a:endParaRPr lang="cs-CZ"/>
          </a:p>
        </p:txBody>
      </p:sp>
      <p:cxnSp>
        <p:nvCxnSpPr>
          <p:cNvPr id="8" name="Straight Connector 7"/>
          <p:cNvCxnSpPr/>
          <p:nvPr/>
        </p:nvCxnSpPr>
        <p:spPr>
          <a:xfrm>
            <a:off x="685800" y="3398520"/>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Nadpis a svislý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cs-CZ" smtClean="0"/>
              <a:t>Kliknutím lze upravit styl.</a:t>
            </a:r>
            <a:endParaRPr lang="en-US"/>
          </a:p>
        </p:txBody>
      </p:sp>
      <p:sp>
        <p:nvSpPr>
          <p:cNvPr id="3" name="Vertical Text Placeholder 2"/>
          <p:cNvSpPr>
            <a:spLocks noGrp="1"/>
          </p:cNvSpPr>
          <p:nvPr>
            <p:ph type="body" orient="vert" idx="1"/>
          </p:nvPr>
        </p:nvSpPr>
        <p:spPr/>
        <p:txBody>
          <a:bodyPr vert="eaVert"/>
          <a:lstStyle/>
          <a:p>
            <a:pPr lvl="0"/>
            <a:r>
              <a:rPr lang="cs-CZ" smtClean="0"/>
              <a:t>Kliknutím lze upravit styly předlohy textu.</a:t>
            </a:r>
          </a:p>
          <a:p>
            <a:pPr lvl="1"/>
            <a:r>
              <a:rPr lang="cs-CZ" smtClean="0"/>
              <a:t>Druhá úroveň</a:t>
            </a:r>
          </a:p>
          <a:p>
            <a:pPr lvl="2"/>
            <a:r>
              <a:rPr lang="cs-CZ" smtClean="0"/>
              <a:t>Třetí úroveň</a:t>
            </a:r>
          </a:p>
          <a:p>
            <a:pPr lvl="3"/>
            <a:r>
              <a:rPr lang="cs-CZ" smtClean="0"/>
              <a:t>Čtvrtá úroveň</a:t>
            </a:r>
          </a:p>
          <a:p>
            <a:pPr lvl="4"/>
            <a:r>
              <a:rPr lang="cs-CZ" smtClean="0"/>
              <a:t>Pátá úroveň</a:t>
            </a:r>
            <a:endParaRPr lang="en-US"/>
          </a:p>
        </p:txBody>
      </p:sp>
      <p:sp>
        <p:nvSpPr>
          <p:cNvPr id="4" name="Date Placeholder 3"/>
          <p:cNvSpPr>
            <a:spLocks noGrp="1"/>
          </p:cNvSpPr>
          <p:nvPr>
            <p:ph type="dt" sz="half" idx="10"/>
          </p:nvPr>
        </p:nvSpPr>
        <p:spPr/>
        <p:txBody>
          <a:bodyPr/>
          <a:lstStyle/>
          <a:p>
            <a:fld id="{95EC1D4A-A796-47C3-A63E-CE236FB377E2}" type="datetimeFigureOut">
              <a:rPr lang="cs-CZ" smtClean="0"/>
              <a:pPr/>
              <a:t>22.10.2012</a:t>
            </a:fld>
            <a:endParaRPr lang="cs-CZ"/>
          </a:p>
        </p:txBody>
      </p:sp>
      <p:sp>
        <p:nvSpPr>
          <p:cNvPr id="5" name="Footer Placeholder 4"/>
          <p:cNvSpPr>
            <a:spLocks noGrp="1"/>
          </p:cNvSpPr>
          <p:nvPr>
            <p:ph type="ftr" sz="quarter" idx="11"/>
          </p:nvPr>
        </p:nvSpPr>
        <p:spPr/>
        <p:txBody>
          <a:bodyPr/>
          <a:lstStyle/>
          <a:p>
            <a:endParaRPr lang="cs-CZ"/>
          </a:p>
        </p:txBody>
      </p:sp>
      <p:sp>
        <p:nvSpPr>
          <p:cNvPr id="6" name="Slide Number Placeholder 5"/>
          <p:cNvSpPr>
            <a:spLocks noGrp="1"/>
          </p:cNvSpPr>
          <p:nvPr>
            <p:ph type="sldNum" sz="quarter" idx="12"/>
          </p:nvPr>
        </p:nvSpPr>
        <p:spPr/>
        <p:txBody>
          <a:bodyPr/>
          <a:lstStyle/>
          <a:p>
            <a:fld id="{AC57A5DF-1266-40EA-9282-1E66B9DE06C0}" type="slidenum">
              <a:rPr lang="cs-CZ" smtClean="0"/>
              <a:pPr/>
              <a:t>‹#›</a:t>
            </a:fld>
            <a:endParaRPr lang="cs-CZ"/>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Svislý nadpis a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609600"/>
            <a:ext cx="2057400" cy="5867400"/>
          </a:xfrm>
        </p:spPr>
        <p:txBody>
          <a:bodyPr vert="eaVert" anchor="b"/>
          <a:lstStyle/>
          <a:p>
            <a:r>
              <a:rPr lang="cs-CZ" smtClean="0"/>
              <a:t>Kliknutím lze upravit styl.</a:t>
            </a:r>
            <a:endParaRPr lang="en-US" dirty="0"/>
          </a:p>
        </p:txBody>
      </p:sp>
      <p:sp>
        <p:nvSpPr>
          <p:cNvPr id="3" name="Vertical Text Placeholder 2"/>
          <p:cNvSpPr>
            <a:spLocks noGrp="1"/>
          </p:cNvSpPr>
          <p:nvPr>
            <p:ph type="body" orient="vert" idx="1"/>
          </p:nvPr>
        </p:nvSpPr>
        <p:spPr>
          <a:xfrm>
            <a:off x="457200" y="609600"/>
            <a:ext cx="6019800" cy="5867400"/>
          </a:xfrm>
        </p:spPr>
        <p:txBody>
          <a:bodyPr vert="eaVert"/>
          <a:lstStyle/>
          <a:p>
            <a:pPr lvl="0"/>
            <a:r>
              <a:rPr lang="cs-CZ" smtClean="0"/>
              <a:t>Kliknutím lze upravit styly předlohy textu.</a:t>
            </a:r>
          </a:p>
          <a:p>
            <a:pPr lvl="1"/>
            <a:r>
              <a:rPr lang="cs-CZ" smtClean="0"/>
              <a:t>Druhá úroveň</a:t>
            </a:r>
          </a:p>
          <a:p>
            <a:pPr lvl="2"/>
            <a:r>
              <a:rPr lang="cs-CZ" smtClean="0"/>
              <a:t>Třetí úroveň</a:t>
            </a:r>
          </a:p>
          <a:p>
            <a:pPr lvl="3"/>
            <a:r>
              <a:rPr lang="cs-CZ" smtClean="0"/>
              <a:t>Čtvrtá úroveň</a:t>
            </a:r>
          </a:p>
          <a:p>
            <a:pPr lvl="4"/>
            <a:r>
              <a:rPr lang="cs-CZ" smtClean="0"/>
              <a:t>Pátá úroveň</a:t>
            </a:r>
            <a:endParaRPr lang="en-US" dirty="0"/>
          </a:p>
        </p:txBody>
      </p:sp>
      <p:sp>
        <p:nvSpPr>
          <p:cNvPr id="4" name="Date Placeholder 3"/>
          <p:cNvSpPr>
            <a:spLocks noGrp="1"/>
          </p:cNvSpPr>
          <p:nvPr>
            <p:ph type="dt" sz="half" idx="10"/>
          </p:nvPr>
        </p:nvSpPr>
        <p:spPr/>
        <p:txBody>
          <a:bodyPr/>
          <a:lstStyle/>
          <a:p>
            <a:fld id="{95EC1D4A-A796-47C3-A63E-CE236FB377E2}" type="datetimeFigureOut">
              <a:rPr lang="cs-CZ" smtClean="0"/>
              <a:pPr/>
              <a:t>22.10.2012</a:t>
            </a:fld>
            <a:endParaRPr lang="cs-CZ"/>
          </a:p>
        </p:txBody>
      </p:sp>
      <p:sp>
        <p:nvSpPr>
          <p:cNvPr id="5" name="Footer Placeholder 4"/>
          <p:cNvSpPr>
            <a:spLocks noGrp="1"/>
          </p:cNvSpPr>
          <p:nvPr>
            <p:ph type="ftr" sz="quarter" idx="11"/>
          </p:nvPr>
        </p:nvSpPr>
        <p:spPr/>
        <p:txBody>
          <a:bodyPr/>
          <a:lstStyle/>
          <a:p>
            <a:endParaRPr lang="cs-CZ"/>
          </a:p>
        </p:txBody>
      </p:sp>
      <p:sp>
        <p:nvSpPr>
          <p:cNvPr id="6" name="Slide Number Placeholder 5"/>
          <p:cNvSpPr>
            <a:spLocks noGrp="1"/>
          </p:cNvSpPr>
          <p:nvPr>
            <p:ph type="sldNum" sz="quarter" idx="12"/>
          </p:nvPr>
        </p:nvSpPr>
        <p:spPr/>
        <p:txBody>
          <a:bodyPr/>
          <a:lstStyle/>
          <a:p>
            <a:fld id="{AC57A5DF-1266-40EA-9282-1E66B9DE06C0}" type="slidenum">
              <a:rPr lang="cs-CZ" smtClean="0"/>
              <a:pPr/>
              <a:t>‹#›</a:t>
            </a:fld>
            <a:endParaRPr lang="cs-CZ"/>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cSld name="Nadpis a tabulka">
    <p:spTree>
      <p:nvGrpSpPr>
        <p:cNvPr id="1" name=""/>
        <p:cNvGrpSpPr/>
        <p:nvPr/>
      </p:nvGrpSpPr>
      <p:grpSpPr>
        <a:xfrm>
          <a:off x="0" y="0"/>
          <a:ext cx="0" cy="0"/>
          <a:chOff x="0" y="0"/>
          <a:chExt cx="0" cy="0"/>
        </a:xfrm>
      </p:grpSpPr>
      <p:sp>
        <p:nvSpPr>
          <p:cNvPr id="2" name="Nadpis 1"/>
          <p:cNvSpPr>
            <a:spLocks noGrp="1"/>
          </p:cNvSpPr>
          <p:nvPr>
            <p:ph type="title"/>
          </p:nvPr>
        </p:nvSpPr>
        <p:spPr>
          <a:xfrm>
            <a:off x="1042988" y="476250"/>
            <a:ext cx="6553200" cy="800100"/>
          </a:xfrm>
        </p:spPr>
        <p:txBody>
          <a:bodyPr/>
          <a:lstStyle/>
          <a:p>
            <a:r>
              <a:rPr lang="cs-CZ" smtClean="0"/>
              <a:t>Kliknutím lze upravit styl.</a:t>
            </a:r>
            <a:endParaRPr lang="cs-CZ"/>
          </a:p>
        </p:txBody>
      </p:sp>
      <p:sp>
        <p:nvSpPr>
          <p:cNvPr id="3" name="Zástupný symbol pro tabulku 2"/>
          <p:cNvSpPr>
            <a:spLocks noGrp="1"/>
          </p:cNvSpPr>
          <p:nvPr>
            <p:ph type="tbl" idx="1"/>
          </p:nvPr>
        </p:nvSpPr>
        <p:spPr>
          <a:xfrm>
            <a:off x="1035050" y="1484313"/>
            <a:ext cx="7727950" cy="4392612"/>
          </a:xfrm>
        </p:spPr>
        <p:txBody>
          <a:bodyPr/>
          <a:lstStyle/>
          <a:p>
            <a:endParaRPr lang="cs-CZ"/>
          </a:p>
        </p:txBody>
      </p:sp>
      <p:sp>
        <p:nvSpPr>
          <p:cNvPr id="4" name="Zástupný symbol pro zápatí 3"/>
          <p:cNvSpPr>
            <a:spLocks noGrp="1"/>
          </p:cNvSpPr>
          <p:nvPr>
            <p:ph type="ftr" sz="quarter" idx="10"/>
          </p:nvPr>
        </p:nvSpPr>
        <p:spPr>
          <a:xfrm>
            <a:off x="2484438" y="6021388"/>
            <a:ext cx="5688012" cy="457200"/>
          </a:xfrm>
        </p:spPr>
        <p:txBody>
          <a:bodyPr/>
          <a:lstStyle>
            <a:lvl1pPr>
              <a:defRPr/>
            </a:lvl1pPr>
          </a:lstStyle>
          <a:p>
            <a:endParaRPr lang="en-US"/>
          </a:p>
        </p:txBody>
      </p:sp>
      <p:sp>
        <p:nvSpPr>
          <p:cNvPr id="5" name="Zástupný symbol pro číslo snímku 4"/>
          <p:cNvSpPr>
            <a:spLocks noGrp="1"/>
          </p:cNvSpPr>
          <p:nvPr>
            <p:ph type="sldNum" sz="quarter" idx="11"/>
          </p:nvPr>
        </p:nvSpPr>
        <p:spPr>
          <a:xfrm>
            <a:off x="8243888" y="6021388"/>
            <a:ext cx="504825" cy="457200"/>
          </a:xfrm>
        </p:spPr>
        <p:txBody>
          <a:bodyPr/>
          <a:lstStyle>
            <a:lvl1pPr>
              <a:defRPr/>
            </a:lvl1pPr>
          </a:lstStyle>
          <a:p>
            <a:fld id="{AC8846A4-B2A8-4A85-8FA5-8727855569C2}" type="slidenum">
              <a:rPr lang="en-US"/>
              <a:pPr/>
              <a:t>‹#›</a:t>
            </a:fld>
            <a:endParaRPr lang="en-US"/>
          </a:p>
        </p:txBody>
      </p:sp>
      <p:sp>
        <p:nvSpPr>
          <p:cNvPr id="6" name="Zástupný symbol pro datum 5"/>
          <p:cNvSpPr>
            <a:spLocks noGrp="1"/>
          </p:cNvSpPr>
          <p:nvPr>
            <p:ph type="dt" sz="half" idx="12"/>
          </p:nvPr>
        </p:nvSpPr>
        <p:spPr>
          <a:xfrm>
            <a:off x="1023938" y="6021388"/>
            <a:ext cx="1387475" cy="457200"/>
          </a:xfrm>
        </p:spPr>
        <p:txBody>
          <a:bodyPr/>
          <a:lstStyle>
            <a:lvl1pPr>
              <a:defRPr/>
            </a:lvl1pPr>
          </a:lstStyle>
          <a:p>
            <a:fld id="{804EEFCF-3B0C-47C9-BFE8-4401E85FFF90}" type="datetime1">
              <a:rPr lang="fi-FI"/>
              <a:pPr/>
              <a:t>22.10.2012</a:t>
            </a:fld>
            <a:endParaRPr lang="en-US"/>
          </a:p>
        </p:txBody>
      </p:sp>
    </p:spTree>
    <p:extLst>
      <p:ext uri="{BB962C8B-B14F-4D97-AF65-F5344CB8AC3E}">
        <p14:creationId xmlns:p14="http://schemas.microsoft.com/office/powerpoint/2010/main" val="1172985048"/>
      </p:ext>
    </p:extLst>
  </p:cSld>
  <p:clrMapOvr>
    <a:masterClrMapping/>
  </p:clrMapOvr>
  <p:transition>
    <p:cover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347" y="122238"/>
            <a:ext cx="7719189" cy="12954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347" y="1719263"/>
            <a:ext cx="4044293" cy="441166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2361" y="1719263"/>
            <a:ext cx="4044292" cy="441166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5"/>
          <p:cNvSpPr>
            <a:spLocks noGrp="1" noChangeArrowheads="1"/>
          </p:cNvSpPr>
          <p:nvPr>
            <p:ph type="dt" sz="half" idx="10"/>
          </p:nvPr>
        </p:nvSpPr>
        <p:spPr>
          <a:ln/>
        </p:spPr>
        <p:txBody>
          <a:bodyPr/>
          <a:lstStyle>
            <a:lvl1pPr>
              <a:defRPr/>
            </a:lvl1pPr>
          </a:lstStyle>
          <a:p>
            <a:pPr>
              <a:defRPr/>
            </a:pPr>
            <a:endParaRPr lang="cs-CZ" altLang="en-US"/>
          </a:p>
        </p:txBody>
      </p:sp>
      <p:sp>
        <p:nvSpPr>
          <p:cNvPr id="6" name="Rectangle 6"/>
          <p:cNvSpPr>
            <a:spLocks noGrp="1" noChangeArrowheads="1"/>
          </p:cNvSpPr>
          <p:nvPr>
            <p:ph type="ftr" sz="quarter" idx="11"/>
          </p:nvPr>
        </p:nvSpPr>
        <p:spPr>
          <a:ln/>
        </p:spPr>
        <p:txBody>
          <a:bodyPr/>
          <a:lstStyle>
            <a:lvl1pPr>
              <a:defRPr/>
            </a:lvl1pPr>
          </a:lstStyle>
          <a:p>
            <a:pPr>
              <a:defRPr/>
            </a:pPr>
            <a:endParaRPr lang="cs-CZ" altLang="en-US"/>
          </a:p>
        </p:txBody>
      </p:sp>
      <p:sp>
        <p:nvSpPr>
          <p:cNvPr id="7" name="Rectangle 7"/>
          <p:cNvSpPr>
            <a:spLocks noGrp="1" noChangeArrowheads="1"/>
          </p:cNvSpPr>
          <p:nvPr>
            <p:ph type="sldNum" sz="quarter" idx="12"/>
          </p:nvPr>
        </p:nvSpPr>
        <p:spPr>
          <a:ln/>
        </p:spPr>
        <p:txBody>
          <a:bodyPr/>
          <a:lstStyle>
            <a:lvl1pPr>
              <a:defRPr/>
            </a:lvl1pPr>
          </a:lstStyle>
          <a:p>
            <a:pPr>
              <a:defRPr/>
            </a:pPr>
            <a:fld id="{61C6D2D4-F75F-4954-9134-694261B3B331}" type="slidenum">
              <a:rPr lang="cs-CZ" altLang="en-US"/>
              <a:pPr>
                <a:defRPr/>
              </a:pPr>
              <a:t>‹#›</a:t>
            </a:fld>
            <a:endParaRPr lang="cs-CZ" altLang="en-US"/>
          </a:p>
        </p:txBody>
      </p:sp>
    </p:spTree>
    <p:extLst>
      <p:ext uri="{BB962C8B-B14F-4D97-AF65-F5344CB8AC3E}">
        <p14:creationId xmlns:p14="http://schemas.microsoft.com/office/powerpoint/2010/main" val="256191294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347" y="122238"/>
            <a:ext cx="7719189" cy="12954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347" y="1719263"/>
            <a:ext cx="4044293" cy="441166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2361" y="1719264"/>
            <a:ext cx="4044292" cy="212883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642361" y="4000501"/>
            <a:ext cx="4044292" cy="21304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Rectangle 5"/>
          <p:cNvSpPr>
            <a:spLocks noGrp="1" noChangeArrowheads="1"/>
          </p:cNvSpPr>
          <p:nvPr>
            <p:ph type="dt" sz="half" idx="10"/>
          </p:nvPr>
        </p:nvSpPr>
        <p:spPr>
          <a:ln/>
        </p:spPr>
        <p:txBody>
          <a:bodyPr/>
          <a:lstStyle>
            <a:lvl1pPr>
              <a:defRPr/>
            </a:lvl1pPr>
          </a:lstStyle>
          <a:p>
            <a:pPr>
              <a:defRPr/>
            </a:pPr>
            <a:endParaRPr lang="cs-CZ" altLang="en-US"/>
          </a:p>
        </p:txBody>
      </p:sp>
      <p:sp>
        <p:nvSpPr>
          <p:cNvPr id="7" name="Rectangle 6"/>
          <p:cNvSpPr>
            <a:spLocks noGrp="1" noChangeArrowheads="1"/>
          </p:cNvSpPr>
          <p:nvPr>
            <p:ph type="ftr" sz="quarter" idx="11"/>
          </p:nvPr>
        </p:nvSpPr>
        <p:spPr>
          <a:ln/>
        </p:spPr>
        <p:txBody>
          <a:bodyPr/>
          <a:lstStyle>
            <a:lvl1pPr>
              <a:defRPr/>
            </a:lvl1pPr>
          </a:lstStyle>
          <a:p>
            <a:pPr>
              <a:defRPr/>
            </a:pPr>
            <a:endParaRPr lang="cs-CZ" altLang="en-US"/>
          </a:p>
        </p:txBody>
      </p:sp>
      <p:sp>
        <p:nvSpPr>
          <p:cNvPr id="8" name="Rectangle 7"/>
          <p:cNvSpPr>
            <a:spLocks noGrp="1" noChangeArrowheads="1"/>
          </p:cNvSpPr>
          <p:nvPr>
            <p:ph type="sldNum" sz="quarter" idx="12"/>
          </p:nvPr>
        </p:nvSpPr>
        <p:spPr>
          <a:ln/>
        </p:spPr>
        <p:txBody>
          <a:bodyPr/>
          <a:lstStyle>
            <a:lvl1pPr>
              <a:defRPr/>
            </a:lvl1pPr>
          </a:lstStyle>
          <a:p>
            <a:pPr>
              <a:defRPr/>
            </a:pPr>
            <a:fld id="{4050D0E5-D337-43E6-B140-F976655F7AA4}" type="slidenum">
              <a:rPr lang="cs-CZ" altLang="en-US"/>
              <a:pPr>
                <a:defRPr/>
              </a:pPr>
              <a:t>‹#›</a:t>
            </a:fld>
            <a:endParaRPr lang="cs-CZ" altLang="en-US"/>
          </a:p>
        </p:txBody>
      </p:sp>
    </p:spTree>
    <p:extLst>
      <p:ext uri="{BB962C8B-B14F-4D97-AF65-F5344CB8AC3E}">
        <p14:creationId xmlns:p14="http://schemas.microsoft.com/office/powerpoint/2010/main" val="92060597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xOverObj">
  <p:cSld name="Title and Text over Content">
    <p:spTree>
      <p:nvGrpSpPr>
        <p:cNvPr id="1" name=""/>
        <p:cNvGrpSpPr/>
        <p:nvPr/>
      </p:nvGrpSpPr>
      <p:grpSpPr>
        <a:xfrm>
          <a:off x="0" y="0"/>
          <a:ext cx="0" cy="0"/>
          <a:chOff x="0" y="0"/>
          <a:chExt cx="0" cy="0"/>
        </a:xfrm>
      </p:grpSpPr>
      <p:sp>
        <p:nvSpPr>
          <p:cNvPr id="2" name="Title 1"/>
          <p:cNvSpPr>
            <a:spLocks noGrp="1"/>
          </p:cNvSpPr>
          <p:nvPr>
            <p:ph type="title"/>
          </p:nvPr>
        </p:nvSpPr>
        <p:spPr>
          <a:xfrm>
            <a:off x="457347" y="122238"/>
            <a:ext cx="7719189" cy="12954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347" y="1719264"/>
            <a:ext cx="8229307" cy="212883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57347" y="4000501"/>
            <a:ext cx="8229307" cy="21304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5"/>
          <p:cNvSpPr>
            <a:spLocks noGrp="1" noChangeArrowheads="1"/>
          </p:cNvSpPr>
          <p:nvPr>
            <p:ph type="dt" sz="half" idx="10"/>
          </p:nvPr>
        </p:nvSpPr>
        <p:spPr>
          <a:ln/>
        </p:spPr>
        <p:txBody>
          <a:bodyPr/>
          <a:lstStyle>
            <a:lvl1pPr>
              <a:defRPr/>
            </a:lvl1pPr>
          </a:lstStyle>
          <a:p>
            <a:pPr>
              <a:defRPr/>
            </a:pPr>
            <a:endParaRPr lang="cs-CZ" altLang="en-US"/>
          </a:p>
        </p:txBody>
      </p:sp>
      <p:sp>
        <p:nvSpPr>
          <p:cNvPr id="6" name="Rectangle 6"/>
          <p:cNvSpPr>
            <a:spLocks noGrp="1" noChangeArrowheads="1"/>
          </p:cNvSpPr>
          <p:nvPr>
            <p:ph type="ftr" sz="quarter" idx="11"/>
          </p:nvPr>
        </p:nvSpPr>
        <p:spPr>
          <a:ln/>
        </p:spPr>
        <p:txBody>
          <a:bodyPr/>
          <a:lstStyle>
            <a:lvl1pPr>
              <a:defRPr/>
            </a:lvl1pPr>
          </a:lstStyle>
          <a:p>
            <a:pPr>
              <a:defRPr/>
            </a:pPr>
            <a:endParaRPr lang="cs-CZ" altLang="en-US"/>
          </a:p>
        </p:txBody>
      </p:sp>
      <p:sp>
        <p:nvSpPr>
          <p:cNvPr id="7" name="Rectangle 7"/>
          <p:cNvSpPr>
            <a:spLocks noGrp="1" noChangeArrowheads="1"/>
          </p:cNvSpPr>
          <p:nvPr>
            <p:ph type="sldNum" sz="quarter" idx="12"/>
          </p:nvPr>
        </p:nvSpPr>
        <p:spPr>
          <a:ln/>
        </p:spPr>
        <p:txBody>
          <a:bodyPr/>
          <a:lstStyle>
            <a:lvl1pPr>
              <a:defRPr/>
            </a:lvl1pPr>
          </a:lstStyle>
          <a:p>
            <a:pPr>
              <a:defRPr/>
            </a:pPr>
            <a:fld id="{ED21FCB0-8E28-4208-B0BA-C8BE8080E77C}" type="slidenum">
              <a:rPr lang="cs-CZ" altLang="en-US"/>
              <a:pPr>
                <a:defRPr/>
              </a:pPr>
              <a:t>‹#›</a:t>
            </a:fld>
            <a:endParaRPr lang="cs-CZ" altLang="en-US"/>
          </a:p>
        </p:txBody>
      </p:sp>
    </p:spTree>
    <p:extLst>
      <p:ext uri="{BB962C8B-B14F-4D97-AF65-F5344CB8AC3E}">
        <p14:creationId xmlns:p14="http://schemas.microsoft.com/office/powerpoint/2010/main" val="103525233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AndTwoObj">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347" y="122238"/>
            <a:ext cx="7719189" cy="1295400"/>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457347" y="1719263"/>
            <a:ext cx="4044293" cy="441166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2361" y="1719264"/>
            <a:ext cx="4044292" cy="212883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642361" y="4000501"/>
            <a:ext cx="4044292" cy="21304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Rectangle 5"/>
          <p:cNvSpPr>
            <a:spLocks noGrp="1" noChangeArrowheads="1"/>
          </p:cNvSpPr>
          <p:nvPr>
            <p:ph type="dt" sz="half" idx="10"/>
          </p:nvPr>
        </p:nvSpPr>
        <p:spPr>
          <a:ln/>
        </p:spPr>
        <p:txBody>
          <a:bodyPr/>
          <a:lstStyle>
            <a:lvl1pPr>
              <a:defRPr/>
            </a:lvl1pPr>
          </a:lstStyle>
          <a:p>
            <a:pPr>
              <a:defRPr/>
            </a:pPr>
            <a:endParaRPr lang="cs-CZ" altLang="en-US"/>
          </a:p>
        </p:txBody>
      </p:sp>
      <p:sp>
        <p:nvSpPr>
          <p:cNvPr id="7" name="Rectangle 6"/>
          <p:cNvSpPr>
            <a:spLocks noGrp="1" noChangeArrowheads="1"/>
          </p:cNvSpPr>
          <p:nvPr>
            <p:ph type="ftr" sz="quarter" idx="11"/>
          </p:nvPr>
        </p:nvSpPr>
        <p:spPr>
          <a:ln/>
        </p:spPr>
        <p:txBody>
          <a:bodyPr/>
          <a:lstStyle>
            <a:lvl1pPr>
              <a:defRPr/>
            </a:lvl1pPr>
          </a:lstStyle>
          <a:p>
            <a:pPr>
              <a:defRPr/>
            </a:pPr>
            <a:endParaRPr lang="cs-CZ" altLang="en-US"/>
          </a:p>
        </p:txBody>
      </p:sp>
      <p:sp>
        <p:nvSpPr>
          <p:cNvPr id="8" name="Rectangle 7"/>
          <p:cNvSpPr>
            <a:spLocks noGrp="1" noChangeArrowheads="1"/>
          </p:cNvSpPr>
          <p:nvPr>
            <p:ph type="sldNum" sz="quarter" idx="12"/>
          </p:nvPr>
        </p:nvSpPr>
        <p:spPr>
          <a:ln/>
        </p:spPr>
        <p:txBody>
          <a:bodyPr/>
          <a:lstStyle>
            <a:lvl1pPr>
              <a:defRPr/>
            </a:lvl1pPr>
          </a:lstStyle>
          <a:p>
            <a:pPr>
              <a:defRPr/>
            </a:pPr>
            <a:fld id="{ABD4DCCB-FADC-4E52-929D-0E5BE380E037}" type="slidenum">
              <a:rPr lang="cs-CZ" altLang="en-US"/>
              <a:pPr>
                <a:defRPr/>
              </a:pPr>
              <a:t>‹#›</a:t>
            </a:fld>
            <a:endParaRPr lang="cs-CZ" altLang="en-US"/>
          </a:p>
        </p:txBody>
      </p:sp>
    </p:spTree>
    <p:extLst>
      <p:ext uri="{BB962C8B-B14F-4D97-AF65-F5344CB8AC3E}">
        <p14:creationId xmlns:p14="http://schemas.microsoft.com/office/powerpoint/2010/main" val="4366460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Nadpis a obsah">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cs-CZ" smtClean="0"/>
              <a:t>Kliknutím lze upravit styl.</a:t>
            </a:r>
            <a:endParaRPr lang="en-US"/>
          </a:p>
        </p:txBody>
      </p:sp>
      <p:sp>
        <p:nvSpPr>
          <p:cNvPr id="3" name="Content Placeholder 2"/>
          <p:cNvSpPr>
            <a:spLocks noGrp="1"/>
          </p:cNvSpPr>
          <p:nvPr>
            <p:ph idx="1"/>
          </p:nvPr>
        </p:nvSpPr>
        <p:spPr/>
        <p:txBody>
          <a:bodyPr/>
          <a:lstStyle/>
          <a:p>
            <a:pPr lvl="0"/>
            <a:r>
              <a:rPr lang="cs-CZ" smtClean="0"/>
              <a:t>Kliknutím lze upravit styly předlohy textu.</a:t>
            </a:r>
          </a:p>
          <a:p>
            <a:pPr lvl="1"/>
            <a:r>
              <a:rPr lang="cs-CZ" smtClean="0"/>
              <a:t>Druhá úroveň</a:t>
            </a:r>
          </a:p>
          <a:p>
            <a:pPr lvl="2"/>
            <a:r>
              <a:rPr lang="cs-CZ" smtClean="0"/>
              <a:t>Třetí úroveň</a:t>
            </a:r>
          </a:p>
          <a:p>
            <a:pPr lvl="3"/>
            <a:r>
              <a:rPr lang="cs-CZ" smtClean="0"/>
              <a:t>Čtvrtá úroveň</a:t>
            </a:r>
          </a:p>
          <a:p>
            <a:pPr lvl="4"/>
            <a:r>
              <a:rPr lang="cs-CZ" smtClean="0"/>
              <a:t>Pátá úroveň</a:t>
            </a:r>
            <a:endParaRPr lang="en-US"/>
          </a:p>
        </p:txBody>
      </p:sp>
      <p:sp>
        <p:nvSpPr>
          <p:cNvPr id="4" name="Date Placeholder 3"/>
          <p:cNvSpPr>
            <a:spLocks noGrp="1"/>
          </p:cNvSpPr>
          <p:nvPr>
            <p:ph type="dt" sz="half" idx="10"/>
          </p:nvPr>
        </p:nvSpPr>
        <p:spPr/>
        <p:txBody>
          <a:bodyPr/>
          <a:lstStyle/>
          <a:p>
            <a:fld id="{95EC1D4A-A796-47C3-A63E-CE236FB377E2}" type="datetimeFigureOut">
              <a:rPr lang="cs-CZ" smtClean="0"/>
              <a:pPr/>
              <a:t>22.10.2012</a:t>
            </a:fld>
            <a:endParaRPr lang="cs-CZ"/>
          </a:p>
        </p:txBody>
      </p:sp>
      <p:sp>
        <p:nvSpPr>
          <p:cNvPr id="5" name="Footer Placeholder 4"/>
          <p:cNvSpPr>
            <a:spLocks noGrp="1"/>
          </p:cNvSpPr>
          <p:nvPr>
            <p:ph type="ftr" sz="quarter" idx="11"/>
          </p:nvPr>
        </p:nvSpPr>
        <p:spPr/>
        <p:txBody>
          <a:bodyPr/>
          <a:lstStyle/>
          <a:p>
            <a:endParaRPr lang="cs-CZ"/>
          </a:p>
        </p:txBody>
      </p:sp>
      <p:sp>
        <p:nvSpPr>
          <p:cNvPr id="6" name="Slide Number Placeholder 5"/>
          <p:cNvSpPr>
            <a:spLocks noGrp="1"/>
          </p:cNvSpPr>
          <p:nvPr>
            <p:ph type="sldNum" sz="quarter" idx="12"/>
          </p:nvPr>
        </p:nvSpPr>
        <p:spPr/>
        <p:txBody>
          <a:bodyPr/>
          <a:lstStyle/>
          <a:p>
            <a:fld id="{AC57A5DF-1266-40EA-9282-1E66B9DE06C0}" type="slidenum">
              <a:rPr lang="cs-CZ" smtClean="0"/>
              <a:pPr/>
              <a:t>‹#›</a:t>
            </a:fld>
            <a:endParaRPr lang="cs-CZ"/>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Záhlaví části">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2362200"/>
            <a:ext cx="7772400" cy="2200275"/>
          </a:xfrm>
        </p:spPr>
        <p:txBody>
          <a:bodyPr anchor="b">
            <a:normAutofit/>
          </a:bodyPr>
          <a:lstStyle>
            <a:lvl1pPr algn="l">
              <a:defRPr sz="4800" b="0" cap="all"/>
            </a:lvl1pPr>
          </a:lstStyle>
          <a:p>
            <a:r>
              <a:rPr lang="cs-CZ" smtClean="0"/>
              <a:t>Kliknutím lze upravit styl.</a:t>
            </a:r>
            <a:endParaRPr lang="en-US" dirty="0"/>
          </a:p>
        </p:txBody>
      </p:sp>
      <p:sp>
        <p:nvSpPr>
          <p:cNvPr id="3" name="Text Placeholder 2"/>
          <p:cNvSpPr>
            <a:spLocks noGrp="1"/>
          </p:cNvSpPr>
          <p:nvPr>
            <p:ph type="body" idx="1"/>
          </p:nvPr>
        </p:nvSpPr>
        <p:spPr>
          <a:xfrm>
            <a:off x="722313" y="4626864"/>
            <a:ext cx="7772400" cy="1500187"/>
          </a:xfrm>
        </p:spPr>
        <p:txBody>
          <a:bodyPr anchor="t">
            <a:normAutofit/>
          </a:bodyPr>
          <a:lstStyle>
            <a:lvl1pPr marL="0" indent="0">
              <a:buNone/>
              <a:defRPr sz="24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cs-CZ" smtClean="0"/>
              <a:t>Kliknutím lze upravit styly předlohy textu.</a:t>
            </a:r>
          </a:p>
        </p:txBody>
      </p:sp>
      <p:sp>
        <p:nvSpPr>
          <p:cNvPr id="4" name="Date Placeholder 3"/>
          <p:cNvSpPr>
            <a:spLocks noGrp="1"/>
          </p:cNvSpPr>
          <p:nvPr>
            <p:ph type="dt" sz="half" idx="10"/>
          </p:nvPr>
        </p:nvSpPr>
        <p:spPr/>
        <p:txBody>
          <a:bodyPr/>
          <a:lstStyle/>
          <a:p>
            <a:fld id="{95EC1D4A-A796-47C3-A63E-CE236FB377E2}" type="datetimeFigureOut">
              <a:rPr lang="cs-CZ" smtClean="0"/>
              <a:pPr/>
              <a:t>22.10.2012</a:t>
            </a:fld>
            <a:endParaRPr lang="cs-CZ"/>
          </a:p>
        </p:txBody>
      </p:sp>
      <p:sp>
        <p:nvSpPr>
          <p:cNvPr id="5" name="Footer Placeholder 4"/>
          <p:cNvSpPr>
            <a:spLocks noGrp="1"/>
          </p:cNvSpPr>
          <p:nvPr>
            <p:ph type="ftr" sz="quarter" idx="11"/>
          </p:nvPr>
        </p:nvSpPr>
        <p:spPr/>
        <p:txBody>
          <a:bodyPr/>
          <a:lstStyle/>
          <a:p>
            <a:endParaRPr lang="cs-CZ"/>
          </a:p>
        </p:txBody>
      </p:sp>
      <p:sp>
        <p:nvSpPr>
          <p:cNvPr id="6" name="Slide Number Placeholder 5"/>
          <p:cNvSpPr>
            <a:spLocks noGrp="1"/>
          </p:cNvSpPr>
          <p:nvPr>
            <p:ph type="sldNum" sz="quarter" idx="12"/>
          </p:nvPr>
        </p:nvSpPr>
        <p:spPr/>
        <p:txBody>
          <a:bodyPr/>
          <a:lstStyle/>
          <a:p>
            <a:fld id="{AC57A5DF-1266-40EA-9282-1E66B9DE06C0}" type="slidenum">
              <a:rPr lang="cs-CZ" smtClean="0"/>
              <a:pPr/>
              <a:t>‹#›</a:t>
            </a:fld>
            <a:endParaRPr lang="cs-CZ"/>
          </a:p>
        </p:txBody>
      </p:sp>
      <p:cxnSp>
        <p:nvCxnSpPr>
          <p:cNvPr id="7" name="Straight Connector 6"/>
          <p:cNvCxnSpPr/>
          <p:nvPr/>
        </p:nvCxnSpPr>
        <p:spPr>
          <a:xfrm>
            <a:off x="731520" y="4599432"/>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va obsah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cs-CZ" smtClean="0"/>
              <a:t>Kliknutím lze upravit styl.</a:t>
            </a:r>
            <a:endParaRPr lang="en-US"/>
          </a:p>
        </p:txBody>
      </p:sp>
      <p:sp>
        <p:nvSpPr>
          <p:cNvPr id="3" name="Content Placeholder 2"/>
          <p:cNvSpPr>
            <a:spLocks noGrp="1"/>
          </p:cNvSpPr>
          <p:nvPr>
            <p:ph sz="half" idx="1"/>
          </p:nvPr>
        </p:nvSpPr>
        <p:spPr>
          <a:xfrm>
            <a:off x="457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cs-CZ" smtClean="0"/>
              <a:t>Kliknutím lze upravit styly předlohy textu.</a:t>
            </a:r>
          </a:p>
          <a:p>
            <a:pPr lvl="1"/>
            <a:r>
              <a:rPr lang="cs-CZ" smtClean="0"/>
              <a:t>Druhá úroveň</a:t>
            </a:r>
          </a:p>
          <a:p>
            <a:pPr lvl="2"/>
            <a:r>
              <a:rPr lang="cs-CZ" smtClean="0"/>
              <a:t>Třetí úroveň</a:t>
            </a:r>
          </a:p>
          <a:p>
            <a:pPr lvl="3"/>
            <a:r>
              <a:rPr lang="cs-CZ" smtClean="0"/>
              <a:t>Čtvrtá úroveň</a:t>
            </a:r>
          </a:p>
          <a:p>
            <a:pPr lvl="4"/>
            <a:r>
              <a:rPr lang="cs-CZ" smtClean="0"/>
              <a:t>Pátá úroveň</a:t>
            </a:r>
            <a:endParaRPr lang="en-US" dirty="0"/>
          </a:p>
        </p:txBody>
      </p:sp>
      <p:sp>
        <p:nvSpPr>
          <p:cNvPr id="4" name="Content Placeholder 3"/>
          <p:cNvSpPr>
            <a:spLocks noGrp="1"/>
          </p:cNvSpPr>
          <p:nvPr>
            <p:ph sz="half" idx="2"/>
          </p:nvPr>
        </p:nvSpPr>
        <p:spPr>
          <a:xfrm>
            <a:off x="4648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cs-CZ" smtClean="0"/>
              <a:t>Kliknutím lze upravit styly předlohy textu.</a:t>
            </a:r>
          </a:p>
          <a:p>
            <a:pPr lvl="1"/>
            <a:r>
              <a:rPr lang="cs-CZ" smtClean="0"/>
              <a:t>Druhá úroveň</a:t>
            </a:r>
          </a:p>
          <a:p>
            <a:pPr lvl="2"/>
            <a:r>
              <a:rPr lang="cs-CZ" smtClean="0"/>
              <a:t>Třetí úroveň</a:t>
            </a:r>
          </a:p>
          <a:p>
            <a:pPr lvl="3"/>
            <a:r>
              <a:rPr lang="cs-CZ" smtClean="0"/>
              <a:t>Čtvrtá úroveň</a:t>
            </a:r>
          </a:p>
          <a:p>
            <a:pPr lvl="4"/>
            <a:r>
              <a:rPr lang="cs-CZ" smtClean="0"/>
              <a:t>Pátá úroveň</a:t>
            </a:r>
            <a:endParaRPr lang="en-US" dirty="0"/>
          </a:p>
        </p:txBody>
      </p:sp>
      <p:sp>
        <p:nvSpPr>
          <p:cNvPr id="5" name="Date Placeholder 4"/>
          <p:cNvSpPr>
            <a:spLocks noGrp="1"/>
          </p:cNvSpPr>
          <p:nvPr>
            <p:ph type="dt" sz="half" idx="10"/>
          </p:nvPr>
        </p:nvSpPr>
        <p:spPr/>
        <p:txBody>
          <a:bodyPr/>
          <a:lstStyle/>
          <a:p>
            <a:fld id="{95EC1D4A-A796-47C3-A63E-CE236FB377E2}" type="datetimeFigureOut">
              <a:rPr lang="cs-CZ" smtClean="0"/>
              <a:pPr/>
              <a:t>22.10.2012</a:t>
            </a:fld>
            <a:endParaRPr lang="cs-CZ"/>
          </a:p>
        </p:txBody>
      </p:sp>
      <p:sp>
        <p:nvSpPr>
          <p:cNvPr id="6" name="Footer Placeholder 5"/>
          <p:cNvSpPr>
            <a:spLocks noGrp="1"/>
          </p:cNvSpPr>
          <p:nvPr>
            <p:ph type="ftr" sz="quarter" idx="11"/>
          </p:nvPr>
        </p:nvSpPr>
        <p:spPr/>
        <p:txBody>
          <a:bodyPr/>
          <a:lstStyle/>
          <a:p>
            <a:endParaRPr lang="cs-CZ"/>
          </a:p>
        </p:txBody>
      </p:sp>
      <p:sp>
        <p:nvSpPr>
          <p:cNvPr id="7" name="Slide Number Placeholder 6"/>
          <p:cNvSpPr>
            <a:spLocks noGrp="1"/>
          </p:cNvSpPr>
          <p:nvPr>
            <p:ph type="sldNum" sz="quarter" idx="12"/>
          </p:nvPr>
        </p:nvSpPr>
        <p:spPr/>
        <p:txBody>
          <a:bodyPr/>
          <a:lstStyle/>
          <a:p>
            <a:fld id="{AC57A5DF-1266-40EA-9282-1E66B9DE06C0}" type="slidenum">
              <a:rPr lang="cs-CZ" smtClean="0"/>
              <a:pPr/>
              <a:t>‹#›</a:t>
            </a:fld>
            <a:endParaRPr lang="cs-CZ"/>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Porovnání">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cs-CZ" smtClean="0"/>
              <a:t>Kliknutím lze upravit styl.</a:t>
            </a:r>
            <a:endParaRPr lang="en-US" dirty="0"/>
          </a:p>
        </p:txBody>
      </p:sp>
      <p:sp>
        <p:nvSpPr>
          <p:cNvPr id="3" name="Text Placeholder 2"/>
          <p:cNvSpPr>
            <a:spLocks noGrp="1"/>
          </p:cNvSpPr>
          <p:nvPr>
            <p:ph type="body" idx="1"/>
          </p:nvPr>
        </p:nvSpPr>
        <p:spPr>
          <a:xfrm>
            <a:off x="45720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cs-CZ" smtClean="0"/>
              <a:t>Kliknutím lze upravit styly předlohy textu.</a:t>
            </a:r>
          </a:p>
        </p:txBody>
      </p:sp>
      <p:sp>
        <p:nvSpPr>
          <p:cNvPr id="4" name="Content Placeholder 3"/>
          <p:cNvSpPr>
            <a:spLocks noGrp="1"/>
          </p:cNvSpPr>
          <p:nvPr>
            <p:ph sz="half" idx="2"/>
          </p:nvPr>
        </p:nvSpPr>
        <p:spPr>
          <a:xfrm>
            <a:off x="45720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cs-CZ" smtClean="0"/>
              <a:t>Kliknutím lze upravit styly předlohy textu.</a:t>
            </a:r>
          </a:p>
          <a:p>
            <a:pPr lvl="1"/>
            <a:r>
              <a:rPr lang="cs-CZ" smtClean="0"/>
              <a:t>Druhá úroveň</a:t>
            </a:r>
          </a:p>
          <a:p>
            <a:pPr lvl="2"/>
            <a:r>
              <a:rPr lang="cs-CZ" smtClean="0"/>
              <a:t>Třetí úroveň</a:t>
            </a:r>
          </a:p>
          <a:p>
            <a:pPr lvl="3"/>
            <a:r>
              <a:rPr lang="cs-CZ" smtClean="0"/>
              <a:t>Čtvrtá úroveň</a:t>
            </a:r>
          </a:p>
          <a:p>
            <a:pPr lvl="4"/>
            <a:r>
              <a:rPr lang="cs-CZ" smtClean="0"/>
              <a:t>Pátá úroveň</a:t>
            </a:r>
            <a:endParaRPr lang="en-US" dirty="0"/>
          </a:p>
        </p:txBody>
      </p:sp>
      <p:sp>
        <p:nvSpPr>
          <p:cNvPr id="5" name="Text Placeholder 4"/>
          <p:cNvSpPr>
            <a:spLocks noGrp="1"/>
          </p:cNvSpPr>
          <p:nvPr>
            <p:ph type="body" sz="quarter" idx="3"/>
          </p:nvPr>
        </p:nvSpPr>
        <p:spPr>
          <a:xfrm>
            <a:off x="475488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cs-CZ" smtClean="0"/>
              <a:t>Kliknutím lze upravit styly předlohy textu.</a:t>
            </a:r>
          </a:p>
        </p:txBody>
      </p:sp>
      <p:sp>
        <p:nvSpPr>
          <p:cNvPr id="6" name="Content Placeholder 5"/>
          <p:cNvSpPr>
            <a:spLocks noGrp="1"/>
          </p:cNvSpPr>
          <p:nvPr>
            <p:ph sz="quarter" idx="4"/>
          </p:nvPr>
        </p:nvSpPr>
        <p:spPr>
          <a:xfrm>
            <a:off x="475488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cs-CZ" smtClean="0"/>
              <a:t>Kliknutím lze upravit styly předlohy textu.</a:t>
            </a:r>
          </a:p>
          <a:p>
            <a:pPr lvl="1"/>
            <a:r>
              <a:rPr lang="cs-CZ" smtClean="0"/>
              <a:t>Druhá úroveň</a:t>
            </a:r>
          </a:p>
          <a:p>
            <a:pPr lvl="2"/>
            <a:r>
              <a:rPr lang="cs-CZ" smtClean="0"/>
              <a:t>Třetí úroveň</a:t>
            </a:r>
          </a:p>
          <a:p>
            <a:pPr lvl="3"/>
            <a:r>
              <a:rPr lang="cs-CZ" smtClean="0"/>
              <a:t>Čtvrtá úroveň</a:t>
            </a:r>
          </a:p>
          <a:p>
            <a:pPr lvl="4"/>
            <a:r>
              <a:rPr lang="cs-CZ" smtClean="0"/>
              <a:t>Pátá úroveň</a:t>
            </a:r>
            <a:endParaRPr lang="en-US" dirty="0"/>
          </a:p>
        </p:txBody>
      </p:sp>
      <p:sp>
        <p:nvSpPr>
          <p:cNvPr id="7" name="Date Placeholder 6"/>
          <p:cNvSpPr>
            <a:spLocks noGrp="1"/>
          </p:cNvSpPr>
          <p:nvPr>
            <p:ph type="dt" sz="half" idx="10"/>
          </p:nvPr>
        </p:nvSpPr>
        <p:spPr/>
        <p:txBody>
          <a:bodyPr/>
          <a:lstStyle/>
          <a:p>
            <a:fld id="{95EC1D4A-A796-47C3-A63E-CE236FB377E2}" type="datetimeFigureOut">
              <a:rPr lang="cs-CZ" smtClean="0"/>
              <a:pPr/>
              <a:t>22.10.2012</a:t>
            </a:fld>
            <a:endParaRPr lang="cs-CZ"/>
          </a:p>
        </p:txBody>
      </p:sp>
      <p:sp>
        <p:nvSpPr>
          <p:cNvPr id="8" name="Footer Placeholder 7"/>
          <p:cNvSpPr>
            <a:spLocks noGrp="1"/>
          </p:cNvSpPr>
          <p:nvPr>
            <p:ph type="ftr" sz="quarter" idx="11"/>
          </p:nvPr>
        </p:nvSpPr>
        <p:spPr/>
        <p:txBody>
          <a:bodyPr/>
          <a:lstStyle/>
          <a:p>
            <a:endParaRPr lang="cs-CZ"/>
          </a:p>
        </p:txBody>
      </p:sp>
      <p:sp>
        <p:nvSpPr>
          <p:cNvPr id="9" name="Slide Number Placeholder 8"/>
          <p:cNvSpPr>
            <a:spLocks noGrp="1"/>
          </p:cNvSpPr>
          <p:nvPr>
            <p:ph type="sldNum" sz="quarter" idx="12"/>
          </p:nvPr>
        </p:nvSpPr>
        <p:spPr/>
        <p:txBody>
          <a:bodyPr/>
          <a:lstStyle/>
          <a:p>
            <a:fld id="{AC57A5DF-1266-40EA-9282-1E66B9DE06C0}" type="slidenum">
              <a:rPr lang="cs-CZ" smtClean="0"/>
              <a:pPr/>
              <a:t>‹#›</a:t>
            </a:fld>
            <a:endParaRPr lang="cs-CZ"/>
          </a:p>
        </p:txBody>
      </p:sp>
      <p:cxnSp>
        <p:nvCxnSpPr>
          <p:cNvPr id="11" name="Straight Connector 10"/>
          <p:cNvCxnSpPr/>
          <p:nvPr/>
        </p:nvCxnSpPr>
        <p:spPr>
          <a:xfrm rot="5400000">
            <a:off x="2217817" y="4045823"/>
            <a:ext cx="4709160" cy="79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Pouze nadpi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cs-CZ" smtClean="0"/>
              <a:t>Kliknutím lze upravit styl.</a:t>
            </a:r>
            <a:endParaRPr lang="en-US"/>
          </a:p>
        </p:txBody>
      </p:sp>
      <p:sp>
        <p:nvSpPr>
          <p:cNvPr id="3" name="Date Placeholder 2"/>
          <p:cNvSpPr>
            <a:spLocks noGrp="1"/>
          </p:cNvSpPr>
          <p:nvPr>
            <p:ph type="dt" sz="half" idx="10"/>
          </p:nvPr>
        </p:nvSpPr>
        <p:spPr/>
        <p:txBody>
          <a:bodyPr/>
          <a:lstStyle/>
          <a:p>
            <a:fld id="{95EC1D4A-A796-47C3-A63E-CE236FB377E2}" type="datetimeFigureOut">
              <a:rPr lang="cs-CZ" smtClean="0"/>
              <a:pPr/>
              <a:t>22.10.2012</a:t>
            </a:fld>
            <a:endParaRPr lang="cs-CZ"/>
          </a:p>
        </p:txBody>
      </p:sp>
      <p:sp>
        <p:nvSpPr>
          <p:cNvPr id="4" name="Footer Placeholder 3"/>
          <p:cNvSpPr>
            <a:spLocks noGrp="1"/>
          </p:cNvSpPr>
          <p:nvPr>
            <p:ph type="ftr" sz="quarter" idx="11"/>
          </p:nvPr>
        </p:nvSpPr>
        <p:spPr/>
        <p:txBody>
          <a:bodyPr/>
          <a:lstStyle/>
          <a:p>
            <a:endParaRPr lang="cs-CZ"/>
          </a:p>
        </p:txBody>
      </p:sp>
      <p:sp>
        <p:nvSpPr>
          <p:cNvPr id="5" name="Slide Number Placeholder 4"/>
          <p:cNvSpPr>
            <a:spLocks noGrp="1"/>
          </p:cNvSpPr>
          <p:nvPr>
            <p:ph type="sldNum" sz="quarter" idx="12"/>
          </p:nvPr>
        </p:nvSpPr>
        <p:spPr/>
        <p:txBody>
          <a:bodyPr/>
          <a:lstStyle/>
          <a:p>
            <a:fld id="{AC57A5DF-1266-40EA-9282-1E66B9DE06C0}" type="slidenum">
              <a:rPr lang="cs-CZ" smtClean="0"/>
              <a:pPr/>
              <a:t>‹#›</a:t>
            </a:fld>
            <a:endParaRPr lang="cs-CZ"/>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Prázdn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5EC1D4A-A796-47C3-A63E-CE236FB377E2}" type="datetimeFigureOut">
              <a:rPr lang="cs-CZ" smtClean="0"/>
              <a:pPr/>
              <a:t>22.10.2012</a:t>
            </a:fld>
            <a:endParaRPr lang="cs-CZ"/>
          </a:p>
        </p:txBody>
      </p:sp>
      <p:sp>
        <p:nvSpPr>
          <p:cNvPr id="3" name="Footer Placeholder 2"/>
          <p:cNvSpPr>
            <a:spLocks noGrp="1"/>
          </p:cNvSpPr>
          <p:nvPr>
            <p:ph type="ftr" sz="quarter" idx="11"/>
          </p:nvPr>
        </p:nvSpPr>
        <p:spPr/>
        <p:txBody>
          <a:bodyPr/>
          <a:lstStyle/>
          <a:p>
            <a:endParaRPr lang="cs-CZ"/>
          </a:p>
        </p:txBody>
      </p:sp>
      <p:sp>
        <p:nvSpPr>
          <p:cNvPr id="4" name="Slide Number Placeholder 3"/>
          <p:cNvSpPr>
            <a:spLocks noGrp="1"/>
          </p:cNvSpPr>
          <p:nvPr>
            <p:ph type="sldNum" sz="quarter" idx="12"/>
          </p:nvPr>
        </p:nvSpPr>
        <p:spPr/>
        <p:txBody>
          <a:bodyPr/>
          <a:lstStyle/>
          <a:p>
            <a:fld id="{AC57A5DF-1266-40EA-9282-1E66B9DE06C0}" type="slidenum">
              <a:rPr lang="cs-CZ" smtClean="0"/>
              <a:pPr/>
              <a:t>‹#›</a:t>
            </a:fld>
            <a:endParaRPr lang="cs-CZ"/>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Obsah s titulkem">
    <p:spTree>
      <p:nvGrpSpPr>
        <p:cNvPr id="1" name=""/>
        <p:cNvGrpSpPr/>
        <p:nvPr/>
      </p:nvGrpSpPr>
      <p:grpSpPr>
        <a:xfrm>
          <a:off x="0" y="0"/>
          <a:ext cx="0" cy="0"/>
          <a:chOff x="0" y="0"/>
          <a:chExt cx="0" cy="0"/>
        </a:xfrm>
      </p:grpSpPr>
      <p:sp>
        <p:nvSpPr>
          <p:cNvPr id="2" name="Title 1"/>
          <p:cNvSpPr>
            <a:spLocks noGrp="1"/>
          </p:cNvSpPr>
          <p:nvPr>
            <p:ph type="title"/>
          </p:nvPr>
        </p:nvSpPr>
        <p:spPr>
          <a:xfrm>
            <a:off x="457200" y="792080"/>
            <a:ext cx="2139696" cy="1261872"/>
          </a:xfrm>
        </p:spPr>
        <p:txBody>
          <a:bodyPr anchor="b">
            <a:noAutofit/>
          </a:bodyPr>
          <a:lstStyle>
            <a:lvl1pPr algn="l">
              <a:defRPr sz="2400" b="0"/>
            </a:lvl1pPr>
          </a:lstStyle>
          <a:p>
            <a:r>
              <a:rPr lang="cs-CZ" smtClean="0"/>
              <a:t>Kliknutím lze upravit styl.</a:t>
            </a:r>
            <a:endParaRPr lang="en-US" dirty="0"/>
          </a:p>
        </p:txBody>
      </p:sp>
      <p:sp>
        <p:nvSpPr>
          <p:cNvPr id="3" name="Content Placeholder 2"/>
          <p:cNvSpPr>
            <a:spLocks noGrp="1"/>
          </p:cNvSpPr>
          <p:nvPr>
            <p:ph idx="1"/>
          </p:nvPr>
        </p:nvSpPr>
        <p:spPr>
          <a:xfrm>
            <a:off x="2971800" y="792080"/>
            <a:ext cx="5715000" cy="55778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cs-CZ" smtClean="0"/>
              <a:t>Kliknutím lze upravit styly předlohy textu.</a:t>
            </a:r>
          </a:p>
          <a:p>
            <a:pPr lvl="1"/>
            <a:r>
              <a:rPr lang="cs-CZ" smtClean="0"/>
              <a:t>Druhá úroveň</a:t>
            </a:r>
          </a:p>
          <a:p>
            <a:pPr lvl="2"/>
            <a:r>
              <a:rPr lang="cs-CZ" smtClean="0"/>
              <a:t>Třetí úroveň</a:t>
            </a:r>
          </a:p>
          <a:p>
            <a:pPr lvl="3"/>
            <a:r>
              <a:rPr lang="cs-CZ" smtClean="0"/>
              <a:t>Čtvrtá úroveň</a:t>
            </a:r>
          </a:p>
          <a:p>
            <a:pPr lvl="4"/>
            <a:r>
              <a:rPr lang="cs-CZ" smtClean="0"/>
              <a:t>Pátá úroveň</a:t>
            </a:r>
            <a:endParaRPr lang="en-US" dirty="0"/>
          </a:p>
        </p:txBody>
      </p:sp>
      <p:sp>
        <p:nvSpPr>
          <p:cNvPr id="4" name="Text Placeholder 3"/>
          <p:cNvSpPr>
            <a:spLocks noGrp="1"/>
          </p:cNvSpPr>
          <p:nvPr>
            <p:ph type="body" sz="half" idx="2"/>
          </p:nvPr>
        </p:nvSpPr>
        <p:spPr>
          <a:xfrm>
            <a:off x="457201" y="2130552"/>
            <a:ext cx="2139696" cy="424361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cs-CZ" smtClean="0"/>
              <a:t>Kliknutím lze upravit styly předlohy textu.</a:t>
            </a:r>
          </a:p>
        </p:txBody>
      </p:sp>
      <p:sp>
        <p:nvSpPr>
          <p:cNvPr id="5" name="Date Placeholder 4"/>
          <p:cNvSpPr>
            <a:spLocks noGrp="1"/>
          </p:cNvSpPr>
          <p:nvPr>
            <p:ph type="dt" sz="half" idx="10"/>
          </p:nvPr>
        </p:nvSpPr>
        <p:spPr/>
        <p:txBody>
          <a:bodyPr/>
          <a:lstStyle/>
          <a:p>
            <a:fld id="{95EC1D4A-A796-47C3-A63E-CE236FB377E2}" type="datetimeFigureOut">
              <a:rPr lang="cs-CZ" smtClean="0"/>
              <a:pPr/>
              <a:t>22.10.2012</a:t>
            </a:fld>
            <a:endParaRPr lang="cs-CZ"/>
          </a:p>
        </p:txBody>
      </p:sp>
      <p:sp>
        <p:nvSpPr>
          <p:cNvPr id="6" name="Footer Placeholder 5"/>
          <p:cNvSpPr>
            <a:spLocks noGrp="1"/>
          </p:cNvSpPr>
          <p:nvPr>
            <p:ph type="ftr" sz="quarter" idx="11"/>
          </p:nvPr>
        </p:nvSpPr>
        <p:spPr/>
        <p:txBody>
          <a:bodyPr/>
          <a:lstStyle/>
          <a:p>
            <a:endParaRPr lang="cs-CZ"/>
          </a:p>
        </p:txBody>
      </p:sp>
      <p:sp>
        <p:nvSpPr>
          <p:cNvPr id="7" name="Slide Number Placeholder 6"/>
          <p:cNvSpPr>
            <a:spLocks noGrp="1"/>
          </p:cNvSpPr>
          <p:nvPr>
            <p:ph type="sldNum" sz="quarter" idx="12"/>
          </p:nvPr>
        </p:nvSpPr>
        <p:spPr/>
        <p:txBody>
          <a:bodyPr/>
          <a:lstStyle/>
          <a:p>
            <a:fld id="{AC57A5DF-1266-40EA-9282-1E66B9DE06C0}" type="slidenum">
              <a:rPr lang="cs-CZ" smtClean="0"/>
              <a:pPr/>
              <a:t>‹#›</a:t>
            </a:fld>
            <a:endParaRPr lang="cs-CZ"/>
          </a:p>
        </p:txBody>
      </p:sp>
      <p:cxnSp>
        <p:nvCxnSpPr>
          <p:cNvPr id="9" name="Straight Connector 8"/>
          <p:cNvCxnSpPr/>
          <p:nvPr/>
        </p:nvCxnSpPr>
        <p:spPr>
          <a:xfrm rot="5400000">
            <a:off x="-13116" y="3580206"/>
            <a:ext cx="557784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Obrázek s titulkem">
    <p:spTree>
      <p:nvGrpSpPr>
        <p:cNvPr id="1" name=""/>
        <p:cNvGrpSpPr/>
        <p:nvPr/>
      </p:nvGrpSpPr>
      <p:grpSpPr>
        <a:xfrm>
          <a:off x="0" y="0"/>
          <a:ext cx="0" cy="0"/>
          <a:chOff x="0" y="0"/>
          <a:chExt cx="0" cy="0"/>
        </a:xfrm>
      </p:grpSpPr>
      <p:sp>
        <p:nvSpPr>
          <p:cNvPr id="2" name="Title 1"/>
          <p:cNvSpPr>
            <a:spLocks noGrp="1"/>
          </p:cNvSpPr>
          <p:nvPr>
            <p:ph type="title"/>
          </p:nvPr>
        </p:nvSpPr>
        <p:spPr>
          <a:xfrm>
            <a:off x="457200" y="792480"/>
            <a:ext cx="2142680" cy="1264920"/>
          </a:xfrm>
        </p:spPr>
        <p:txBody>
          <a:bodyPr anchor="b">
            <a:normAutofit/>
          </a:bodyPr>
          <a:lstStyle>
            <a:lvl1pPr algn="l">
              <a:defRPr sz="2400" b="0"/>
            </a:lvl1pPr>
          </a:lstStyle>
          <a:p>
            <a:r>
              <a:rPr lang="cs-CZ" smtClean="0"/>
              <a:t>Kliknutím lze upravit styl.</a:t>
            </a:r>
            <a:endParaRPr lang="en-US" dirty="0"/>
          </a:p>
        </p:txBody>
      </p:sp>
      <p:sp>
        <p:nvSpPr>
          <p:cNvPr id="3" name="Picture Placeholder 2"/>
          <p:cNvSpPr>
            <a:spLocks noGrp="1"/>
          </p:cNvSpPr>
          <p:nvPr>
            <p:ph type="pic" idx="1"/>
          </p:nvPr>
        </p:nvSpPr>
        <p:spPr>
          <a:xfrm>
            <a:off x="2858610" y="838201"/>
            <a:ext cx="5904390" cy="5500456"/>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cs-CZ" smtClean="0"/>
              <a:t>Kliknutím na ikonu přidáte obrázek.</a:t>
            </a:r>
            <a:endParaRPr lang="en-US" dirty="0"/>
          </a:p>
        </p:txBody>
      </p:sp>
      <p:sp>
        <p:nvSpPr>
          <p:cNvPr id="4" name="Text Placeholder 3"/>
          <p:cNvSpPr>
            <a:spLocks noGrp="1"/>
          </p:cNvSpPr>
          <p:nvPr>
            <p:ph type="body" sz="half" idx="2"/>
          </p:nvPr>
        </p:nvSpPr>
        <p:spPr>
          <a:xfrm>
            <a:off x="457200" y="2133600"/>
            <a:ext cx="2139696" cy="424281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cs-CZ" smtClean="0"/>
              <a:t>Kliknutím lze upravit styly předlohy textu.</a:t>
            </a:r>
          </a:p>
        </p:txBody>
      </p:sp>
      <p:sp>
        <p:nvSpPr>
          <p:cNvPr id="5" name="Date Placeholder 4"/>
          <p:cNvSpPr>
            <a:spLocks noGrp="1"/>
          </p:cNvSpPr>
          <p:nvPr>
            <p:ph type="dt" sz="half" idx="10"/>
          </p:nvPr>
        </p:nvSpPr>
        <p:spPr/>
        <p:txBody>
          <a:bodyPr/>
          <a:lstStyle/>
          <a:p>
            <a:fld id="{95EC1D4A-A796-47C3-A63E-CE236FB377E2}" type="datetimeFigureOut">
              <a:rPr lang="cs-CZ" smtClean="0"/>
              <a:pPr/>
              <a:t>22.10.2012</a:t>
            </a:fld>
            <a:endParaRPr lang="cs-CZ"/>
          </a:p>
        </p:txBody>
      </p:sp>
      <p:sp>
        <p:nvSpPr>
          <p:cNvPr id="6" name="Footer Placeholder 5"/>
          <p:cNvSpPr>
            <a:spLocks noGrp="1"/>
          </p:cNvSpPr>
          <p:nvPr>
            <p:ph type="ftr" sz="quarter" idx="11"/>
          </p:nvPr>
        </p:nvSpPr>
        <p:spPr/>
        <p:txBody>
          <a:bodyPr/>
          <a:lstStyle/>
          <a:p>
            <a:endParaRPr lang="cs-CZ"/>
          </a:p>
        </p:txBody>
      </p:sp>
      <p:sp>
        <p:nvSpPr>
          <p:cNvPr id="7" name="Slide Number Placeholder 6"/>
          <p:cNvSpPr>
            <a:spLocks noGrp="1"/>
          </p:cNvSpPr>
          <p:nvPr>
            <p:ph type="sldNum" sz="quarter" idx="12"/>
          </p:nvPr>
        </p:nvSpPr>
        <p:spPr/>
        <p:txBody>
          <a:bodyPr/>
          <a:lstStyle/>
          <a:p>
            <a:fld id="{AC57A5DF-1266-40EA-9282-1E66B9DE06C0}" type="slidenum">
              <a:rPr lang="cs-CZ" smtClean="0"/>
              <a:pPr/>
              <a:t>‹#›</a:t>
            </a:fld>
            <a:endParaRPr lang="cs-CZ"/>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a:xfrm>
            <a:off x="0" y="220786"/>
            <a:ext cx="9144000" cy="2286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457200" y="533400"/>
            <a:ext cx="8229600" cy="990600"/>
          </a:xfrm>
          <a:prstGeom prst="rect">
            <a:avLst/>
          </a:prstGeom>
        </p:spPr>
        <p:txBody>
          <a:bodyPr vert="horz" lIns="91440" tIns="45720" rIns="91440" bIns="45720" rtlCol="0" anchor="ctr">
            <a:normAutofit/>
          </a:bodyPr>
          <a:lstStyle/>
          <a:p>
            <a:r>
              <a:rPr lang="cs-CZ" smtClean="0"/>
              <a:t>Kliknutím lze upravit styl.</a:t>
            </a:r>
            <a:endParaRPr lang="en-US" dirty="0"/>
          </a:p>
        </p:txBody>
      </p:sp>
      <p:sp>
        <p:nvSpPr>
          <p:cNvPr id="3" name="Text Placeholder 2"/>
          <p:cNvSpPr>
            <a:spLocks noGrp="1"/>
          </p:cNvSpPr>
          <p:nvPr>
            <p:ph type="body" idx="1"/>
          </p:nvPr>
        </p:nvSpPr>
        <p:spPr>
          <a:xfrm>
            <a:off x="457200" y="1600200"/>
            <a:ext cx="8229600" cy="4876800"/>
          </a:xfrm>
          <a:prstGeom prst="rect">
            <a:avLst/>
          </a:prstGeom>
        </p:spPr>
        <p:txBody>
          <a:bodyPr vert="horz" lIns="91440" tIns="45720" rIns="91440" bIns="45720" rtlCol="0">
            <a:normAutofit/>
          </a:bodyPr>
          <a:lstStyle/>
          <a:p>
            <a:pPr lvl="0"/>
            <a:r>
              <a:rPr lang="cs-CZ" smtClean="0"/>
              <a:t>Kliknutím lze upravit styly předlohy textu.</a:t>
            </a:r>
          </a:p>
          <a:p>
            <a:pPr lvl="1"/>
            <a:r>
              <a:rPr lang="cs-CZ" smtClean="0"/>
              <a:t>Druhá úroveň</a:t>
            </a:r>
          </a:p>
          <a:p>
            <a:pPr lvl="2"/>
            <a:r>
              <a:rPr lang="cs-CZ" smtClean="0"/>
              <a:t>Třetí úroveň</a:t>
            </a:r>
          </a:p>
          <a:p>
            <a:pPr lvl="3"/>
            <a:r>
              <a:rPr lang="cs-CZ" smtClean="0"/>
              <a:t>Čtvrtá úroveň</a:t>
            </a:r>
          </a:p>
          <a:p>
            <a:pPr lvl="4"/>
            <a:r>
              <a:rPr lang="cs-CZ" smtClean="0"/>
              <a:t>Pátá úroveň</a:t>
            </a:r>
            <a:endParaRPr lang="en-US" dirty="0"/>
          </a:p>
        </p:txBody>
      </p:sp>
      <p:sp>
        <p:nvSpPr>
          <p:cNvPr id="7" name="Rectangle 6"/>
          <p:cNvSpPr/>
          <p:nvPr/>
        </p:nvSpPr>
        <p:spPr>
          <a:xfrm>
            <a:off x="0" y="0"/>
            <a:ext cx="9144000" cy="365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2"/>
          </p:nvPr>
        </p:nvSpPr>
        <p:spPr>
          <a:xfrm>
            <a:off x="457200" y="18288"/>
            <a:ext cx="2895600" cy="329184"/>
          </a:xfrm>
          <a:prstGeom prst="rect">
            <a:avLst/>
          </a:prstGeom>
        </p:spPr>
        <p:txBody>
          <a:bodyPr vert="horz" lIns="91440" tIns="45720" rIns="91440" bIns="45720" rtlCol="0" anchor="ctr"/>
          <a:lstStyle>
            <a:lvl1pPr algn="l">
              <a:defRPr sz="1200">
                <a:solidFill>
                  <a:srgbClr val="FFFFFF"/>
                </a:solidFill>
              </a:defRPr>
            </a:lvl1pPr>
          </a:lstStyle>
          <a:p>
            <a:fld id="{95EC1D4A-A796-47C3-A63E-CE236FB377E2}" type="datetimeFigureOut">
              <a:rPr lang="cs-CZ" smtClean="0"/>
              <a:pPr/>
              <a:t>22.10.2012</a:t>
            </a:fld>
            <a:endParaRPr lang="cs-CZ"/>
          </a:p>
        </p:txBody>
      </p:sp>
      <p:sp>
        <p:nvSpPr>
          <p:cNvPr id="5" name="Footer Placeholder 4"/>
          <p:cNvSpPr>
            <a:spLocks noGrp="1"/>
          </p:cNvSpPr>
          <p:nvPr>
            <p:ph type="ftr" sz="quarter" idx="3"/>
          </p:nvPr>
        </p:nvSpPr>
        <p:spPr>
          <a:xfrm>
            <a:off x="3429000" y="18288"/>
            <a:ext cx="4114800" cy="329184"/>
          </a:xfrm>
          <a:prstGeom prst="rect">
            <a:avLst/>
          </a:prstGeom>
        </p:spPr>
        <p:txBody>
          <a:bodyPr vert="horz" lIns="91440" tIns="45720" rIns="91440" bIns="45720" rtlCol="0" anchor="ctr"/>
          <a:lstStyle>
            <a:lvl1pPr algn="ctr">
              <a:defRPr sz="1200">
                <a:solidFill>
                  <a:srgbClr val="FFFFFF"/>
                </a:solidFill>
              </a:defRPr>
            </a:lvl1pPr>
          </a:lstStyle>
          <a:p>
            <a:endParaRPr lang="cs-CZ"/>
          </a:p>
        </p:txBody>
      </p:sp>
      <p:sp>
        <p:nvSpPr>
          <p:cNvPr id="6" name="Slide Number Placeholder 5"/>
          <p:cNvSpPr>
            <a:spLocks noGrp="1"/>
          </p:cNvSpPr>
          <p:nvPr>
            <p:ph type="sldNum" sz="quarter" idx="4"/>
          </p:nvPr>
        </p:nvSpPr>
        <p:spPr>
          <a:xfrm>
            <a:off x="7620000" y="18288"/>
            <a:ext cx="1066800" cy="329184"/>
          </a:xfrm>
          <a:prstGeom prst="rect">
            <a:avLst/>
          </a:prstGeom>
        </p:spPr>
        <p:txBody>
          <a:bodyPr vert="horz" lIns="91440" tIns="45720" rIns="91440" bIns="45720" rtlCol="0" anchor="ctr"/>
          <a:lstStyle>
            <a:lvl1pPr algn="l">
              <a:defRPr sz="1400" b="1">
                <a:solidFill>
                  <a:srgbClr val="FFFFFF"/>
                </a:solidFill>
              </a:defRPr>
            </a:lvl1pPr>
          </a:lstStyle>
          <a:p>
            <a:fld id="{AC57A5DF-1266-40EA-9282-1E66B9DE06C0}" type="slidenum">
              <a:rPr lang="cs-CZ" smtClean="0"/>
              <a:pPr/>
              <a:t>‹#›</a:t>
            </a:fld>
            <a:endParaRPr lang="cs-CZ"/>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txStyles>
    <p:titleStyle>
      <a:lvl1pPr algn="l" defTabSz="914400" rtl="0" eaLnBrk="1" latinLnBrk="0" hangingPunct="1">
        <a:spcBef>
          <a:spcPct val="0"/>
        </a:spcBef>
        <a:buNone/>
        <a:defRPr sz="4000" kern="1200" spc="-100" baseline="0">
          <a:solidFill>
            <a:schemeClr val="tx2"/>
          </a:solidFill>
          <a:latin typeface="+mj-lt"/>
          <a:ea typeface="+mj-ea"/>
          <a:cs typeface="+mj-cs"/>
        </a:defRPr>
      </a:lvl1pPr>
    </p:titleStyle>
    <p:body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www.ieee.org/"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notesSlide" Target="../notesSlides/notesSlide105.xml"/><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15.wmf"/><Relationship Id="rId4" Type="http://schemas.openxmlformats.org/officeDocument/2006/relationships/oleObject" Target="../embeddings/oleObject2.bin"/></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108.xml"/><Relationship Id="rId1" Type="http://schemas.openxmlformats.org/officeDocument/2006/relationships/slideLayout" Target="../slideLayouts/slideLayout1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110.xml"/><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111.xml"/><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4.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4.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4.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hyperlink" Target="http://profs.logti.etsmtl.ca/claporte/English/VSE/index.html" TargetMode="External"/><Relationship Id="rId2" Type="http://schemas.openxmlformats.org/officeDocument/2006/relationships/notesSlide" Target="../notesSlides/notesSlide123.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19.wmf"/><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3.xml"/></Relationships>
</file>

<file path=ppt/slides/_rels/slide127.xml.rels><?xml version="1.0" encoding="UTF-8" standalone="yes"?>
<Relationships xmlns="http://schemas.openxmlformats.org/package/2006/relationships"><Relationship Id="rId3" Type="http://schemas.openxmlformats.org/officeDocument/2006/relationships/image" Target="../media/image20.wmf"/><Relationship Id="rId2" Type="http://schemas.openxmlformats.org/officeDocument/2006/relationships/notesSlide" Target="../notesSlides/notesSlide127.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20.wmf"/><Relationship Id="rId2" Type="http://schemas.openxmlformats.org/officeDocument/2006/relationships/notesSlide" Target="../notesSlides/notesSlide128.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21.wmf"/><Relationship Id="rId2" Type="http://schemas.openxmlformats.org/officeDocument/2006/relationships/notesSlide" Target="../notesSlides/notesSlide12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22.wmf"/><Relationship Id="rId2" Type="http://schemas.openxmlformats.org/officeDocument/2006/relationships/notesSlide" Target="../notesSlides/notesSlide130.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8" Type="http://schemas.openxmlformats.org/officeDocument/2006/relationships/image" Target="../media/image28.jpeg"/><Relationship Id="rId3" Type="http://schemas.openxmlformats.org/officeDocument/2006/relationships/image" Target="../media/image23.wmf"/><Relationship Id="rId7" Type="http://schemas.openxmlformats.org/officeDocument/2006/relationships/image" Target="../media/image27.wmf"/><Relationship Id="rId12" Type="http://schemas.openxmlformats.org/officeDocument/2006/relationships/image" Target="../media/image32.wmf"/><Relationship Id="rId2" Type="http://schemas.openxmlformats.org/officeDocument/2006/relationships/notesSlide" Target="../notesSlides/notesSlide138.xml"/><Relationship Id="rId1" Type="http://schemas.openxmlformats.org/officeDocument/2006/relationships/slideLayout" Target="../slideLayouts/slideLayout2.xml"/><Relationship Id="rId6" Type="http://schemas.openxmlformats.org/officeDocument/2006/relationships/image" Target="../media/image26.gif"/><Relationship Id="rId11" Type="http://schemas.openxmlformats.org/officeDocument/2006/relationships/image" Target="../media/image31.wmf"/><Relationship Id="rId5" Type="http://schemas.openxmlformats.org/officeDocument/2006/relationships/image" Target="../media/image25.wmf"/><Relationship Id="rId10" Type="http://schemas.openxmlformats.org/officeDocument/2006/relationships/image" Target="../media/image30.wmf"/><Relationship Id="rId4" Type="http://schemas.openxmlformats.org/officeDocument/2006/relationships/image" Target="../media/image24.wmf"/><Relationship Id="rId9" Type="http://schemas.openxmlformats.org/officeDocument/2006/relationships/image" Target="../media/image29.jpeg"/></Relationships>
</file>

<file path=ppt/slides/_rels/slide139.xml.rels><?xml version="1.0" encoding="UTF-8" standalone="yes"?>
<Relationships xmlns="http://schemas.openxmlformats.org/package/2006/relationships"><Relationship Id="rId3" Type="http://schemas.openxmlformats.org/officeDocument/2006/relationships/image" Target="../media/image20.wmf"/><Relationship Id="rId2" Type="http://schemas.openxmlformats.org/officeDocument/2006/relationships/notesSlide" Target="../notesSlides/notesSlide13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image" Target="../media/image33.wmf"/><Relationship Id="rId2" Type="http://schemas.openxmlformats.org/officeDocument/2006/relationships/notesSlide" Target="../notesSlides/notesSlide142.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image" Target="../media/image34.wmf"/><Relationship Id="rId2" Type="http://schemas.openxmlformats.org/officeDocument/2006/relationships/notesSlide" Target="../notesSlides/notesSlide143.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44.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8" Type="http://schemas.openxmlformats.org/officeDocument/2006/relationships/oleObject" Target="../embeddings/oleObject6.bin"/><Relationship Id="rId3" Type="http://schemas.openxmlformats.org/officeDocument/2006/relationships/notesSlide" Target="../notesSlides/notesSlide154.xml"/><Relationship Id="rId7"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oleObject" Target="../embeddings/oleObject4.bin"/><Relationship Id="rId5" Type="http://schemas.openxmlformats.org/officeDocument/2006/relationships/image" Target="../media/image36.wmf"/><Relationship Id="rId4" Type="http://schemas.openxmlformats.org/officeDocument/2006/relationships/oleObject" Target="../embeddings/oleObject3.bin"/></Relationships>
</file>

<file path=ppt/slides/_rels/slide155.xml.rels><?xml version="1.0" encoding="UTF-8" standalone="yes"?>
<Relationships xmlns="http://schemas.openxmlformats.org/package/2006/relationships"><Relationship Id="rId3" Type="http://schemas.openxmlformats.org/officeDocument/2006/relationships/notesSlide" Target="../notesSlides/notesSlide155.xml"/><Relationship Id="rId2" Type="http://schemas.openxmlformats.org/officeDocument/2006/relationships/slideLayout" Target="../slideLayouts/slideLayout2.xml"/><Relationship Id="rId1" Type="http://schemas.openxmlformats.org/officeDocument/2006/relationships/vmlDrawing" Target="../drawings/vmlDrawing4.vml"/><Relationship Id="rId5" Type="http://schemas.openxmlformats.org/officeDocument/2006/relationships/image" Target="../media/image37.emf"/><Relationship Id="rId4" Type="http://schemas.openxmlformats.org/officeDocument/2006/relationships/oleObject" Target="../embeddings/oleObject7.bin"/></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58.xm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60.xm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61.xml"/><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62.xml"/><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63.xml"/><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64.xml"/><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65.xml"/><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166.xml"/><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67.xml"/><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168.xml"/><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16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170.xml"/><Relationship Id="rId1" Type="http://schemas.openxmlformats.org/officeDocument/2006/relationships/slideLayout" Target="../slideLayouts/slideLayout4.xml"/></Relationships>
</file>

<file path=ppt/slides/_rels/slide171.xml.rels><?xml version="1.0" encoding="UTF-8" standalone="yes"?>
<Relationships xmlns="http://schemas.openxmlformats.org/package/2006/relationships"><Relationship Id="rId3" Type="http://schemas.openxmlformats.org/officeDocument/2006/relationships/notesSlide" Target="../notesSlides/notesSlide171.xml"/><Relationship Id="rId2" Type="http://schemas.openxmlformats.org/officeDocument/2006/relationships/slideLayout" Target="../slideLayouts/slideLayout2.xml"/><Relationship Id="rId1" Type="http://schemas.openxmlformats.org/officeDocument/2006/relationships/vmlDrawing" Target="../drawings/vmlDrawing5.vml"/><Relationship Id="rId5" Type="http://schemas.openxmlformats.org/officeDocument/2006/relationships/image" Target="../media/image38.emf"/><Relationship Id="rId4" Type="http://schemas.openxmlformats.org/officeDocument/2006/relationships/oleObject" Target="../embeddings/oleObject8.bin"/></Relationships>
</file>

<file path=ppt/slides/_rels/slide172.xml.rels><?xml version="1.0" encoding="UTF-8" standalone="yes"?>
<Relationships xmlns="http://schemas.openxmlformats.org/package/2006/relationships"><Relationship Id="rId3" Type="http://schemas.openxmlformats.org/officeDocument/2006/relationships/notesSlide" Target="../notesSlides/notesSlide172.xml"/><Relationship Id="rId2" Type="http://schemas.openxmlformats.org/officeDocument/2006/relationships/slideLayout" Target="../slideLayouts/slideLayout2.xml"/><Relationship Id="rId1" Type="http://schemas.openxmlformats.org/officeDocument/2006/relationships/vmlDrawing" Target="../drawings/vmlDrawing6.vml"/><Relationship Id="rId5" Type="http://schemas.openxmlformats.org/officeDocument/2006/relationships/image" Target="../media/image39.emf"/><Relationship Id="rId4" Type="http://schemas.openxmlformats.org/officeDocument/2006/relationships/oleObject" Target="../embeddings/oleObject9.bin"/></Relationships>
</file>

<file path=ppt/slides/_rels/slide173.xml.rels><?xml version="1.0" encoding="UTF-8" standalone="yes"?>
<Relationships xmlns="http://schemas.openxmlformats.org/package/2006/relationships"><Relationship Id="rId3" Type="http://schemas.openxmlformats.org/officeDocument/2006/relationships/notesSlide" Target="../notesSlides/notesSlide173.xml"/><Relationship Id="rId2" Type="http://schemas.openxmlformats.org/officeDocument/2006/relationships/slideLayout" Target="../slideLayouts/slideLayout2.xml"/><Relationship Id="rId1" Type="http://schemas.openxmlformats.org/officeDocument/2006/relationships/vmlDrawing" Target="../drawings/vmlDrawing7.vml"/><Relationship Id="rId5" Type="http://schemas.openxmlformats.org/officeDocument/2006/relationships/image" Target="../media/image40.emf"/><Relationship Id="rId4" Type="http://schemas.openxmlformats.org/officeDocument/2006/relationships/oleObject" Target="../embeddings/oleObject10.bin"/></Relationships>
</file>

<file path=ppt/slides/_rels/slide174.xml.rels><?xml version="1.0" encoding="UTF-8" standalone="yes"?>
<Relationships xmlns="http://schemas.openxmlformats.org/package/2006/relationships"><Relationship Id="rId3" Type="http://schemas.openxmlformats.org/officeDocument/2006/relationships/notesSlide" Target="../notesSlides/notesSlide174.xml"/><Relationship Id="rId2" Type="http://schemas.openxmlformats.org/officeDocument/2006/relationships/slideLayout" Target="../slideLayouts/slideLayout2.xml"/><Relationship Id="rId1" Type="http://schemas.openxmlformats.org/officeDocument/2006/relationships/vmlDrawing" Target="../drawings/vmlDrawing8.vml"/><Relationship Id="rId5" Type="http://schemas.openxmlformats.org/officeDocument/2006/relationships/image" Target="../media/image41.emf"/><Relationship Id="rId4" Type="http://schemas.openxmlformats.org/officeDocument/2006/relationships/oleObject" Target="../embeddings/oleObject11.bin"/></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175.xml"/><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176.xml"/><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3" Type="http://schemas.openxmlformats.org/officeDocument/2006/relationships/notesSlide" Target="../notesSlides/notesSlide177.xml"/><Relationship Id="rId2" Type="http://schemas.openxmlformats.org/officeDocument/2006/relationships/slideLayout" Target="../slideLayouts/slideLayout2.xml"/><Relationship Id="rId1" Type="http://schemas.openxmlformats.org/officeDocument/2006/relationships/vmlDrawing" Target="../drawings/vmlDrawing9.vml"/><Relationship Id="rId5" Type="http://schemas.openxmlformats.org/officeDocument/2006/relationships/image" Target="../media/image42.emf"/><Relationship Id="rId4" Type="http://schemas.openxmlformats.org/officeDocument/2006/relationships/oleObject" Target="../embeddings/oleObject12.bin"/></Relationships>
</file>

<file path=ppt/slides/_rels/slide178.xml.rels><?xml version="1.0" encoding="UTF-8" standalone="yes"?>
<Relationships xmlns="http://schemas.openxmlformats.org/package/2006/relationships"><Relationship Id="rId3" Type="http://schemas.openxmlformats.org/officeDocument/2006/relationships/notesSlide" Target="../notesSlides/notesSlide178.xml"/><Relationship Id="rId2" Type="http://schemas.openxmlformats.org/officeDocument/2006/relationships/slideLayout" Target="../slideLayouts/slideLayout2.xml"/><Relationship Id="rId1" Type="http://schemas.openxmlformats.org/officeDocument/2006/relationships/vmlDrawing" Target="../drawings/vmlDrawing10.vml"/><Relationship Id="rId5" Type="http://schemas.openxmlformats.org/officeDocument/2006/relationships/image" Target="../media/image43.emf"/><Relationship Id="rId4" Type="http://schemas.openxmlformats.org/officeDocument/2006/relationships/oleObject" Target="../embeddings/oleObject13.bin"/></Relationships>
</file>

<file path=ppt/slides/_rels/slide179.xml.rels><?xml version="1.0" encoding="UTF-8" standalone="yes"?>
<Relationships xmlns="http://schemas.openxmlformats.org/package/2006/relationships"><Relationship Id="rId3" Type="http://schemas.openxmlformats.org/officeDocument/2006/relationships/notesSlide" Target="../notesSlides/notesSlide179.xml"/><Relationship Id="rId2" Type="http://schemas.openxmlformats.org/officeDocument/2006/relationships/slideLayout" Target="../slideLayouts/slideLayout2.xml"/><Relationship Id="rId1" Type="http://schemas.openxmlformats.org/officeDocument/2006/relationships/vmlDrawing" Target="../drawings/vmlDrawing11.vml"/><Relationship Id="rId5" Type="http://schemas.openxmlformats.org/officeDocument/2006/relationships/image" Target="../media/image44.emf"/><Relationship Id="rId4" Type="http://schemas.openxmlformats.org/officeDocument/2006/relationships/oleObject" Target="../embeddings/oleObject14.bin"/></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3" Type="http://schemas.openxmlformats.org/officeDocument/2006/relationships/notesSlide" Target="../notesSlides/notesSlide180.xml"/><Relationship Id="rId2" Type="http://schemas.openxmlformats.org/officeDocument/2006/relationships/slideLayout" Target="../slideLayouts/slideLayout6.xml"/><Relationship Id="rId1" Type="http://schemas.openxmlformats.org/officeDocument/2006/relationships/vmlDrawing" Target="../drawings/vmlDrawing12.vml"/><Relationship Id="rId5" Type="http://schemas.openxmlformats.org/officeDocument/2006/relationships/image" Target="../media/image37.emf"/><Relationship Id="rId4" Type="http://schemas.openxmlformats.org/officeDocument/2006/relationships/oleObject" Target="../embeddings/oleObject15.bin"/></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181.xml"/><Relationship Id="rId1" Type="http://schemas.openxmlformats.org/officeDocument/2006/relationships/slideLayout" Target="../slideLayouts/slideLayout3.xml"/></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182.xml"/><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183.xml"/><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3" Type="http://schemas.openxmlformats.org/officeDocument/2006/relationships/notesSlide" Target="../notesSlides/notesSlide184.xml"/><Relationship Id="rId7" Type="http://schemas.openxmlformats.org/officeDocument/2006/relationships/image" Target="../media/image46.wmf"/><Relationship Id="rId2" Type="http://schemas.openxmlformats.org/officeDocument/2006/relationships/slideLayout" Target="../slideLayouts/slideLayout6.xml"/><Relationship Id="rId1" Type="http://schemas.openxmlformats.org/officeDocument/2006/relationships/vmlDrawing" Target="../drawings/vmlDrawing13.vml"/><Relationship Id="rId6" Type="http://schemas.openxmlformats.org/officeDocument/2006/relationships/oleObject" Target="../embeddings/oleObject17.bin"/><Relationship Id="rId5" Type="http://schemas.openxmlformats.org/officeDocument/2006/relationships/image" Target="../media/image45.wmf"/><Relationship Id="rId4" Type="http://schemas.openxmlformats.org/officeDocument/2006/relationships/oleObject" Target="../embeddings/oleObject16.bin"/></Relationships>
</file>

<file path=ppt/slides/_rels/slide185.xml.rels><?xml version="1.0" encoding="UTF-8" standalone="yes"?>
<Relationships xmlns="http://schemas.openxmlformats.org/package/2006/relationships"><Relationship Id="rId2" Type="http://schemas.openxmlformats.org/officeDocument/2006/relationships/notesSlide" Target="../notesSlides/notesSlide185.xml"/><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186.xml"/><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187.xml"/><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2" Type="http://schemas.openxmlformats.org/officeDocument/2006/relationships/notesSlide" Target="../notesSlides/notesSlide188.xml"/><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189.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3" Type="http://schemas.openxmlformats.org/officeDocument/2006/relationships/notesSlide" Target="../notesSlides/notesSlide190.xml"/><Relationship Id="rId2" Type="http://schemas.openxmlformats.org/officeDocument/2006/relationships/slideLayout" Target="../slideLayouts/slideLayout2.xml"/><Relationship Id="rId1" Type="http://schemas.openxmlformats.org/officeDocument/2006/relationships/vmlDrawing" Target="../drawings/vmlDrawing14.vml"/><Relationship Id="rId5" Type="http://schemas.openxmlformats.org/officeDocument/2006/relationships/image" Target="../media/image47.emf"/><Relationship Id="rId4" Type="http://schemas.openxmlformats.org/officeDocument/2006/relationships/oleObject" Target="../embeddings/oleObject18.bin"/></Relationships>
</file>

<file path=ppt/slides/_rels/slide191.xml.rels><?xml version="1.0" encoding="UTF-8" standalone="yes"?>
<Relationships xmlns="http://schemas.openxmlformats.org/package/2006/relationships"><Relationship Id="rId3" Type="http://schemas.openxmlformats.org/officeDocument/2006/relationships/notesSlide" Target="../notesSlides/notesSlide191.xml"/><Relationship Id="rId2" Type="http://schemas.openxmlformats.org/officeDocument/2006/relationships/slideLayout" Target="../slideLayouts/slideLayout2.xml"/><Relationship Id="rId1" Type="http://schemas.openxmlformats.org/officeDocument/2006/relationships/vmlDrawing" Target="../drawings/vmlDrawing15.vml"/><Relationship Id="rId5" Type="http://schemas.openxmlformats.org/officeDocument/2006/relationships/image" Target="../media/image48.wmf"/><Relationship Id="rId4" Type="http://schemas.openxmlformats.org/officeDocument/2006/relationships/oleObject" Target="../embeddings/oleObject19.bin"/></Relationships>
</file>

<file path=ppt/slides/_rels/slide192.xml.rels><?xml version="1.0" encoding="UTF-8" standalone="yes"?>
<Relationships xmlns="http://schemas.openxmlformats.org/package/2006/relationships"><Relationship Id="rId3" Type="http://schemas.openxmlformats.org/officeDocument/2006/relationships/notesSlide" Target="../notesSlides/notesSlide192.xml"/><Relationship Id="rId2" Type="http://schemas.openxmlformats.org/officeDocument/2006/relationships/slideLayout" Target="../slideLayouts/slideLayout2.xml"/><Relationship Id="rId1" Type="http://schemas.openxmlformats.org/officeDocument/2006/relationships/vmlDrawing" Target="../drawings/vmlDrawing16.vml"/><Relationship Id="rId5" Type="http://schemas.openxmlformats.org/officeDocument/2006/relationships/image" Target="../media/image49.emf"/><Relationship Id="rId4" Type="http://schemas.openxmlformats.org/officeDocument/2006/relationships/oleObject" Target="../embeddings/oleObject20.bin"/></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193.xml"/><Relationship Id="rId1" Type="http://schemas.openxmlformats.org/officeDocument/2006/relationships/slideLayout" Target="../slideLayouts/slideLayout13.xml"/></Relationships>
</file>

<file path=ppt/slides/_rels/slide194.xml.rels><?xml version="1.0" encoding="UTF-8" standalone="yes"?>
<Relationships xmlns="http://schemas.openxmlformats.org/package/2006/relationships"><Relationship Id="rId3" Type="http://schemas.openxmlformats.org/officeDocument/2006/relationships/notesSlide" Target="../notesSlides/notesSlide194.xml"/><Relationship Id="rId2" Type="http://schemas.openxmlformats.org/officeDocument/2006/relationships/slideLayout" Target="../slideLayouts/slideLayout2.xml"/><Relationship Id="rId1" Type="http://schemas.openxmlformats.org/officeDocument/2006/relationships/vmlDrawing" Target="../drawings/vmlDrawing17.vml"/><Relationship Id="rId5" Type="http://schemas.openxmlformats.org/officeDocument/2006/relationships/image" Target="../media/image50.emf"/><Relationship Id="rId4" Type="http://schemas.openxmlformats.org/officeDocument/2006/relationships/oleObject" Target="../embeddings/oleObject21.bin"/></Relationships>
</file>

<file path=ppt/slides/_rels/slide195.xml.rels><?xml version="1.0" encoding="UTF-8" standalone="yes"?>
<Relationships xmlns="http://schemas.openxmlformats.org/package/2006/relationships"><Relationship Id="rId3" Type="http://schemas.openxmlformats.org/officeDocument/2006/relationships/notesSlide" Target="../notesSlides/notesSlide195.xml"/><Relationship Id="rId7" Type="http://schemas.openxmlformats.org/officeDocument/2006/relationships/image" Target="../media/image52.emf"/><Relationship Id="rId2" Type="http://schemas.openxmlformats.org/officeDocument/2006/relationships/slideLayout" Target="../slideLayouts/slideLayout14.xml"/><Relationship Id="rId1" Type="http://schemas.openxmlformats.org/officeDocument/2006/relationships/vmlDrawing" Target="../drawings/vmlDrawing18.vml"/><Relationship Id="rId6" Type="http://schemas.openxmlformats.org/officeDocument/2006/relationships/oleObject" Target="../embeddings/oleObject23.bin"/><Relationship Id="rId5" Type="http://schemas.openxmlformats.org/officeDocument/2006/relationships/image" Target="../media/image51.emf"/><Relationship Id="rId4" Type="http://schemas.openxmlformats.org/officeDocument/2006/relationships/oleObject" Target="../embeddings/oleObject22.bin"/></Relationships>
</file>

<file path=ppt/slides/_rels/slide196.xml.rels><?xml version="1.0" encoding="UTF-8" standalone="yes"?>
<Relationships xmlns="http://schemas.openxmlformats.org/package/2006/relationships"><Relationship Id="rId3" Type="http://schemas.openxmlformats.org/officeDocument/2006/relationships/notesSlide" Target="../notesSlides/notesSlide196.xml"/><Relationship Id="rId2" Type="http://schemas.openxmlformats.org/officeDocument/2006/relationships/slideLayout" Target="../slideLayouts/slideLayout15.xml"/><Relationship Id="rId1" Type="http://schemas.openxmlformats.org/officeDocument/2006/relationships/vmlDrawing" Target="../drawings/vmlDrawing19.vml"/><Relationship Id="rId5" Type="http://schemas.openxmlformats.org/officeDocument/2006/relationships/image" Target="../media/image53.emf"/><Relationship Id="rId4" Type="http://schemas.openxmlformats.org/officeDocument/2006/relationships/oleObject" Target="../embeddings/oleObject24.bin"/></Relationships>
</file>

<file path=ppt/slides/_rels/slide197.xml.rels><?xml version="1.0" encoding="UTF-8" standalone="yes"?>
<Relationships xmlns="http://schemas.openxmlformats.org/package/2006/relationships"><Relationship Id="rId3" Type="http://schemas.openxmlformats.org/officeDocument/2006/relationships/notesSlide" Target="../notesSlides/notesSlide197.xml"/><Relationship Id="rId2" Type="http://schemas.openxmlformats.org/officeDocument/2006/relationships/slideLayout" Target="../slideLayouts/slideLayout2.xml"/><Relationship Id="rId1" Type="http://schemas.openxmlformats.org/officeDocument/2006/relationships/vmlDrawing" Target="../drawings/vmlDrawing20.vml"/><Relationship Id="rId5" Type="http://schemas.openxmlformats.org/officeDocument/2006/relationships/image" Target="../media/image54.emf"/><Relationship Id="rId4" Type="http://schemas.openxmlformats.org/officeDocument/2006/relationships/oleObject" Target="../embeddings/oleObject25.bin"/></Relationships>
</file>

<file path=ppt/slides/_rels/slide198.xml.rels><?xml version="1.0" encoding="UTF-8" standalone="yes"?>
<Relationships xmlns="http://schemas.openxmlformats.org/package/2006/relationships"><Relationship Id="rId2" Type="http://schemas.openxmlformats.org/officeDocument/2006/relationships/notesSlide" Target="../notesSlides/notesSlide198.xml"/><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3" Type="http://schemas.openxmlformats.org/officeDocument/2006/relationships/notesSlide" Target="../notesSlides/notesSlide199.xml"/><Relationship Id="rId2" Type="http://schemas.openxmlformats.org/officeDocument/2006/relationships/slideLayout" Target="../slideLayouts/slideLayout2.xml"/><Relationship Id="rId1" Type="http://schemas.openxmlformats.org/officeDocument/2006/relationships/vmlDrawing" Target="../drawings/vmlDrawing21.vml"/><Relationship Id="rId5" Type="http://schemas.openxmlformats.org/officeDocument/2006/relationships/image" Target="../media/image55.emf"/><Relationship Id="rId4" Type="http://schemas.openxmlformats.org/officeDocument/2006/relationships/oleObject" Target="../embeddings/oleObject26.bin"/></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3" Type="http://schemas.openxmlformats.org/officeDocument/2006/relationships/notesSlide" Target="../notesSlides/notesSlide200.xml"/><Relationship Id="rId2" Type="http://schemas.openxmlformats.org/officeDocument/2006/relationships/slideLayout" Target="../slideLayouts/slideLayout2.xml"/><Relationship Id="rId1" Type="http://schemas.openxmlformats.org/officeDocument/2006/relationships/vmlDrawing" Target="../drawings/vmlDrawing22.vml"/><Relationship Id="rId5" Type="http://schemas.openxmlformats.org/officeDocument/2006/relationships/image" Target="../media/image56.emf"/><Relationship Id="rId4" Type="http://schemas.openxmlformats.org/officeDocument/2006/relationships/oleObject" Target="../embeddings/oleObject27.bin"/></Relationships>
</file>

<file path=ppt/slides/_rels/slide201.xml.rels><?xml version="1.0" encoding="UTF-8" standalone="yes"?>
<Relationships xmlns="http://schemas.openxmlformats.org/package/2006/relationships"><Relationship Id="rId2" Type="http://schemas.openxmlformats.org/officeDocument/2006/relationships/notesSlide" Target="../notesSlides/notesSlide201.xml"/><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3" Type="http://schemas.openxmlformats.org/officeDocument/2006/relationships/notesSlide" Target="../notesSlides/notesSlide202.xml"/><Relationship Id="rId2" Type="http://schemas.openxmlformats.org/officeDocument/2006/relationships/slideLayout" Target="../slideLayouts/slideLayout2.xml"/><Relationship Id="rId1" Type="http://schemas.openxmlformats.org/officeDocument/2006/relationships/vmlDrawing" Target="../drawings/vmlDrawing23.vml"/><Relationship Id="rId5" Type="http://schemas.openxmlformats.org/officeDocument/2006/relationships/image" Target="../media/image57.emf"/><Relationship Id="rId4" Type="http://schemas.openxmlformats.org/officeDocument/2006/relationships/oleObject" Target="../embeddings/oleObject28.bin"/></Relationships>
</file>

<file path=ppt/slides/_rels/slide203.xml.rels><?xml version="1.0" encoding="UTF-8" standalone="yes"?>
<Relationships xmlns="http://schemas.openxmlformats.org/package/2006/relationships"><Relationship Id="rId3" Type="http://schemas.openxmlformats.org/officeDocument/2006/relationships/notesSlide" Target="../notesSlides/notesSlide203.xml"/><Relationship Id="rId2" Type="http://schemas.openxmlformats.org/officeDocument/2006/relationships/slideLayout" Target="../slideLayouts/slideLayout6.xml"/><Relationship Id="rId1" Type="http://schemas.openxmlformats.org/officeDocument/2006/relationships/vmlDrawing" Target="../drawings/vmlDrawing24.vml"/><Relationship Id="rId5" Type="http://schemas.openxmlformats.org/officeDocument/2006/relationships/image" Target="../media/image58.emf"/><Relationship Id="rId4" Type="http://schemas.openxmlformats.org/officeDocument/2006/relationships/oleObject" Target="../embeddings/oleObject29.bin"/></Relationships>
</file>

<file path=ppt/slides/_rels/slide204.xml.rels><?xml version="1.0" encoding="UTF-8" standalone="yes"?>
<Relationships xmlns="http://schemas.openxmlformats.org/package/2006/relationships"><Relationship Id="rId3" Type="http://schemas.openxmlformats.org/officeDocument/2006/relationships/notesSlide" Target="../notesSlides/notesSlide204.xml"/><Relationship Id="rId2" Type="http://schemas.openxmlformats.org/officeDocument/2006/relationships/slideLayout" Target="../slideLayouts/slideLayout2.xml"/><Relationship Id="rId1" Type="http://schemas.openxmlformats.org/officeDocument/2006/relationships/vmlDrawing" Target="../drawings/vmlDrawing25.vml"/><Relationship Id="rId5" Type="http://schemas.openxmlformats.org/officeDocument/2006/relationships/image" Target="../media/image59.emf"/><Relationship Id="rId4" Type="http://schemas.openxmlformats.org/officeDocument/2006/relationships/oleObject" Target="../embeddings/oleObject30.bin"/></Relationships>
</file>

<file path=ppt/slides/_rels/slide205.xml.rels><?xml version="1.0" encoding="UTF-8" standalone="yes"?>
<Relationships xmlns="http://schemas.openxmlformats.org/package/2006/relationships"><Relationship Id="rId3" Type="http://schemas.openxmlformats.org/officeDocument/2006/relationships/notesSlide" Target="../notesSlides/notesSlide205.xml"/><Relationship Id="rId2" Type="http://schemas.openxmlformats.org/officeDocument/2006/relationships/slideLayout" Target="../slideLayouts/slideLayout2.xml"/><Relationship Id="rId1" Type="http://schemas.openxmlformats.org/officeDocument/2006/relationships/vmlDrawing" Target="../drawings/vmlDrawing26.vml"/><Relationship Id="rId5" Type="http://schemas.openxmlformats.org/officeDocument/2006/relationships/image" Target="../media/image60.emf"/><Relationship Id="rId4" Type="http://schemas.openxmlformats.org/officeDocument/2006/relationships/oleObject" Target="../embeddings/oleObject31.bin"/></Relationships>
</file>

<file path=ppt/slides/_rels/slide206.xml.rels><?xml version="1.0" encoding="UTF-8" standalone="yes"?>
<Relationships xmlns="http://schemas.openxmlformats.org/package/2006/relationships"><Relationship Id="rId2" Type="http://schemas.openxmlformats.org/officeDocument/2006/relationships/notesSlide" Target="../notesSlides/notesSlide206.xml"/><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3" Type="http://schemas.openxmlformats.org/officeDocument/2006/relationships/notesSlide" Target="../notesSlides/notesSlide207.xml"/><Relationship Id="rId2" Type="http://schemas.openxmlformats.org/officeDocument/2006/relationships/slideLayout" Target="../slideLayouts/slideLayout2.xml"/><Relationship Id="rId1" Type="http://schemas.openxmlformats.org/officeDocument/2006/relationships/vmlDrawing" Target="../drawings/vmlDrawing27.vml"/><Relationship Id="rId5" Type="http://schemas.openxmlformats.org/officeDocument/2006/relationships/image" Target="../media/image61.emf"/><Relationship Id="rId4" Type="http://schemas.openxmlformats.org/officeDocument/2006/relationships/oleObject" Target="../embeddings/oleObject32.bin"/></Relationships>
</file>

<file path=ppt/slides/_rels/slide208.xml.rels><?xml version="1.0" encoding="UTF-8" standalone="yes"?>
<Relationships xmlns="http://schemas.openxmlformats.org/package/2006/relationships"><Relationship Id="rId8" Type="http://schemas.openxmlformats.org/officeDocument/2006/relationships/oleObject" Target="../embeddings/oleObject35.bin"/><Relationship Id="rId3" Type="http://schemas.openxmlformats.org/officeDocument/2006/relationships/notesSlide" Target="../notesSlides/notesSlide208.xml"/><Relationship Id="rId7" Type="http://schemas.openxmlformats.org/officeDocument/2006/relationships/image" Target="../media/image63.emf"/><Relationship Id="rId2" Type="http://schemas.openxmlformats.org/officeDocument/2006/relationships/slideLayout" Target="../slideLayouts/slideLayout16.xml"/><Relationship Id="rId1" Type="http://schemas.openxmlformats.org/officeDocument/2006/relationships/vmlDrawing" Target="../drawings/vmlDrawing28.vml"/><Relationship Id="rId6" Type="http://schemas.openxmlformats.org/officeDocument/2006/relationships/oleObject" Target="../embeddings/oleObject34.bin"/><Relationship Id="rId5" Type="http://schemas.openxmlformats.org/officeDocument/2006/relationships/image" Target="../media/image62.emf"/><Relationship Id="rId4" Type="http://schemas.openxmlformats.org/officeDocument/2006/relationships/oleObject" Target="../embeddings/oleObject33.bin"/><Relationship Id="rId9" Type="http://schemas.openxmlformats.org/officeDocument/2006/relationships/image" Target="../media/image64.emf"/></Relationships>
</file>

<file path=ppt/slides/_rels/slide209.xml.rels><?xml version="1.0" encoding="UTF-8" standalone="yes"?>
<Relationships xmlns="http://schemas.openxmlformats.org/package/2006/relationships"><Relationship Id="rId3" Type="http://schemas.openxmlformats.org/officeDocument/2006/relationships/notesSlide" Target="../notesSlides/notesSlide209.xml"/><Relationship Id="rId2" Type="http://schemas.openxmlformats.org/officeDocument/2006/relationships/slideLayout" Target="../slideLayouts/slideLayout2.xml"/><Relationship Id="rId1" Type="http://schemas.openxmlformats.org/officeDocument/2006/relationships/vmlDrawing" Target="../drawings/vmlDrawing29.vml"/><Relationship Id="rId5" Type="http://schemas.openxmlformats.org/officeDocument/2006/relationships/image" Target="../media/image65.emf"/><Relationship Id="rId4" Type="http://schemas.openxmlformats.org/officeDocument/2006/relationships/oleObject" Target="../embeddings/oleObject36.bin"/></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3" Type="http://schemas.openxmlformats.org/officeDocument/2006/relationships/notesSlide" Target="../notesSlides/notesSlide210.xml"/><Relationship Id="rId2" Type="http://schemas.openxmlformats.org/officeDocument/2006/relationships/slideLayout" Target="../slideLayouts/slideLayout2.xml"/><Relationship Id="rId1" Type="http://schemas.openxmlformats.org/officeDocument/2006/relationships/vmlDrawing" Target="../drawings/vmlDrawing30.vml"/><Relationship Id="rId5" Type="http://schemas.openxmlformats.org/officeDocument/2006/relationships/image" Target="../media/image66.wmf"/><Relationship Id="rId4" Type="http://schemas.openxmlformats.org/officeDocument/2006/relationships/oleObject" Target="../embeddings/oleObject37.bin"/></Relationships>
</file>

<file path=ppt/slides/_rels/slide211.xml.rels><?xml version="1.0" encoding="UTF-8" standalone="yes"?>
<Relationships xmlns="http://schemas.openxmlformats.org/package/2006/relationships"><Relationship Id="rId3" Type="http://schemas.openxmlformats.org/officeDocument/2006/relationships/notesSlide" Target="../notesSlides/notesSlide211.xml"/><Relationship Id="rId2" Type="http://schemas.openxmlformats.org/officeDocument/2006/relationships/slideLayout" Target="../slideLayouts/slideLayout6.xml"/><Relationship Id="rId1" Type="http://schemas.openxmlformats.org/officeDocument/2006/relationships/vmlDrawing" Target="../drawings/vmlDrawing31.vml"/><Relationship Id="rId5" Type="http://schemas.openxmlformats.org/officeDocument/2006/relationships/image" Target="../media/image67.emf"/><Relationship Id="rId4" Type="http://schemas.openxmlformats.org/officeDocument/2006/relationships/oleObject" Target="../embeddings/oleObject38.bin"/></Relationships>
</file>

<file path=ppt/slides/_rels/slide212.xml.rels><?xml version="1.0" encoding="UTF-8" standalone="yes"?>
<Relationships xmlns="http://schemas.openxmlformats.org/package/2006/relationships"><Relationship Id="rId2" Type="http://schemas.openxmlformats.org/officeDocument/2006/relationships/notesSlide" Target="../notesSlides/notesSlide212.xml"/><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3" Type="http://schemas.openxmlformats.org/officeDocument/2006/relationships/notesSlide" Target="../notesSlides/notesSlide213.xml"/><Relationship Id="rId7" Type="http://schemas.openxmlformats.org/officeDocument/2006/relationships/image" Target="../media/image69.emf"/><Relationship Id="rId2" Type="http://schemas.openxmlformats.org/officeDocument/2006/relationships/slideLayout" Target="../slideLayouts/slideLayout4.xml"/><Relationship Id="rId1" Type="http://schemas.openxmlformats.org/officeDocument/2006/relationships/vmlDrawing" Target="../drawings/vmlDrawing32.vml"/><Relationship Id="rId6" Type="http://schemas.openxmlformats.org/officeDocument/2006/relationships/oleObject" Target="../embeddings/oleObject40.bin"/><Relationship Id="rId5" Type="http://schemas.openxmlformats.org/officeDocument/2006/relationships/image" Target="../media/image68.emf"/><Relationship Id="rId4" Type="http://schemas.openxmlformats.org/officeDocument/2006/relationships/oleObject" Target="../embeddings/oleObject39.bin"/></Relationships>
</file>

<file path=ppt/slides/_rels/slide214.xml.rels><?xml version="1.0" encoding="UTF-8" standalone="yes"?>
<Relationships xmlns="http://schemas.openxmlformats.org/package/2006/relationships"><Relationship Id="rId3" Type="http://schemas.openxmlformats.org/officeDocument/2006/relationships/notesSlide" Target="../notesSlides/notesSlide214.xml"/><Relationship Id="rId7" Type="http://schemas.openxmlformats.org/officeDocument/2006/relationships/image" Target="../media/image71.emf"/><Relationship Id="rId2" Type="http://schemas.openxmlformats.org/officeDocument/2006/relationships/slideLayout" Target="../slideLayouts/slideLayout4.xml"/><Relationship Id="rId1" Type="http://schemas.openxmlformats.org/officeDocument/2006/relationships/vmlDrawing" Target="../drawings/vmlDrawing33.vml"/><Relationship Id="rId6" Type="http://schemas.openxmlformats.org/officeDocument/2006/relationships/oleObject" Target="../embeddings/oleObject42.bin"/><Relationship Id="rId5" Type="http://schemas.openxmlformats.org/officeDocument/2006/relationships/image" Target="../media/image70.emf"/><Relationship Id="rId4" Type="http://schemas.openxmlformats.org/officeDocument/2006/relationships/oleObject" Target="../embeddings/oleObject41.bin"/></Relationships>
</file>

<file path=ppt/slides/_rels/slide215.xml.rels><?xml version="1.0" encoding="UTF-8" standalone="yes"?>
<Relationships xmlns="http://schemas.openxmlformats.org/package/2006/relationships"><Relationship Id="rId2" Type="http://schemas.openxmlformats.org/officeDocument/2006/relationships/notesSlide" Target="../notesSlides/notesSlide215.xml"/><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3" Type="http://schemas.openxmlformats.org/officeDocument/2006/relationships/notesSlide" Target="../notesSlides/notesSlide216.xml"/><Relationship Id="rId2" Type="http://schemas.openxmlformats.org/officeDocument/2006/relationships/slideLayout" Target="../slideLayouts/slideLayout6.xml"/><Relationship Id="rId1" Type="http://schemas.openxmlformats.org/officeDocument/2006/relationships/vmlDrawing" Target="../drawings/vmlDrawing34.vml"/><Relationship Id="rId5" Type="http://schemas.openxmlformats.org/officeDocument/2006/relationships/image" Target="../media/image72.wmf"/><Relationship Id="rId4" Type="http://schemas.openxmlformats.org/officeDocument/2006/relationships/oleObject" Target="../embeddings/oleObject43.bin"/></Relationships>
</file>

<file path=ppt/slides/_rels/slide217.xml.rels><?xml version="1.0" encoding="UTF-8" standalone="yes"?>
<Relationships xmlns="http://schemas.openxmlformats.org/package/2006/relationships"><Relationship Id="rId2" Type="http://schemas.openxmlformats.org/officeDocument/2006/relationships/notesSlide" Target="../notesSlides/notesSlide217.xml"/><Relationship Id="rId1" Type="http://schemas.openxmlformats.org/officeDocument/2006/relationships/slideLayout" Target="../slideLayouts/slideLayout3.xml"/></Relationships>
</file>

<file path=ppt/slides/_rels/slide218.xml.rels><?xml version="1.0" encoding="UTF-8" standalone="yes"?>
<Relationships xmlns="http://schemas.openxmlformats.org/package/2006/relationships"><Relationship Id="rId2" Type="http://schemas.openxmlformats.org/officeDocument/2006/relationships/notesSlide" Target="../notesSlides/notesSlide218.xml"/><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2" Type="http://schemas.openxmlformats.org/officeDocument/2006/relationships/notesSlide" Target="../notesSlides/notesSlide2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2" Type="http://schemas.openxmlformats.org/officeDocument/2006/relationships/notesSlide" Target="../notesSlides/notesSlide220.xml"/><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2" Type="http://schemas.openxmlformats.org/officeDocument/2006/relationships/notesSlide" Target="../notesSlides/notesSlide221.xml"/><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3" Type="http://schemas.openxmlformats.org/officeDocument/2006/relationships/notesSlide" Target="../notesSlides/notesSlide222.xml"/><Relationship Id="rId2" Type="http://schemas.openxmlformats.org/officeDocument/2006/relationships/slideLayout" Target="../slideLayouts/slideLayout2.xml"/><Relationship Id="rId1" Type="http://schemas.openxmlformats.org/officeDocument/2006/relationships/vmlDrawing" Target="../drawings/vmlDrawing35.vml"/><Relationship Id="rId5" Type="http://schemas.openxmlformats.org/officeDocument/2006/relationships/image" Target="../media/image73.emf"/><Relationship Id="rId4" Type="http://schemas.openxmlformats.org/officeDocument/2006/relationships/oleObject" Target="../embeddings/oleObject44.bin"/></Relationships>
</file>

<file path=ppt/slides/_rels/slide223.xml.rels><?xml version="1.0" encoding="UTF-8" standalone="yes"?>
<Relationships xmlns="http://schemas.openxmlformats.org/package/2006/relationships"><Relationship Id="rId3" Type="http://schemas.openxmlformats.org/officeDocument/2006/relationships/notesSlide" Target="../notesSlides/notesSlide223.xml"/><Relationship Id="rId2" Type="http://schemas.openxmlformats.org/officeDocument/2006/relationships/slideLayout" Target="../slideLayouts/slideLayout2.xml"/><Relationship Id="rId1" Type="http://schemas.openxmlformats.org/officeDocument/2006/relationships/vmlDrawing" Target="../drawings/vmlDrawing36.vml"/><Relationship Id="rId5" Type="http://schemas.openxmlformats.org/officeDocument/2006/relationships/image" Target="../media/image74.emf"/><Relationship Id="rId4" Type="http://schemas.openxmlformats.org/officeDocument/2006/relationships/oleObject" Target="../embeddings/oleObject45.bin"/></Relationships>
</file>

<file path=ppt/slides/_rels/slide224.xml.rels><?xml version="1.0" encoding="UTF-8" standalone="yes"?>
<Relationships xmlns="http://schemas.openxmlformats.org/package/2006/relationships"><Relationship Id="rId3" Type="http://schemas.openxmlformats.org/officeDocument/2006/relationships/notesSlide" Target="../notesSlides/notesSlide224.xml"/><Relationship Id="rId2" Type="http://schemas.openxmlformats.org/officeDocument/2006/relationships/slideLayout" Target="../slideLayouts/slideLayout2.xml"/><Relationship Id="rId1" Type="http://schemas.openxmlformats.org/officeDocument/2006/relationships/vmlDrawing" Target="../drawings/vmlDrawing37.vml"/><Relationship Id="rId5" Type="http://schemas.openxmlformats.org/officeDocument/2006/relationships/image" Target="../media/image75.emf"/><Relationship Id="rId4" Type="http://schemas.openxmlformats.org/officeDocument/2006/relationships/oleObject" Target="../embeddings/oleObject46.bin"/></Relationships>
</file>

<file path=ppt/slides/_rels/slide225.xml.rels><?xml version="1.0" encoding="UTF-8" standalone="yes"?>
<Relationships xmlns="http://schemas.openxmlformats.org/package/2006/relationships"><Relationship Id="rId3" Type="http://schemas.openxmlformats.org/officeDocument/2006/relationships/notesSlide" Target="../notesSlides/notesSlide225.xml"/><Relationship Id="rId2" Type="http://schemas.openxmlformats.org/officeDocument/2006/relationships/slideLayout" Target="../slideLayouts/slideLayout2.xml"/><Relationship Id="rId1" Type="http://schemas.openxmlformats.org/officeDocument/2006/relationships/vmlDrawing" Target="../drawings/vmlDrawing38.vml"/><Relationship Id="rId5" Type="http://schemas.openxmlformats.org/officeDocument/2006/relationships/image" Target="../media/image76.emf"/><Relationship Id="rId4" Type="http://schemas.openxmlformats.org/officeDocument/2006/relationships/oleObject" Target="../embeddings/oleObject47.bin"/></Relationships>
</file>

<file path=ppt/slides/_rels/slide226.xml.rels><?xml version="1.0" encoding="UTF-8" standalone="yes"?>
<Relationships xmlns="http://schemas.openxmlformats.org/package/2006/relationships"><Relationship Id="rId3" Type="http://schemas.openxmlformats.org/officeDocument/2006/relationships/notesSlide" Target="../notesSlides/notesSlide226.xml"/><Relationship Id="rId2" Type="http://schemas.openxmlformats.org/officeDocument/2006/relationships/slideLayout" Target="../slideLayouts/slideLayout2.xml"/><Relationship Id="rId1" Type="http://schemas.openxmlformats.org/officeDocument/2006/relationships/vmlDrawing" Target="../drawings/vmlDrawing39.vml"/><Relationship Id="rId5" Type="http://schemas.openxmlformats.org/officeDocument/2006/relationships/image" Target="../media/image77.emf"/><Relationship Id="rId4" Type="http://schemas.openxmlformats.org/officeDocument/2006/relationships/oleObject" Target="../embeddings/oleObject48.bin"/></Relationships>
</file>

<file path=ppt/slides/_rels/slide227.xml.rels><?xml version="1.0" encoding="UTF-8" standalone="yes"?>
<Relationships xmlns="http://schemas.openxmlformats.org/package/2006/relationships"><Relationship Id="rId3" Type="http://schemas.openxmlformats.org/officeDocument/2006/relationships/notesSlide" Target="../notesSlides/notesSlide227.xml"/><Relationship Id="rId2" Type="http://schemas.openxmlformats.org/officeDocument/2006/relationships/slideLayout" Target="../slideLayouts/slideLayout2.xml"/><Relationship Id="rId1" Type="http://schemas.openxmlformats.org/officeDocument/2006/relationships/vmlDrawing" Target="../drawings/vmlDrawing40.vml"/><Relationship Id="rId5" Type="http://schemas.openxmlformats.org/officeDocument/2006/relationships/image" Target="../media/image78.emf"/><Relationship Id="rId4" Type="http://schemas.openxmlformats.org/officeDocument/2006/relationships/oleObject" Target="../embeddings/oleObject49.bin"/></Relationships>
</file>

<file path=ppt/slides/_rels/slide228.xml.rels><?xml version="1.0" encoding="UTF-8" standalone="yes"?>
<Relationships xmlns="http://schemas.openxmlformats.org/package/2006/relationships"><Relationship Id="rId3" Type="http://schemas.openxmlformats.org/officeDocument/2006/relationships/notesSlide" Target="../notesSlides/notesSlide228.xml"/><Relationship Id="rId2" Type="http://schemas.openxmlformats.org/officeDocument/2006/relationships/slideLayout" Target="../slideLayouts/slideLayout2.xml"/><Relationship Id="rId1" Type="http://schemas.openxmlformats.org/officeDocument/2006/relationships/vmlDrawing" Target="../drawings/vmlDrawing41.vml"/><Relationship Id="rId5" Type="http://schemas.openxmlformats.org/officeDocument/2006/relationships/image" Target="../media/image79.emf"/><Relationship Id="rId4" Type="http://schemas.openxmlformats.org/officeDocument/2006/relationships/oleObject" Target="../embeddings/oleObject50.bin"/></Relationships>
</file>

<file path=ppt/slides/_rels/slide229.xml.rels><?xml version="1.0" encoding="UTF-8" standalone="yes"?>
<Relationships xmlns="http://schemas.openxmlformats.org/package/2006/relationships"><Relationship Id="rId3" Type="http://schemas.openxmlformats.org/officeDocument/2006/relationships/notesSlide" Target="../notesSlides/notesSlide229.xml"/><Relationship Id="rId2" Type="http://schemas.openxmlformats.org/officeDocument/2006/relationships/slideLayout" Target="../slideLayouts/slideLayout2.xml"/><Relationship Id="rId1" Type="http://schemas.openxmlformats.org/officeDocument/2006/relationships/vmlDrawing" Target="../drawings/vmlDrawing42.vml"/><Relationship Id="rId5" Type="http://schemas.openxmlformats.org/officeDocument/2006/relationships/image" Target="../media/image80.emf"/><Relationship Id="rId4" Type="http://schemas.openxmlformats.org/officeDocument/2006/relationships/oleObject" Target="../embeddings/oleObject51.bin"/></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3" Type="http://schemas.openxmlformats.org/officeDocument/2006/relationships/notesSlide" Target="../notesSlides/notesSlide230.xml"/><Relationship Id="rId2" Type="http://schemas.openxmlformats.org/officeDocument/2006/relationships/slideLayout" Target="../slideLayouts/slideLayout2.xml"/><Relationship Id="rId1" Type="http://schemas.openxmlformats.org/officeDocument/2006/relationships/vmlDrawing" Target="../drawings/vmlDrawing43.vml"/><Relationship Id="rId5" Type="http://schemas.openxmlformats.org/officeDocument/2006/relationships/image" Target="../media/image81.emf"/><Relationship Id="rId4" Type="http://schemas.openxmlformats.org/officeDocument/2006/relationships/oleObject" Target="../embeddings/oleObject52.bin"/></Relationships>
</file>

<file path=ppt/slides/_rels/slide231.xml.rels><?xml version="1.0" encoding="UTF-8" standalone="yes"?>
<Relationships xmlns="http://schemas.openxmlformats.org/package/2006/relationships"><Relationship Id="rId3" Type="http://schemas.openxmlformats.org/officeDocument/2006/relationships/notesSlide" Target="../notesSlides/notesSlide231.xml"/><Relationship Id="rId2" Type="http://schemas.openxmlformats.org/officeDocument/2006/relationships/slideLayout" Target="../slideLayouts/slideLayout2.xml"/><Relationship Id="rId1" Type="http://schemas.openxmlformats.org/officeDocument/2006/relationships/vmlDrawing" Target="../drawings/vmlDrawing44.vml"/><Relationship Id="rId5" Type="http://schemas.openxmlformats.org/officeDocument/2006/relationships/image" Target="../media/image82.emf"/><Relationship Id="rId4" Type="http://schemas.openxmlformats.org/officeDocument/2006/relationships/oleObject" Target="../embeddings/oleObject53.bin"/></Relationships>
</file>

<file path=ppt/slides/_rels/slide232.xml.rels><?xml version="1.0" encoding="UTF-8" standalone="yes"?>
<Relationships xmlns="http://schemas.openxmlformats.org/package/2006/relationships"><Relationship Id="rId3" Type="http://schemas.openxmlformats.org/officeDocument/2006/relationships/notesSlide" Target="../notesSlides/notesSlide232.xml"/><Relationship Id="rId7" Type="http://schemas.openxmlformats.org/officeDocument/2006/relationships/image" Target="../media/image84.wmf"/><Relationship Id="rId2" Type="http://schemas.openxmlformats.org/officeDocument/2006/relationships/slideLayout" Target="../slideLayouts/slideLayout6.xml"/><Relationship Id="rId1" Type="http://schemas.openxmlformats.org/officeDocument/2006/relationships/vmlDrawing" Target="../drawings/vmlDrawing45.vml"/><Relationship Id="rId6" Type="http://schemas.openxmlformats.org/officeDocument/2006/relationships/oleObject" Target="../embeddings/oleObject55.bin"/><Relationship Id="rId5" Type="http://schemas.openxmlformats.org/officeDocument/2006/relationships/image" Target="../media/image83.wmf"/><Relationship Id="rId4" Type="http://schemas.openxmlformats.org/officeDocument/2006/relationships/oleObject" Target="../embeddings/oleObject54.bin"/></Relationships>
</file>

<file path=ppt/slides/_rels/slide233.xml.rels><?xml version="1.0" encoding="UTF-8" standalone="yes"?>
<Relationships xmlns="http://schemas.openxmlformats.org/package/2006/relationships"><Relationship Id="rId3" Type="http://schemas.openxmlformats.org/officeDocument/2006/relationships/notesSlide" Target="../notesSlides/notesSlide233.xml"/><Relationship Id="rId2" Type="http://schemas.openxmlformats.org/officeDocument/2006/relationships/slideLayout" Target="../slideLayouts/slideLayout2.xml"/><Relationship Id="rId1" Type="http://schemas.openxmlformats.org/officeDocument/2006/relationships/vmlDrawing" Target="../drawings/vmlDrawing46.vml"/><Relationship Id="rId5" Type="http://schemas.openxmlformats.org/officeDocument/2006/relationships/image" Target="../media/image85.wmf"/><Relationship Id="rId4" Type="http://schemas.openxmlformats.org/officeDocument/2006/relationships/oleObject" Target="../embeddings/oleObject56.bin"/></Relationships>
</file>

<file path=ppt/slides/_rels/slide234.xml.rels><?xml version="1.0" encoding="UTF-8" standalone="yes"?>
<Relationships xmlns="http://schemas.openxmlformats.org/package/2006/relationships"><Relationship Id="rId2" Type="http://schemas.openxmlformats.org/officeDocument/2006/relationships/notesSlide" Target="../notesSlides/notesSlide234.xml"/><Relationship Id="rId1" Type="http://schemas.openxmlformats.org/officeDocument/2006/relationships/slideLayout" Target="../slideLayouts/slideLayout3.xml"/></Relationships>
</file>

<file path=ppt/slides/_rels/slide235.xml.rels><?xml version="1.0" encoding="UTF-8" standalone="yes"?>
<Relationships xmlns="http://schemas.openxmlformats.org/package/2006/relationships"><Relationship Id="rId2" Type="http://schemas.openxmlformats.org/officeDocument/2006/relationships/notesSlide" Target="../notesSlides/notesSlide235.xml"/><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2" Type="http://schemas.openxmlformats.org/officeDocument/2006/relationships/notesSlide" Target="../notesSlides/notesSlide236.xml"/><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2" Type="http://schemas.openxmlformats.org/officeDocument/2006/relationships/notesSlide" Target="../notesSlides/notesSlide237.xml"/><Relationship Id="rId1" Type="http://schemas.openxmlformats.org/officeDocument/2006/relationships/slideLayout" Target="../slideLayouts/slideLayout6.xml"/></Relationships>
</file>

<file path=ppt/slides/_rels/slide238.xml.rels><?xml version="1.0" encoding="UTF-8" standalone="yes"?>
<Relationships xmlns="http://schemas.openxmlformats.org/package/2006/relationships"><Relationship Id="rId3" Type="http://schemas.openxmlformats.org/officeDocument/2006/relationships/notesSlide" Target="../notesSlides/notesSlide238.xml"/><Relationship Id="rId2" Type="http://schemas.openxmlformats.org/officeDocument/2006/relationships/slideLayout" Target="../slideLayouts/slideLayout6.xml"/><Relationship Id="rId1" Type="http://schemas.openxmlformats.org/officeDocument/2006/relationships/vmlDrawing" Target="../drawings/vmlDrawing47.vml"/><Relationship Id="rId5" Type="http://schemas.openxmlformats.org/officeDocument/2006/relationships/image" Target="../media/image86.wmf"/><Relationship Id="rId4" Type="http://schemas.openxmlformats.org/officeDocument/2006/relationships/oleObject" Target="../embeddings/oleObject57.bin"/></Relationships>
</file>

<file path=ppt/slides/_rels/slide239.xml.rels><?xml version="1.0" encoding="UTF-8" standalone="yes"?>
<Relationships xmlns="http://schemas.openxmlformats.org/package/2006/relationships"><Relationship Id="rId3" Type="http://schemas.openxmlformats.org/officeDocument/2006/relationships/notesSlide" Target="../notesSlides/notesSlide239.xml"/><Relationship Id="rId2" Type="http://schemas.openxmlformats.org/officeDocument/2006/relationships/slideLayout" Target="../slideLayouts/slideLayout6.xml"/><Relationship Id="rId1" Type="http://schemas.openxmlformats.org/officeDocument/2006/relationships/vmlDrawing" Target="../drawings/vmlDrawing48.vml"/><Relationship Id="rId5" Type="http://schemas.openxmlformats.org/officeDocument/2006/relationships/image" Target="../media/image87.wmf"/><Relationship Id="rId4" Type="http://schemas.openxmlformats.org/officeDocument/2006/relationships/oleObject" Target="../embeddings/oleObject58.bin"/></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3" Type="http://schemas.openxmlformats.org/officeDocument/2006/relationships/notesSlide" Target="../notesSlides/notesSlide240.xml"/><Relationship Id="rId2" Type="http://schemas.openxmlformats.org/officeDocument/2006/relationships/slideLayout" Target="../slideLayouts/slideLayout6.xml"/><Relationship Id="rId1" Type="http://schemas.openxmlformats.org/officeDocument/2006/relationships/vmlDrawing" Target="../drawings/vmlDrawing49.vml"/><Relationship Id="rId5" Type="http://schemas.openxmlformats.org/officeDocument/2006/relationships/image" Target="../media/image88.wmf"/><Relationship Id="rId4" Type="http://schemas.openxmlformats.org/officeDocument/2006/relationships/oleObject" Target="../embeddings/oleObject59.bin"/></Relationships>
</file>

<file path=ppt/slides/_rels/slide241.xml.rels><?xml version="1.0" encoding="UTF-8" standalone="yes"?>
<Relationships xmlns="http://schemas.openxmlformats.org/package/2006/relationships"><Relationship Id="rId3" Type="http://schemas.openxmlformats.org/officeDocument/2006/relationships/notesSlide" Target="../notesSlides/notesSlide241.xml"/><Relationship Id="rId2" Type="http://schemas.openxmlformats.org/officeDocument/2006/relationships/slideLayout" Target="../slideLayouts/slideLayout6.xml"/><Relationship Id="rId1" Type="http://schemas.openxmlformats.org/officeDocument/2006/relationships/vmlDrawing" Target="../drawings/vmlDrawing50.vml"/><Relationship Id="rId5" Type="http://schemas.openxmlformats.org/officeDocument/2006/relationships/image" Target="../media/image89.wmf"/><Relationship Id="rId4" Type="http://schemas.openxmlformats.org/officeDocument/2006/relationships/oleObject" Target="../embeddings/oleObject60.bin"/></Relationships>
</file>

<file path=ppt/slides/_rels/slide242.xml.rels><?xml version="1.0" encoding="UTF-8" standalone="yes"?>
<Relationships xmlns="http://schemas.openxmlformats.org/package/2006/relationships"><Relationship Id="rId3" Type="http://schemas.openxmlformats.org/officeDocument/2006/relationships/notesSlide" Target="../notesSlides/notesSlide242.xml"/><Relationship Id="rId2" Type="http://schemas.openxmlformats.org/officeDocument/2006/relationships/slideLayout" Target="../slideLayouts/slideLayout6.xml"/><Relationship Id="rId1" Type="http://schemas.openxmlformats.org/officeDocument/2006/relationships/vmlDrawing" Target="../drawings/vmlDrawing51.vml"/><Relationship Id="rId5" Type="http://schemas.openxmlformats.org/officeDocument/2006/relationships/image" Target="../media/image90.wmf"/><Relationship Id="rId4" Type="http://schemas.openxmlformats.org/officeDocument/2006/relationships/oleObject" Target="../embeddings/oleObject61.bin"/></Relationships>
</file>

<file path=ppt/slides/_rels/slide243.xml.rels><?xml version="1.0" encoding="UTF-8" standalone="yes"?>
<Relationships xmlns="http://schemas.openxmlformats.org/package/2006/relationships"><Relationship Id="rId2" Type="http://schemas.openxmlformats.org/officeDocument/2006/relationships/notesSlide" Target="../notesSlides/notesSlide243.xml"/><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2" Type="http://schemas.openxmlformats.org/officeDocument/2006/relationships/notesSlide" Target="../notesSlides/notesSlide244.xml"/><Relationship Id="rId1" Type="http://schemas.openxmlformats.org/officeDocument/2006/relationships/slideLayout" Target="../slideLayouts/slideLayout3.xml"/></Relationships>
</file>

<file path=ppt/slides/_rels/slide245.xml.rels><?xml version="1.0" encoding="UTF-8" standalone="yes"?>
<Relationships xmlns="http://schemas.openxmlformats.org/package/2006/relationships"><Relationship Id="rId2" Type="http://schemas.openxmlformats.org/officeDocument/2006/relationships/notesSlide" Target="../notesSlides/notesSlide245.xml"/><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3" Type="http://schemas.openxmlformats.org/officeDocument/2006/relationships/notesSlide" Target="../notesSlides/notesSlide246.xml"/><Relationship Id="rId2" Type="http://schemas.openxmlformats.org/officeDocument/2006/relationships/slideLayout" Target="../slideLayouts/slideLayout2.xml"/><Relationship Id="rId1" Type="http://schemas.openxmlformats.org/officeDocument/2006/relationships/vmlDrawing" Target="../drawings/vmlDrawing52.vml"/><Relationship Id="rId5" Type="http://schemas.openxmlformats.org/officeDocument/2006/relationships/image" Target="../media/image91.emf"/><Relationship Id="rId4" Type="http://schemas.openxmlformats.org/officeDocument/2006/relationships/oleObject" Target="../embeddings/oleObject62.bin"/></Relationships>
</file>

<file path=ppt/slides/_rels/slide247.xml.rels><?xml version="1.0" encoding="UTF-8" standalone="yes"?>
<Relationships xmlns="http://schemas.openxmlformats.org/package/2006/relationships"><Relationship Id="rId3" Type="http://schemas.openxmlformats.org/officeDocument/2006/relationships/notesSlide" Target="../notesSlides/notesSlide247.xml"/><Relationship Id="rId2" Type="http://schemas.openxmlformats.org/officeDocument/2006/relationships/slideLayout" Target="../slideLayouts/slideLayout6.xml"/><Relationship Id="rId1" Type="http://schemas.openxmlformats.org/officeDocument/2006/relationships/vmlDrawing" Target="../drawings/vmlDrawing53.vml"/><Relationship Id="rId5" Type="http://schemas.openxmlformats.org/officeDocument/2006/relationships/image" Target="../media/image92.wmf"/><Relationship Id="rId4" Type="http://schemas.openxmlformats.org/officeDocument/2006/relationships/oleObject" Target="../embeddings/oleObject63.bin"/></Relationships>
</file>

<file path=ppt/slides/_rels/slide248.xml.rels><?xml version="1.0" encoding="UTF-8" standalone="yes"?>
<Relationships xmlns="http://schemas.openxmlformats.org/package/2006/relationships"><Relationship Id="rId3" Type="http://schemas.openxmlformats.org/officeDocument/2006/relationships/notesSlide" Target="../notesSlides/notesSlide248.xml"/><Relationship Id="rId2" Type="http://schemas.openxmlformats.org/officeDocument/2006/relationships/slideLayout" Target="../slideLayouts/slideLayout6.xml"/><Relationship Id="rId1" Type="http://schemas.openxmlformats.org/officeDocument/2006/relationships/vmlDrawing" Target="../drawings/vmlDrawing54.vml"/><Relationship Id="rId5" Type="http://schemas.openxmlformats.org/officeDocument/2006/relationships/image" Target="../media/image93.wmf"/><Relationship Id="rId4" Type="http://schemas.openxmlformats.org/officeDocument/2006/relationships/oleObject" Target="../embeddings/oleObject64.bin"/></Relationships>
</file>

<file path=ppt/slides/_rels/slide249.xml.rels><?xml version="1.0" encoding="UTF-8" standalone="yes"?>
<Relationships xmlns="http://schemas.openxmlformats.org/package/2006/relationships"><Relationship Id="rId3" Type="http://schemas.openxmlformats.org/officeDocument/2006/relationships/notesSlide" Target="../notesSlides/notesSlide249.xml"/><Relationship Id="rId2" Type="http://schemas.openxmlformats.org/officeDocument/2006/relationships/slideLayout" Target="../slideLayouts/slideLayout6.xml"/><Relationship Id="rId1" Type="http://schemas.openxmlformats.org/officeDocument/2006/relationships/vmlDrawing" Target="../drawings/vmlDrawing55.vml"/><Relationship Id="rId5" Type="http://schemas.openxmlformats.org/officeDocument/2006/relationships/image" Target="../media/image94.wmf"/><Relationship Id="rId4" Type="http://schemas.openxmlformats.org/officeDocument/2006/relationships/oleObject" Target="../embeddings/oleObject65.bin"/></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2" Type="http://schemas.openxmlformats.org/officeDocument/2006/relationships/notesSlide" Target="../notesSlides/notesSlide250.xml"/><Relationship Id="rId1" Type="http://schemas.openxmlformats.org/officeDocument/2006/relationships/slideLayout" Target="../slideLayouts/slideLayout3.xml"/></Relationships>
</file>

<file path=ppt/slides/_rels/slide251.xml.rels><?xml version="1.0" encoding="UTF-8" standalone="yes"?>
<Relationships xmlns="http://schemas.openxmlformats.org/package/2006/relationships"><Relationship Id="rId2" Type="http://schemas.openxmlformats.org/officeDocument/2006/relationships/notesSlide" Target="../notesSlides/notesSlide251.xml"/><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2" Type="http://schemas.openxmlformats.org/officeDocument/2006/relationships/notesSlide" Target="../notesSlides/notesSlide252.xml"/><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2" Type="http://schemas.openxmlformats.org/officeDocument/2006/relationships/notesSlide" Target="../notesSlides/notesSlide253.xml"/><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2" Type="http://schemas.openxmlformats.org/officeDocument/2006/relationships/notesSlide" Target="../notesSlides/notesSlide254.xml"/><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2" Type="http://schemas.openxmlformats.org/officeDocument/2006/relationships/notesSlide" Target="../notesSlides/notesSlide255.xml"/><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2" Type="http://schemas.openxmlformats.org/officeDocument/2006/relationships/notesSlide" Target="../notesSlides/notesSlide256.xml"/><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2" Type="http://schemas.openxmlformats.org/officeDocument/2006/relationships/notesSlide" Target="../notesSlides/notesSlide257.xml"/><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2" Type="http://schemas.openxmlformats.org/officeDocument/2006/relationships/notesSlide" Target="../notesSlides/notesSlide258.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5.xml"/><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9.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hyperlink" Target="http://www.uml.org/" TargetMode="External"/><Relationship Id="rId2" Type="http://schemas.openxmlformats.org/officeDocument/2006/relationships/notesSlide" Target="../notesSlides/notesSlide97.xml"/><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notesSlide" Target="../notesSlides/notesSlide99.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14.emf"/><Relationship Id="rId4" Type="http://schemas.openxmlformats.org/officeDocument/2006/relationships/oleObject" Target="../embeddings/oleObject1.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ctrTitle"/>
          </p:nvPr>
        </p:nvSpPr>
        <p:spPr/>
        <p:txBody>
          <a:bodyPr/>
          <a:lstStyle/>
          <a:p>
            <a:r>
              <a:rPr lang="en-US" sz="4800" b="1" dirty="0" smtClean="0">
                <a:solidFill>
                  <a:schemeClr val="accent5"/>
                </a:solidFill>
              </a:rPr>
              <a:t>An Introduction to </a:t>
            </a:r>
            <a:r>
              <a:rPr lang="en-US" sz="4800" b="1" dirty="0" smtClean="0"/>
              <a:t>Software Engineering</a:t>
            </a:r>
            <a:endParaRPr lang="cs-CZ" sz="4800" b="1" dirty="0"/>
          </a:p>
        </p:txBody>
      </p:sp>
      <p:sp>
        <p:nvSpPr>
          <p:cNvPr id="3" name="Podnadpis 2"/>
          <p:cNvSpPr>
            <a:spLocks noGrp="1"/>
          </p:cNvSpPr>
          <p:nvPr>
            <p:ph type="subTitle" idx="1"/>
          </p:nvPr>
        </p:nvSpPr>
        <p:spPr/>
        <p:txBody>
          <a:bodyPr/>
          <a:lstStyle/>
          <a:p>
            <a:r>
              <a:rPr lang="en-US" b="1" dirty="0" err="1" smtClean="0"/>
              <a:t>Ing</a:t>
            </a:r>
            <a:r>
              <a:rPr lang="en-US" b="1" dirty="0" smtClean="0"/>
              <a:t>. </a:t>
            </a:r>
            <a:r>
              <a:rPr lang="en-US" b="1" dirty="0" err="1" smtClean="0"/>
              <a:t>Svatopluk</a:t>
            </a:r>
            <a:r>
              <a:rPr lang="en-US" b="1" dirty="0" smtClean="0"/>
              <a:t> </a:t>
            </a:r>
            <a:r>
              <a:rPr lang="cs-CZ" b="1" dirty="0" smtClean="0"/>
              <a:t>Štolfa</a:t>
            </a:r>
            <a:r>
              <a:rPr lang="en-US" b="1" dirty="0" smtClean="0"/>
              <a:t>, Ph.D.</a:t>
            </a:r>
            <a:endParaRPr lang="cs-CZ" b="1" dirty="0" smtClean="0"/>
          </a:p>
          <a:p>
            <a:r>
              <a:rPr lang="cs-CZ" b="1" dirty="0"/>
              <a:t>p</a:t>
            </a:r>
            <a:r>
              <a:rPr lang="cs-CZ" b="1" dirty="0" smtClean="0"/>
              <a:t>rof. Ing Ivo Vondrák, CSc.</a:t>
            </a:r>
            <a:endParaRPr lang="en-US" b="1" dirty="0" smtClean="0"/>
          </a:p>
          <a:p>
            <a:pPr>
              <a:lnSpc>
                <a:spcPct val="90000"/>
              </a:lnSpc>
            </a:pPr>
            <a:r>
              <a:rPr lang="en-US" sz="2000" dirty="0" smtClean="0">
                <a:solidFill>
                  <a:schemeClr val="accent4"/>
                </a:solidFill>
              </a:rPr>
              <a:t>Department </a:t>
            </a:r>
            <a:r>
              <a:rPr lang="en-US" sz="2000" dirty="0"/>
              <a:t>of Computer Science</a:t>
            </a:r>
          </a:p>
          <a:p>
            <a:pPr>
              <a:lnSpc>
                <a:spcPct val="90000"/>
              </a:lnSpc>
            </a:pPr>
            <a:r>
              <a:rPr lang="en-US" sz="2000" dirty="0"/>
              <a:t>Technical University of Ostrava</a:t>
            </a:r>
            <a:endParaRPr lang="cs-CZ" sz="2000" dirty="0"/>
          </a:p>
          <a:p>
            <a:endParaRPr lang="cs-CZ" dirty="0"/>
          </a:p>
        </p:txBody>
      </p:sp>
    </p:spTree>
    <p:extLst>
      <p:ext uri="{BB962C8B-B14F-4D97-AF65-F5344CB8AC3E}">
        <p14:creationId xmlns:p14="http://schemas.microsoft.com/office/powerpoint/2010/main" val="15531405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title"/>
          </p:nvPr>
        </p:nvSpPr>
        <p:spPr/>
        <p:txBody>
          <a:bodyPr/>
          <a:lstStyle/>
          <a:p>
            <a:r>
              <a:rPr lang="en-US" dirty="0"/>
              <a:t>Definition of Software Engineering</a:t>
            </a:r>
            <a:endParaRPr lang="cs-CZ" dirty="0"/>
          </a:p>
        </p:txBody>
      </p:sp>
      <p:sp>
        <p:nvSpPr>
          <p:cNvPr id="3" name="Zástupný symbol pro obsah 2"/>
          <p:cNvSpPr>
            <a:spLocks noGrp="1"/>
          </p:cNvSpPr>
          <p:nvPr>
            <p:ph idx="1"/>
          </p:nvPr>
        </p:nvSpPr>
        <p:spPr/>
        <p:txBody>
          <a:bodyPr/>
          <a:lstStyle/>
          <a:p>
            <a:pPr>
              <a:defRPr/>
            </a:pPr>
            <a:r>
              <a:rPr lang="en-US" dirty="0"/>
              <a:t>The IEEE Computer Society (</a:t>
            </a:r>
            <a:r>
              <a:rPr lang="en-US" dirty="0">
                <a:hlinkClick r:id="rId3"/>
              </a:rPr>
              <a:t>The Institute of Electrical and Electronics Engineers</a:t>
            </a:r>
            <a:r>
              <a:rPr lang="en-US" dirty="0"/>
              <a:t>) defines software engineering </a:t>
            </a:r>
            <a:r>
              <a:rPr lang="cs-CZ" dirty="0"/>
              <a:t>as:</a:t>
            </a:r>
          </a:p>
          <a:p>
            <a:pPr>
              <a:defRPr/>
            </a:pPr>
            <a:endParaRPr lang="en-US" dirty="0"/>
          </a:p>
          <a:p>
            <a:pPr marL="457200" indent="-457200">
              <a:buFont typeface="Wingdings" pitchFamily="2" charset="2"/>
              <a:buAutoNum type="arabicParenBoth"/>
              <a:defRPr/>
            </a:pPr>
            <a:r>
              <a:rPr lang="en-US" dirty="0"/>
              <a:t>The application of a systematic, disciplined, quantifiable approach to the development, operation, and maintenance of software; that is, the application of </a:t>
            </a:r>
            <a:r>
              <a:rPr lang="cs-CZ" dirty="0" err="1"/>
              <a:t>engineering</a:t>
            </a:r>
            <a:r>
              <a:rPr lang="cs-CZ" dirty="0"/>
              <a:t> to software.</a:t>
            </a:r>
            <a:endParaRPr lang="en-US" dirty="0"/>
          </a:p>
          <a:p>
            <a:pPr marL="457200" indent="-457200">
              <a:buFont typeface="Wingdings" pitchFamily="2" charset="2"/>
              <a:buAutoNum type="arabicParenBoth"/>
              <a:defRPr/>
            </a:pPr>
            <a:r>
              <a:rPr lang="en-US" dirty="0"/>
              <a:t>The study of approaches as in (1).</a:t>
            </a:r>
            <a:endParaRPr lang="cs-CZ" dirty="0"/>
          </a:p>
          <a:p>
            <a:endParaRPr lang="cs-CZ" dirty="0"/>
          </a:p>
        </p:txBody>
      </p:sp>
    </p:spTree>
    <p:extLst>
      <p:ext uri="{BB962C8B-B14F-4D97-AF65-F5344CB8AC3E}">
        <p14:creationId xmlns:p14="http://schemas.microsoft.com/office/powerpoint/2010/main" val="229809213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p:txBody>
          <a:bodyPr/>
          <a:lstStyle/>
          <a:p>
            <a:pPr eaLnBrk="1" hangingPunct="1"/>
            <a:r>
              <a:rPr lang="en-US" dirty="0" smtClean="0"/>
              <a:t>Core Supporting Workflows</a:t>
            </a:r>
            <a:endParaRPr lang="cs-CZ" dirty="0" smtClean="0"/>
          </a:p>
        </p:txBody>
      </p:sp>
      <p:sp>
        <p:nvSpPr>
          <p:cNvPr id="45059" name="Rectangle 3"/>
          <p:cNvSpPr>
            <a:spLocks noGrp="1" noChangeArrowheads="1"/>
          </p:cNvSpPr>
          <p:nvPr>
            <p:ph type="body" idx="1"/>
          </p:nvPr>
        </p:nvSpPr>
        <p:spPr>
          <a:xfrm>
            <a:off x="457347" y="1719263"/>
            <a:ext cx="8453583" cy="4411662"/>
          </a:xfrm>
        </p:spPr>
        <p:txBody>
          <a:bodyPr>
            <a:normAutofit lnSpcReduction="10000"/>
          </a:bodyPr>
          <a:lstStyle/>
          <a:p>
            <a:pPr eaLnBrk="1" hangingPunct="1"/>
            <a:r>
              <a:rPr lang="en-US" b="1" dirty="0" smtClean="0"/>
              <a:t>Configuration Management</a:t>
            </a:r>
            <a:r>
              <a:rPr lang="en-US" dirty="0" smtClean="0"/>
              <a:t> describes how to control the numerous artifacts produced by the many people who work on a common project (simultaneous update, multiple versions …).</a:t>
            </a:r>
          </a:p>
          <a:p>
            <a:pPr eaLnBrk="1" hangingPunct="1"/>
            <a:r>
              <a:rPr lang="en-US" b="1" dirty="0" smtClean="0"/>
              <a:t>Project Management</a:t>
            </a:r>
            <a:r>
              <a:rPr lang="en-US" dirty="0" smtClean="0"/>
              <a:t> is the art of balancing competing objectives, managing risk, and overcoming constraints to deliver, successfully, a product which meets the needs of both customers (the payers of bills) and the users.</a:t>
            </a:r>
          </a:p>
          <a:p>
            <a:pPr eaLnBrk="1" hangingPunct="1"/>
            <a:r>
              <a:rPr lang="en-US" b="1" dirty="0" smtClean="0"/>
              <a:t>Environment Workflow</a:t>
            </a:r>
            <a:r>
              <a:rPr lang="en-US" dirty="0" smtClean="0"/>
              <a:t> provides the software development organization with the software development environment—both processes and tools—that are needed to support the development team.</a:t>
            </a:r>
            <a:endParaRPr lang="cs-CZ" dirty="0" smtClean="0"/>
          </a:p>
        </p:txBody>
      </p:sp>
    </p:spTree>
    <p:extLst>
      <p:ext uri="{BB962C8B-B14F-4D97-AF65-F5344CB8AC3E}">
        <p14:creationId xmlns:p14="http://schemas.microsoft.com/office/powerpoint/2010/main" val="779327580"/>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Nadpis 3"/>
          <p:cNvSpPr>
            <a:spLocks noGrp="1"/>
          </p:cNvSpPr>
          <p:nvPr>
            <p:ph type="title"/>
          </p:nvPr>
        </p:nvSpPr>
        <p:spPr/>
        <p:txBody>
          <a:bodyPr/>
          <a:lstStyle/>
          <a:p>
            <a:r>
              <a:rPr lang="cs-CZ" dirty="0" err="1" smtClean="0"/>
              <a:t>Process</a:t>
            </a:r>
            <a:r>
              <a:rPr lang="cs-CZ" dirty="0" smtClean="0"/>
              <a:t> </a:t>
            </a:r>
            <a:r>
              <a:rPr lang="cs-CZ" dirty="0" err="1" smtClean="0"/>
              <a:t>Standards</a:t>
            </a:r>
            <a:endParaRPr lang="cs-CZ" dirty="0"/>
          </a:p>
        </p:txBody>
      </p:sp>
    </p:spTree>
    <p:extLst>
      <p:ext uri="{BB962C8B-B14F-4D97-AF65-F5344CB8AC3E}">
        <p14:creationId xmlns:p14="http://schemas.microsoft.com/office/powerpoint/2010/main" val="3829756301"/>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Zástupný symbol pro číslo snímku 2"/>
          <p:cNvSpPr>
            <a:spLocks noGrp="1"/>
          </p:cNvSpPr>
          <p:nvPr>
            <p:ph type="sldNum" sz="quarter" idx="11"/>
          </p:nvPr>
        </p:nvSpPr>
        <p:spPr/>
        <p:txBody>
          <a:bodyPr/>
          <a:lstStyle/>
          <a:p>
            <a:fld id="{9D21F4E8-AAB0-4185-90C5-B951B6D18CAB}" type="slidenum">
              <a:rPr lang="en-US"/>
              <a:pPr/>
              <a:t>102</a:t>
            </a:fld>
            <a:endParaRPr lang="en-US"/>
          </a:p>
        </p:txBody>
      </p:sp>
      <p:sp>
        <p:nvSpPr>
          <p:cNvPr id="15" name="Zástupný symbol pro datum 3"/>
          <p:cNvSpPr>
            <a:spLocks noGrp="1"/>
          </p:cNvSpPr>
          <p:nvPr>
            <p:ph type="dt" sz="half" idx="12"/>
          </p:nvPr>
        </p:nvSpPr>
        <p:spPr/>
        <p:txBody>
          <a:bodyPr/>
          <a:lstStyle/>
          <a:p>
            <a:fld id="{555C7528-7D33-42AF-B65F-B7F90029C5DE}" type="datetime1">
              <a:rPr lang="fi-FI"/>
              <a:pPr/>
              <a:t>22.10.2012</a:t>
            </a:fld>
            <a:endParaRPr lang="en-US"/>
          </a:p>
        </p:txBody>
      </p:sp>
      <p:sp>
        <p:nvSpPr>
          <p:cNvPr id="374786" name="Rectangle 2"/>
          <p:cNvSpPr>
            <a:spLocks noChangeArrowheads="1"/>
          </p:cNvSpPr>
          <p:nvPr/>
        </p:nvSpPr>
        <p:spPr bwMode="auto">
          <a:xfrm>
            <a:off x="1042988" y="476250"/>
            <a:ext cx="3816350" cy="954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algn="l"/>
            <a:r>
              <a:rPr lang="en-US" sz="2800" dirty="0">
                <a:solidFill>
                  <a:schemeClr val="accent2"/>
                </a:solidFill>
                <a:effectLst>
                  <a:outerShdw blurRad="38100" dist="38100" dir="2700000" algn="tl">
                    <a:srgbClr val="C0C0C0"/>
                  </a:outerShdw>
                </a:effectLst>
                <a:latin typeface="Arial" pitchFamily="34" charset="0"/>
              </a:rPr>
              <a:t>ISO/IEC </a:t>
            </a:r>
            <a:r>
              <a:rPr lang="en-US" sz="2800" dirty="0" smtClean="0">
                <a:solidFill>
                  <a:schemeClr val="accent2"/>
                </a:solidFill>
                <a:effectLst>
                  <a:outerShdw blurRad="38100" dist="38100" dir="2700000" algn="tl">
                    <a:srgbClr val="C0C0C0"/>
                  </a:outerShdw>
                </a:effectLst>
                <a:latin typeface="Arial" pitchFamily="34" charset="0"/>
              </a:rPr>
              <a:t>Integrated </a:t>
            </a:r>
            <a:r>
              <a:rPr lang="en-US" sz="2800" dirty="0">
                <a:solidFill>
                  <a:schemeClr val="accent2"/>
                </a:solidFill>
                <a:effectLst>
                  <a:outerShdw blurRad="38100" dist="38100" dir="2700000" algn="tl">
                    <a:srgbClr val="C0C0C0"/>
                  </a:outerShdw>
                </a:effectLst>
                <a:latin typeface="Arial" pitchFamily="34" charset="0"/>
              </a:rPr>
              <a:t>set of Standards</a:t>
            </a:r>
          </a:p>
        </p:txBody>
      </p:sp>
      <p:sp>
        <p:nvSpPr>
          <p:cNvPr id="374787" name="Line 3"/>
          <p:cNvSpPr>
            <a:spLocks noChangeShapeType="1"/>
          </p:cNvSpPr>
          <p:nvPr/>
        </p:nvSpPr>
        <p:spPr bwMode="auto">
          <a:xfrm flipH="1">
            <a:off x="3203575" y="1916113"/>
            <a:ext cx="2592388" cy="2305050"/>
          </a:xfrm>
          <a:prstGeom prst="line">
            <a:avLst/>
          </a:prstGeom>
          <a:noFill/>
          <a:ln w="38100">
            <a:solidFill>
              <a:schemeClr val="tx1"/>
            </a:solidFill>
            <a:round/>
            <a:headEnd type="triangle" w="lg" len="lg"/>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cs-CZ"/>
          </a:p>
        </p:txBody>
      </p:sp>
      <p:sp>
        <p:nvSpPr>
          <p:cNvPr id="374788" name="Freeform 4"/>
          <p:cNvSpPr>
            <a:spLocks/>
          </p:cNvSpPr>
          <p:nvPr/>
        </p:nvSpPr>
        <p:spPr bwMode="auto">
          <a:xfrm>
            <a:off x="5724525" y="979488"/>
            <a:ext cx="1763713" cy="936625"/>
          </a:xfrm>
          <a:custGeom>
            <a:avLst/>
            <a:gdLst>
              <a:gd name="T0" fmla="*/ 0 w 741"/>
              <a:gd name="T1" fmla="*/ 442 h 506"/>
              <a:gd name="T2" fmla="*/ 0 w 741"/>
              <a:gd name="T3" fmla="*/ 0 h 506"/>
              <a:gd name="T4" fmla="*/ 740 w 741"/>
              <a:gd name="T5" fmla="*/ 0 h 506"/>
              <a:gd name="T6" fmla="*/ 740 w 741"/>
              <a:gd name="T7" fmla="*/ 442 h 506"/>
              <a:gd name="T8" fmla="*/ 698 w 741"/>
              <a:gd name="T9" fmla="*/ 415 h 506"/>
              <a:gd name="T10" fmla="*/ 652 w 741"/>
              <a:gd name="T11" fmla="*/ 396 h 506"/>
              <a:gd name="T12" fmla="*/ 604 w 741"/>
              <a:gd name="T13" fmla="*/ 383 h 506"/>
              <a:gd name="T14" fmla="*/ 556 w 741"/>
              <a:gd name="T15" fmla="*/ 379 h 506"/>
              <a:gd name="T16" fmla="*/ 506 w 741"/>
              <a:gd name="T17" fmla="*/ 383 h 506"/>
              <a:gd name="T18" fmla="*/ 458 w 741"/>
              <a:gd name="T19" fmla="*/ 396 h 506"/>
              <a:gd name="T20" fmla="*/ 412 w 741"/>
              <a:gd name="T21" fmla="*/ 415 h 506"/>
              <a:gd name="T22" fmla="*/ 370 w 741"/>
              <a:gd name="T23" fmla="*/ 442 h 506"/>
              <a:gd name="T24" fmla="*/ 328 w 741"/>
              <a:gd name="T25" fmla="*/ 470 h 506"/>
              <a:gd name="T26" fmla="*/ 282 w 741"/>
              <a:gd name="T27" fmla="*/ 490 h 506"/>
              <a:gd name="T28" fmla="*/ 234 w 741"/>
              <a:gd name="T29" fmla="*/ 500 h 506"/>
              <a:gd name="T30" fmla="*/ 186 w 741"/>
              <a:gd name="T31" fmla="*/ 505 h 506"/>
              <a:gd name="T32" fmla="*/ 137 w 741"/>
              <a:gd name="T33" fmla="*/ 500 h 506"/>
              <a:gd name="T34" fmla="*/ 89 w 741"/>
              <a:gd name="T35" fmla="*/ 490 h 506"/>
              <a:gd name="T36" fmla="*/ 43 w 741"/>
              <a:gd name="T37" fmla="*/ 470 h 506"/>
              <a:gd name="T38" fmla="*/ 0 w 741"/>
              <a:gd name="T39" fmla="*/ 442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41" h="506">
                <a:moveTo>
                  <a:pt x="0" y="442"/>
                </a:moveTo>
                <a:lnTo>
                  <a:pt x="0" y="0"/>
                </a:lnTo>
                <a:lnTo>
                  <a:pt x="740" y="0"/>
                </a:lnTo>
                <a:lnTo>
                  <a:pt x="740" y="442"/>
                </a:lnTo>
                <a:lnTo>
                  <a:pt x="698" y="415"/>
                </a:lnTo>
                <a:lnTo>
                  <a:pt x="652" y="396"/>
                </a:lnTo>
                <a:lnTo>
                  <a:pt x="604" y="383"/>
                </a:lnTo>
                <a:lnTo>
                  <a:pt x="556" y="379"/>
                </a:lnTo>
                <a:lnTo>
                  <a:pt x="506" y="383"/>
                </a:lnTo>
                <a:lnTo>
                  <a:pt x="458" y="396"/>
                </a:lnTo>
                <a:lnTo>
                  <a:pt x="412" y="415"/>
                </a:lnTo>
                <a:lnTo>
                  <a:pt x="370" y="442"/>
                </a:lnTo>
                <a:lnTo>
                  <a:pt x="328" y="470"/>
                </a:lnTo>
                <a:lnTo>
                  <a:pt x="282" y="490"/>
                </a:lnTo>
                <a:lnTo>
                  <a:pt x="234" y="500"/>
                </a:lnTo>
                <a:lnTo>
                  <a:pt x="186" y="505"/>
                </a:lnTo>
                <a:lnTo>
                  <a:pt x="137" y="500"/>
                </a:lnTo>
                <a:lnTo>
                  <a:pt x="89" y="490"/>
                </a:lnTo>
                <a:lnTo>
                  <a:pt x="43" y="470"/>
                </a:lnTo>
                <a:lnTo>
                  <a:pt x="0" y="442"/>
                </a:lnTo>
              </a:path>
            </a:pathLst>
          </a:custGeom>
          <a:solidFill>
            <a:srgbClr val="99CCFF"/>
          </a:solidFill>
          <a:ln w="25400" cap="rnd" cmpd="sng">
            <a:solidFill>
              <a:srgbClr val="000000"/>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cs-CZ"/>
          </a:p>
        </p:txBody>
      </p:sp>
      <p:sp>
        <p:nvSpPr>
          <p:cNvPr id="374789" name="Freeform 5"/>
          <p:cNvSpPr>
            <a:spLocks/>
          </p:cNvSpPr>
          <p:nvPr/>
        </p:nvSpPr>
        <p:spPr bwMode="auto">
          <a:xfrm>
            <a:off x="1979613" y="4292600"/>
            <a:ext cx="1728787" cy="936625"/>
          </a:xfrm>
          <a:custGeom>
            <a:avLst/>
            <a:gdLst>
              <a:gd name="T0" fmla="*/ 0 w 741"/>
              <a:gd name="T1" fmla="*/ 443 h 509"/>
              <a:gd name="T2" fmla="*/ 0 w 741"/>
              <a:gd name="T3" fmla="*/ 0 h 509"/>
              <a:gd name="T4" fmla="*/ 740 w 741"/>
              <a:gd name="T5" fmla="*/ 0 h 509"/>
              <a:gd name="T6" fmla="*/ 740 w 741"/>
              <a:gd name="T7" fmla="*/ 443 h 509"/>
              <a:gd name="T8" fmla="*/ 698 w 741"/>
              <a:gd name="T9" fmla="*/ 416 h 509"/>
              <a:gd name="T10" fmla="*/ 652 w 741"/>
              <a:gd name="T11" fmla="*/ 397 h 509"/>
              <a:gd name="T12" fmla="*/ 604 w 741"/>
              <a:gd name="T13" fmla="*/ 384 h 509"/>
              <a:gd name="T14" fmla="*/ 556 w 741"/>
              <a:gd name="T15" fmla="*/ 379 h 509"/>
              <a:gd name="T16" fmla="*/ 506 w 741"/>
              <a:gd name="T17" fmla="*/ 384 h 509"/>
              <a:gd name="T18" fmla="*/ 458 w 741"/>
              <a:gd name="T19" fmla="*/ 397 h 509"/>
              <a:gd name="T20" fmla="*/ 412 w 741"/>
              <a:gd name="T21" fmla="*/ 416 h 509"/>
              <a:gd name="T22" fmla="*/ 370 w 741"/>
              <a:gd name="T23" fmla="*/ 443 h 509"/>
              <a:gd name="T24" fmla="*/ 328 w 741"/>
              <a:gd name="T25" fmla="*/ 470 h 509"/>
              <a:gd name="T26" fmla="*/ 282 w 741"/>
              <a:gd name="T27" fmla="*/ 491 h 509"/>
              <a:gd name="T28" fmla="*/ 234 w 741"/>
              <a:gd name="T29" fmla="*/ 503 h 509"/>
              <a:gd name="T30" fmla="*/ 186 w 741"/>
              <a:gd name="T31" fmla="*/ 508 h 509"/>
              <a:gd name="T32" fmla="*/ 136 w 741"/>
              <a:gd name="T33" fmla="*/ 503 h 509"/>
              <a:gd name="T34" fmla="*/ 88 w 741"/>
              <a:gd name="T35" fmla="*/ 491 h 509"/>
              <a:gd name="T36" fmla="*/ 42 w 741"/>
              <a:gd name="T37" fmla="*/ 470 h 509"/>
              <a:gd name="T38" fmla="*/ 0 w 741"/>
              <a:gd name="T39" fmla="*/ 443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41" h="509">
                <a:moveTo>
                  <a:pt x="0" y="443"/>
                </a:moveTo>
                <a:lnTo>
                  <a:pt x="0" y="0"/>
                </a:lnTo>
                <a:lnTo>
                  <a:pt x="740" y="0"/>
                </a:lnTo>
                <a:lnTo>
                  <a:pt x="740" y="443"/>
                </a:lnTo>
                <a:lnTo>
                  <a:pt x="698" y="416"/>
                </a:lnTo>
                <a:lnTo>
                  <a:pt x="652" y="397"/>
                </a:lnTo>
                <a:lnTo>
                  <a:pt x="604" y="384"/>
                </a:lnTo>
                <a:lnTo>
                  <a:pt x="556" y="379"/>
                </a:lnTo>
                <a:lnTo>
                  <a:pt x="506" y="384"/>
                </a:lnTo>
                <a:lnTo>
                  <a:pt x="458" y="397"/>
                </a:lnTo>
                <a:lnTo>
                  <a:pt x="412" y="416"/>
                </a:lnTo>
                <a:lnTo>
                  <a:pt x="370" y="443"/>
                </a:lnTo>
                <a:lnTo>
                  <a:pt x="328" y="470"/>
                </a:lnTo>
                <a:lnTo>
                  <a:pt x="282" y="491"/>
                </a:lnTo>
                <a:lnTo>
                  <a:pt x="234" y="503"/>
                </a:lnTo>
                <a:lnTo>
                  <a:pt x="186" y="508"/>
                </a:lnTo>
                <a:lnTo>
                  <a:pt x="136" y="503"/>
                </a:lnTo>
                <a:lnTo>
                  <a:pt x="88" y="491"/>
                </a:lnTo>
                <a:lnTo>
                  <a:pt x="42" y="470"/>
                </a:lnTo>
                <a:lnTo>
                  <a:pt x="0" y="443"/>
                </a:lnTo>
              </a:path>
            </a:pathLst>
          </a:custGeom>
          <a:solidFill>
            <a:srgbClr val="FFFFFF"/>
          </a:solidFill>
          <a:ln w="25400" cap="rnd" cmpd="sng">
            <a:solidFill>
              <a:srgbClr val="000000"/>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cs-CZ"/>
          </a:p>
        </p:txBody>
      </p:sp>
      <p:sp>
        <p:nvSpPr>
          <p:cNvPr id="374790" name="Rectangle 6"/>
          <p:cNvSpPr>
            <a:spLocks noChangeArrowheads="1"/>
          </p:cNvSpPr>
          <p:nvPr/>
        </p:nvSpPr>
        <p:spPr bwMode="auto">
          <a:xfrm>
            <a:off x="2027238" y="4360863"/>
            <a:ext cx="1536700" cy="58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algn="l"/>
            <a:r>
              <a:rPr lang="en-US" dirty="0">
                <a:solidFill>
                  <a:srgbClr val="000000"/>
                </a:solidFill>
                <a:latin typeface="Arial" pitchFamily="34" charset="0"/>
              </a:rPr>
              <a:t>ISO 9001 &amp; </a:t>
            </a:r>
          </a:p>
          <a:p>
            <a:pPr algn="l"/>
            <a:r>
              <a:rPr lang="en-US" dirty="0">
                <a:solidFill>
                  <a:srgbClr val="000000"/>
                </a:solidFill>
                <a:latin typeface="Arial" pitchFamily="34" charset="0"/>
              </a:rPr>
              <a:t>ISO 9000-3</a:t>
            </a:r>
          </a:p>
        </p:txBody>
      </p:sp>
      <p:sp>
        <p:nvSpPr>
          <p:cNvPr id="374791" name="Freeform 7"/>
          <p:cNvSpPr>
            <a:spLocks/>
          </p:cNvSpPr>
          <p:nvPr/>
        </p:nvSpPr>
        <p:spPr bwMode="auto">
          <a:xfrm>
            <a:off x="3432175" y="2593975"/>
            <a:ext cx="1931988" cy="1050925"/>
          </a:xfrm>
          <a:custGeom>
            <a:avLst/>
            <a:gdLst>
              <a:gd name="T0" fmla="*/ 0 w 741"/>
              <a:gd name="T1" fmla="*/ 445 h 510"/>
              <a:gd name="T2" fmla="*/ 0 w 741"/>
              <a:gd name="T3" fmla="*/ 0 h 510"/>
              <a:gd name="T4" fmla="*/ 740 w 741"/>
              <a:gd name="T5" fmla="*/ 0 h 510"/>
              <a:gd name="T6" fmla="*/ 740 w 741"/>
              <a:gd name="T7" fmla="*/ 445 h 510"/>
              <a:gd name="T8" fmla="*/ 696 w 741"/>
              <a:gd name="T9" fmla="*/ 417 h 510"/>
              <a:gd name="T10" fmla="*/ 652 w 741"/>
              <a:gd name="T11" fmla="*/ 397 h 510"/>
              <a:gd name="T12" fmla="*/ 604 w 741"/>
              <a:gd name="T13" fmla="*/ 385 h 510"/>
              <a:gd name="T14" fmla="*/ 554 w 741"/>
              <a:gd name="T15" fmla="*/ 380 h 510"/>
              <a:gd name="T16" fmla="*/ 506 w 741"/>
              <a:gd name="T17" fmla="*/ 385 h 510"/>
              <a:gd name="T18" fmla="*/ 458 w 741"/>
              <a:gd name="T19" fmla="*/ 397 h 510"/>
              <a:gd name="T20" fmla="*/ 412 w 741"/>
              <a:gd name="T21" fmla="*/ 417 h 510"/>
              <a:gd name="T22" fmla="*/ 370 w 741"/>
              <a:gd name="T23" fmla="*/ 445 h 510"/>
              <a:gd name="T24" fmla="*/ 328 w 741"/>
              <a:gd name="T25" fmla="*/ 472 h 510"/>
              <a:gd name="T26" fmla="*/ 282 w 741"/>
              <a:gd name="T27" fmla="*/ 491 h 510"/>
              <a:gd name="T28" fmla="*/ 234 w 741"/>
              <a:gd name="T29" fmla="*/ 504 h 510"/>
              <a:gd name="T30" fmla="*/ 184 w 741"/>
              <a:gd name="T31" fmla="*/ 509 h 510"/>
              <a:gd name="T32" fmla="*/ 136 w 741"/>
              <a:gd name="T33" fmla="*/ 504 h 510"/>
              <a:gd name="T34" fmla="*/ 88 w 741"/>
              <a:gd name="T35" fmla="*/ 491 h 510"/>
              <a:gd name="T36" fmla="*/ 42 w 741"/>
              <a:gd name="T37" fmla="*/ 472 h 510"/>
              <a:gd name="T38" fmla="*/ 0 w 741"/>
              <a:gd name="T39" fmla="*/ 445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41" h="510">
                <a:moveTo>
                  <a:pt x="0" y="445"/>
                </a:moveTo>
                <a:lnTo>
                  <a:pt x="0" y="0"/>
                </a:lnTo>
                <a:lnTo>
                  <a:pt x="740" y="0"/>
                </a:lnTo>
                <a:lnTo>
                  <a:pt x="740" y="445"/>
                </a:lnTo>
                <a:lnTo>
                  <a:pt x="696" y="417"/>
                </a:lnTo>
                <a:lnTo>
                  <a:pt x="652" y="397"/>
                </a:lnTo>
                <a:lnTo>
                  <a:pt x="604" y="385"/>
                </a:lnTo>
                <a:lnTo>
                  <a:pt x="554" y="380"/>
                </a:lnTo>
                <a:lnTo>
                  <a:pt x="506" y="385"/>
                </a:lnTo>
                <a:lnTo>
                  <a:pt x="458" y="397"/>
                </a:lnTo>
                <a:lnTo>
                  <a:pt x="412" y="417"/>
                </a:lnTo>
                <a:lnTo>
                  <a:pt x="370" y="445"/>
                </a:lnTo>
                <a:lnTo>
                  <a:pt x="328" y="472"/>
                </a:lnTo>
                <a:lnTo>
                  <a:pt x="282" y="491"/>
                </a:lnTo>
                <a:lnTo>
                  <a:pt x="234" y="504"/>
                </a:lnTo>
                <a:lnTo>
                  <a:pt x="184" y="509"/>
                </a:lnTo>
                <a:lnTo>
                  <a:pt x="136" y="504"/>
                </a:lnTo>
                <a:lnTo>
                  <a:pt x="88" y="491"/>
                </a:lnTo>
                <a:lnTo>
                  <a:pt x="42" y="472"/>
                </a:lnTo>
                <a:lnTo>
                  <a:pt x="0" y="445"/>
                </a:lnTo>
              </a:path>
            </a:pathLst>
          </a:custGeom>
          <a:solidFill>
            <a:srgbClr val="99CCFF"/>
          </a:solidFill>
          <a:ln w="25400" cap="rnd" cmpd="sng">
            <a:solidFill>
              <a:srgbClr val="000000"/>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cs-CZ"/>
          </a:p>
        </p:txBody>
      </p:sp>
      <p:sp>
        <p:nvSpPr>
          <p:cNvPr id="374792" name="Rectangle 8"/>
          <p:cNvSpPr>
            <a:spLocks noChangeArrowheads="1"/>
          </p:cNvSpPr>
          <p:nvPr/>
        </p:nvSpPr>
        <p:spPr bwMode="auto">
          <a:xfrm>
            <a:off x="3506788" y="2665413"/>
            <a:ext cx="1785937" cy="58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algn="l"/>
            <a:r>
              <a:rPr lang="en-US" dirty="0">
                <a:solidFill>
                  <a:srgbClr val="000000"/>
                </a:solidFill>
                <a:latin typeface="Arial" pitchFamily="34" charset="0"/>
              </a:rPr>
              <a:t>ISO/IEC 12207 ISO/IEC 15288</a:t>
            </a:r>
          </a:p>
        </p:txBody>
      </p:sp>
      <p:sp>
        <p:nvSpPr>
          <p:cNvPr id="374793" name="Rectangle 9"/>
          <p:cNvSpPr>
            <a:spLocks noChangeArrowheads="1"/>
          </p:cNvSpPr>
          <p:nvPr/>
        </p:nvSpPr>
        <p:spPr bwMode="auto">
          <a:xfrm>
            <a:off x="5930900" y="989013"/>
            <a:ext cx="15938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algn="l"/>
            <a:r>
              <a:rPr lang="en-US" dirty="0">
                <a:solidFill>
                  <a:srgbClr val="000000"/>
                </a:solidFill>
                <a:latin typeface="Arial" pitchFamily="34" charset="0"/>
              </a:rPr>
              <a:t>ISO/IEC 15504</a:t>
            </a:r>
          </a:p>
        </p:txBody>
      </p:sp>
      <p:sp>
        <p:nvSpPr>
          <p:cNvPr id="374794" name="AutoShape 10"/>
          <p:cNvSpPr>
            <a:spLocks noChangeArrowheads="1"/>
          </p:cNvSpPr>
          <p:nvPr/>
        </p:nvSpPr>
        <p:spPr bwMode="auto">
          <a:xfrm>
            <a:off x="1403350" y="5229225"/>
            <a:ext cx="2663825" cy="576263"/>
          </a:xfrm>
          <a:prstGeom prst="leftRightArrow">
            <a:avLst>
              <a:gd name="adj1" fmla="val 50000"/>
              <a:gd name="adj2" fmla="val 33706"/>
            </a:avLst>
          </a:prstGeom>
          <a:solidFill>
            <a:schemeClr val="folHlink"/>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sz="1800" b="1">
                <a:solidFill>
                  <a:srgbClr val="000000"/>
                </a:solidFill>
                <a:latin typeface="Arial" pitchFamily="34" charset="0"/>
              </a:rPr>
              <a:t>Quality</a:t>
            </a:r>
          </a:p>
        </p:txBody>
      </p:sp>
      <p:sp>
        <p:nvSpPr>
          <p:cNvPr id="374795" name="AutoShape 11"/>
          <p:cNvSpPr>
            <a:spLocks noChangeArrowheads="1"/>
          </p:cNvSpPr>
          <p:nvPr/>
        </p:nvSpPr>
        <p:spPr bwMode="auto">
          <a:xfrm rot="-2504278">
            <a:off x="4284663" y="3419475"/>
            <a:ext cx="2663825" cy="585788"/>
          </a:xfrm>
          <a:prstGeom prst="leftRightArrow">
            <a:avLst>
              <a:gd name="adj1" fmla="val 50000"/>
              <a:gd name="adj2" fmla="val 33158"/>
            </a:avLst>
          </a:prstGeom>
          <a:solidFill>
            <a:schemeClr val="folHlink"/>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sz="1800" b="1">
                <a:solidFill>
                  <a:srgbClr val="000000"/>
                </a:solidFill>
                <a:latin typeface="Arial" pitchFamily="34" charset="0"/>
              </a:rPr>
              <a:t>Life Cycle</a:t>
            </a:r>
          </a:p>
        </p:txBody>
      </p:sp>
      <p:sp>
        <p:nvSpPr>
          <p:cNvPr id="374796" name="AutoShape 12"/>
          <p:cNvSpPr>
            <a:spLocks noChangeArrowheads="1"/>
          </p:cNvSpPr>
          <p:nvPr/>
        </p:nvSpPr>
        <p:spPr bwMode="auto">
          <a:xfrm rot="16200000">
            <a:off x="6844506" y="1299369"/>
            <a:ext cx="2293938" cy="647700"/>
          </a:xfrm>
          <a:prstGeom prst="leftRightArrow">
            <a:avLst>
              <a:gd name="adj1" fmla="val 50000"/>
              <a:gd name="adj2" fmla="val 25825"/>
            </a:avLst>
          </a:prstGeom>
          <a:solidFill>
            <a:schemeClr val="folHlink"/>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sz="1800" b="1">
                <a:solidFill>
                  <a:srgbClr val="000000"/>
                </a:solidFill>
                <a:latin typeface="Arial" pitchFamily="34" charset="0"/>
              </a:rPr>
              <a:t>Capability</a:t>
            </a:r>
          </a:p>
        </p:txBody>
      </p:sp>
    </p:spTree>
    <p:extLst>
      <p:ext uri="{BB962C8B-B14F-4D97-AF65-F5344CB8AC3E}">
        <p14:creationId xmlns:p14="http://schemas.microsoft.com/office/powerpoint/2010/main" val="460178648"/>
      </p:ext>
    </p:extLst>
  </p:cSld>
  <p:clrMapOvr>
    <a:masterClrMapping/>
  </p:clrMapOvr>
  <mc:AlternateContent xmlns:mc="http://schemas.openxmlformats.org/markup-compatibility/2006" xmlns:p14="http://schemas.microsoft.com/office/powerpoint/2010/main">
    <mc:Choice Requires="p14">
      <p:transition spd="slow" p14:dur="2000"/>
    </mc:Choice>
    <mc:Fallback xmlns="" xmlns:mv="urn:schemas-microsoft-com:mac:vml">
      <mp:transition xmlns:mp="http://schemas.microsoft.com/office/mac/powerpoint/2008/main" spd="slow"/>
    </mc:Fallback>
  </mc:AlternateContent>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ástupný symbol pro číslo snímku 4"/>
          <p:cNvSpPr>
            <a:spLocks noGrp="1"/>
          </p:cNvSpPr>
          <p:nvPr>
            <p:ph type="sldNum" sz="quarter" idx="11"/>
          </p:nvPr>
        </p:nvSpPr>
        <p:spPr/>
        <p:txBody>
          <a:bodyPr/>
          <a:lstStyle/>
          <a:p>
            <a:fld id="{9D5D86F4-01E4-4626-A2D9-FBE6DB0923ED}" type="slidenum">
              <a:rPr lang="en-US"/>
              <a:pPr/>
              <a:t>103</a:t>
            </a:fld>
            <a:endParaRPr lang="en-US"/>
          </a:p>
        </p:txBody>
      </p:sp>
      <p:sp>
        <p:nvSpPr>
          <p:cNvPr id="6" name="Zástupný symbol pro datum 5"/>
          <p:cNvSpPr>
            <a:spLocks noGrp="1"/>
          </p:cNvSpPr>
          <p:nvPr>
            <p:ph type="dt" sz="half" idx="12"/>
          </p:nvPr>
        </p:nvSpPr>
        <p:spPr/>
        <p:txBody>
          <a:bodyPr/>
          <a:lstStyle/>
          <a:p>
            <a:fld id="{720DD8BC-53EE-45AF-A05D-E7F387541D2F}" type="datetime1">
              <a:rPr lang="fi-FI"/>
              <a:pPr/>
              <a:t>22.10.2012</a:t>
            </a:fld>
            <a:endParaRPr lang="en-US"/>
          </a:p>
        </p:txBody>
      </p:sp>
      <p:sp>
        <p:nvSpPr>
          <p:cNvPr id="285706" name="Rectangle 10"/>
          <p:cNvSpPr>
            <a:spLocks noGrp="1" noChangeArrowheads="1"/>
          </p:cNvSpPr>
          <p:nvPr>
            <p:ph type="title"/>
          </p:nvPr>
        </p:nvSpPr>
        <p:spPr>
          <a:xfrm>
            <a:off x="1042988" y="476250"/>
            <a:ext cx="7416800" cy="800100"/>
          </a:xfrm>
        </p:spPr>
        <p:txBody>
          <a:bodyPr>
            <a:normAutofit fontScale="90000"/>
          </a:bodyPr>
          <a:lstStyle/>
          <a:p>
            <a:r>
              <a:rPr lang="en-US" sz="3200" dirty="0"/>
              <a:t>ISO/IEC 15504  </a:t>
            </a:r>
            <a:br>
              <a:rPr lang="en-US" sz="3200" dirty="0"/>
            </a:br>
            <a:r>
              <a:rPr lang="en-US" sz="2000" dirty="0"/>
              <a:t>Process Assessment Standard</a:t>
            </a:r>
          </a:p>
        </p:txBody>
      </p:sp>
      <p:sp>
        <p:nvSpPr>
          <p:cNvPr id="285707" name="Rectangle 11"/>
          <p:cNvSpPr>
            <a:spLocks noGrp="1" noChangeArrowheads="1"/>
          </p:cNvSpPr>
          <p:nvPr>
            <p:ph type="body" idx="1"/>
          </p:nvPr>
        </p:nvSpPr>
        <p:spPr/>
        <p:txBody>
          <a:bodyPr/>
          <a:lstStyle/>
          <a:p>
            <a:r>
              <a:rPr lang="fi-FI" sz="2000" dirty="0"/>
              <a:t>International Standard 15504 (formerly known as SPICE)</a:t>
            </a:r>
          </a:p>
          <a:p>
            <a:pPr lvl="1"/>
            <a:r>
              <a:rPr lang="en-US" dirty="0"/>
              <a:t>Part 1: Concepts and </a:t>
            </a:r>
            <a:r>
              <a:rPr lang="en-US" dirty="0" smtClean="0"/>
              <a:t>Vocabulary </a:t>
            </a:r>
            <a:endParaRPr lang="en-US" dirty="0"/>
          </a:p>
          <a:p>
            <a:pPr lvl="1"/>
            <a:r>
              <a:rPr lang="en-US" dirty="0"/>
              <a:t>Part 2: Performing an </a:t>
            </a:r>
            <a:r>
              <a:rPr lang="en-US" dirty="0" smtClean="0"/>
              <a:t>Assessment </a:t>
            </a:r>
            <a:endParaRPr lang="en-US" dirty="0"/>
          </a:p>
          <a:p>
            <a:pPr lvl="1"/>
            <a:r>
              <a:rPr lang="en-US" dirty="0"/>
              <a:t>Part 3: Guidance on </a:t>
            </a:r>
            <a:r>
              <a:rPr lang="en-US" dirty="0" smtClean="0"/>
              <a:t>Performing </a:t>
            </a:r>
            <a:r>
              <a:rPr lang="en-US" dirty="0"/>
              <a:t>an </a:t>
            </a:r>
            <a:r>
              <a:rPr lang="en-US" dirty="0" smtClean="0"/>
              <a:t>Assessment </a:t>
            </a:r>
            <a:endParaRPr lang="en-US" dirty="0"/>
          </a:p>
          <a:p>
            <a:pPr lvl="1"/>
            <a:r>
              <a:rPr lang="en-US" dirty="0"/>
              <a:t>Part 4: Guidance on </a:t>
            </a:r>
            <a:r>
              <a:rPr lang="en-US" dirty="0" smtClean="0"/>
              <a:t>Use </a:t>
            </a:r>
            <a:r>
              <a:rPr lang="en-US" dirty="0"/>
              <a:t>for </a:t>
            </a:r>
            <a:r>
              <a:rPr lang="en-US" dirty="0" smtClean="0"/>
              <a:t>Process Improvement </a:t>
            </a:r>
            <a:r>
              <a:rPr lang="en-US" dirty="0"/>
              <a:t>and </a:t>
            </a:r>
            <a:r>
              <a:rPr lang="en-US" dirty="0" smtClean="0"/>
              <a:t>Process Capability Determination</a:t>
            </a:r>
            <a:endParaRPr lang="en-US" dirty="0"/>
          </a:p>
          <a:p>
            <a:pPr lvl="1"/>
            <a:r>
              <a:rPr lang="en-US" dirty="0"/>
              <a:t>Part 5: </a:t>
            </a:r>
            <a:r>
              <a:rPr lang="en-GB" altLang="ja-JP" dirty="0">
                <a:ea typeface="ＭＳ Ｐゴシック" pitchFamily="34" charset="-128"/>
              </a:rPr>
              <a:t>An exemplar Process Assessment Model</a:t>
            </a:r>
          </a:p>
          <a:p>
            <a:pPr lvl="1"/>
            <a:endParaRPr lang="en-GB" altLang="ja-JP" dirty="0">
              <a:ea typeface="ＭＳ Ｐゴシック" pitchFamily="34" charset="-128"/>
            </a:endParaRPr>
          </a:p>
          <a:p>
            <a:pPr lvl="1"/>
            <a:r>
              <a:rPr lang="en-GB" altLang="ja-JP" i="1" dirty="0">
                <a:ea typeface="ＭＳ Ｐゴシック" pitchFamily="34" charset="-128"/>
              </a:rPr>
              <a:t>Part 6: </a:t>
            </a:r>
            <a:r>
              <a:rPr lang="en-US" altLang="ja-JP" i="1" dirty="0">
                <a:ea typeface="ＭＳ Ｐゴシック" pitchFamily="34" charset="-128"/>
              </a:rPr>
              <a:t>An </a:t>
            </a:r>
            <a:r>
              <a:rPr lang="en-US" altLang="ja-JP" i="1" dirty="0" smtClean="0">
                <a:ea typeface="ＭＳ Ｐゴシック" pitchFamily="34" charset="-128"/>
              </a:rPr>
              <a:t>Exemplar System Life Cycle Process Assessment Model </a:t>
            </a:r>
            <a:r>
              <a:rPr lang="en-US" altLang="ja-JP" i="1" dirty="0">
                <a:ea typeface="ＭＳ Ｐゴシック" pitchFamily="34" charset="-128"/>
              </a:rPr>
              <a:t>(based on 15288)</a:t>
            </a:r>
            <a:endParaRPr lang="en-GB" altLang="ja-JP" i="1" dirty="0">
              <a:ea typeface="ＭＳ Ｐゴシック" pitchFamily="34" charset="-128"/>
            </a:endParaRPr>
          </a:p>
          <a:p>
            <a:pPr lvl="1"/>
            <a:r>
              <a:rPr lang="en-GB" altLang="ja-JP" i="1" dirty="0">
                <a:ea typeface="ＭＳ Ｐゴシック" pitchFamily="34" charset="-128"/>
              </a:rPr>
              <a:t>Part 7: </a:t>
            </a:r>
            <a:r>
              <a:rPr lang="fi-FI" i="1" dirty="0">
                <a:ea typeface="ＭＳ Ｐゴシック" pitchFamily="34" charset="-128"/>
              </a:rPr>
              <a:t>Organizational Maturity Assessment</a:t>
            </a:r>
            <a:r>
              <a:rPr lang="fi-FI" dirty="0">
                <a:ea typeface="ＭＳ Ｐゴシック" pitchFamily="34" charset="-128"/>
              </a:rPr>
              <a:t> </a:t>
            </a:r>
          </a:p>
        </p:txBody>
      </p:sp>
    </p:spTree>
    <p:extLst>
      <p:ext uri="{BB962C8B-B14F-4D97-AF65-F5344CB8AC3E}">
        <p14:creationId xmlns:p14="http://schemas.microsoft.com/office/powerpoint/2010/main" val="2969445614"/>
      </p:ext>
    </p:extLst>
  </p:cSld>
  <p:clrMapOvr>
    <a:masterClrMapping/>
  </p:clrMapOvr>
  <mc:AlternateContent xmlns:mc="http://schemas.openxmlformats.org/markup-compatibility/2006" xmlns:p14="http://schemas.microsoft.com/office/powerpoint/2010/main">
    <mc:Choice Requires="p14">
      <p:transition spd="slow" p14:dur="2000"/>
    </mc:Choice>
    <mc:Fallback xmlns="" xmlns:mv="urn:schemas-microsoft-com:mac:vml">
      <mp:transition xmlns:mp="http://schemas.microsoft.com/office/mac/powerpoint/2008/main" spd="slow"/>
    </mc:Fallback>
  </mc:AlternateContent>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ástupný symbol pro číslo snímku 4"/>
          <p:cNvSpPr>
            <a:spLocks noGrp="1"/>
          </p:cNvSpPr>
          <p:nvPr>
            <p:ph type="sldNum" sz="quarter" idx="11"/>
          </p:nvPr>
        </p:nvSpPr>
        <p:spPr/>
        <p:txBody>
          <a:bodyPr/>
          <a:lstStyle/>
          <a:p>
            <a:fld id="{64DE63FA-8E54-42A0-9631-565A6F8F7483}" type="slidenum">
              <a:rPr lang="en-US"/>
              <a:pPr/>
              <a:t>104</a:t>
            </a:fld>
            <a:endParaRPr lang="en-US"/>
          </a:p>
        </p:txBody>
      </p:sp>
      <p:sp>
        <p:nvSpPr>
          <p:cNvPr id="6" name="Zástupný symbol pro datum 5"/>
          <p:cNvSpPr>
            <a:spLocks noGrp="1"/>
          </p:cNvSpPr>
          <p:nvPr>
            <p:ph type="dt" sz="half" idx="12"/>
          </p:nvPr>
        </p:nvSpPr>
        <p:spPr/>
        <p:txBody>
          <a:bodyPr/>
          <a:lstStyle/>
          <a:p>
            <a:fld id="{E9DC9792-9DCD-4ECF-8B82-006B1F6B2191}" type="datetime1">
              <a:rPr lang="fi-FI"/>
              <a:pPr/>
              <a:t>22.10.2012</a:t>
            </a:fld>
            <a:endParaRPr lang="en-US"/>
          </a:p>
        </p:txBody>
      </p:sp>
      <p:sp>
        <p:nvSpPr>
          <p:cNvPr id="363522" name="Rectangle 2"/>
          <p:cNvSpPr>
            <a:spLocks noGrp="1" noChangeArrowheads="1"/>
          </p:cNvSpPr>
          <p:nvPr>
            <p:ph type="title"/>
          </p:nvPr>
        </p:nvSpPr>
        <p:spPr/>
        <p:txBody>
          <a:bodyPr/>
          <a:lstStyle/>
          <a:p>
            <a:r>
              <a:rPr lang="fi-FI" dirty="0"/>
              <a:t>Part 2 </a:t>
            </a:r>
            <a:r>
              <a:rPr lang="fi-FI" dirty="0" smtClean="0"/>
              <a:t>Scope</a:t>
            </a:r>
            <a:endParaRPr lang="en-US" dirty="0"/>
          </a:p>
        </p:txBody>
      </p:sp>
      <p:sp>
        <p:nvSpPr>
          <p:cNvPr id="363523" name="AutoShape 3"/>
          <p:cNvSpPr>
            <a:spLocks noGrp="1" noChangeAspect="1" noChangeArrowheads="1"/>
          </p:cNvSpPr>
          <p:nvPr>
            <p:ph type="body" idx="1"/>
          </p:nvPr>
        </p:nvSpPr>
        <p:spPr/>
        <p:txBody>
          <a:bodyPr/>
          <a:lstStyle/>
          <a:p>
            <a:pPr>
              <a:lnSpc>
                <a:spcPct val="90000"/>
              </a:lnSpc>
              <a:buFont typeface="Wingdings" pitchFamily="2" charset="2"/>
              <a:buNone/>
            </a:pPr>
            <a:r>
              <a:rPr lang="en-GB" altLang="ja-JP" sz="2000" b="1" dirty="0">
                <a:ea typeface="ＭＳ Ｐゴシック" pitchFamily="34" charset="-128"/>
              </a:rPr>
              <a:t>The </a:t>
            </a:r>
            <a:r>
              <a:rPr lang="en-GB" altLang="ja-JP" sz="2000" b="1" dirty="0">
                <a:solidFill>
                  <a:srgbClr val="0033CC"/>
                </a:solidFill>
                <a:ea typeface="ＭＳ Ｐゴシック" pitchFamily="34" charset="-128"/>
              </a:rPr>
              <a:t>requirements for process assessment</a:t>
            </a:r>
            <a:r>
              <a:rPr lang="en-GB" altLang="ja-JP" sz="2000" b="1" dirty="0">
                <a:ea typeface="ＭＳ Ｐゴシック" pitchFamily="34" charset="-128"/>
              </a:rPr>
              <a:t> defined in this international standard form a structure which:</a:t>
            </a:r>
          </a:p>
          <a:p>
            <a:pPr>
              <a:lnSpc>
                <a:spcPct val="90000"/>
              </a:lnSpc>
            </a:pPr>
            <a:r>
              <a:rPr lang="en-GB" altLang="ja-JP" sz="2000" b="1" dirty="0">
                <a:ea typeface="ＭＳ Ｐゴシック" pitchFamily="34" charset="-128"/>
              </a:rPr>
              <a:t>F</a:t>
            </a:r>
            <a:r>
              <a:rPr lang="en-GB" altLang="ja-JP" sz="2000" b="1" dirty="0" smtClean="0">
                <a:ea typeface="ＭＳ Ｐゴシック" pitchFamily="34" charset="-128"/>
              </a:rPr>
              <a:t>acilitates </a:t>
            </a:r>
            <a:r>
              <a:rPr lang="en-GB" altLang="ja-JP" sz="2000" b="1" dirty="0">
                <a:solidFill>
                  <a:srgbClr val="0033CC"/>
                </a:solidFill>
                <a:ea typeface="ＭＳ Ｐゴシック" pitchFamily="34" charset="-128"/>
              </a:rPr>
              <a:t>self-assessment</a:t>
            </a:r>
            <a:r>
              <a:rPr lang="en-GB" altLang="ja-JP" sz="2000" b="1" dirty="0">
                <a:ea typeface="ＭＳ Ｐゴシック" pitchFamily="34" charset="-128"/>
              </a:rPr>
              <a:t>;</a:t>
            </a:r>
          </a:p>
          <a:p>
            <a:pPr>
              <a:lnSpc>
                <a:spcPct val="90000"/>
              </a:lnSpc>
            </a:pPr>
            <a:r>
              <a:rPr lang="en-GB" altLang="ja-JP" sz="2000" b="1" dirty="0">
                <a:ea typeface="ＭＳ Ｐゴシック" pitchFamily="34" charset="-128"/>
              </a:rPr>
              <a:t>P</a:t>
            </a:r>
            <a:r>
              <a:rPr lang="en-GB" altLang="ja-JP" sz="2000" b="1" dirty="0" smtClean="0">
                <a:ea typeface="ＭＳ Ｐゴシック" pitchFamily="34" charset="-128"/>
              </a:rPr>
              <a:t>rovides </a:t>
            </a:r>
            <a:r>
              <a:rPr lang="en-GB" altLang="ja-JP" sz="2000" b="1" dirty="0">
                <a:ea typeface="ＭＳ Ｐゴシック" pitchFamily="34" charset="-128"/>
              </a:rPr>
              <a:t>a basis for use in </a:t>
            </a:r>
            <a:r>
              <a:rPr lang="en-GB" altLang="ja-JP" sz="2000" b="1" dirty="0">
                <a:solidFill>
                  <a:srgbClr val="0033CC"/>
                </a:solidFill>
                <a:ea typeface="ＭＳ Ｐゴシック" pitchFamily="34" charset="-128"/>
              </a:rPr>
              <a:t>process improvement and capability determination</a:t>
            </a:r>
            <a:r>
              <a:rPr lang="en-GB" altLang="ja-JP" sz="2000" b="1" dirty="0">
                <a:ea typeface="ＭＳ Ｐゴシック" pitchFamily="34" charset="-128"/>
              </a:rPr>
              <a:t>;</a:t>
            </a:r>
          </a:p>
          <a:p>
            <a:pPr>
              <a:lnSpc>
                <a:spcPct val="90000"/>
              </a:lnSpc>
            </a:pPr>
            <a:r>
              <a:rPr lang="en-GB" altLang="ja-JP" sz="2000" b="1" dirty="0">
                <a:ea typeface="ＭＳ Ｐゴシック" pitchFamily="34" charset="-128"/>
              </a:rPr>
              <a:t>T</a:t>
            </a:r>
            <a:r>
              <a:rPr lang="en-GB" altLang="ja-JP" sz="2000" b="1" dirty="0" smtClean="0">
                <a:ea typeface="ＭＳ Ｐゴシック" pitchFamily="34" charset="-128"/>
              </a:rPr>
              <a:t>akes </a:t>
            </a:r>
            <a:r>
              <a:rPr lang="en-GB" altLang="ja-JP" sz="2000" b="1" dirty="0">
                <a:ea typeface="ＭＳ Ｐゴシック" pitchFamily="34" charset="-128"/>
              </a:rPr>
              <a:t>into account the </a:t>
            </a:r>
            <a:r>
              <a:rPr lang="en-GB" altLang="ja-JP" sz="2000" b="1" dirty="0">
                <a:solidFill>
                  <a:srgbClr val="0033CC"/>
                </a:solidFill>
                <a:ea typeface="ＭＳ Ｐゴシック" pitchFamily="34" charset="-128"/>
              </a:rPr>
              <a:t>context</a:t>
            </a:r>
            <a:r>
              <a:rPr lang="en-GB" altLang="ja-JP" sz="2000" b="1" dirty="0">
                <a:ea typeface="ＭＳ Ｐゴシック" pitchFamily="34" charset="-128"/>
              </a:rPr>
              <a:t> in which the assessed process is implemented;</a:t>
            </a:r>
          </a:p>
          <a:p>
            <a:pPr>
              <a:lnSpc>
                <a:spcPct val="90000"/>
              </a:lnSpc>
            </a:pPr>
            <a:r>
              <a:rPr lang="en-GB" altLang="ja-JP" sz="2000" b="1" dirty="0">
                <a:ea typeface="ＭＳ Ｐゴシック" pitchFamily="34" charset="-128"/>
              </a:rPr>
              <a:t>P</a:t>
            </a:r>
            <a:r>
              <a:rPr lang="en-GB" altLang="ja-JP" sz="2000" b="1" dirty="0" smtClean="0">
                <a:ea typeface="ＭＳ Ｐゴシック" pitchFamily="34" charset="-128"/>
              </a:rPr>
              <a:t>roduces </a:t>
            </a:r>
            <a:r>
              <a:rPr lang="en-GB" altLang="ja-JP" sz="2000" b="1" dirty="0">
                <a:ea typeface="ＭＳ Ｐゴシック" pitchFamily="34" charset="-128"/>
              </a:rPr>
              <a:t>a </a:t>
            </a:r>
            <a:r>
              <a:rPr lang="en-GB" altLang="ja-JP" sz="2000" b="1" dirty="0">
                <a:solidFill>
                  <a:srgbClr val="0033CC"/>
                </a:solidFill>
                <a:ea typeface="ＭＳ Ｐゴシック" pitchFamily="34" charset="-128"/>
              </a:rPr>
              <a:t>process rating</a:t>
            </a:r>
            <a:r>
              <a:rPr lang="en-GB" altLang="ja-JP" sz="2000" b="1" dirty="0">
                <a:ea typeface="ＭＳ Ｐゴシック" pitchFamily="34" charset="-128"/>
              </a:rPr>
              <a:t>;</a:t>
            </a:r>
          </a:p>
          <a:p>
            <a:pPr>
              <a:lnSpc>
                <a:spcPct val="90000"/>
              </a:lnSpc>
            </a:pPr>
            <a:r>
              <a:rPr lang="en-GB" altLang="ja-JP" sz="2000" b="1" dirty="0">
                <a:ea typeface="ＭＳ Ｐゴシック" pitchFamily="34" charset="-128"/>
              </a:rPr>
              <a:t>A</a:t>
            </a:r>
            <a:r>
              <a:rPr lang="en-GB" altLang="ja-JP" sz="2000" b="1" dirty="0" smtClean="0">
                <a:ea typeface="ＭＳ Ｐゴシック" pitchFamily="34" charset="-128"/>
              </a:rPr>
              <a:t>ddresses </a:t>
            </a:r>
            <a:r>
              <a:rPr lang="en-GB" altLang="ja-JP" sz="2000" b="1" dirty="0">
                <a:ea typeface="ＭＳ Ｐゴシック" pitchFamily="34" charset="-128"/>
              </a:rPr>
              <a:t>the </a:t>
            </a:r>
            <a:r>
              <a:rPr lang="en-GB" altLang="ja-JP" sz="2000" b="1" dirty="0">
                <a:solidFill>
                  <a:srgbClr val="0033CC"/>
                </a:solidFill>
                <a:ea typeface="ＭＳ Ｐゴシック" pitchFamily="34" charset="-128"/>
              </a:rPr>
              <a:t>ability of the process to achieve its purpose</a:t>
            </a:r>
            <a:r>
              <a:rPr lang="en-GB" altLang="ja-JP" sz="2000" b="1" dirty="0">
                <a:ea typeface="ＭＳ Ｐゴシック" pitchFamily="34" charset="-128"/>
              </a:rPr>
              <a:t>;</a:t>
            </a:r>
          </a:p>
          <a:p>
            <a:pPr>
              <a:lnSpc>
                <a:spcPct val="90000"/>
              </a:lnSpc>
            </a:pPr>
            <a:r>
              <a:rPr lang="en-GB" altLang="ja-JP" sz="2000" b="1" dirty="0">
                <a:ea typeface="ＭＳ Ｐゴシック" pitchFamily="34" charset="-128"/>
              </a:rPr>
              <a:t>I</a:t>
            </a:r>
            <a:r>
              <a:rPr lang="en-GB" altLang="ja-JP" sz="2000" b="1" dirty="0" smtClean="0">
                <a:ea typeface="ＭＳ Ｐゴシック" pitchFamily="34" charset="-128"/>
              </a:rPr>
              <a:t>s </a:t>
            </a:r>
            <a:r>
              <a:rPr lang="en-GB" altLang="ja-JP" sz="2000" b="1" dirty="0">
                <a:solidFill>
                  <a:srgbClr val="0033CC"/>
                </a:solidFill>
                <a:ea typeface="ＭＳ Ｐゴシック" pitchFamily="34" charset="-128"/>
              </a:rPr>
              <a:t>applicable</a:t>
            </a:r>
            <a:r>
              <a:rPr lang="en-GB" altLang="ja-JP" sz="2000" b="1" dirty="0">
                <a:ea typeface="ＭＳ Ｐゴシック" pitchFamily="34" charset="-128"/>
              </a:rPr>
              <a:t> across all application domains and sizes of organization;</a:t>
            </a:r>
          </a:p>
          <a:p>
            <a:pPr>
              <a:lnSpc>
                <a:spcPct val="90000"/>
              </a:lnSpc>
            </a:pPr>
            <a:r>
              <a:rPr lang="en-GB" altLang="ja-JP" sz="2000" b="1" dirty="0">
                <a:ea typeface="ＭＳ Ｐゴシック" pitchFamily="34" charset="-128"/>
              </a:rPr>
              <a:t>M</a:t>
            </a:r>
            <a:r>
              <a:rPr lang="en-GB" altLang="ja-JP" sz="2000" b="1" dirty="0" smtClean="0">
                <a:ea typeface="ＭＳ Ｐゴシック" pitchFamily="34" charset="-128"/>
              </a:rPr>
              <a:t>ay </a:t>
            </a:r>
            <a:r>
              <a:rPr lang="en-GB" altLang="ja-JP" sz="2000" b="1" dirty="0">
                <a:ea typeface="ＭＳ Ｐゴシック" pitchFamily="34" charset="-128"/>
              </a:rPr>
              <a:t>provide an objective </a:t>
            </a:r>
            <a:r>
              <a:rPr lang="en-GB" altLang="ja-JP" sz="2000" b="1" dirty="0">
                <a:solidFill>
                  <a:srgbClr val="0033CC"/>
                </a:solidFill>
                <a:ea typeface="ＭＳ Ｐゴシック" pitchFamily="34" charset="-128"/>
              </a:rPr>
              <a:t>benchmark</a:t>
            </a:r>
            <a:r>
              <a:rPr lang="en-GB" altLang="ja-JP" sz="2000" b="1" dirty="0">
                <a:ea typeface="ＭＳ Ｐゴシック" pitchFamily="34" charset="-128"/>
              </a:rPr>
              <a:t> between organizations.</a:t>
            </a:r>
            <a:endParaRPr lang="en-US" sz="2000" b="1" dirty="0"/>
          </a:p>
        </p:txBody>
      </p:sp>
    </p:spTree>
    <p:extLst>
      <p:ext uri="{BB962C8B-B14F-4D97-AF65-F5344CB8AC3E}">
        <p14:creationId xmlns:p14="http://schemas.microsoft.com/office/powerpoint/2010/main" val="1335929967"/>
      </p:ext>
    </p:extLst>
  </p:cSld>
  <p:clrMapOvr>
    <a:masterClrMapping/>
  </p:clrMapOvr>
  <mc:AlternateContent xmlns:mc="http://schemas.openxmlformats.org/markup-compatibility/2006" xmlns:p14="http://schemas.microsoft.com/office/powerpoint/2010/main">
    <mc:Choice Requires="p14">
      <p:transition spd="slow" p14:dur="2000"/>
    </mc:Choice>
    <mc:Fallback xmlns="" xmlns:mv="urn:schemas-microsoft-com:mac:vml">
      <mp:transition xmlns:mp="http://schemas.microsoft.com/office/mac/powerpoint/2008/main" spd="slow"/>
    </mc:Fallback>
  </mc:AlternateContent>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ástupný symbol pro číslo snímku 4"/>
          <p:cNvSpPr>
            <a:spLocks noGrp="1"/>
          </p:cNvSpPr>
          <p:nvPr>
            <p:ph type="sldNum" sz="quarter" idx="11"/>
          </p:nvPr>
        </p:nvSpPr>
        <p:spPr/>
        <p:txBody>
          <a:bodyPr/>
          <a:lstStyle/>
          <a:p>
            <a:fld id="{E619D495-5D9D-4FC2-AA76-B50838719CE4}" type="slidenum">
              <a:rPr lang="en-US"/>
              <a:pPr/>
              <a:t>105</a:t>
            </a:fld>
            <a:endParaRPr lang="en-US"/>
          </a:p>
        </p:txBody>
      </p:sp>
      <p:sp>
        <p:nvSpPr>
          <p:cNvPr id="6" name="Zástupný symbol pro datum 5"/>
          <p:cNvSpPr>
            <a:spLocks noGrp="1"/>
          </p:cNvSpPr>
          <p:nvPr>
            <p:ph type="dt" sz="half" idx="12"/>
          </p:nvPr>
        </p:nvSpPr>
        <p:spPr/>
        <p:txBody>
          <a:bodyPr/>
          <a:lstStyle/>
          <a:p>
            <a:fld id="{137B0496-D14A-478A-BE14-6669DCEF314C}" type="datetime1">
              <a:rPr lang="fi-FI"/>
              <a:pPr/>
              <a:t>22.10.2012</a:t>
            </a:fld>
            <a:endParaRPr lang="en-US"/>
          </a:p>
        </p:txBody>
      </p:sp>
      <p:sp>
        <p:nvSpPr>
          <p:cNvPr id="364549" name="Rectangle 5"/>
          <p:cNvSpPr>
            <a:spLocks noGrp="1" noChangeArrowheads="1"/>
          </p:cNvSpPr>
          <p:nvPr>
            <p:ph type="title"/>
          </p:nvPr>
        </p:nvSpPr>
        <p:spPr/>
        <p:txBody>
          <a:bodyPr/>
          <a:lstStyle/>
          <a:p>
            <a:r>
              <a:rPr lang="fi-FI" dirty="0"/>
              <a:t>Part 2 </a:t>
            </a:r>
            <a:r>
              <a:rPr lang="fi-FI" dirty="0" smtClean="0"/>
              <a:t>Normative </a:t>
            </a:r>
            <a:r>
              <a:rPr lang="fi-FI" dirty="0"/>
              <a:t>E</a:t>
            </a:r>
            <a:r>
              <a:rPr lang="fi-FI" dirty="0" smtClean="0"/>
              <a:t>lements</a:t>
            </a:r>
            <a:endParaRPr lang="en-US" dirty="0"/>
          </a:p>
        </p:txBody>
      </p:sp>
      <p:graphicFrame>
        <p:nvGraphicFramePr>
          <p:cNvPr id="364548" name="Object 4"/>
          <p:cNvGraphicFramePr>
            <a:graphicFrameLocks noGrp="1" noChangeAspect="1"/>
          </p:cNvGraphicFramePr>
          <p:nvPr>
            <p:ph idx="1"/>
            <p:extLst>
              <p:ext uri="{D42A27DB-BD31-4B8C-83A1-F6EECF244321}">
                <p14:modId xmlns:p14="http://schemas.microsoft.com/office/powerpoint/2010/main" val="734947092"/>
              </p:ext>
            </p:extLst>
          </p:nvPr>
        </p:nvGraphicFramePr>
        <p:xfrm>
          <a:off x="539750" y="1362075"/>
          <a:ext cx="8281988" cy="5307013"/>
        </p:xfrm>
        <a:graphic>
          <a:graphicData uri="http://schemas.openxmlformats.org/presentationml/2006/ole">
            <mc:AlternateContent xmlns:mc="http://schemas.openxmlformats.org/markup-compatibility/2006">
              <mc:Choice xmlns:v="urn:schemas-microsoft-com:vml" Requires="v">
                <p:oleObj spid="_x0000_s111621" name="Picture" r:id="rId4" imgW="7315200" imgH="4673600" progId="Word.Picture.8">
                  <p:embed/>
                </p:oleObj>
              </mc:Choice>
              <mc:Fallback>
                <p:oleObj name="Picture" r:id="rId4" imgW="7315200" imgH="4673600" progId="Word.Picture.8">
                  <p:embed/>
                  <p:pic>
                    <p:nvPicPr>
                      <p:cNvPr id="0" name=""/>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9750" y="1362075"/>
                        <a:ext cx="8281988" cy="53070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027022068"/>
      </p:ext>
    </p:extLst>
  </p:cSld>
  <p:clrMapOvr>
    <a:masterClrMapping/>
  </p:clrMapOvr>
  <mc:AlternateContent xmlns:mc="http://schemas.openxmlformats.org/markup-compatibility/2006" xmlns:p14="http://schemas.microsoft.com/office/powerpoint/2010/main">
    <mc:Choice Requires="p14">
      <p:transition spd="slow" p14:dur="2000"/>
    </mc:Choice>
    <mc:Fallback xmlns="" xmlns:mv="urn:schemas-microsoft-com:mac:vml">
      <mp:transition xmlns:mp="http://schemas.microsoft.com/office/mac/powerpoint/2008/main" spd="slow"/>
    </mc:Fallback>
  </mc:AlternateContent>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Zástupný symbol pro číslo snímku 3"/>
          <p:cNvSpPr>
            <a:spLocks noGrp="1"/>
          </p:cNvSpPr>
          <p:nvPr>
            <p:ph type="sldNum" sz="quarter" idx="11"/>
          </p:nvPr>
        </p:nvSpPr>
        <p:spPr/>
        <p:txBody>
          <a:bodyPr/>
          <a:lstStyle/>
          <a:p>
            <a:fld id="{7515A378-F635-43DA-9F6A-00921F18CFB0}" type="slidenum">
              <a:rPr lang="en-US"/>
              <a:pPr/>
              <a:t>106</a:t>
            </a:fld>
            <a:endParaRPr lang="en-US"/>
          </a:p>
        </p:txBody>
      </p:sp>
      <p:sp>
        <p:nvSpPr>
          <p:cNvPr id="58" name="Zástupný symbol pro datum 4"/>
          <p:cNvSpPr>
            <a:spLocks noGrp="1"/>
          </p:cNvSpPr>
          <p:nvPr>
            <p:ph type="dt" sz="half" idx="12"/>
          </p:nvPr>
        </p:nvSpPr>
        <p:spPr/>
        <p:txBody>
          <a:bodyPr/>
          <a:lstStyle/>
          <a:p>
            <a:fld id="{B0427FC5-A413-40B6-AC7D-37A80D8C2B86}" type="datetime1">
              <a:rPr lang="fi-FI"/>
              <a:pPr/>
              <a:t>22.10.2012</a:t>
            </a:fld>
            <a:endParaRPr lang="en-US"/>
          </a:p>
        </p:txBody>
      </p:sp>
      <p:sp>
        <p:nvSpPr>
          <p:cNvPr id="353282" name="Rectangle 2"/>
          <p:cNvSpPr>
            <a:spLocks noGrp="1" noChangeArrowheads="1"/>
          </p:cNvSpPr>
          <p:nvPr>
            <p:ph type="title"/>
          </p:nvPr>
        </p:nvSpPr>
        <p:spPr/>
        <p:txBody>
          <a:bodyPr/>
          <a:lstStyle/>
          <a:p>
            <a:r>
              <a:rPr lang="en-US" dirty="0"/>
              <a:t>Process </a:t>
            </a:r>
            <a:r>
              <a:rPr lang="en-US" dirty="0" smtClean="0"/>
              <a:t>Attributes </a:t>
            </a:r>
            <a:endParaRPr lang="en-US" dirty="0"/>
          </a:p>
        </p:txBody>
      </p:sp>
      <p:graphicFrame>
        <p:nvGraphicFramePr>
          <p:cNvPr id="353505" name="Group 225"/>
          <p:cNvGraphicFramePr>
            <a:graphicFrameLocks noGrp="1"/>
          </p:cNvGraphicFramePr>
          <p:nvPr>
            <p:extLst>
              <p:ext uri="{D42A27DB-BD31-4B8C-83A1-F6EECF244321}">
                <p14:modId xmlns:p14="http://schemas.microsoft.com/office/powerpoint/2010/main" val="1323584069"/>
              </p:ext>
            </p:extLst>
          </p:nvPr>
        </p:nvGraphicFramePr>
        <p:xfrm>
          <a:off x="1547664" y="1484784"/>
          <a:ext cx="6405563" cy="5108259"/>
        </p:xfrm>
        <a:graphic>
          <a:graphicData uri="http://schemas.openxmlformats.org/drawingml/2006/table">
            <a:tbl>
              <a:tblPr/>
              <a:tblGrid>
                <a:gridCol w="2016125"/>
                <a:gridCol w="4389438"/>
              </a:tblGrid>
              <a:tr h="319088">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400" b="1"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Process Attribute ID</a:t>
                      </a:r>
                      <a:endParaRPr kumimoji="0" lang="en-US" sz="3200" b="0" i="0" u="none" strike="noStrike" cap="none" normalizeH="0" baseline="0" dirty="0" smtClean="0">
                        <a:ln>
                          <a:noFill/>
                        </a:ln>
                        <a:solidFill>
                          <a:schemeClr val="tx1"/>
                        </a:solidFill>
                        <a:effectLst/>
                        <a:latin typeface="Times New Roman" pitchFamily="18" charset="0"/>
                        <a:ea typeface="Times New Roman" pitchFamily="18" charset="0"/>
                        <a:cs typeface="Arial" pitchFamily="34" charset="0"/>
                      </a:endParaRPr>
                    </a:p>
                  </a:txBody>
                  <a:tcPr marL="90000" marR="90000" marT="0" marB="0"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b="1" i="0" u="none" strike="noStrike" cap="none" normalizeH="0" baseline="0" smtClean="0">
                          <a:ln>
                            <a:noFill/>
                          </a:ln>
                          <a:solidFill>
                            <a:schemeClr val="tx1"/>
                          </a:solidFill>
                          <a:effectLst/>
                          <a:latin typeface="Arial" pitchFamily="34" charset="0"/>
                          <a:ea typeface="Times New Roman" pitchFamily="18" charset="0"/>
                          <a:cs typeface="Arial" pitchFamily="34" charset="0"/>
                        </a:rPr>
                        <a:t>Capability Levels and Process Attributes</a:t>
                      </a:r>
                      <a:endParaRPr kumimoji="0" lang="en-US" sz="3200" b="0" i="0" u="none" strike="noStrike" cap="none" normalizeH="0" baseline="0" smtClean="0">
                        <a:ln>
                          <a:noFill/>
                        </a:ln>
                        <a:solidFill>
                          <a:schemeClr val="tx1"/>
                        </a:solidFill>
                        <a:effectLst/>
                        <a:latin typeface="Times New Roman" pitchFamily="18" charset="0"/>
                        <a:ea typeface="Times New Roman" pitchFamily="18" charset="0"/>
                        <a:cs typeface="Arial" pitchFamily="34" charset="0"/>
                      </a:endParaRPr>
                    </a:p>
                  </a:txBody>
                  <a:tcPr marL="90000" marR="90000" marT="0" marB="0" anchor="ctr"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19088">
                <a:tc>
                  <a:txBody>
                    <a:bodyPr/>
                    <a:lstStyle/>
                    <a:p>
                      <a:pPr marL="0" marR="0" lvl="0" indent="0" algn="l" defTabSz="914400" rtl="0" eaLnBrk="0" fontAlgn="base" latinLnBrk="0" hangingPunct="0">
                        <a:lnSpc>
                          <a:spcPct val="100000"/>
                        </a:lnSpc>
                        <a:spcBef>
                          <a:spcPct val="0"/>
                        </a:spcBef>
                        <a:spcAft>
                          <a:spcPct val="0"/>
                        </a:spcAft>
                        <a:buClr>
                          <a:schemeClr val="tx1"/>
                        </a:buClr>
                        <a:buSzTx/>
                        <a:buFont typeface="Wingdings" pitchFamily="2" charset="2"/>
                        <a:buNone/>
                        <a:tabLst/>
                      </a:pPr>
                      <a:endParaRPr kumimoji="0" lang="cs-CZ" sz="2800" b="0" i="0" u="none" strike="noStrike" cap="none" normalizeH="0" baseline="0" smtClean="0">
                        <a:ln>
                          <a:noFill/>
                        </a:ln>
                        <a:solidFill>
                          <a:schemeClr val="tx1"/>
                        </a:solidFill>
                        <a:effectLst/>
                        <a:latin typeface="Arial" pitchFamily="34" charset="0"/>
                      </a:endParaRPr>
                    </a:p>
                  </a:txBody>
                  <a:tcPr marL="90000" marR="90000" marT="0" marB="0"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b="1" i="0" u="none" strike="noStrike" cap="none" normalizeH="0" baseline="0" smtClean="0">
                          <a:ln>
                            <a:noFill/>
                          </a:ln>
                          <a:solidFill>
                            <a:schemeClr val="tx1"/>
                          </a:solidFill>
                          <a:effectLst/>
                          <a:latin typeface="Arial" pitchFamily="34" charset="0"/>
                          <a:ea typeface="Times New Roman" pitchFamily="18" charset="0"/>
                          <a:cs typeface="Arial" pitchFamily="34" charset="0"/>
                        </a:rPr>
                        <a:t>Level 0: Incomplete process</a:t>
                      </a:r>
                      <a:endParaRPr kumimoji="0" lang="en-US" sz="3200" b="0" i="0" u="none" strike="noStrike" cap="none" normalizeH="0" baseline="0" smtClean="0">
                        <a:ln>
                          <a:noFill/>
                        </a:ln>
                        <a:solidFill>
                          <a:schemeClr val="tx1"/>
                        </a:solidFill>
                        <a:effectLst/>
                        <a:latin typeface="Times New Roman" pitchFamily="18" charset="0"/>
                        <a:ea typeface="Times New Roman" pitchFamily="18" charset="0"/>
                        <a:cs typeface="Arial" pitchFamily="34" charset="0"/>
                      </a:endParaRPr>
                    </a:p>
                  </a:txBody>
                  <a:tcPr marL="90000" marR="90000" marT="0" marB="0" anchor="ctr"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19088">
                <a:tc>
                  <a:txBody>
                    <a:bodyPr/>
                    <a:lstStyle/>
                    <a:p>
                      <a:pPr marL="0" marR="0" lvl="0" indent="0" algn="l" defTabSz="914400" rtl="0" eaLnBrk="0" fontAlgn="base" latinLnBrk="0" hangingPunct="0">
                        <a:lnSpc>
                          <a:spcPct val="100000"/>
                        </a:lnSpc>
                        <a:spcBef>
                          <a:spcPct val="0"/>
                        </a:spcBef>
                        <a:spcAft>
                          <a:spcPct val="0"/>
                        </a:spcAft>
                        <a:buClr>
                          <a:schemeClr val="tx1"/>
                        </a:buClr>
                        <a:buSzTx/>
                        <a:buFont typeface="Wingdings" pitchFamily="2" charset="2"/>
                        <a:buNone/>
                        <a:tabLst/>
                      </a:pPr>
                      <a:endParaRPr kumimoji="0" lang="cs-CZ" sz="2800" b="0" i="0" u="none" strike="noStrike" cap="none" normalizeH="0" baseline="0" smtClean="0">
                        <a:ln>
                          <a:noFill/>
                        </a:ln>
                        <a:solidFill>
                          <a:schemeClr val="tx1"/>
                        </a:solidFill>
                        <a:effectLst/>
                        <a:latin typeface="Arial" pitchFamily="34" charset="0"/>
                      </a:endParaRPr>
                    </a:p>
                  </a:txBody>
                  <a:tcPr marL="90000" marR="90000" marT="0" marB="0"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b="1" i="0" u="none" strike="noStrike" cap="none" normalizeH="0" baseline="0" smtClean="0">
                          <a:ln>
                            <a:noFill/>
                          </a:ln>
                          <a:solidFill>
                            <a:schemeClr val="tx1"/>
                          </a:solidFill>
                          <a:effectLst/>
                          <a:latin typeface="Arial" pitchFamily="34" charset="0"/>
                          <a:ea typeface="Times New Roman" pitchFamily="18" charset="0"/>
                          <a:cs typeface="Arial" pitchFamily="34" charset="0"/>
                        </a:rPr>
                        <a:t>Level 1: Performed process</a:t>
                      </a:r>
                      <a:endParaRPr kumimoji="0" lang="en-US" sz="3200" b="0" i="0" u="none" strike="noStrike" cap="none" normalizeH="0" baseline="0" smtClean="0">
                        <a:ln>
                          <a:noFill/>
                        </a:ln>
                        <a:solidFill>
                          <a:schemeClr val="tx1"/>
                        </a:solidFill>
                        <a:effectLst/>
                        <a:latin typeface="Times New Roman" pitchFamily="18" charset="0"/>
                        <a:ea typeface="Times New Roman" pitchFamily="18" charset="0"/>
                        <a:cs typeface="Arial" pitchFamily="34" charset="0"/>
                      </a:endParaRPr>
                    </a:p>
                  </a:txBody>
                  <a:tcPr marL="90000" marR="90000" marT="0" marB="0" anchor="ctr"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47650">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400" b="1" i="0" u="none" strike="noStrike" cap="none" normalizeH="0" baseline="0" smtClean="0">
                          <a:ln>
                            <a:noFill/>
                          </a:ln>
                          <a:solidFill>
                            <a:schemeClr val="tx1"/>
                          </a:solidFill>
                          <a:effectLst/>
                          <a:latin typeface="Arial" pitchFamily="34" charset="0"/>
                          <a:ea typeface="Times New Roman" pitchFamily="18" charset="0"/>
                          <a:cs typeface="Arial" pitchFamily="34" charset="0"/>
                        </a:rPr>
                        <a:t>PA 1.1</a:t>
                      </a:r>
                      <a:endParaRPr kumimoji="0" lang="en-US" sz="3200" b="0" i="0" u="none" strike="noStrike" cap="none" normalizeH="0" baseline="0" smtClean="0">
                        <a:ln>
                          <a:noFill/>
                        </a:ln>
                        <a:solidFill>
                          <a:schemeClr val="tx1"/>
                        </a:solidFill>
                        <a:effectLst/>
                        <a:latin typeface="Times New Roman" pitchFamily="18" charset="0"/>
                        <a:ea typeface="Times New Roman" pitchFamily="18" charset="0"/>
                        <a:cs typeface="Arial" pitchFamily="34" charset="0"/>
                      </a:endParaRPr>
                    </a:p>
                  </a:txBody>
                  <a:tcPr marL="90000" marR="90000" marT="0" marB="0"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Process performance</a:t>
                      </a:r>
                      <a:endParaRPr kumimoji="0" lang="en-US" sz="3200" b="0" i="0" u="none" strike="noStrike" cap="none" normalizeH="0" baseline="0" smtClean="0">
                        <a:ln>
                          <a:noFill/>
                        </a:ln>
                        <a:solidFill>
                          <a:schemeClr val="tx1"/>
                        </a:solidFill>
                        <a:effectLst/>
                        <a:latin typeface="Times New Roman" pitchFamily="18" charset="0"/>
                        <a:ea typeface="Times New Roman" pitchFamily="18" charset="0"/>
                        <a:cs typeface="Arial" pitchFamily="34" charset="0"/>
                      </a:endParaRPr>
                    </a:p>
                  </a:txBody>
                  <a:tcPr marL="90000" marR="90000" marT="0" marB="0" anchor="ctr"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20675">
                <a:tc>
                  <a:txBody>
                    <a:bodyPr/>
                    <a:lstStyle/>
                    <a:p>
                      <a:pPr marL="0" marR="0" lvl="0" indent="0" algn="l" defTabSz="914400" rtl="0" eaLnBrk="0" fontAlgn="base" latinLnBrk="0" hangingPunct="0">
                        <a:lnSpc>
                          <a:spcPct val="100000"/>
                        </a:lnSpc>
                        <a:spcBef>
                          <a:spcPct val="0"/>
                        </a:spcBef>
                        <a:spcAft>
                          <a:spcPct val="0"/>
                        </a:spcAft>
                        <a:buClr>
                          <a:schemeClr val="tx1"/>
                        </a:buClr>
                        <a:buSzTx/>
                        <a:buFont typeface="Wingdings" pitchFamily="2" charset="2"/>
                        <a:buNone/>
                        <a:tabLst/>
                      </a:pPr>
                      <a:endParaRPr kumimoji="0" lang="cs-CZ" sz="2800" b="0" i="0" u="none" strike="noStrike" cap="none" normalizeH="0" baseline="0" smtClean="0">
                        <a:ln>
                          <a:noFill/>
                        </a:ln>
                        <a:solidFill>
                          <a:schemeClr val="tx1"/>
                        </a:solidFill>
                        <a:effectLst/>
                        <a:latin typeface="Arial" pitchFamily="34" charset="0"/>
                      </a:endParaRPr>
                    </a:p>
                  </a:txBody>
                  <a:tcPr marL="90000" marR="90000" marT="0" marB="0"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b="1" i="0" u="none" strike="noStrike" cap="none" normalizeH="0" baseline="0" smtClean="0">
                          <a:ln>
                            <a:noFill/>
                          </a:ln>
                          <a:solidFill>
                            <a:schemeClr val="tx1"/>
                          </a:solidFill>
                          <a:effectLst/>
                          <a:latin typeface="Arial" pitchFamily="34" charset="0"/>
                          <a:ea typeface="Times New Roman" pitchFamily="18" charset="0"/>
                          <a:cs typeface="Arial" pitchFamily="34" charset="0"/>
                        </a:rPr>
                        <a:t>Level 2: Managed process</a:t>
                      </a:r>
                      <a:endParaRPr kumimoji="0" lang="en-US" sz="3200" b="0" i="0" u="none" strike="noStrike" cap="none" normalizeH="0" baseline="0" smtClean="0">
                        <a:ln>
                          <a:noFill/>
                        </a:ln>
                        <a:solidFill>
                          <a:schemeClr val="tx1"/>
                        </a:solidFill>
                        <a:effectLst/>
                        <a:latin typeface="Times New Roman" pitchFamily="18" charset="0"/>
                        <a:ea typeface="Times New Roman" pitchFamily="18" charset="0"/>
                        <a:cs typeface="Arial" pitchFamily="34" charset="0"/>
                      </a:endParaRPr>
                    </a:p>
                  </a:txBody>
                  <a:tcPr marL="90000" marR="90000" marT="0" marB="0" anchor="ctr"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47650">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400" b="1" i="0" u="none" strike="noStrike" cap="none" normalizeH="0" baseline="0" smtClean="0">
                          <a:ln>
                            <a:noFill/>
                          </a:ln>
                          <a:solidFill>
                            <a:schemeClr val="tx1"/>
                          </a:solidFill>
                          <a:effectLst/>
                          <a:latin typeface="Arial" pitchFamily="34" charset="0"/>
                          <a:ea typeface="Times New Roman" pitchFamily="18" charset="0"/>
                          <a:cs typeface="Arial" pitchFamily="34" charset="0"/>
                        </a:rPr>
                        <a:t>PA 2.1</a:t>
                      </a:r>
                      <a:endParaRPr kumimoji="0" lang="en-US" sz="3200" b="0" i="0" u="none" strike="noStrike" cap="none" normalizeH="0" baseline="0" smtClean="0">
                        <a:ln>
                          <a:noFill/>
                        </a:ln>
                        <a:solidFill>
                          <a:schemeClr val="tx1"/>
                        </a:solidFill>
                        <a:effectLst/>
                        <a:latin typeface="Times New Roman" pitchFamily="18" charset="0"/>
                        <a:ea typeface="Times New Roman" pitchFamily="18" charset="0"/>
                        <a:cs typeface="Arial" pitchFamily="34" charset="0"/>
                      </a:endParaRPr>
                    </a:p>
                  </a:txBody>
                  <a:tcPr marL="90000" marR="90000" marT="0" marB="0"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Performance management</a:t>
                      </a:r>
                      <a:endParaRPr kumimoji="0" lang="en-US" sz="3200" b="0" i="0" u="none" strike="noStrike" cap="none" normalizeH="0" baseline="0" smtClean="0">
                        <a:ln>
                          <a:noFill/>
                        </a:ln>
                        <a:solidFill>
                          <a:schemeClr val="tx1"/>
                        </a:solidFill>
                        <a:effectLst/>
                        <a:latin typeface="Times New Roman" pitchFamily="18" charset="0"/>
                        <a:ea typeface="Times New Roman" pitchFamily="18" charset="0"/>
                        <a:cs typeface="Arial" pitchFamily="34" charset="0"/>
                      </a:endParaRPr>
                    </a:p>
                  </a:txBody>
                  <a:tcPr marL="90000" marR="90000" marT="0" marB="0" anchor="ctr"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46063">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400" b="1" i="0" u="none" strike="noStrike" cap="none" normalizeH="0" baseline="0" smtClean="0">
                          <a:ln>
                            <a:noFill/>
                          </a:ln>
                          <a:solidFill>
                            <a:schemeClr val="tx1"/>
                          </a:solidFill>
                          <a:effectLst/>
                          <a:latin typeface="Arial" pitchFamily="34" charset="0"/>
                          <a:ea typeface="Times New Roman" pitchFamily="18" charset="0"/>
                          <a:cs typeface="Arial" pitchFamily="34" charset="0"/>
                        </a:rPr>
                        <a:t>PA 2.2</a:t>
                      </a:r>
                      <a:endParaRPr kumimoji="0" lang="en-US" sz="3200" b="0" i="0" u="none" strike="noStrike" cap="none" normalizeH="0" baseline="0" smtClean="0">
                        <a:ln>
                          <a:noFill/>
                        </a:ln>
                        <a:solidFill>
                          <a:schemeClr val="tx1"/>
                        </a:solidFill>
                        <a:effectLst/>
                        <a:latin typeface="Times New Roman" pitchFamily="18" charset="0"/>
                        <a:ea typeface="Times New Roman" pitchFamily="18" charset="0"/>
                        <a:cs typeface="Arial" pitchFamily="34" charset="0"/>
                      </a:endParaRPr>
                    </a:p>
                  </a:txBody>
                  <a:tcPr marL="90000" marR="90000" marT="0" marB="0"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Work product management</a:t>
                      </a:r>
                      <a:endParaRPr kumimoji="0" lang="en-US" sz="3200" b="0" i="0" u="none" strike="noStrike" cap="none" normalizeH="0" baseline="0" smtClean="0">
                        <a:ln>
                          <a:noFill/>
                        </a:ln>
                        <a:solidFill>
                          <a:schemeClr val="tx1"/>
                        </a:solidFill>
                        <a:effectLst/>
                        <a:latin typeface="Times New Roman" pitchFamily="18" charset="0"/>
                        <a:ea typeface="Times New Roman" pitchFamily="18" charset="0"/>
                        <a:cs typeface="Arial" pitchFamily="34" charset="0"/>
                      </a:endParaRPr>
                    </a:p>
                  </a:txBody>
                  <a:tcPr marL="90000" marR="90000" marT="0" marB="0" anchor="ctr"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19088">
                <a:tc>
                  <a:txBody>
                    <a:bodyPr/>
                    <a:lstStyle/>
                    <a:p>
                      <a:pPr marL="0" marR="0" lvl="0" indent="0" algn="l" defTabSz="914400" rtl="0" eaLnBrk="0" fontAlgn="base" latinLnBrk="0" hangingPunct="0">
                        <a:lnSpc>
                          <a:spcPct val="100000"/>
                        </a:lnSpc>
                        <a:spcBef>
                          <a:spcPct val="0"/>
                        </a:spcBef>
                        <a:spcAft>
                          <a:spcPct val="0"/>
                        </a:spcAft>
                        <a:buClr>
                          <a:schemeClr val="tx1"/>
                        </a:buClr>
                        <a:buSzTx/>
                        <a:buFont typeface="Wingdings" pitchFamily="2" charset="2"/>
                        <a:buNone/>
                        <a:tabLst/>
                      </a:pPr>
                      <a:endParaRPr kumimoji="0" lang="cs-CZ" sz="2800" b="0" i="0" u="none" strike="noStrike" cap="none" normalizeH="0" baseline="0" smtClean="0">
                        <a:ln>
                          <a:noFill/>
                        </a:ln>
                        <a:solidFill>
                          <a:schemeClr val="tx1"/>
                        </a:solidFill>
                        <a:effectLst/>
                        <a:latin typeface="Arial" pitchFamily="34" charset="0"/>
                      </a:endParaRPr>
                    </a:p>
                  </a:txBody>
                  <a:tcPr marL="90000" marR="90000" marT="0" marB="0"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b="1" i="0" u="none" strike="noStrike" cap="none" normalizeH="0" baseline="0" smtClean="0">
                          <a:ln>
                            <a:noFill/>
                          </a:ln>
                          <a:solidFill>
                            <a:schemeClr val="tx1"/>
                          </a:solidFill>
                          <a:effectLst/>
                          <a:latin typeface="Arial" pitchFamily="34" charset="0"/>
                          <a:ea typeface="Times New Roman" pitchFamily="18" charset="0"/>
                          <a:cs typeface="Arial" pitchFamily="34" charset="0"/>
                        </a:rPr>
                        <a:t>Level 3: Established process</a:t>
                      </a:r>
                      <a:endParaRPr kumimoji="0" lang="en-US" sz="3200" b="0" i="0" u="none" strike="noStrike" cap="none" normalizeH="0" baseline="0" smtClean="0">
                        <a:ln>
                          <a:noFill/>
                        </a:ln>
                        <a:solidFill>
                          <a:schemeClr val="tx1"/>
                        </a:solidFill>
                        <a:effectLst/>
                        <a:latin typeface="Times New Roman" pitchFamily="18" charset="0"/>
                        <a:ea typeface="Times New Roman" pitchFamily="18" charset="0"/>
                        <a:cs typeface="Arial" pitchFamily="34" charset="0"/>
                      </a:endParaRPr>
                    </a:p>
                  </a:txBody>
                  <a:tcPr marL="90000" marR="90000" marT="0" marB="0" anchor="ctr"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49238">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400" b="1" i="0" u="none" strike="noStrike" cap="none" normalizeH="0" baseline="0" smtClean="0">
                          <a:ln>
                            <a:noFill/>
                          </a:ln>
                          <a:solidFill>
                            <a:schemeClr val="tx1"/>
                          </a:solidFill>
                          <a:effectLst/>
                          <a:latin typeface="Arial" pitchFamily="34" charset="0"/>
                          <a:ea typeface="Times New Roman" pitchFamily="18" charset="0"/>
                          <a:cs typeface="Arial" pitchFamily="34" charset="0"/>
                        </a:rPr>
                        <a:t>PA 3.1</a:t>
                      </a:r>
                      <a:endParaRPr kumimoji="0" lang="en-US" sz="3200" b="0" i="0" u="none" strike="noStrike" cap="none" normalizeH="0" baseline="0" smtClean="0">
                        <a:ln>
                          <a:noFill/>
                        </a:ln>
                        <a:solidFill>
                          <a:schemeClr val="tx1"/>
                        </a:solidFill>
                        <a:effectLst/>
                        <a:latin typeface="Times New Roman" pitchFamily="18" charset="0"/>
                        <a:ea typeface="Times New Roman" pitchFamily="18" charset="0"/>
                        <a:cs typeface="Arial" pitchFamily="34" charset="0"/>
                      </a:endParaRPr>
                    </a:p>
                  </a:txBody>
                  <a:tcPr marL="90000" marR="90000" marT="0" marB="0"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Process definition</a:t>
                      </a:r>
                      <a:endParaRPr kumimoji="0" lang="en-US" sz="3200" b="0" i="0" u="none" strike="noStrike" cap="none" normalizeH="0" baseline="0" smtClean="0">
                        <a:ln>
                          <a:noFill/>
                        </a:ln>
                        <a:solidFill>
                          <a:schemeClr val="tx1"/>
                        </a:solidFill>
                        <a:effectLst/>
                        <a:latin typeface="Times New Roman" pitchFamily="18" charset="0"/>
                        <a:ea typeface="Times New Roman" pitchFamily="18" charset="0"/>
                        <a:cs typeface="Arial" pitchFamily="34" charset="0"/>
                      </a:endParaRPr>
                    </a:p>
                  </a:txBody>
                  <a:tcPr marL="90000" marR="90000" marT="0" marB="0" anchor="ctr"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47650">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400" b="1" i="0" u="none" strike="noStrike" cap="none" normalizeH="0" baseline="0" smtClean="0">
                          <a:ln>
                            <a:noFill/>
                          </a:ln>
                          <a:solidFill>
                            <a:schemeClr val="tx1"/>
                          </a:solidFill>
                          <a:effectLst/>
                          <a:latin typeface="Arial" pitchFamily="34" charset="0"/>
                          <a:ea typeface="Times New Roman" pitchFamily="18" charset="0"/>
                          <a:cs typeface="Arial" pitchFamily="34" charset="0"/>
                        </a:rPr>
                        <a:t>PA 3.2</a:t>
                      </a:r>
                      <a:endParaRPr kumimoji="0" lang="en-US" sz="3200" b="0" i="0" u="none" strike="noStrike" cap="none" normalizeH="0" baseline="0" smtClean="0">
                        <a:ln>
                          <a:noFill/>
                        </a:ln>
                        <a:solidFill>
                          <a:schemeClr val="tx1"/>
                        </a:solidFill>
                        <a:effectLst/>
                        <a:latin typeface="Times New Roman" pitchFamily="18" charset="0"/>
                        <a:ea typeface="Times New Roman" pitchFamily="18" charset="0"/>
                        <a:cs typeface="Arial" pitchFamily="34" charset="0"/>
                      </a:endParaRPr>
                    </a:p>
                  </a:txBody>
                  <a:tcPr marL="90000" marR="90000" marT="0" marB="0"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Process deployment</a:t>
                      </a:r>
                      <a:endParaRPr kumimoji="0" lang="en-US" sz="3200" b="0" i="0" u="none" strike="noStrike" cap="none" normalizeH="0" baseline="0" smtClean="0">
                        <a:ln>
                          <a:noFill/>
                        </a:ln>
                        <a:solidFill>
                          <a:schemeClr val="tx1"/>
                        </a:solidFill>
                        <a:effectLst/>
                        <a:latin typeface="Times New Roman" pitchFamily="18" charset="0"/>
                        <a:ea typeface="Times New Roman" pitchFamily="18" charset="0"/>
                        <a:cs typeface="Arial" pitchFamily="34" charset="0"/>
                      </a:endParaRPr>
                    </a:p>
                  </a:txBody>
                  <a:tcPr marL="90000" marR="90000" marT="0" marB="0" anchor="ctr"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19088">
                <a:tc>
                  <a:txBody>
                    <a:bodyPr/>
                    <a:lstStyle/>
                    <a:p>
                      <a:pPr marL="0" marR="0" lvl="0" indent="0" algn="l" defTabSz="914400" rtl="0" eaLnBrk="0" fontAlgn="base" latinLnBrk="0" hangingPunct="0">
                        <a:lnSpc>
                          <a:spcPct val="100000"/>
                        </a:lnSpc>
                        <a:spcBef>
                          <a:spcPct val="0"/>
                        </a:spcBef>
                        <a:spcAft>
                          <a:spcPct val="0"/>
                        </a:spcAft>
                        <a:buClr>
                          <a:schemeClr val="tx1"/>
                        </a:buClr>
                        <a:buSzTx/>
                        <a:buFont typeface="Wingdings" pitchFamily="2" charset="2"/>
                        <a:buNone/>
                        <a:tabLst/>
                      </a:pPr>
                      <a:endParaRPr kumimoji="0" lang="cs-CZ" sz="2800" b="0" i="0" u="none" strike="noStrike" cap="none" normalizeH="0" baseline="0" smtClean="0">
                        <a:ln>
                          <a:noFill/>
                        </a:ln>
                        <a:solidFill>
                          <a:schemeClr val="tx1"/>
                        </a:solidFill>
                        <a:effectLst/>
                        <a:latin typeface="Arial" pitchFamily="34" charset="0"/>
                      </a:endParaRPr>
                    </a:p>
                  </a:txBody>
                  <a:tcPr marL="90000" marR="90000" marT="0" marB="0"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b="1" i="0" u="none" strike="noStrike" cap="none" normalizeH="0" baseline="0" smtClean="0">
                          <a:ln>
                            <a:noFill/>
                          </a:ln>
                          <a:solidFill>
                            <a:schemeClr val="tx1"/>
                          </a:solidFill>
                          <a:effectLst/>
                          <a:latin typeface="Arial" pitchFamily="34" charset="0"/>
                          <a:ea typeface="Times New Roman" pitchFamily="18" charset="0"/>
                          <a:cs typeface="Arial" pitchFamily="34" charset="0"/>
                        </a:rPr>
                        <a:t>Level 4: Predictable process</a:t>
                      </a:r>
                      <a:endParaRPr kumimoji="0" lang="en-US" sz="3200" b="0" i="0" u="none" strike="noStrike" cap="none" normalizeH="0" baseline="0" smtClean="0">
                        <a:ln>
                          <a:noFill/>
                        </a:ln>
                        <a:solidFill>
                          <a:schemeClr val="tx1"/>
                        </a:solidFill>
                        <a:effectLst/>
                        <a:latin typeface="Times New Roman" pitchFamily="18" charset="0"/>
                        <a:ea typeface="Times New Roman" pitchFamily="18" charset="0"/>
                        <a:cs typeface="Arial" pitchFamily="34" charset="0"/>
                      </a:endParaRPr>
                    </a:p>
                  </a:txBody>
                  <a:tcPr marL="90000" marR="90000" marT="0" marB="0" anchor="ctr"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47650">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400" b="1" i="0" u="none" strike="noStrike" cap="none" normalizeH="0" baseline="0" smtClean="0">
                          <a:ln>
                            <a:noFill/>
                          </a:ln>
                          <a:solidFill>
                            <a:schemeClr val="tx1"/>
                          </a:solidFill>
                          <a:effectLst/>
                          <a:latin typeface="Arial" pitchFamily="34" charset="0"/>
                          <a:ea typeface="Times New Roman" pitchFamily="18" charset="0"/>
                          <a:cs typeface="Arial" pitchFamily="34" charset="0"/>
                        </a:rPr>
                        <a:t>PA 4.1</a:t>
                      </a:r>
                      <a:endParaRPr kumimoji="0" lang="en-US" sz="3200" b="0" i="0" u="none" strike="noStrike" cap="none" normalizeH="0" baseline="0" smtClean="0">
                        <a:ln>
                          <a:noFill/>
                        </a:ln>
                        <a:solidFill>
                          <a:schemeClr val="tx1"/>
                        </a:solidFill>
                        <a:effectLst/>
                        <a:latin typeface="Times New Roman" pitchFamily="18" charset="0"/>
                        <a:ea typeface="Times New Roman" pitchFamily="18" charset="0"/>
                        <a:cs typeface="Arial" pitchFamily="34" charset="0"/>
                      </a:endParaRPr>
                    </a:p>
                  </a:txBody>
                  <a:tcPr marL="90000" marR="90000" marT="0" marB="0"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Process measurement</a:t>
                      </a:r>
                      <a:endParaRPr kumimoji="0" lang="en-US" sz="3200" b="0" i="0" u="none" strike="noStrike" cap="none" normalizeH="0" baseline="0" smtClean="0">
                        <a:ln>
                          <a:noFill/>
                        </a:ln>
                        <a:solidFill>
                          <a:schemeClr val="tx1"/>
                        </a:solidFill>
                        <a:effectLst/>
                        <a:latin typeface="Times New Roman" pitchFamily="18" charset="0"/>
                        <a:ea typeface="Times New Roman" pitchFamily="18" charset="0"/>
                        <a:cs typeface="Arial" pitchFamily="34" charset="0"/>
                      </a:endParaRPr>
                    </a:p>
                  </a:txBody>
                  <a:tcPr marL="90000" marR="90000" marT="0" marB="0" anchor="ctr"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47650">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400" b="1" i="0" u="none" strike="noStrike" cap="none" normalizeH="0" baseline="0" smtClean="0">
                          <a:ln>
                            <a:noFill/>
                          </a:ln>
                          <a:solidFill>
                            <a:schemeClr val="tx1"/>
                          </a:solidFill>
                          <a:effectLst/>
                          <a:latin typeface="Arial" pitchFamily="34" charset="0"/>
                          <a:ea typeface="Times New Roman" pitchFamily="18" charset="0"/>
                          <a:cs typeface="Arial" pitchFamily="34" charset="0"/>
                        </a:rPr>
                        <a:t>PA 4.2</a:t>
                      </a:r>
                      <a:endParaRPr kumimoji="0" lang="en-US" sz="3200" b="0" i="0" u="none" strike="noStrike" cap="none" normalizeH="0" baseline="0" smtClean="0">
                        <a:ln>
                          <a:noFill/>
                        </a:ln>
                        <a:solidFill>
                          <a:schemeClr val="tx1"/>
                        </a:solidFill>
                        <a:effectLst/>
                        <a:latin typeface="Times New Roman" pitchFamily="18" charset="0"/>
                        <a:ea typeface="Times New Roman" pitchFamily="18" charset="0"/>
                        <a:cs typeface="Arial" pitchFamily="34" charset="0"/>
                      </a:endParaRPr>
                    </a:p>
                  </a:txBody>
                  <a:tcPr marL="90000" marR="90000" marT="0" marB="0"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Process control</a:t>
                      </a:r>
                      <a:endParaRPr kumimoji="0" lang="en-US" sz="3200" b="0" i="0" u="none" strike="noStrike" cap="none" normalizeH="0" baseline="0" smtClean="0">
                        <a:ln>
                          <a:noFill/>
                        </a:ln>
                        <a:solidFill>
                          <a:schemeClr val="tx1"/>
                        </a:solidFill>
                        <a:effectLst/>
                        <a:latin typeface="Times New Roman" pitchFamily="18" charset="0"/>
                        <a:ea typeface="Times New Roman" pitchFamily="18" charset="0"/>
                        <a:cs typeface="Arial" pitchFamily="34" charset="0"/>
                      </a:endParaRPr>
                    </a:p>
                  </a:txBody>
                  <a:tcPr marL="90000" marR="90000" marT="0" marB="0" anchor="ctr"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20675">
                <a:tc>
                  <a:txBody>
                    <a:bodyPr/>
                    <a:lstStyle/>
                    <a:p>
                      <a:pPr marL="0" marR="0" lvl="0" indent="0" algn="l" defTabSz="914400" rtl="0" eaLnBrk="0" fontAlgn="base" latinLnBrk="0" hangingPunct="0">
                        <a:lnSpc>
                          <a:spcPct val="100000"/>
                        </a:lnSpc>
                        <a:spcBef>
                          <a:spcPct val="0"/>
                        </a:spcBef>
                        <a:spcAft>
                          <a:spcPct val="0"/>
                        </a:spcAft>
                        <a:buClr>
                          <a:schemeClr val="tx1"/>
                        </a:buClr>
                        <a:buSzTx/>
                        <a:buFont typeface="Wingdings" pitchFamily="2" charset="2"/>
                        <a:buNone/>
                        <a:tabLst/>
                      </a:pPr>
                      <a:endParaRPr kumimoji="0" lang="cs-CZ" sz="2800" b="0" i="0" u="none" strike="noStrike" cap="none" normalizeH="0" baseline="0" smtClean="0">
                        <a:ln>
                          <a:noFill/>
                        </a:ln>
                        <a:solidFill>
                          <a:schemeClr val="tx1"/>
                        </a:solidFill>
                        <a:effectLst/>
                        <a:latin typeface="Arial" pitchFamily="34" charset="0"/>
                      </a:endParaRPr>
                    </a:p>
                  </a:txBody>
                  <a:tcPr marL="90000" marR="90000" marT="0" marB="0"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b="1" i="0" u="none" strike="noStrike" cap="none" normalizeH="0" baseline="0" smtClean="0">
                          <a:ln>
                            <a:noFill/>
                          </a:ln>
                          <a:solidFill>
                            <a:schemeClr val="tx1"/>
                          </a:solidFill>
                          <a:effectLst/>
                          <a:latin typeface="Arial" pitchFamily="34" charset="0"/>
                          <a:ea typeface="Times New Roman" pitchFamily="18" charset="0"/>
                          <a:cs typeface="Arial" pitchFamily="34" charset="0"/>
                        </a:rPr>
                        <a:t>Level 5: Optimizing process</a:t>
                      </a:r>
                      <a:endParaRPr kumimoji="0" lang="en-US" sz="3200" b="0" i="0" u="none" strike="noStrike" cap="none" normalizeH="0" baseline="0" smtClean="0">
                        <a:ln>
                          <a:noFill/>
                        </a:ln>
                        <a:solidFill>
                          <a:schemeClr val="tx1"/>
                        </a:solidFill>
                        <a:effectLst/>
                        <a:latin typeface="Times New Roman" pitchFamily="18" charset="0"/>
                        <a:ea typeface="Times New Roman" pitchFamily="18" charset="0"/>
                        <a:cs typeface="Arial" pitchFamily="34" charset="0"/>
                      </a:endParaRPr>
                    </a:p>
                  </a:txBody>
                  <a:tcPr marL="90000" marR="90000" marT="0" marB="0" anchor="ctr"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47650">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400" b="1" i="0" u="none" strike="noStrike" cap="none" normalizeH="0" baseline="0" smtClean="0">
                          <a:ln>
                            <a:noFill/>
                          </a:ln>
                          <a:solidFill>
                            <a:schemeClr val="tx1"/>
                          </a:solidFill>
                          <a:effectLst/>
                          <a:latin typeface="Arial" pitchFamily="34" charset="0"/>
                          <a:ea typeface="Times New Roman" pitchFamily="18" charset="0"/>
                          <a:cs typeface="Arial" pitchFamily="34" charset="0"/>
                        </a:rPr>
                        <a:t>PA 5.1</a:t>
                      </a:r>
                      <a:endParaRPr kumimoji="0" lang="en-US" sz="3200" b="0" i="0" u="none" strike="noStrike" cap="none" normalizeH="0" baseline="0" smtClean="0">
                        <a:ln>
                          <a:noFill/>
                        </a:ln>
                        <a:solidFill>
                          <a:schemeClr val="tx1"/>
                        </a:solidFill>
                        <a:effectLst/>
                        <a:latin typeface="Times New Roman" pitchFamily="18" charset="0"/>
                        <a:ea typeface="Times New Roman" pitchFamily="18" charset="0"/>
                        <a:cs typeface="Arial" pitchFamily="34" charset="0"/>
                      </a:endParaRPr>
                    </a:p>
                  </a:txBody>
                  <a:tcPr marL="90000" marR="90000" marT="0" marB="0"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Process innovation</a:t>
                      </a:r>
                      <a:endParaRPr kumimoji="0" lang="en-US" sz="3200" b="0" i="0" u="none" strike="noStrike" cap="none" normalizeH="0" baseline="0" smtClean="0">
                        <a:ln>
                          <a:noFill/>
                        </a:ln>
                        <a:solidFill>
                          <a:schemeClr val="tx1"/>
                        </a:solidFill>
                        <a:effectLst/>
                        <a:latin typeface="Times New Roman" pitchFamily="18" charset="0"/>
                        <a:ea typeface="Times New Roman" pitchFamily="18" charset="0"/>
                        <a:cs typeface="Arial" pitchFamily="34" charset="0"/>
                      </a:endParaRPr>
                    </a:p>
                  </a:txBody>
                  <a:tcPr marL="90000" marR="90000" marT="0" marB="0" anchor="ctr"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47650">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400" b="1" i="0" u="none" strike="noStrike" cap="none" normalizeH="0" baseline="0" smtClean="0">
                          <a:ln>
                            <a:noFill/>
                          </a:ln>
                          <a:solidFill>
                            <a:schemeClr val="tx1"/>
                          </a:solidFill>
                          <a:effectLst/>
                          <a:latin typeface="Arial" pitchFamily="34" charset="0"/>
                          <a:ea typeface="Times New Roman" pitchFamily="18" charset="0"/>
                          <a:cs typeface="Arial" pitchFamily="34" charset="0"/>
                        </a:rPr>
                        <a:t>PA 5.2</a:t>
                      </a:r>
                      <a:endParaRPr kumimoji="0" lang="en-US" sz="3200" b="0" i="0" u="none" strike="noStrike" cap="none" normalizeH="0" baseline="0" smtClean="0">
                        <a:ln>
                          <a:noFill/>
                        </a:ln>
                        <a:solidFill>
                          <a:schemeClr val="tx1"/>
                        </a:solidFill>
                        <a:effectLst/>
                        <a:latin typeface="Times New Roman" pitchFamily="18" charset="0"/>
                        <a:ea typeface="Times New Roman" pitchFamily="18" charset="0"/>
                        <a:cs typeface="Arial" pitchFamily="34" charset="0"/>
                      </a:endParaRPr>
                    </a:p>
                  </a:txBody>
                  <a:tcPr marL="90000" marR="90000" marT="0" marB="0"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Continuous optimization</a:t>
                      </a:r>
                      <a:endParaRPr kumimoji="0" lang="en-US" sz="3200" b="0" i="0" u="none" strike="noStrike" cap="none" normalizeH="0" baseline="0" dirty="0" smtClean="0">
                        <a:ln>
                          <a:noFill/>
                        </a:ln>
                        <a:solidFill>
                          <a:schemeClr val="tx1"/>
                        </a:solidFill>
                        <a:effectLst/>
                        <a:latin typeface="Times New Roman" pitchFamily="18" charset="0"/>
                        <a:ea typeface="Times New Roman" pitchFamily="18" charset="0"/>
                        <a:cs typeface="Arial" pitchFamily="34" charset="0"/>
                      </a:endParaRPr>
                    </a:p>
                  </a:txBody>
                  <a:tcPr marL="90000" marR="90000" marT="0" marB="0" anchor="ctr"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334308150"/>
      </p:ext>
    </p:extLst>
  </p:cSld>
  <p:clrMapOvr>
    <a:masterClrMapping/>
  </p:clrMapOvr>
  <mc:AlternateContent xmlns:mc="http://schemas.openxmlformats.org/markup-compatibility/2006" xmlns:p14="http://schemas.microsoft.com/office/powerpoint/2010/main">
    <mc:Choice Requires="p14">
      <p:transition spd="slow" p14:dur="2000"/>
    </mc:Choice>
    <mc:Fallback xmlns="" xmlns:mv="urn:schemas-microsoft-com:mac:vml">
      <mp:transition xmlns:mp="http://schemas.microsoft.com/office/mac/powerpoint/2008/main" spd="slow"/>
    </mc:Fallback>
  </mc:AlternateContent>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Zástupný symbol pro číslo snímku 3"/>
          <p:cNvSpPr>
            <a:spLocks noGrp="1"/>
          </p:cNvSpPr>
          <p:nvPr>
            <p:ph type="sldNum" sz="quarter" idx="11"/>
          </p:nvPr>
        </p:nvSpPr>
        <p:spPr/>
        <p:txBody>
          <a:bodyPr/>
          <a:lstStyle/>
          <a:p>
            <a:fld id="{C86F2492-1E96-4A0C-A080-5985EC905B23}" type="slidenum">
              <a:rPr lang="en-US"/>
              <a:pPr/>
              <a:t>107</a:t>
            </a:fld>
            <a:endParaRPr lang="en-US"/>
          </a:p>
        </p:txBody>
      </p:sp>
      <p:sp>
        <p:nvSpPr>
          <p:cNvPr id="27" name="Zástupný symbol pro datum 4"/>
          <p:cNvSpPr>
            <a:spLocks noGrp="1"/>
          </p:cNvSpPr>
          <p:nvPr>
            <p:ph type="dt" sz="half" idx="12"/>
          </p:nvPr>
        </p:nvSpPr>
        <p:spPr/>
        <p:txBody>
          <a:bodyPr/>
          <a:lstStyle/>
          <a:p>
            <a:fld id="{A1E73309-1392-46FF-83F5-3071385AF9F0}" type="datetime1">
              <a:rPr lang="fi-FI"/>
              <a:pPr/>
              <a:t>22.10.2012</a:t>
            </a:fld>
            <a:endParaRPr lang="en-US"/>
          </a:p>
        </p:txBody>
      </p:sp>
      <p:sp>
        <p:nvSpPr>
          <p:cNvPr id="357378" name="Rectangle 2"/>
          <p:cNvSpPr>
            <a:spLocks noGrp="1" noChangeArrowheads="1"/>
          </p:cNvSpPr>
          <p:nvPr>
            <p:ph type="title"/>
          </p:nvPr>
        </p:nvSpPr>
        <p:spPr>
          <a:xfrm>
            <a:off x="1042988" y="476250"/>
            <a:ext cx="7632700" cy="800100"/>
          </a:xfrm>
        </p:spPr>
        <p:txBody>
          <a:bodyPr/>
          <a:lstStyle/>
          <a:p>
            <a:r>
              <a:rPr lang="fi-FI" sz="3200" dirty="0"/>
              <a:t>Process </a:t>
            </a:r>
            <a:r>
              <a:rPr lang="fi-FI" sz="3200" dirty="0" smtClean="0"/>
              <a:t>Attribute </a:t>
            </a:r>
            <a:r>
              <a:rPr lang="fi-FI" sz="3200" dirty="0"/>
              <a:t>R</a:t>
            </a:r>
            <a:r>
              <a:rPr lang="fi-FI" sz="3200" dirty="0" smtClean="0"/>
              <a:t>ating </a:t>
            </a:r>
            <a:r>
              <a:rPr lang="fi-FI" sz="3200" dirty="0"/>
              <a:t>S</a:t>
            </a:r>
            <a:r>
              <a:rPr lang="fi-FI" sz="3200" dirty="0" smtClean="0"/>
              <a:t>cale </a:t>
            </a:r>
            <a:r>
              <a:rPr lang="fi-FI" sz="3200" dirty="0"/>
              <a:t>- NPLF</a:t>
            </a:r>
            <a:endParaRPr lang="en-US" sz="3200" dirty="0"/>
          </a:p>
        </p:txBody>
      </p:sp>
      <p:graphicFrame>
        <p:nvGraphicFramePr>
          <p:cNvPr id="357543" name="Group 167"/>
          <p:cNvGraphicFramePr>
            <a:graphicFrameLocks noGrp="1"/>
          </p:cNvGraphicFramePr>
          <p:nvPr/>
        </p:nvGraphicFramePr>
        <p:xfrm>
          <a:off x="611188" y="1700213"/>
          <a:ext cx="8315325" cy="3960814"/>
        </p:xfrm>
        <a:graphic>
          <a:graphicData uri="http://schemas.openxmlformats.org/drawingml/2006/table">
            <a:tbl>
              <a:tblPr/>
              <a:tblGrid>
                <a:gridCol w="1120775"/>
                <a:gridCol w="5864225"/>
                <a:gridCol w="1330325"/>
              </a:tblGrid>
              <a:tr h="838200">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b="1" i="0" u="none" strike="noStrike" cap="none" normalizeH="0" baseline="0" dirty="0" smtClean="0">
                          <a:ln>
                            <a:noFill/>
                          </a:ln>
                          <a:solidFill>
                            <a:schemeClr val="tx1"/>
                          </a:solidFill>
                          <a:effectLst/>
                          <a:latin typeface="Arial" pitchFamily="34" charset="0"/>
                          <a:ea typeface="Times New Roman" pitchFamily="18" charset="0"/>
                          <a:cs typeface="Arial,Bold" charset="0"/>
                        </a:rPr>
                        <a:t>N </a:t>
                      </a:r>
                      <a:r>
                        <a:rPr kumimoji="0" lang="en-US" sz="1400" b="1"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Not achieved</a:t>
                      </a:r>
                      <a:endParaRPr kumimoji="0" lang="en-US" sz="1400" b="1" i="0" u="none" strike="noStrike" cap="none" normalizeH="0" baseline="0" dirty="0" smtClean="0">
                        <a:ln>
                          <a:noFill/>
                        </a:ln>
                        <a:solidFill>
                          <a:schemeClr val="tx1"/>
                        </a:solidFill>
                        <a:effectLst/>
                        <a:latin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b="1" i="0" u="none" strike="noStrike" cap="none" normalizeH="0" baseline="0" smtClean="0">
                          <a:ln>
                            <a:noFill/>
                          </a:ln>
                          <a:solidFill>
                            <a:schemeClr val="tx1"/>
                          </a:solidFill>
                          <a:effectLst/>
                          <a:latin typeface="Arial" pitchFamily="34" charset="0"/>
                          <a:ea typeface="Times New Roman" pitchFamily="18" charset="0"/>
                          <a:cs typeface="Arial" pitchFamily="34" charset="0"/>
                        </a:rPr>
                        <a:t>There is little or no evidence of achievement of the defined attribute in the assessed process.</a:t>
                      </a:r>
                      <a:endParaRPr kumimoji="0" lang="en-US" sz="1400" b="1" i="0" u="none" strike="noStrike" cap="none" normalizeH="0" baseline="0" smtClean="0">
                        <a:ln>
                          <a:noFill/>
                        </a:ln>
                        <a:solidFill>
                          <a:schemeClr val="tx1"/>
                        </a:solidFill>
                        <a:effectLst/>
                        <a:latin typeface="Times New Roman" pitchFamily="18" charset="0"/>
                        <a:ea typeface="Times New Roman" pitchFamily="18" charset="0"/>
                        <a:cs typeface="Arial"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b="1" i="0" u="none" strike="noStrike" cap="none" normalizeH="0" baseline="0" smtClean="0">
                          <a:ln>
                            <a:noFill/>
                          </a:ln>
                          <a:solidFill>
                            <a:schemeClr val="tx1"/>
                          </a:solidFill>
                          <a:effectLst/>
                          <a:latin typeface="Arial" pitchFamily="34" charset="0"/>
                          <a:ea typeface="Times New Roman" pitchFamily="18" charset="0"/>
                          <a:cs typeface="Arial" pitchFamily="34" charset="0"/>
                        </a:rPr>
                        <a:t>     0 to 15% </a:t>
                      </a:r>
                      <a:endParaRPr kumimoji="0" lang="en-US" sz="1400" b="1" i="0" u="none" strike="noStrike" cap="none" normalizeH="0" baseline="0" smtClean="0">
                        <a:ln>
                          <a:noFill/>
                        </a:ln>
                        <a:solidFill>
                          <a:schemeClr val="tx1"/>
                        </a:solidFill>
                        <a:effectLst/>
                        <a:latin typeface="Times New Roman" pitchFamily="18" charset="0"/>
                        <a:ea typeface="Times New Roman" pitchFamily="18" charset="0"/>
                        <a:cs typeface="Arial"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836613">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b="1" i="0" u="none" strike="noStrike" cap="none" normalizeH="0" baseline="0" smtClean="0">
                          <a:ln>
                            <a:noFill/>
                          </a:ln>
                          <a:solidFill>
                            <a:schemeClr val="tx1"/>
                          </a:solidFill>
                          <a:effectLst/>
                          <a:latin typeface="Arial" pitchFamily="34" charset="0"/>
                          <a:ea typeface="Times New Roman" pitchFamily="18" charset="0"/>
                          <a:cs typeface="Arial,Bold" charset="0"/>
                        </a:rPr>
                        <a:t>P </a:t>
                      </a:r>
                      <a:r>
                        <a:rPr kumimoji="0" lang="en-US" sz="1400" b="1" i="0" u="none" strike="noStrike" cap="none" normalizeH="0" baseline="0" smtClean="0">
                          <a:ln>
                            <a:noFill/>
                          </a:ln>
                          <a:solidFill>
                            <a:schemeClr val="tx1"/>
                          </a:solidFill>
                          <a:effectLst/>
                          <a:latin typeface="Arial" pitchFamily="34" charset="0"/>
                          <a:ea typeface="Times New Roman" pitchFamily="18" charset="0"/>
                          <a:cs typeface="Arial" pitchFamily="34" charset="0"/>
                        </a:rPr>
                        <a:t>Partially achieved</a:t>
                      </a:r>
                      <a:endParaRPr kumimoji="0" lang="en-US" sz="1400" b="1" i="0" u="none" strike="noStrike" cap="none" normalizeH="0" baseline="0" smtClean="0">
                        <a:ln>
                          <a:noFill/>
                        </a:ln>
                        <a:solidFill>
                          <a:schemeClr val="tx1"/>
                        </a:solidFill>
                        <a:effectLst/>
                        <a:latin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b="1" i="0" u="none" strike="noStrike" cap="none" normalizeH="0" baseline="0" smtClean="0">
                          <a:ln>
                            <a:noFill/>
                          </a:ln>
                          <a:solidFill>
                            <a:schemeClr val="tx1"/>
                          </a:solidFill>
                          <a:effectLst/>
                          <a:latin typeface="Arial" pitchFamily="34" charset="0"/>
                          <a:ea typeface="Times New Roman" pitchFamily="18" charset="0"/>
                          <a:cs typeface="Arial" pitchFamily="34" charset="0"/>
                        </a:rPr>
                        <a:t>There is some evidence of an approach to, and some achievement of, the defined attribute in the assessed process. Some aspects of achievement of the attribute may be unpredictable.</a:t>
                      </a:r>
                      <a:endParaRPr kumimoji="0" lang="en-US" sz="1400" b="1" i="0" u="none" strike="noStrike" cap="none" normalizeH="0" baseline="0" smtClean="0">
                        <a:ln>
                          <a:noFill/>
                        </a:ln>
                        <a:solidFill>
                          <a:schemeClr val="tx1"/>
                        </a:solidFill>
                        <a:effectLst/>
                        <a:latin typeface="Times New Roman" pitchFamily="18" charset="0"/>
                        <a:ea typeface="Times New Roman" pitchFamily="18" charset="0"/>
                        <a:cs typeface="Arial"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b="1" i="0" u="none" strike="noStrike" cap="none" normalizeH="0" baseline="0" smtClean="0">
                          <a:ln>
                            <a:noFill/>
                          </a:ln>
                          <a:solidFill>
                            <a:schemeClr val="tx1"/>
                          </a:solidFill>
                          <a:effectLst/>
                          <a:latin typeface="Arial" pitchFamily="34" charset="0"/>
                          <a:ea typeface="Times New Roman" pitchFamily="18" charset="0"/>
                          <a:cs typeface="Arial" pitchFamily="34" charset="0"/>
                        </a:rPr>
                        <a:t>&gt; 15 to 50%</a:t>
                      </a:r>
                      <a:endParaRPr kumimoji="0" lang="en-US" sz="1400" b="1" i="0" u="none" strike="noStrike" cap="none" normalizeH="0" baseline="0" smtClean="0">
                        <a:ln>
                          <a:noFill/>
                        </a:ln>
                        <a:solidFill>
                          <a:schemeClr val="tx1"/>
                        </a:solidFill>
                        <a:effectLst/>
                        <a:latin typeface="Times New Roman" pitchFamily="18" charset="0"/>
                        <a:ea typeface="Times New Roman" pitchFamily="18" charset="0"/>
                        <a:cs typeface="Arial"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1141413">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b="1" i="0" u="none" strike="noStrike" cap="none" normalizeH="0" baseline="0" smtClean="0">
                          <a:ln>
                            <a:noFill/>
                          </a:ln>
                          <a:solidFill>
                            <a:schemeClr val="tx1"/>
                          </a:solidFill>
                          <a:effectLst/>
                          <a:latin typeface="Arial" pitchFamily="34" charset="0"/>
                          <a:ea typeface="Times New Roman" pitchFamily="18" charset="0"/>
                          <a:cs typeface="Arial,Bold" charset="0"/>
                        </a:rPr>
                        <a:t>L </a:t>
                      </a:r>
                      <a:r>
                        <a:rPr kumimoji="0" lang="en-US" sz="1400" b="1" i="0" u="none" strike="noStrike" cap="none" normalizeH="0" baseline="0" smtClean="0">
                          <a:ln>
                            <a:noFill/>
                          </a:ln>
                          <a:solidFill>
                            <a:schemeClr val="tx1"/>
                          </a:solidFill>
                          <a:effectLst/>
                          <a:latin typeface="Arial" pitchFamily="34" charset="0"/>
                          <a:ea typeface="Times New Roman" pitchFamily="18" charset="0"/>
                          <a:cs typeface="Arial" pitchFamily="34" charset="0"/>
                        </a:rPr>
                        <a:t>Largely achieved</a:t>
                      </a:r>
                      <a:endParaRPr kumimoji="0" lang="en-US" sz="1400" b="1" i="0" u="none" strike="noStrike" cap="none" normalizeH="0" baseline="0" smtClean="0">
                        <a:ln>
                          <a:noFill/>
                        </a:ln>
                        <a:solidFill>
                          <a:schemeClr val="tx1"/>
                        </a:solidFill>
                        <a:effectLst/>
                        <a:latin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b="1" i="0" u="none" strike="noStrike" cap="none" normalizeH="0" baseline="0" smtClean="0">
                          <a:ln>
                            <a:noFill/>
                          </a:ln>
                          <a:solidFill>
                            <a:schemeClr val="tx1"/>
                          </a:solidFill>
                          <a:effectLst/>
                          <a:latin typeface="Arial" pitchFamily="34" charset="0"/>
                          <a:ea typeface="Times New Roman" pitchFamily="18" charset="0"/>
                          <a:cs typeface="Arial" pitchFamily="34" charset="0"/>
                        </a:rPr>
                        <a:t>There is evidence of a systematic approach to, and significant achievement of, the defined attribute in the assessed process. Some weakness related to this attribute may exist in the assessed process.</a:t>
                      </a:r>
                      <a:endParaRPr kumimoji="0" lang="en-US" sz="1400" b="1" i="0" u="none" strike="noStrike" cap="none" normalizeH="0" baseline="0" smtClean="0">
                        <a:ln>
                          <a:noFill/>
                        </a:ln>
                        <a:solidFill>
                          <a:schemeClr val="tx1"/>
                        </a:solidFill>
                        <a:effectLst/>
                        <a:latin typeface="Times New Roman" pitchFamily="18" charset="0"/>
                        <a:ea typeface="Times New Roman" pitchFamily="18" charset="0"/>
                        <a:cs typeface="Arial"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b="1" i="0" u="none" strike="noStrike" cap="none" normalizeH="0" baseline="0" smtClean="0">
                          <a:ln>
                            <a:noFill/>
                          </a:ln>
                          <a:solidFill>
                            <a:schemeClr val="tx1"/>
                          </a:solidFill>
                          <a:effectLst/>
                          <a:latin typeface="Arial" pitchFamily="34" charset="0"/>
                          <a:ea typeface="Times New Roman" pitchFamily="18" charset="0"/>
                          <a:cs typeface="Arial" pitchFamily="34" charset="0"/>
                        </a:rPr>
                        <a:t>&gt; 50 to 85%</a:t>
                      </a:r>
                      <a:endParaRPr kumimoji="0" lang="en-US" sz="1400" b="1" i="0" u="none" strike="noStrike" cap="none" normalizeH="0" baseline="0" smtClean="0">
                        <a:ln>
                          <a:noFill/>
                        </a:ln>
                        <a:solidFill>
                          <a:schemeClr val="tx1"/>
                        </a:solidFill>
                        <a:effectLst/>
                        <a:latin typeface="Times New Roman" pitchFamily="18" charset="0"/>
                        <a:ea typeface="Times New Roman" pitchFamily="18" charset="0"/>
                        <a:cs typeface="Arial"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1144588">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b="1" i="0" u="none" strike="noStrike" cap="none" normalizeH="0" baseline="0" smtClean="0">
                          <a:ln>
                            <a:noFill/>
                          </a:ln>
                          <a:solidFill>
                            <a:schemeClr val="tx1"/>
                          </a:solidFill>
                          <a:effectLst/>
                          <a:latin typeface="Arial" pitchFamily="34" charset="0"/>
                          <a:ea typeface="Times New Roman" pitchFamily="18" charset="0"/>
                          <a:cs typeface="Arial,Bold" charset="0"/>
                        </a:rPr>
                        <a:t>F </a:t>
                      </a:r>
                      <a:r>
                        <a:rPr kumimoji="0" lang="en-US" sz="1400" b="1" i="0" u="none" strike="noStrike" cap="none" normalizeH="0" baseline="0" smtClean="0">
                          <a:ln>
                            <a:noFill/>
                          </a:ln>
                          <a:solidFill>
                            <a:schemeClr val="tx1"/>
                          </a:solidFill>
                          <a:effectLst/>
                          <a:latin typeface="Arial" pitchFamily="34" charset="0"/>
                          <a:ea typeface="Times New Roman" pitchFamily="18" charset="0"/>
                          <a:cs typeface="Arial" pitchFamily="34" charset="0"/>
                        </a:rPr>
                        <a:t>Fully achieved</a:t>
                      </a:r>
                      <a:endParaRPr kumimoji="0" lang="en-US" sz="1400" b="1" i="0" u="none" strike="noStrike" cap="none" normalizeH="0" baseline="0" smtClean="0">
                        <a:ln>
                          <a:noFill/>
                        </a:ln>
                        <a:solidFill>
                          <a:schemeClr val="tx1"/>
                        </a:solidFill>
                        <a:effectLst/>
                        <a:latin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b="1" i="0" u="none" strike="noStrike" cap="none" normalizeH="0" baseline="0" smtClean="0">
                          <a:ln>
                            <a:noFill/>
                          </a:ln>
                          <a:solidFill>
                            <a:schemeClr val="tx1"/>
                          </a:solidFill>
                          <a:effectLst/>
                          <a:latin typeface="Arial" pitchFamily="34" charset="0"/>
                          <a:ea typeface="Times New Roman" pitchFamily="18" charset="0"/>
                          <a:cs typeface="Arial" pitchFamily="34" charset="0"/>
                        </a:rPr>
                        <a:t>There is evidence of a complete and systematic approach to, and full achievement of, the defined attribute in the assessed process. No significant weaknesses related to this attribute exist in the assessed process.</a:t>
                      </a:r>
                      <a:endParaRPr kumimoji="0" lang="en-US" sz="1400" b="1" i="0" u="none" strike="noStrike" cap="none" normalizeH="0" baseline="0" smtClean="0">
                        <a:ln>
                          <a:noFill/>
                        </a:ln>
                        <a:solidFill>
                          <a:schemeClr val="tx1"/>
                        </a:solidFill>
                        <a:effectLst/>
                        <a:latin typeface="Times New Roman" pitchFamily="18" charset="0"/>
                        <a:ea typeface="Times New Roman" pitchFamily="18" charset="0"/>
                        <a:cs typeface="Arial"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b="1"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&gt; 85 to 100%</a:t>
                      </a:r>
                      <a:endParaRPr kumimoji="0" lang="en-US" sz="1400" b="1" i="0" u="none" strike="noStrike" cap="none" normalizeH="0" baseline="0" dirty="0" smtClean="0">
                        <a:ln>
                          <a:noFill/>
                        </a:ln>
                        <a:solidFill>
                          <a:schemeClr val="tx1"/>
                        </a:solidFill>
                        <a:effectLst/>
                        <a:latin typeface="Times New Roman" pitchFamily="18" charset="0"/>
                        <a:ea typeface="Times New Roman" pitchFamily="18" charset="0"/>
                        <a:cs typeface="Arial"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2815808444"/>
      </p:ext>
    </p:extLst>
  </p:cSld>
  <p:clrMapOvr>
    <a:masterClrMapping/>
  </p:clrMapOvr>
  <mc:AlternateContent xmlns:mc="http://schemas.openxmlformats.org/markup-compatibility/2006" xmlns:p14="http://schemas.microsoft.com/office/powerpoint/2010/main">
    <mc:Choice Requires="p14">
      <p:transition spd="slow" p14:dur="2000"/>
    </mc:Choice>
    <mc:Fallback xmlns="" xmlns:mv="urn:schemas-microsoft-com:mac:vml">
      <mp:transition xmlns:mp="http://schemas.microsoft.com/office/mac/powerpoint/2008/main" spd="slow"/>
    </mc:Fallback>
  </mc:AlternateContent>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ástupný symbol pro číslo snímku 4"/>
          <p:cNvSpPr>
            <a:spLocks noGrp="1"/>
          </p:cNvSpPr>
          <p:nvPr>
            <p:ph type="sldNum" sz="quarter" idx="11"/>
          </p:nvPr>
        </p:nvSpPr>
        <p:spPr/>
        <p:txBody>
          <a:bodyPr/>
          <a:lstStyle/>
          <a:p>
            <a:fld id="{436A7A77-BB3E-4625-8294-71483B05A3E9}" type="slidenum">
              <a:rPr lang="en-US"/>
              <a:pPr/>
              <a:t>108</a:t>
            </a:fld>
            <a:endParaRPr lang="en-US"/>
          </a:p>
        </p:txBody>
      </p:sp>
      <p:sp>
        <p:nvSpPr>
          <p:cNvPr id="6" name="Zástupný symbol pro datum 5"/>
          <p:cNvSpPr>
            <a:spLocks noGrp="1"/>
          </p:cNvSpPr>
          <p:nvPr>
            <p:ph type="dt" sz="half" idx="12"/>
          </p:nvPr>
        </p:nvSpPr>
        <p:spPr/>
        <p:txBody>
          <a:bodyPr/>
          <a:lstStyle/>
          <a:p>
            <a:fld id="{7BD35AD0-2566-42AD-B5F5-671759929417}" type="datetime1">
              <a:rPr lang="fi-FI"/>
              <a:pPr/>
              <a:t>22.10.2012</a:t>
            </a:fld>
            <a:endParaRPr lang="en-US"/>
          </a:p>
        </p:txBody>
      </p:sp>
      <p:sp>
        <p:nvSpPr>
          <p:cNvPr id="360450" name="Rectangle 2"/>
          <p:cNvSpPr>
            <a:spLocks noGrp="1" noChangeArrowheads="1"/>
          </p:cNvSpPr>
          <p:nvPr>
            <p:ph type="title"/>
          </p:nvPr>
        </p:nvSpPr>
        <p:spPr>
          <a:xfrm>
            <a:off x="1236663" y="636588"/>
            <a:ext cx="7367587" cy="449262"/>
          </a:xfrm>
          <a:noFill/>
          <a:ln/>
          <a:extLst>
            <a:ext uri="{91240B29-F687-4F45-9708-019B960494DF}">
              <a14:hiddenLine xmlns:a14="http://schemas.microsoft.com/office/drawing/2010/main" w="12700">
                <a:solidFill>
                  <a:schemeClr val="tx1"/>
                </a:solidFill>
                <a:miter lim="800000"/>
                <a:headEnd/>
                <a:tailEnd/>
              </a14:hiddenLine>
            </a:ext>
          </a:extLst>
        </p:spPr>
        <p:txBody>
          <a:bodyPr lIns="90488" tIns="44450" rIns="90488" bIns="44450" anchor="ctr">
            <a:normAutofit fontScale="90000"/>
          </a:bodyPr>
          <a:lstStyle/>
          <a:p>
            <a:r>
              <a:rPr lang="en-GB" altLang="ja-JP" sz="2800" dirty="0">
                <a:ea typeface="ＭＳ Ｐゴシック" pitchFamily="34" charset="-128"/>
              </a:rPr>
              <a:t>Achievement of </a:t>
            </a:r>
            <a:r>
              <a:rPr lang="en-GB" altLang="ja-JP" sz="2800" dirty="0" smtClean="0">
                <a:ea typeface="ＭＳ Ｐゴシック" pitchFamily="34" charset="-128"/>
              </a:rPr>
              <a:t>Process </a:t>
            </a:r>
            <a:r>
              <a:rPr lang="en-GB" altLang="ja-JP" sz="2800" dirty="0">
                <a:ea typeface="ＭＳ Ｐゴシック" pitchFamily="34" charset="-128"/>
              </a:rPr>
              <a:t>C</a:t>
            </a:r>
            <a:r>
              <a:rPr lang="en-GB" altLang="ja-JP" sz="2800" dirty="0" smtClean="0">
                <a:ea typeface="ＭＳ Ｐゴシック" pitchFamily="34" charset="-128"/>
              </a:rPr>
              <a:t>apability </a:t>
            </a:r>
            <a:r>
              <a:rPr lang="en-GB" altLang="ja-JP" sz="2800" dirty="0">
                <a:ea typeface="ＭＳ Ｐゴシック" pitchFamily="34" charset="-128"/>
              </a:rPr>
              <a:t>L</a:t>
            </a:r>
            <a:r>
              <a:rPr lang="en-GB" altLang="ja-JP" sz="2800" dirty="0" smtClean="0">
                <a:ea typeface="ＭＳ Ｐゴシック" pitchFamily="34" charset="-128"/>
              </a:rPr>
              <a:t>evels</a:t>
            </a:r>
            <a:r>
              <a:rPr lang="en-US" altLang="ja-JP" sz="2800" dirty="0" smtClean="0">
                <a:ea typeface="ＭＳ Ｐゴシック" pitchFamily="34" charset="-128"/>
              </a:rPr>
              <a:t> </a:t>
            </a:r>
            <a:endParaRPr lang="en-US" sz="2800" dirty="0"/>
          </a:p>
        </p:txBody>
      </p:sp>
      <p:pic>
        <p:nvPicPr>
          <p:cNvPr id="360452"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27088" y="1598613"/>
            <a:ext cx="8135937" cy="4494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19500601"/>
      </p:ext>
    </p:extLst>
  </p:cSld>
  <p:clrMapOvr>
    <a:masterClrMapping/>
  </p:clrMapOvr>
  <p:transition>
    <p:cover dir="u"/>
  </p:transition>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ástupný symbol pro číslo snímku 4"/>
          <p:cNvSpPr>
            <a:spLocks noGrp="1"/>
          </p:cNvSpPr>
          <p:nvPr>
            <p:ph type="sldNum" sz="quarter" idx="11"/>
          </p:nvPr>
        </p:nvSpPr>
        <p:spPr/>
        <p:txBody>
          <a:bodyPr/>
          <a:lstStyle/>
          <a:p>
            <a:fld id="{2091EC9F-A296-45CB-9E19-62CE48388197}" type="slidenum">
              <a:rPr lang="en-US"/>
              <a:pPr/>
              <a:t>109</a:t>
            </a:fld>
            <a:endParaRPr lang="en-US"/>
          </a:p>
        </p:txBody>
      </p:sp>
      <p:sp>
        <p:nvSpPr>
          <p:cNvPr id="6" name="Zástupný symbol pro datum 5"/>
          <p:cNvSpPr>
            <a:spLocks noGrp="1"/>
          </p:cNvSpPr>
          <p:nvPr>
            <p:ph type="dt" sz="half" idx="12"/>
          </p:nvPr>
        </p:nvSpPr>
        <p:spPr/>
        <p:txBody>
          <a:bodyPr/>
          <a:lstStyle/>
          <a:p>
            <a:fld id="{E830B4DD-B05C-4DC0-A4B5-EDD8D1CDA9E1}" type="datetime1">
              <a:rPr lang="fi-FI"/>
              <a:pPr/>
              <a:t>22.10.2012</a:t>
            </a:fld>
            <a:endParaRPr lang="en-US"/>
          </a:p>
        </p:txBody>
      </p:sp>
      <p:sp>
        <p:nvSpPr>
          <p:cNvPr id="366594" name="Rectangle 2"/>
          <p:cNvSpPr>
            <a:spLocks noGrp="1" noChangeArrowheads="1"/>
          </p:cNvSpPr>
          <p:nvPr>
            <p:ph type="title"/>
          </p:nvPr>
        </p:nvSpPr>
        <p:spPr>
          <a:xfrm>
            <a:off x="1042988" y="476250"/>
            <a:ext cx="7416800" cy="800100"/>
          </a:xfrm>
        </p:spPr>
        <p:txBody>
          <a:bodyPr>
            <a:normAutofit fontScale="90000"/>
          </a:bodyPr>
          <a:lstStyle/>
          <a:p>
            <a:r>
              <a:rPr lang="en-US" sz="3200" dirty="0"/>
              <a:t>Part 5: </a:t>
            </a:r>
            <a:br>
              <a:rPr lang="en-US" sz="3200" dirty="0"/>
            </a:br>
            <a:r>
              <a:rPr lang="en-US" sz="3200" dirty="0"/>
              <a:t>The </a:t>
            </a:r>
            <a:r>
              <a:rPr lang="en-GB" altLang="ja-JP" sz="3200" dirty="0">
                <a:ea typeface="ＭＳ Ｐゴシック" pitchFamily="34" charset="-128"/>
              </a:rPr>
              <a:t>Process </a:t>
            </a:r>
            <a:r>
              <a:rPr lang="en-GB" altLang="ja-JP" sz="3200" dirty="0" smtClean="0">
                <a:ea typeface="ＭＳ Ｐゴシック" pitchFamily="34" charset="-128"/>
              </a:rPr>
              <a:t>Assessment</a:t>
            </a:r>
            <a:r>
              <a:rPr lang="en-US" altLang="ja-JP" sz="3200" dirty="0" smtClean="0">
                <a:ea typeface="ＭＳ Ｐゴシック" pitchFamily="34" charset="-128"/>
              </a:rPr>
              <a:t> </a:t>
            </a:r>
            <a:r>
              <a:rPr lang="en-US" sz="3200" dirty="0"/>
              <a:t>Model</a:t>
            </a:r>
          </a:p>
        </p:txBody>
      </p:sp>
      <p:sp>
        <p:nvSpPr>
          <p:cNvPr id="366595" name="Rectangle 3"/>
          <p:cNvSpPr>
            <a:spLocks noGrp="1" noChangeArrowheads="1"/>
          </p:cNvSpPr>
          <p:nvPr>
            <p:ph type="body" idx="1"/>
          </p:nvPr>
        </p:nvSpPr>
        <p:spPr/>
        <p:txBody>
          <a:bodyPr/>
          <a:lstStyle/>
          <a:p>
            <a:r>
              <a:rPr lang="en-US" dirty="0"/>
              <a:t>ISO/IEC 15504-5 </a:t>
            </a:r>
          </a:p>
          <a:p>
            <a:pPr lvl="1"/>
            <a:r>
              <a:rPr lang="en-US" dirty="0"/>
              <a:t>ISO/IEC JTC1 SC7 WG10</a:t>
            </a:r>
          </a:p>
          <a:p>
            <a:pPr lvl="1"/>
            <a:r>
              <a:rPr lang="en-US" altLang="ja-JP" dirty="0" smtClean="0">
                <a:ea typeface="ＭＳ Ｐゴシック" pitchFamily="34" charset="-128"/>
              </a:rPr>
              <a:t>Defines </a:t>
            </a:r>
            <a:r>
              <a:rPr lang="en-US" altLang="ja-JP" dirty="0">
                <a:ea typeface="ＭＳ Ｐゴシック" pitchFamily="34" charset="-128"/>
              </a:rPr>
              <a:t>a Process Assessment Model that meets the requirements of ISO/IEC 15504-2 and that supports the performance of an assessment by providing indicators for guidance on the interpretation of the process purposes as defined in ISO/IEC 12207 AMD 1 &amp; AMD 2 and process attributes defined in ISO/IEC 15504‑2;</a:t>
            </a:r>
          </a:p>
          <a:p>
            <a:pPr lvl="1"/>
            <a:r>
              <a:rPr lang="en-US" altLang="ja-JP" dirty="0">
                <a:ea typeface="ＭＳ Ｐゴシック" pitchFamily="34" charset="-128"/>
              </a:rPr>
              <a:t>P</a:t>
            </a:r>
            <a:r>
              <a:rPr lang="en-US" altLang="ja-JP" dirty="0" smtClean="0">
                <a:ea typeface="ＭＳ Ｐゴシック" pitchFamily="34" charset="-128"/>
              </a:rPr>
              <a:t>rovides </a:t>
            </a:r>
            <a:r>
              <a:rPr lang="en-US" altLang="ja-JP" dirty="0">
                <a:ea typeface="ＭＳ Ｐゴシック" pitchFamily="34" charset="-128"/>
              </a:rPr>
              <a:t>guidance, by example, on the definition, selection and use of assessment indicators.</a:t>
            </a:r>
            <a:endParaRPr lang="en-US" dirty="0"/>
          </a:p>
        </p:txBody>
      </p:sp>
    </p:spTree>
    <p:extLst>
      <p:ext uri="{BB962C8B-B14F-4D97-AF65-F5344CB8AC3E}">
        <p14:creationId xmlns:p14="http://schemas.microsoft.com/office/powerpoint/2010/main" val="3217354779"/>
      </p:ext>
    </p:extLst>
  </p:cSld>
  <p:clrMapOvr>
    <a:masterClrMapping/>
  </p:clrMapOvr>
  <mc:AlternateContent xmlns:mc="http://schemas.openxmlformats.org/markup-compatibility/2006" xmlns:p14="http://schemas.microsoft.com/office/powerpoint/2010/main">
    <mc:Choice Requires="p14">
      <p:transition spd="slow" p14:dur="2000"/>
    </mc:Choice>
    <mc:Fallback xmlns="" xmlns:mv="urn:schemas-microsoft-com:mac:vml">
      <mp:transition xmlns:mp="http://schemas.microsoft.com/office/mac/powerpoint/2008/mai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title"/>
          </p:nvPr>
        </p:nvSpPr>
        <p:spPr/>
        <p:txBody>
          <a:bodyPr/>
          <a:lstStyle/>
          <a:p>
            <a:r>
              <a:rPr lang="en-US" dirty="0"/>
              <a:t>Definition of Software Engineering</a:t>
            </a:r>
            <a:endParaRPr lang="cs-CZ" dirty="0"/>
          </a:p>
        </p:txBody>
      </p:sp>
      <p:sp>
        <p:nvSpPr>
          <p:cNvPr id="3" name="Zástupný symbol pro obsah 2"/>
          <p:cNvSpPr>
            <a:spLocks noGrp="1"/>
          </p:cNvSpPr>
          <p:nvPr>
            <p:ph idx="1"/>
          </p:nvPr>
        </p:nvSpPr>
        <p:spPr/>
        <p:txBody>
          <a:bodyPr/>
          <a:lstStyle/>
          <a:p>
            <a:pPr defTabSz="762000" eaLnBrk="0" hangingPunct="0">
              <a:lnSpc>
                <a:spcPct val="85000"/>
              </a:lnSpc>
            </a:pPr>
            <a:r>
              <a:rPr lang="en-US" b="1" dirty="0"/>
              <a:t>Software engineering is an engineering discipline</a:t>
            </a:r>
          </a:p>
          <a:p>
            <a:pPr marL="0" indent="0" defTabSz="762000" eaLnBrk="0" hangingPunct="0">
              <a:lnSpc>
                <a:spcPct val="85000"/>
              </a:lnSpc>
              <a:buNone/>
            </a:pPr>
            <a:r>
              <a:rPr lang="en-US" b="1" dirty="0" smtClean="0"/>
              <a:t> concerned </a:t>
            </a:r>
            <a:r>
              <a:rPr lang="en-US" b="1" dirty="0"/>
              <a:t>with practical problems of developing </a:t>
            </a:r>
            <a:r>
              <a:rPr lang="en-US" b="1" dirty="0" smtClean="0"/>
              <a:t>large software </a:t>
            </a:r>
            <a:r>
              <a:rPr lang="en-US" b="1" dirty="0"/>
              <a:t>systems.</a:t>
            </a:r>
          </a:p>
          <a:p>
            <a:endParaRPr lang="en-US" dirty="0" smtClean="0"/>
          </a:p>
          <a:p>
            <a:pPr marL="620713">
              <a:buNone/>
            </a:pPr>
            <a:r>
              <a:rPr lang="en-US" b="1" dirty="0"/>
              <a:t>Software engineering involves:</a:t>
            </a:r>
          </a:p>
          <a:p>
            <a:pPr marL="620713"/>
            <a:r>
              <a:rPr lang="en-US" dirty="0"/>
              <a:t>T</a:t>
            </a:r>
            <a:r>
              <a:rPr lang="en-US" dirty="0" smtClean="0"/>
              <a:t>echnical </a:t>
            </a:r>
            <a:r>
              <a:rPr lang="en-US" dirty="0"/>
              <a:t>and non-technical issues</a:t>
            </a:r>
          </a:p>
          <a:p>
            <a:pPr marL="620713"/>
            <a:r>
              <a:rPr lang="en-US" dirty="0"/>
              <a:t>K</a:t>
            </a:r>
            <a:r>
              <a:rPr lang="en-US" dirty="0" smtClean="0"/>
              <a:t>nowledge </a:t>
            </a:r>
            <a:r>
              <a:rPr lang="en-US" dirty="0"/>
              <a:t>of specification, design and implementation techniques</a:t>
            </a:r>
          </a:p>
          <a:p>
            <a:pPr marL="620713"/>
            <a:r>
              <a:rPr lang="en-US" dirty="0"/>
              <a:t>H</a:t>
            </a:r>
            <a:r>
              <a:rPr lang="en-US" dirty="0" smtClean="0"/>
              <a:t>uman </a:t>
            </a:r>
            <a:r>
              <a:rPr lang="en-US" dirty="0"/>
              <a:t>factors</a:t>
            </a:r>
          </a:p>
          <a:p>
            <a:pPr marL="620713"/>
            <a:r>
              <a:rPr lang="en-US" dirty="0"/>
              <a:t>S</a:t>
            </a:r>
            <a:r>
              <a:rPr lang="en-US" dirty="0" smtClean="0"/>
              <a:t>oftware </a:t>
            </a:r>
            <a:r>
              <a:rPr lang="en-US" dirty="0"/>
              <a:t>management</a:t>
            </a:r>
          </a:p>
          <a:p>
            <a:endParaRPr lang="cs-CZ" dirty="0"/>
          </a:p>
        </p:txBody>
      </p:sp>
    </p:spTree>
    <p:extLst>
      <p:ext uri="{BB962C8B-B14F-4D97-AF65-F5344CB8AC3E}">
        <p14:creationId xmlns:p14="http://schemas.microsoft.com/office/powerpoint/2010/main" val="228929592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ástupný symbol pro číslo snímku 3"/>
          <p:cNvSpPr>
            <a:spLocks noGrp="1"/>
          </p:cNvSpPr>
          <p:nvPr>
            <p:ph type="sldNum" sz="quarter" idx="11"/>
          </p:nvPr>
        </p:nvSpPr>
        <p:spPr/>
        <p:txBody>
          <a:bodyPr/>
          <a:lstStyle/>
          <a:p>
            <a:fld id="{BD1B7F31-BEC5-4B4A-A520-BFC6FC3CA4AE}" type="slidenum">
              <a:rPr lang="en-US"/>
              <a:pPr/>
              <a:t>110</a:t>
            </a:fld>
            <a:endParaRPr lang="en-US"/>
          </a:p>
        </p:txBody>
      </p:sp>
      <p:sp>
        <p:nvSpPr>
          <p:cNvPr id="7" name="Zástupný symbol pro datum 4"/>
          <p:cNvSpPr>
            <a:spLocks noGrp="1"/>
          </p:cNvSpPr>
          <p:nvPr>
            <p:ph type="dt" sz="half" idx="12"/>
          </p:nvPr>
        </p:nvSpPr>
        <p:spPr/>
        <p:txBody>
          <a:bodyPr/>
          <a:lstStyle/>
          <a:p>
            <a:fld id="{E6DFBBE7-F3A1-436B-8B5A-3B486A54748C}" type="datetime1">
              <a:rPr lang="fi-FI"/>
              <a:pPr/>
              <a:t>22.10.2012</a:t>
            </a:fld>
            <a:endParaRPr lang="en-US"/>
          </a:p>
        </p:txBody>
      </p:sp>
      <p:sp>
        <p:nvSpPr>
          <p:cNvPr id="343042" name="Rectangle 2"/>
          <p:cNvSpPr>
            <a:spLocks noGrp="1" noChangeArrowheads="1"/>
          </p:cNvSpPr>
          <p:nvPr>
            <p:ph type="title"/>
          </p:nvPr>
        </p:nvSpPr>
        <p:spPr>
          <a:xfrm>
            <a:off x="1042988" y="476250"/>
            <a:ext cx="7273925" cy="800100"/>
          </a:xfrm>
        </p:spPr>
        <p:txBody>
          <a:bodyPr/>
          <a:lstStyle/>
          <a:p>
            <a:r>
              <a:rPr lang="en-US" sz="3200" dirty="0"/>
              <a:t>Process Assessment Model (PAM)</a:t>
            </a:r>
          </a:p>
        </p:txBody>
      </p:sp>
      <p:pic>
        <p:nvPicPr>
          <p:cNvPr id="343257" name="Picture 21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27088" y="1250950"/>
            <a:ext cx="7561262" cy="4875213"/>
          </a:xfrm>
          <a:prstGeom prst="rect">
            <a:avLst/>
          </a:prstGeom>
          <a:noFill/>
          <a:extLst>
            <a:ext uri="{909E8E84-426E-40DD-AFC4-6F175D3DCCD1}">
              <a14:hiddenFill xmlns:a14="http://schemas.microsoft.com/office/drawing/2010/main">
                <a:solidFill>
                  <a:srgbClr val="FFFFFF"/>
                </a:solidFill>
              </a14:hiddenFill>
            </a:ext>
          </a:extLst>
        </p:spPr>
      </p:pic>
      <p:sp>
        <p:nvSpPr>
          <p:cNvPr id="343258" name="Text Box 218"/>
          <p:cNvSpPr txBox="1">
            <a:spLocks noChangeArrowheads="1"/>
          </p:cNvSpPr>
          <p:nvPr/>
        </p:nvSpPr>
        <p:spPr bwMode="auto">
          <a:xfrm>
            <a:off x="1042988" y="5734050"/>
            <a:ext cx="1154112"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fi-FI" sz="1200" b="1">
                <a:latin typeface="Arial" pitchFamily="34" charset="0"/>
              </a:rPr>
              <a:t>© </a:t>
            </a:r>
            <a:r>
              <a:rPr lang="en-US" sz="1200" b="1">
                <a:latin typeface="Arial" pitchFamily="34" charset="0"/>
              </a:rPr>
              <a:t>ISO/IEC</a:t>
            </a:r>
          </a:p>
        </p:txBody>
      </p:sp>
    </p:spTree>
    <p:extLst>
      <p:ext uri="{BB962C8B-B14F-4D97-AF65-F5344CB8AC3E}">
        <p14:creationId xmlns:p14="http://schemas.microsoft.com/office/powerpoint/2010/main" val="373773965"/>
      </p:ext>
    </p:extLst>
  </p:cSld>
  <p:clrMapOvr>
    <a:masterClrMapping/>
  </p:clrMapOvr>
  <mc:AlternateContent xmlns:mc="http://schemas.openxmlformats.org/markup-compatibility/2006" xmlns:p14="http://schemas.microsoft.com/office/powerpoint/2010/main">
    <mc:Choice Requires="p14">
      <p:transition spd="slow" p14:dur="2000"/>
    </mc:Choice>
    <mc:Fallback xmlns="" xmlns:mv="urn:schemas-microsoft-com:mac:vml">
      <mp:transition xmlns:mp="http://schemas.microsoft.com/office/mac/powerpoint/2008/main" spd="slow"/>
    </mc:Fallback>
  </mc:AlternateContent>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ástupný symbol pro číslo snímku 3"/>
          <p:cNvSpPr>
            <a:spLocks noGrp="1"/>
          </p:cNvSpPr>
          <p:nvPr>
            <p:ph type="sldNum" sz="quarter" idx="11"/>
          </p:nvPr>
        </p:nvSpPr>
        <p:spPr/>
        <p:txBody>
          <a:bodyPr/>
          <a:lstStyle/>
          <a:p>
            <a:fld id="{CBD52684-741C-406A-A48F-5AC6E7305603}" type="slidenum">
              <a:rPr lang="en-US"/>
              <a:pPr/>
              <a:t>111</a:t>
            </a:fld>
            <a:endParaRPr lang="en-US"/>
          </a:p>
        </p:txBody>
      </p:sp>
      <p:sp>
        <p:nvSpPr>
          <p:cNvPr id="7" name="Zástupný symbol pro datum 4"/>
          <p:cNvSpPr>
            <a:spLocks noGrp="1"/>
          </p:cNvSpPr>
          <p:nvPr>
            <p:ph type="dt" sz="half" idx="12"/>
          </p:nvPr>
        </p:nvSpPr>
        <p:spPr/>
        <p:txBody>
          <a:bodyPr/>
          <a:lstStyle/>
          <a:p>
            <a:fld id="{3D8CA4AA-17FB-4861-8725-EF7DD46D582B}" type="datetime1">
              <a:rPr lang="fi-FI"/>
              <a:pPr/>
              <a:t>22.10.2012</a:t>
            </a:fld>
            <a:endParaRPr lang="en-US"/>
          </a:p>
        </p:txBody>
      </p:sp>
      <p:sp>
        <p:nvSpPr>
          <p:cNvPr id="351236" name="Rectangle 4"/>
          <p:cNvSpPr>
            <a:spLocks noGrp="1" noChangeArrowheads="1"/>
          </p:cNvSpPr>
          <p:nvPr>
            <p:ph type="title"/>
          </p:nvPr>
        </p:nvSpPr>
        <p:spPr/>
        <p:txBody>
          <a:bodyPr/>
          <a:lstStyle/>
          <a:p>
            <a:r>
              <a:rPr lang="fi-FI" dirty="0"/>
              <a:t>Capability </a:t>
            </a:r>
            <a:r>
              <a:rPr lang="fi-FI" dirty="0" smtClean="0"/>
              <a:t>Dimension</a:t>
            </a:r>
            <a:endParaRPr lang="en-US" dirty="0"/>
          </a:p>
        </p:txBody>
      </p:sp>
      <p:sp>
        <p:nvSpPr>
          <p:cNvPr id="351296" name="Text Box 64"/>
          <p:cNvSpPr txBox="1">
            <a:spLocks noChangeArrowheads="1"/>
          </p:cNvSpPr>
          <p:nvPr/>
        </p:nvSpPr>
        <p:spPr bwMode="auto">
          <a:xfrm>
            <a:off x="1042988" y="5734050"/>
            <a:ext cx="1154112"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fi-FI" sz="1200" b="1">
                <a:latin typeface="Arial" pitchFamily="34" charset="0"/>
              </a:rPr>
              <a:t>© </a:t>
            </a:r>
            <a:r>
              <a:rPr lang="en-US" sz="1200" b="1">
                <a:latin typeface="Arial" pitchFamily="34" charset="0"/>
              </a:rPr>
              <a:t>ISO/IEC</a:t>
            </a:r>
          </a:p>
        </p:txBody>
      </p:sp>
      <p:pic>
        <p:nvPicPr>
          <p:cNvPr id="351297" name="Picture 6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2800" y="1333500"/>
            <a:ext cx="7791450" cy="4975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1407783"/>
      </p:ext>
    </p:extLst>
  </p:cSld>
  <p:clrMapOvr>
    <a:masterClrMapping/>
  </p:clrMapOvr>
  <mc:AlternateContent xmlns:mc="http://schemas.openxmlformats.org/markup-compatibility/2006" xmlns:p14="http://schemas.microsoft.com/office/powerpoint/2010/main">
    <mc:Choice Requires="p14">
      <p:transition spd="slow" p14:dur="2000"/>
    </mc:Choice>
    <mc:Fallback xmlns="" xmlns:mv="urn:schemas-microsoft-com:mac:vml">
      <mp:transition xmlns:mp="http://schemas.microsoft.com/office/mac/powerpoint/2008/main" spd="slow"/>
    </mc:Fallback>
  </mc:AlternateContent>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Zástupný symbol pro číslo snímku 4"/>
          <p:cNvSpPr>
            <a:spLocks noGrp="1"/>
          </p:cNvSpPr>
          <p:nvPr>
            <p:ph type="sldNum" sz="quarter" idx="11"/>
          </p:nvPr>
        </p:nvSpPr>
        <p:spPr/>
        <p:txBody>
          <a:bodyPr/>
          <a:lstStyle/>
          <a:p>
            <a:fld id="{4FDCCA38-5FAE-406D-895C-76F060B7BBA9}" type="slidenum">
              <a:rPr lang="en-US"/>
              <a:pPr/>
              <a:t>112</a:t>
            </a:fld>
            <a:endParaRPr lang="en-US"/>
          </a:p>
        </p:txBody>
      </p:sp>
      <p:sp>
        <p:nvSpPr>
          <p:cNvPr id="19" name="Zástupný symbol pro datum 5"/>
          <p:cNvSpPr>
            <a:spLocks noGrp="1"/>
          </p:cNvSpPr>
          <p:nvPr>
            <p:ph type="dt" sz="half" idx="12"/>
          </p:nvPr>
        </p:nvSpPr>
        <p:spPr/>
        <p:txBody>
          <a:bodyPr/>
          <a:lstStyle/>
          <a:p>
            <a:fld id="{438127EC-A5EE-40D9-951B-1CDF66489860}" type="datetime1">
              <a:rPr lang="fi-FI"/>
              <a:pPr/>
              <a:t>22.10.2012</a:t>
            </a:fld>
            <a:endParaRPr lang="en-US"/>
          </a:p>
        </p:txBody>
      </p:sp>
      <p:sp>
        <p:nvSpPr>
          <p:cNvPr id="346114" name="Rectangle 2"/>
          <p:cNvSpPr>
            <a:spLocks noGrp="1" noChangeArrowheads="1"/>
          </p:cNvSpPr>
          <p:nvPr>
            <p:ph type="title"/>
          </p:nvPr>
        </p:nvSpPr>
        <p:spPr>
          <a:xfrm>
            <a:off x="1171575" y="582613"/>
            <a:ext cx="6424613" cy="450850"/>
          </a:xfrm>
          <a:noFill/>
          <a:ln/>
          <a:extLst>
            <a:ext uri="{91240B29-F687-4F45-9708-019B960494DF}">
              <a14:hiddenLine xmlns:a14="http://schemas.microsoft.com/office/drawing/2010/main" w="12700">
                <a:solidFill>
                  <a:schemeClr val="tx1"/>
                </a:solidFill>
                <a:miter lim="800000"/>
                <a:headEnd/>
                <a:tailEnd/>
              </a14:hiddenLine>
            </a:ext>
          </a:extLst>
        </p:spPr>
        <p:txBody>
          <a:bodyPr lIns="100012" tIns="50800" rIns="100012" bIns="50800" anchor="ctr">
            <a:normAutofit fontScale="90000"/>
          </a:bodyPr>
          <a:lstStyle/>
          <a:p>
            <a:pPr defTabSz="996950"/>
            <a:r>
              <a:rPr lang="fi-FI" dirty="0"/>
              <a:t>Process </a:t>
            </a:r>
            <a:r>
              <a:rPr lang="fi-FI" dirty="0" smtClean="0"/>
              <a:t>Dimension</a:t>
            </a:r>
            <a:endParaRPr lang="fi-FI" dirty="0"/>
          </a:p>
        </p:txBody>
      </p:sp>
      <p:grpSp>
        <p:nvGrpSpPr>
          <p:cNvPr id="346129" name="Group 17"/>
          <p:cNvGrpSpPr>
            <a:grpSpLocks/>
          </p:cNvGrpSpPr>
          <p:nvPr/>
        </p:nvGrpSpPr>
        <p:grpSpPr bwMode="auto">
          <a:xfrm>
            <a:off x="2051050" y="1268413"/>
            <a:ext cx="6192838" cy="4608512"/>
            <a:chOff x="1292" y="799"/>
            <a:chExt cx="3901" cy="2903"/>
          </a:xfrm>
        </p:grpSpPr>
        <p:grpSp>
          <p:nvGrpSpPr>
            <p:cNvPr id="346116" name="Group 4"/>
            <p:cNvGrpSpPr>
              <a:grpSpLocks/>
            </p:cNvGrpSpPr>
            <p:nvPr/>
          </p:nvGrpSpPr>
          <p:grpSpPr bwMode="auto">
            <a:xfrm>
              <a:off x="1292" y="799"/>
              <a:ext cx="3901" cy="1089"/>
              <a:chOff x="1292" y="799"/>
              <a:chExt cx="3901" cy="1089"/>
            </a:xfrm>
          </p:grpSpPr>
          <p:sp>
            <p:nvSpPr>
              <p:cNvPr id="346117" name="Rectangle 5"/>
              <p:cNvSpPr>
                <a:spLocks noChangeArrowheads="1"/>
              </p:cNvSpPr>
              <p:nvPr/>
            </p:nvSpPr>
            <p:spPr bwMode="auto">
              <a:xfrm>
                <a:off x="1292" y="799"/>
                <a:ext cx="3901" cy="1089"/>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cs-CZ"/>
              </a:p>
            </p:txBody>
          </p:sp>
          <p:sp>
            <p:nvSpPr>
              <p:cNvPr id="346118" name="Rectangle 6"/>
              <p:cNvSpPr>
                <a:spLocks noChangeArrowheads="1"/>
              </p:cNvSpPr>
              <p:nvPr/>
            </p:nvSpPr>
            <p:spPr bwMode="auto">
              <a:xfrm>
                <a:off x="1429" y="845"/>
                <a:ext cx="3686" cy="272"/>
              </a:xfrm>
              <a:prstGeom prst="rect">
                <a:avLst/>
              </a:prstGeom>
              <a:solidFill>
                <a:srgbClr val="0000FF"/>
              </a:solidFill>
              <a:ln w="12700">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dirty="0">
                    <a:solidFill>
                      <a:schemeClr val="bg1"/>
                    </a:solidFill>
                    <a:latin typeface="Tahoma" pitchFamily="34" charset="0"/>
                  </a:rPr>
                  <a:t>PRIMARY Life Cycle Processes</a:t>
                </a:r>
              </a:p>
            </p:txBody>
          </p:sp>
          <p:sp>
            <p:nvSpPr>
              <p:cNvPr id="346119" name="Rectangle 7"/>
              <p:cNvSpPr>
                <a:spLocks noChangeArrowheads="1"/>
              </p:cNvSpPr>
              <p:nvPr/>
            </p:nvSpPr>
            <p:spPr bwMode="auto">
              <a:xfrm>
                <a:off x="1429" y="1162"/>
                <a:ext cx="3686" cy="681"/>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r>
                  <a:rPr lang="en-US" dirty="0">
                    <a:latin typeface="Tahoma" pitchFamily="34" charset="0"/>
                  </a:rPr>
                  <a:t>Acquisition Process Group (ACQ)</a:t>
                </a:r>
              </a:p>
              <a:p>
                <a:r>
                  <a:rPr lang="en-US" dirty="0">
                    <a:latin typeface="Tahoma" pitchFamily="34" charset="0"/>
                  </a:rPr>
                  <a:t>Supply Process Group (SPL)</a:t>
                </a:r>
              </a:p>
              <a:p>
                <a:r>
                  <a:rPr lang="en-US" dirty="0">
                    <a:latin typeface="Tahoma" pitchFamily="34" charset="0"/>
                  </a:rPr>
                  <a:t>Engineering Process Group (ENG)</a:t>
                </a:r>
              </a:p>
              <a:p>
                <a:r>
                  <a:rPr lang="en-US" dirty="0">
                    <a:latin typeface="Tahoma" pitchFamily="34" charset="0"/>
                  </a:rPr>
                  <a:t>Operation Process Group (OPE)</a:t>
                </a:r>
              </a:p>
            </p:txBody>
          </p:sp>
        </p:grpSp>
        <p:grpSp>
          <p:nvGrpSpPr>
            <p:cNvPr id="346120" name="Group 8"/>
            <p:cNvGrpSpPr>
              <a:grpSpLocks/>
            </p:cNvGrpSpPr>
            <p:nvPr/>
          </p:nvGrpSpPr>
          <p:grpSpPr bwMode="auto">
            <a:xfrm>
              <a:off x="1292" y="1933"/>
              <a:ext cx="3901" cy="1089"/>
              <a:chOff x="1292" y="1933"/>
              <a:chExt cx="3901" cy="1089"/>
            </a:xfrm>
          </p:grpSpPr>
          <p:sp>
            <p:nvSpPr>
              <p:cNvPr id="346121" name="Rectangle 9"/>
              <p:cNvSpPr>
                <a:spLocks noChangeArrowheads="1"/>
              </p:cNvSpPr>
              <p:nvPr/>
            </p:nvSpPr>
            <p:spPr bwMode="auto">
              <a:xfrm>
                <a:off x="1292" y="1933"/>
                <a:ext cx="3901" cy="1089"/>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cs-CZ"/>
              </a:p>
            </p:txBody>
          </p:sp>
          <p:sp>
            <p:nvSpPr>
              <p:cNvPr id="346122" name="Rectangle 10"/>
              <p:cNvSpPr>
                <a:spLocks noChangeArrowheads="1"/>
              </p:cNvSpPr>
              <p:nvPr/>
            </p:nvSpPr>
            <p:spPr bwMode="auto">
              <a:xfrm>
                <a:off x="1474" y="1979"/>
                <a:ext cx="3643" cy="273"/>
              </a:xfrm>
              <a:prstGeom prst="rect">
                <a:avLst/>
              </a:prstGeom>
              <a:solidFill>
                <a:srgbClr val="FF0000"/>
              </a:solidFill>
              <a:ln w="12700">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solidFill>
                      <a:schemeClr val="bg1"/>
                    </a:solidFill>
                    <a:latin typeface="Tahoma" pitchFamily="34" charset="0"/>
                  </a:rPr>
                  <a:t>ORGANIZATIONAL Life Cycle Processes</a:t>
                </a:r>
              </a:p>
            </p:txBody>
          </p:sp>
          <p:sp>
            <p:nvSpPr>
              <p:cNvPr id="346123" name="Rectangle 11"/>
              <p:cNvSpPr>
                <a:spLocks noChangeArrowheads="1"/>
              </p:cNvSpPr>
              <p:nvPr/>
            </p:nvSpPr>
            <p:spPr bwMode="auto">
              <a:xfrm>
                <a:off x="1474" y="2296"/>
                <a:ext cx="3643" cy="680"/>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r>
                  <a:rPr lang="en-US" dirty="0">
                    <a:latin typeface="Tahoma" pitchFamily="34" charset="0"/>
                  </a:rPr>
                  <a:t>Management Process Group (MAN)</a:t>
                </a:r>
              </a:p>
              <a:p>
                <a:r>
                  <a:rPr lang="en-US" dirty="0">
                    <a:latin typeface="Tahoma" pitchFamily="34" charset="0"/>
                  </a:rPr>
                  <a:t>Process Improvement Process Group (PIM)</a:t>
                </a:r>
              </a:p>
              <a:p>
                <a:r>
                  <a:rPr lang="en-US" dirty="0">
                    <a:latin typeface="Tahoma" pitchFamily="34" charset="0"/>
                  </a:rPr>
                  <a:t>Resource and Infrastructure Process Group (RIN)</a:t>
                </a:r>
              </a:p>
              <a:p>
                <a:r>
                  <a:rPr lang="en-US" dirty="0">
                    <a:latin typeface="Tahoma" pitchFamily="34" charset="0"/>
                  </a:rPr>
                  <a:t>Reuse Process Group (REU)</a:t>
                </a:r>
              </a:p>
            </p:txBody>
          </p:sp>
        </p:grpSp>
        <p:grpSp>
          <p:nvGrpSpPr>
            <p:cNvPr id="346128" name="Group 16"/>
            <p:cNvGrpSpPr>
              <a:grpSpLocks/>
            </p:cNvGrpSpPr>
            <p:nvPr/>
          </p:nvGrpSpPr>
          <p:grpSpPr bwMode="auto">
            <a:xfrm>
              <a:off x="1292" y="3067"/>
              <a:ext cx="3901" cy="635"/>
              <a:chOff x="1292" y="3067"/>
              <a:chExt cx="3901" cy="635"/>
            </a:xfrm>
          </p:grpSpPr>
          <p:sp>
            <p:nvSpPr>
              <p:cNvPr id="346125" name="Rectangle 13"/>
              <p:cNvSpPr>
                <a:spLocks noChangeArrowheads="1"/>
              </p:cNvSpPr>
              <p:nvPr/>
            </p:nvSpPr>
            <p:spPr bwMode="auto">
              <a:xfrm>
                <a:off x="1292" y="3067"/>
                <a:ext cx="3901" cy="635"/>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cs-CZ"/>
              </a:p>
            </p:txBody>
          </p:sp>
          <p:sp>
            <p:nvSpPr>
              <p:cNvPr id="346126" name="Rectangle 14"/>
              <p:cNvSpPr>
                <a:spLocks noChangeArrowheads="1"/>
              </p:cNvSpPr>
              <p:nvPr/>
            </p:nvSpPr>
            <p:spPr bwMode="auto">
              <a:xfrm>
                <a:off x="1474" y="3113"/>
                <a:ext cx="3643" cy="272"/>
              </a:xfrm>
              <a:prstGeom prst="rect">
                <a:avLst/>
              </a:prstGeom>
              <a:solidFill>
                <a:srgbClr val="008000"/>
              </a:solidFill>
              <a:ln w="12700">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solidFill>
                      <a:schemeClr val="bg1"/>
                    </a:solidFill>
                    <a:latin typeface="Tahoma" pitchFamily="34" charset="0"/>
                  </a:rPr>
                  <a:t>SUPPORTING Life Cycle Processes</a:t>
                </a:r>
              </a:p>
            </p:txBody>
          </p:sp>
          <p:sp>
            <p:nvSpPr>
              <p:cNvPr id="346127" name="Rectangle 15"/>
              <p:cNvSpPr>
                <a:spLocks noChangeArrowheads="1"/>
              </p:cNvSpPr>
              <p:nvPr/>
            </p:nvSpPr>
            <p:spPr bwMode="auto">
              <a:xfrm>
                <a:off x="1474" y="3430"/>
                <a:ext cx="3643" cy="227"/>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r>
                  <a:rPr lang="en-US">
                    <a:latin typeface="Tahoma" pitchFamily="34" charset="0"/>
                  </a:rPr>
                  <a:t>Supporting Process Group (SUP)</a:t>
                </a:r>
              </a:p>
            </p:txBody>
          </p:sp>
        </p:grpSp>
      </p:grpSp>
      <p:sp>
        <p:nvSpPr>
          <p:cNvPr id="346131" name="Text Box 19"/>
          <p:cNvSpPr txBox="1">
            <a:spLocks noChangeArrowheads="1"/>
          </p:cNvSpPr>
          <p:nvPr/>
        </p:nvSpPr>
        <p:spPr bwMode="auto">
          <a:xfrm>
            <a:off x="4500563" y="6021388"/>
            <a:ext cx="1154112"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fi-FI" sz="1200" b="1">
                <a:latin typeface="Arial" pitchFamily="34" charset="0"/>
              </a:rPr>
              <a:t>© </a:t>
            </a:r>
            <a:r>
              <a:rPr lang="en-US" sz="1200" b="1">
                <a:latin typeface="Arial" pitchFamily="34" charset="0"/>
              </a:rPr>
              <a:t>ISO/IEC</a:t>
            </a:r>
          </a:p>
        </p:txBody>
      </p:sp>
    </p:spTree>
    <p:extLst>
      <p:ext uri="{BB962C8B-B14F-4D97-AF65-F5344CB8AC3E}">
        <p14:creationId xmlns:p14="http://schemas.microsoft.com/office/powerpoint/2010/main" val="1844984748"/>
      </p:ext>
    </p:extLst>
  </p:cSld>
  <p:clrMapOvr>
    <a:masterClrMapping/>
  </p:clrMapOvr>
  <mc:AlternateContent xmlns:mc="http://schemas.openxmlformats.org/markup-compatibility/2006" xmlns:p14="http://schemas.microsoft.com/office/powerpoint/2010/main">
    <mc:Choice Requires="p14">
      <p:transition spd="slow" p14:dur="2000"/>
    </mc:Choice>
    <mc:Fallback xmlns="" xmlns:mv="urn:schemas-microsoft-com:mac:vml">
      <mp:transition xmlns:mp="http://schemas.microsoft.com/office/mac/powerpoint/2008/main" spd="slow"/>
    </mc:Fallback>
  </mc:AlternateContent>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ástupný symbol pro číslo snímku 5"/>
          <p:cNvSpPr>
            <a:spLocks noGrp="1"/>
          </p:cNvSpPr>
          <p:nvPr>
            <p:ph type="sldNum" sz="quarter" idx="11"/>
          </p:nvPr>
        </p:nvSpPr>
        <p:spPr/>
        <p:txBody>
          <a:bodyPr/>
          <a:lstStyle/>
          <a:p>
            <a:fld id="{F90DAE09-BA7A-4D35-9091-30ED478FAB17}" type="slidenum">
              <a:rPr lang="en-US"/>
              <a:pPr/>
              <a:t>113</a:t>
            </a:fld>
            <a:endParaRPr lang="en-US"/>
          </a:p>
        </p:txBody>
      </p:sp>
      <p:sp>
        <p:nvSpPr>
          <p:cNvPr id="7" name="Zástupný symbol pro datum 6"/>
          <p:cNvSpPr>
            <a:spLocks noGrp="1"/>
          </p:cNvSpPr>
          <p:nvPr>
            <p:ph type="dt" sz="half" idx="12"/>
          </p:nvPr>
        </p:nvSpPr>
        <p:spPr/>
        <p:txBody>
          <a:bodyPr/>
          <a:lstStyle/>
          <a:p>
            <a:fld id="{843B0B6C-238D-47A2-BDB5-F74B21BA25FD}" type="datetime1">
              <a:rPr lang="fi-FI"/>
              <a:pPr/>
              <a:t>22.10.2012</a:t>
            </a:fld>
            <a:endParaRPr lang="en-US"/>
          </a:p>
        </p:txBody>
      </p:sp>
      <p:sp>
        <p:nvSpPr>
          <p:cNvPr id="347138" name="Rectangle 2"/>
          <p:cNvSpPr>
            <a:spLocks noGrp="1" noChangeArrowheads="1"/>
          </p:cNvSpPr>
          <p:nvPr>
            <p:ph type="title"/>
          </p:nvPr>
        </p:nvSpPr>
        <p:spPr/>
        <p:txBody>
          <a:bodyPr/>
          <a:lstStyle/>
          <a:p>
            <a:r>
              <a:rPr lang="en-US" altLang="ko-KR" dirty="0">
                <a:ea typeface="Gulim" pitchFamily="34" charset="-127"/>
              </a:rPr>
              <a:t>Primary</a:t>
            </a:r>
            <a:endParaRPr lang="en-US" dirty="0"/>
          </a:p>
        </p:txBody>
      </p:sp>
      <p:sp>
        <p:nvSpPr>
          <p:cNvPr id="347139" name="Rectangle 3"/>
          <p:cNvSpPr>
            <a:spLocks noGrp="1" noChangeArrowheads="1"/>
          </p:cNvSpPr>
          <p:nvPr>
            <p:ph type="body" sz="half" idx="1"/>
          </p:nvPr>
        </p:nvSpPr>
        <p:spPr>
          <a:xfrm>
            <a:off x="1066800" y="1341438"/>
            <a:ext cx="3751263" cy="4464050"/>
          </a:xfrm>
        </p:spPr>
        <p:txBody>
          <a:bodyPr>
            <a:normAutofit/>
          </a:bodyPr>
          <a:lstStyle/>
          <a:p>
            <a:pPr>
              <a:lnSpc>
                <a:spcPct val="80000"/>
              </a:lnSpc>
              <a:buFont typeface="Wingdings" pitchFamily="2" charset="2"/>
              <a:buNone/>
            </a:pPr>
            <a:r>
              <a:rPr lang="en-US" altLang="ko-KR" sz="1800" b="1" dirty="0">
                <a:ea typeface="Gulim" pitchFamily="34" charset="-127"/>
              </a:rPr>
              <a:t>1. Acquisition Group - ACQ</a:t>
            </a:r>
          </a:p>
          <a:p>
            <a:pPr>
              <a:lnSpc>
                <a:spcPct val="80000"/>
              </a:lnSpc>
              <a:buFont typeface="Wingdings" pitchFamily="2" charset="2"/>
              <a:buNone/>
            </a:pPr>
            <a:r>
              <a:rPr lang="en-US" altLang="en-US" sz="1800" dirty="0"/>
              <a:t>  </a:t>
            </a:r>
            <a:r>
              <a:rPr lang="en-US" altLang="en-US" sz="1800" dirty="0">
                <a:solidFill>
                  <a:srgbClr val="000099"/>
                </a:solidFill>
              </a:rPr>
              <a:t>ACQ.1 </a:t>
            </a:r>
            <a:r>
              <a:rPr lang="en-US" altLang="ko-KR" sz="1800" dirty="0">
                <a:solidFill>
                  <a:srgbClr val="000099"/>
                </a:solidFill>
                <a:ea typeface="Gulim" pitchFamily="34" charset="-127"/>
              </a:rPr>
              <a:t>Acquisition preparation </a:t>
            </a:r>
          </a:p>
          <a:p>
            <a:pPr>
              <a:lnSpc>
                <a:spcPct val="80000"/>
              </a:lnSpc>
              <a:buFont typeface="Wingdings" pitchFamily="2" charset="2"/>
              <a:buNone/>
            </a:pPr>
            <a:r>
              <a:rPr lang="en-US" altLang="ko-KR" sz="1800" dirty="0">
                <a:solidFill>
                  <a:srgbClr val="000099"/>
                </a:solidFill>
                <a:ea typeface="Gulim" pitchFamily="34" charset="-127"/>
              </a:rPr>
              <a:t>  ACQ.2 Supplier selection </a:t>
            </a:r>
          </a:p>
          <a:p>
            <a:pPr>
              <a:lnSpc>
                <a:spcPct val="80000"/>
              </a:lnSpc>
              <a:buFont typeface="Wingdings" pitchFamily="2" charset="2"/>
              <a:buNone/>
            </a:pPr>
            <a:r>
              <a:rPr lang="en-US" altLang="ko-KR" sz="1800" dirty="0">
                <a:solidFill>
                  <a:srgbClr val="000099"/>
                </a:solidFill>
                <a:ea typeface="Gulim" pitchFamily="34" charset="-127"/>
              </a:rPr>
              <a:t>  ACQ.3 Contract agreement </a:t>
            </a:r>
          </a:p>
          <a:p>
            <a:pPr>
              <a:lnSpc>
                <a:spcPct val="80000"/>
              </a:lnSpc>
              <a:buFont typeface="Wingdings" pitchFamily="2" charset="2"/>
              <a:buNone/>
            </a:pPr>
            <a:r>
              <a:rPr lang="en-US" altLang="ko-KR" sz="1800" dirty="0">
                <a:solidFill>
                  <a:srgbClr val="000099"/>
                </a:solidFill>
                <a:ea typeface="Gulim" pitchFamily="34" charset="-127"/>
              </a:rPr>
              <a:t>  ACQ.4 Supplier monitoring</a:t>
            </a:r>
          </a:p>
          <a:p>
            <a:pPr>
              <a:lnSpc>
                <a:spcPct val="80000"/>
              </a:lnSpc>
              <a:buFont typeface="Wingdings" pitchFamily="2" charset="2"/>
              <a:buNone/>
            </a:pPr>
            <a:r>
              <a:rPr lang="en-US" altLang="ko-KR" sz="1800" dirty="0">
                <a:solidFill>
                  <a:srgbClr val="000099"/>
                </a:solidFill>
                <a:ea typeface="Gulim" pitchFamily="34" charset="-127"/>
              </a:rPr>
              <a:t>  ACQ.5 Customer acceptance</a:t>
            </a:r>
          </a:p>
          <a:p>
            <a:pPr>
              <a:lnSpc>
                <a:spcPct val="80000"/>
              </a:lnSpc>
              <a:buFont typeface="Wingdings" pitchFamily="2" charset="2"/>
              <a:buNone/>
            </a:pPr>
            <a:endParaRPr lang="en-US" altLang="ko-KR" sz="1800" dirty="0">
              <a:solidFill>
                <a:srgbClr val="000099"/>
              </a:solidFill>
              <a:ea typeface="Gulim" pitchFamily="34" charset="-127"/>
            </a:endParaRPr>
          </a:p>
          <a:p>
            <a:pPr>
              <a:lnSpc>
                <a:spcPct val="80000"/>
              </a:lnSpc>
              <a:buFont typeface="Wingdings" pitchFamily="2" charset="2"/>
              <a:buNone/>
            </a:pPr>
            <a:r>
              <a:rPr lang="en-US" altLang="ko-KR" sz="1800" b="1" dirty="0">
                <a:ea typeface="Gulim" pitchFamily="34" charset="-127"/>
              </a:rPr>
              <a:t>2. Supply Group - SPL</a:t>
            </a:r>
          </a:p>
          <a:p>
            <a:pPr>
              <a:lnSpc>
                <a:spcPct val="80000"/>
              </a:lnSpc>
              <a:buFont typeface="Wingdings" pitchFamily="2" charset="2"/>
              <a:buNone/>
            </a:pPr>
            <a:r>
              <a:rPr lang="en-US" altLang="en-US" sz="1800" dirty="0">
                <a:solidFill>
                  <a:srgbClr val="006600"/>
                </a:solidFill>
              </a:rPr>
              <a:t>  </a:t>
            </a:r>
            <a:r>
              <a:rPr lang="en-US" altLang="en-US" sz="1800" dirty="0">
                <a:solidFill>
                  <a:srgbClr val="000099"/>
                </a:solidFill>
              </a:rPr>
              <a:t>SPL.1 Supplier tendering</a:t>
            </a:r>
            <a:r>
              <a:rPr lang="en-US" altLang="ko-KR" sz="1800" dirty="0">
                <a:solidFill>
                  <a:srgbClr val="000099"/>
                </a:solidFill>
                <a:ea typeface="Gulim" pitchFamily="34" charset="-127"/>
              </a:rPr>
              <a:t> </a:t>
            </a:r>
          </a:p>
          <a:p>
            <a:pPr>
              <a:lnSpc>
                <a:spcPct val="80000"/>
              </a:lnSpc>
              <a:buFont typeface="Wingdings" pitchFamily="2" charset="2"/>
              <a:buNone/>
            </a:pPr>
            <a:r>
              <a:rPr lang="en-US" altLang="ko-KR" sz="1800" dirty="0">
                <a:solidFill>
                  <a:srgbClr val="000099"/>
                </a:solidFill>
                <a:ea typeface="Gulim" pitchFamily="34" charset="-127"/>
              </a:rPr>
              <a:t>  SPL.2 Product release</a:t>
            </a:r>
          </a:p>
          <a:p>
            <a:pPr>
              <a:lnSpc>
                <a:spcPct val="80000"/>
              </a:lnSpc>
              <a:buFont typeface="Wingdings" pitchFamily="2" charset="2"/>
              <a:buNone/>
            </a:pPr>
            <a:r>
              <a:rPr lang="en-US" altLang="ko-KR" sz="1800" dirty="0">
                <a:solidFill>
                  <a:srgbClr val="000099"/>
                </a:solidFill>
                <a:ea typeface="Gulim" pitchFamily="34" charset="-127"/>
              </a:rPr>
              <a:t>  SPL.3 Product acceptance 	support</a:t>
            </a:r>
          </a:p>
          <a:p>
            <a:pPr>
              <a:lnSpc>
                <a:spcPct val="80000"/>
              </a:lnSpc>
              <a:buFont typeface="Wingdings" pitchFamily="2" charset="2"/>
              <a:buNone/>
            </a:pPr>
            <a:endParaRPr lang="en-US" altLang="ko-KR" sz="1800" dirty="0">
              <a:solidFill>
                <a:srgbClr val="000099"/>
              </a:solidFill>
              <a:ea typeface="Gulim" pitchFamily="34" charset="-127"/>
            </a:endParaRPr>
          </a:p>
          <a:p>
            <a:pPr>
              <a:lnSpc>
                <a:spcPct val="80000"/>
              </a:lnSpc>
              <a:buFont typeface="Wingdings" pitchFamily="2" charset="2"/>
              <a:buNone/>
            </a:pPr>
            <a:r>
              <a:rPr lang="en-US" altLang="ko-KR" sz="1800" b="1" dirty="0">
                <a:ea typeface="Gulim" pitchFamily="34" charset="-127"/>
              </a:rPr>
              <a:t>3. Operation Group - OPE</a:t>
            </a:r>
          </a:p>
          <a:p>
            <a:pPr>
              <a:lnSpc>
                <a:spcPct val="80000"/>
              </a:lnSpc>
              <a:buFont typeface="Wingdings" pitchFamily="2" charset="2"/>
              <a:buNone/>
            </a:pPr>
            <a:r>
              <a:rPr lang="en-US" altLang="ko-KR" sz="1800" dirty="0">
                <a:ea typeface="Gulim" pitchFamily="34" charset="-127"/>
              </a:rPr>
              <a:t>  </a:t>
            </a:r>
            <a:r>
              <a:rPr lang="en-US" altLang="ko-KR" sz="1800" dirty="0">
                <a:solidFill>
                  <a:srgbClr val="000099"/>
                </a:solidFill>
                <a:ea typeface="Gulim" pitchFamily="34" charset="-127"/>
              </a:rPr>
              <a:t>OPE.1 Operational use</a:t>
            </a:r>
          </a:p>
          <a:p>
            <a:pPr>
              <a:lnSpc>
                <a:spcPct val="80000"/>
              </a:lnSpc>
              <a:buFont typeface="Wingdings" pitchFamily="2" charset="2"/>
              <a:buNone/>
            </a:pPr>
            <a:r>
              <a:rPr lang="en-US" altLang="ko-KR" sz="1800" dirty="0">
                <a:solidFill>
                  <a:srgbClr val="000099"/>
                </a:solidFill>
                <a:ea typeface="Gulim" pitchFamily="34" charset="-127"/>
              </a:rPr>
              <a:t>  OPE.2 Customer support</a:t>
            </a:r>
          </a:p>
        </p:txBody>
      </p:sp>
      <p:sp>
        <p:nvSpPr>
          <p:cNvPr id="347140" name="Rectangle 4"/>
          <p:cNvSpPr>
            <a:spLocks noGrp="1" noChangeArrowheads="1"/>
          </p:cNvSpPr>
          <p:nvPr>
            <p:ph type="body" sz="half" idx="2"/>
          </p:nvPr>
        </p:nvSpPr>
        <p:spPr>
          <a:xfrm>
            <a:off x="4716463" y="1341438"/>
            <a:ext cx="4319587" cy="4235450"/>
          </a:xfrm>
        </p:spPr>
        <p:txBody>
          <a:bodyPr/>
          <a:lstStyle/>
          <a:p>
            <a:pPr>
              <a:lnSpc>
                <a:spcPct val="80000"/>
              </a:lnSpc>
              <a:buFont typeface="Wingdings" pitchFamily="2" charset="2"/>
              <a:buNone/>
            </a:pPr>
            <a:r>
              <a:rPr lang="en-US" altLang="ko-KR" sz="1800" b="1" dirty="0">
                <a:ea typeface="Gulim" pitchFamily="34" charset="-127"/>
              </a:rPr>
              <a:t>4. Engineering Group - ENG</a:t>
            </a:r>
          </a:p>
          <a:p>
            <a:pPr>
              <a:lnSpc>
                <a:spcPct val="80000"/>
              </a:lnSpc>
              <a:buFont typeface="Wingdings" pitchFamily="2" charset="2"/>
              <a:buNone/>
            </a:pPr>
            <a:r>
              <a:rPr lang="en-US" altLang="ko-KR" sz="1800" dirty="0">
                <a:ea typeface="Gulim" pitchFamily="34" charset="-127"/>
              </a:rPr>
              <a:t>  </a:t>
            </a:r>
            <a:r>
              <a:rPr lang="en-US" altLang="ko-KR" sz="1800" dirty="0">
                <a:solidFill>
                  <a:srgbClr val="000099"/>
                </a:solidFill>
                <a:ea typeface="Gulim" pitchFamily="34" charset="-127"/>
              </a:rPr>
              <a:t>ENG.1 Requirements elicitation</a:t>
            </a:r>
          </a:p>
          <a:p>
            <a:pPr>
              <a:lnSpc>
                <a:spcPct val="80000"/>
              </a:lnSpc>
              <a:buFont typeface="Wingdings" pitchFamily="2" charset="2"/>
              <a:buNone/>
            </a:pPr>
            <a:r>
              <a:rPr lang="en-US" altLang="ko-KR" sz="1800" dirty="0">
                <a:solidFill>
                  <a:srgbClr val="000099"/>
                </a:solidFill>
                <a:ea typeface="Gulim" pitchFamily="34" charset="-127"/>
              </a:rPr>
              <a:t>  ENG.2 System requirements analysis</a:t>
            </a:r>
          </a:p>
          <a:p>
            <a:pPr>
              <a:lnSpc>
                <a:spcPct val="80000"/>
              </a:lnSpc>
              <a:buFont typeface="Wingdings" pitchFamily="2" charset="2"/>
              <a:buNone/>
            </a:pPr>
            <a:r>
              <a:rPr lang="en-US" altLang="ko-KR" sz="1800" dirty="0">
                <a:solidFill>
                  <a:srgbClr val="000099"/>
                </a:solidFill>
                <a:ea typeface="Gulim" pitchFamily="34" charset="-127"/>
              </a:rPr>
              <a:t>  ENG.3 System architecture design </a:t>
            </a:r>
          </a:p>
          <a:p>
            <a:pPr>
              <a:lnSpc>
                <a:spcPct val="80000"/>
              </a:lnSpc>
              <a:buFont typeface="Wingdings" pitchFamily="2" charset="2"/>
              <a:buNone/>
            </a:pPr>
            <a:r>
              <a:rPr lang="en-US" altLang="ko-KR" sz="1800" dirty="0">
                <a:solidFill>
                  <a:srgbClr val="000099"/>
                </a:solidFill>
                <a:ea typeface="Gulim" pitchFamily="34" charset="-127"/>
              </a:rPr>
              <a:t>  ENG.4 Software requirements analysis</a:t>
            </a:r>
          </a:p>
          <a:p>
            <a:pPr>
              <a:lnSpc>
                <a:spcPct val="80000"/>
              </a:lnSpc>
              <a:buFont typeface="Wingdings" pitchFamily="2" charset="2"/>
              <a:buNone/>
            </a:pPr>
            <a:r>
              <a:rPr lang="en-US" altLang="ko-KR" sz="1800" dirty="0">
                <a:solidFill>
                  <a:srgbClr val="000099"/>
                </a:solidFill>
                <a:ea typeface="Gulim" pitchFamily="34" charset="-127"/>
              </a:rPr>
              <a:t>  ENG.5 Software design</a:t>
            </a:r>
          </a:p>
          <a:p>
            <a:pPr>
              <a:lnSpc>
                <a:spcPct val="80000"/>
              </a:lnSpc>
              <a:buFont typeface="Wingdings" pitchFamily="2" charset="2"/>
              <a:buNone/>
            </a:pPr>
            <a:r>
              <a:rPr lang="en-US" altLang="ko-KR" sz="1800" dirty="0">
                <a:solidFill>
                  <a:srgbClr val="000099"/>
                </a:solidFill>
                <a:ea typeface="Gulim" pitchFamily="34" charset="-127"/>
              </a:rPr>
              <a:t>  ENG.6 Software construction</a:t>
            </a:r>
          </a:p>
          <a:p>
            <a:pPr>
              <a:lnSpc>
                <a:spcPct val="80000"/>
              </a:lnSpc>
              <a:buFont typeface="Wingdings" pitchFamily="2" charset="2"/>
              <a:buNone/>
            </a:pPr>
            <a:r>
              <a:rPr lang="en-US" altLang="ko-KR" sz="1800" dirty="0">
                <a:solidFill>
                  <a:srgbClr val="000099"/>
                </a:solidFill>
                <a:ea typeface="Gulim" pitchFamily="34" charset="-127"/>
              </a:rPr>
              <a:t>  ENG.7 Software integration   </a:t>
            </a:r>
          </a:p>
          <a:p>
            <a:pPr>
              <a:lnSpc>
                <a:spcPct val="80000"/>
              </a:lnSpc>
              <a:buFont typeface="Wingdings" pitchFamily="2" charset="2"/>
              <a:buNone/>
            </a:pPr>
            <a:r>
              <a:rPr lang="en-US" altLang="ko-KR" sz="1800" dirty="0">
                <a:solidFill>
                  <a:srgbClr val="000099"/>
                </a:solidFill>
                <a:ea typeface="Gulim" pitchFamily="34" charset="-127"/>
              </a:rPr>
              <a:t>  ENG.8 Software testing</a:t>
            </a:r>
          </a:p>
          <a:p>
            <a:pPr>
              <a:lnSpc>
                <a:spcPct val="80000"/>
              </a:lnSpc>
              <a:buFont typeface="Wingdings" pitchFamily="2" charset="2"/>
              <a:buNone/>
            </a:pPr>
            <a:r>
              <a:rPr lang="en-US" altLang="ko-KR" sz="1800" dirty="0">
                <a:solidFill>
                  <a:srgbClr val="000099"/>
                </a:solidFill>
                <a:ea typeface="Gulim" pitchFamily="34" charset="-127"/>
              </a:rPr>
              <a:t>  ENG.9 System integration</a:t>
            </a:r>
          </a:p>
          <a:p>
            <a:pPr>
              <a:lnSpc>
                <a:spcPct val="80000"/>
              </a:lnSpc>
              <a:buFont typeface="Wingdings" pitchFamily="2" charset="2"/>
              <a:buNone/>
            </a:pPr>
            <a:r>
              <a:rPr lang="en-US" altLang="ko-KR" sz="1800" dirty="0">
                <a:solidFill>
                  <a:srgbClr val="000099"/>
                </a:solidFill>
                <a:ea typeface="Gulim" pitchFamily="34" charset="-127"/>
              </a:rPr>
              <a:t>  ENG.10 System testing </a:t>
            </a:r>
          </a:p>
          <a:p>
            <a:pPr>
              <a:lnSpc>
                <a:spcPct val="80000"/>
              </a:lnSpc>
              <a:buFont typeface="Wingdings" pitchFamily="2" charset="2"/>
              <a:buNone/>
            </a:pPr>
            <a:r>
              <a:rPr lang="en-US" altLang="ko-KR" sz="1800" dirty="0">
                <a:solidFill>
                  <a:srgbClr val="000099"/>
                </a:solidFill>
                <a:ea typeface="Gulim" pitchFamily="34" charset="-127"/>
              </a:rPr>
              <a:t>  ENG.11 Software installation</a:t>
            </a:r>
          </a:p>
          <a:p>
            <a:pPr>
              <a:lnSpc>
                <a:spcPct val="80000"/>
              </a:lnSpc>
              <a:buFont typeface="Wingdings" pitchFamily="2" charset="2"/>
              <a:buNone/>
            </a:pPr>
            <a:r>
              <a:rPr lang="en-US" altLang="ko-KR" sz="1800" dirty="0">
                <a:solidFill>
                  <a:srgbClr val="000099"/>
                </a:solidFill>
                <a:ea typeface="Gulim" pitchFamily="34" charset="-127"/>
              </a:rPr>
              <a:t>  ENG.12 Software and system 		    maintenance</a:t>
            </a:r>
            <a:endParaRPr lang="en-US" sz="1800" dirty="0">
              <a:solidFill>
                <a:srgbClr val="000099"/>
              </a:solidFill>
              <a:ea typeface="Gulim" pitchFamily="34" charset="-127"/>
            </a:endParaRPr>
          </a:p>
        </p:txBody>
      </p:sp>
    </p:spTree>
    <p:extLst>
      <p:ext uri="{BB962C8B-B14F-4D97-AF65-F5344CB8AC3E}">
        <p14:creationId xmlns:p14="http://schemas.microsoft.com/office/powerpoint/2010/main" val="1089027152"/>
      </p:ext>
    </p:extLst>
  </p:cSld>
  <p:clrMapOvr>
    <a:masterClrMapping/>
  </p:clrMapOvr>
  <mc:AlternateContent xmlns:mc="http://schemas.openxmlformats.org/markup-compatibility/2006" xmlns:p14="http://schemas.microsoft.com/office/powerpoint/2010/main">
    <mc:Choice Requires="p14">
      <p:transition spd="slow" p14:dur="2000"/>
    </mc:Choice>
    <mc:Fallback xmlns="" xmlns:mv="urn:schemas-microsoft-com:mac:vml">
      <mp:transition xmlns:mp="http://schemas.microsoft.com/office/mac/powerpoint/2008/main" spd="slow"/>
    </mc:Fallback>
  </mc:AlternateContent>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ástupný symbol pro číslo snímku 5"/>
          <p:cNvSpPr>
            <a:spLocks noGrp="1"/>
          </p:cNvSpPr>
          <p:nvPr>
            <p:ph type="sldNum" sz="quarter" idx="11"/>
          </p:nvPr>
        </p:nvSpPr>
        <p:spPr/>
        <p:txBody>
          <a:bodyPr/>
          <a:lstStyle/>
          <a:p>
            <a:fld id="{8F40B6FB-7063-4085-853B-64A596349F38}" type="slidenum">
              <a:rPr lang="en-US"/>
              <a:pPr/>
              <a:t>114</a:t>
            </a:fld>
            <a:endParaRPr lang="en-US"/>
          </a:p>
        </p:txBody>
      </p:sp>
      <p:sp>
        <p:nvSpPr>
          <p:cNvPr id="7" name="Zástupný symbol pro datum 6"/>
          <p:cNvSpPr>
            <a:spLocks noGrp="1"/>
          </p:cNvSpPr>
          <p:nvPr>
            <p:ph type="dt" sz="half" idx="12"/>
          </p:nvPr>
        </p:nvSpPr>
        <p:spPr/>
        <p:txBody>
          <a:bodyPr/>
          <a:lstStyle/>
          <a:p>
            <a:fld id="{131D2656-BA34-46C0-B151-1C78E302925A}" type="datetime1">
              <a:rPr lang="fi-FI"/>
              <a:pPr/>
              <a:t>22.10.2012</a:t>
            </a:fld>
            <a:endParaRPr lang="en-US"/>
          </a:p>
        </p:txBody>
      </p:sp>
      <p:sp>
        <p:nvSpPr>
          <p:cNvPr id="350210" name="Rectangle 2"/>
          <p:cNvSpPr>
            <a:spLocks noGrp="1" noChangeArrowheads="1"/>
          </p:cNvSpPr>
          <p:nvPr>
            <p:ph type="title"/>
          </p:nvPr>
        </p:nvSpPr>
        <p:spPr/>
        <p:txBody>
          <a:bodyPr/>
          <a:lstStyle/>
          <a:p>
            <a:r>
              <a:rPr lang="en-US" altLang="ko-KR" dirty="0">
                <a:ea typeface="Gulim" pitchFamily="34" charset="-127"/>
              </a:rPr>
              <a:t>Organizational</a:t>
            </a:r>
            <a:endParaRPr lang="en-US" dirty="0"/>
          </a:p>
        </p:txBody>
      </p:sp>
      <p:sp>
        <p:nvSpPr>
          <p:cNvPr id="350211" name="Rectangle 3"/>
          <p:cNvSpPr>
            <a:spLocks noGrp="1" noChangeArrowheads="1"/>
          </p:cNvSpPr>
          <p:nvPr>
            <p:ph type="body" sz="half" idx="1"/>
          </p:nvPr>
        </p:nvSpPr>
        <p:spPr>
          <a:xfrm>
            <a:off x="1035050" y="1484313"/>
            <a:ext cx="3786188" cy="4392612"/>
          </a:xfrm>
        </p:spPr>
        <p:txBody>
          <a:bodyPr/>
          <a:lstStyle/>
          <a:p>
            <a:pPr>
              <a:buFont typeface="Wingdings" pitchFamily="2" charset="2"/>
              <a:buNone/>
            </a:pPr>
            <a:r>
              <a:rPr lang="en-US" altLang="ko-KR" sz="1800" b="1" dirty="0">
                <a:ea typeface="Gulim" pitchFamily="34" charset="-127"/>
              </a:rPr>
              <a:t>6. Management Group - MAN</a:t>
            </a:r>
          </a:p>
          <a:p>
            <a:pPr>
              <a:buFont typeface="Wingdings" pitchFamily="2" charset="2"/>
              <a:buNone/>
            </a:pPr>
            <a:r>
              <a:rPr lang="en-US" altLang="en-US" sz="1800" dirty="0"/>
              <a:t>  </a:t>
            </a:r>
            <a:r>
              <a:rPr lang="en-US" altLang="en-US" sz="1800" dirty="0">
                <a:solidFill>
                  <a:srgbClr val="000099"/>
                </a:solidFill>
              </a:rPr>
              <a:t>MAN.1 </a:t>
            </a:r>
            <a:r>
              <a:rPr lang="en-US" altLang="ko-KR" sz="1800" dirty="0">
                <a:solidFill>
                  <a:srgbClr val="000099"/>
                </a:solidFill>
                <a:ea typeface="Gulim" pitchFamily="34" charset="-127"/>
              </a:rPr>
              <a:t>Organizational alignment</a:t>
            </a:r>
          </a:p>
          <a:p>
            <a:pPr>
              <a:buFont typeface="Wingdings" pitchFamily="2" charset="2"/>
              <a:buNone/>
            </a:pPr>
            <a:r>
              <a:rPr lang="en-US" altLang="ko-KR" sz="1800" dirty="0">
                <a:solidFill>
                  <a:srgbClr val="000099"/>
                </a:solidFill>
                <a:ea typeface="Gulim" pitchFamily="34" charset="-127"/>
              </a:rPr>
              <a:t>  MAN.2 Organization management</a:t>
            </a:r>
          </a:p>
          <a:p>
            <a:pPr>
              <a:buFont typeface="Wingdings" pitchFamily="2" charset="2"/>
              <a:buNone/>
            </a:pPr>
            <a:r>
              <a:rPr lang="en-US" altLang="ko-KR" sz="1800" dirty="0">
                <a:solidFill>
                  <a:srgbClr val="000099"/>
                </a:solidFill>
                <a:ea typeface="Gulim" pitchFamily="34" charset="-127"/>
              </a:rPr>
              <a:t>  MAN.3 Project management</a:t>
            </a:r>
          </a:p>
          <a:p>
            <a:pPr>
              <a:buFont typeface="Wingdings" pitchFamily="2" charset="2"/>
              <a:buNone/>
            </a:pPr>
            <a:r>
              <a:rPr lang="en-US" altLang="ko-KR" sz="1800" dirty="0">
                <a:solidFill>
                  <a:srgbClr val="000099"/>
                </a:solidFill>
                <a:ea typeface="Gulim" pitchFamily="34" charset="-127"/>
              </a:rPr>
              <a:t>  MAN.4 Quality management</a:t>
            </a:r>
          </a:p>
          <a:p>
            <a:pPr>
              <a:buFont typeface="Wingdings" pitchFamily="2" charset="2"/>
              <a:buNone/>
            </a:pPr>
            <a:r>
              <a:rPr lang="en-US" altLang="ko-KR" sz="1800" dirty="0">
                <a:solidFill>
                  <a:srgbClr val="000099"/>
                </a:solidFill>
                <a:ea typeface="Gulim" pitchFamily="34" charset="-127"/>
              </a:rPr>
              <a:t>  MAN.5 Risk management	</a:t>
            </a:r>
          </a:p>
          <a:p>
            <a:pPr>
              <a:buFont typeface="Wingdings" pitchFamily="2" charset="2"/>
              <a:buNone/>
            </a:pPr>
            <a:r>
              <a:rPr lang="en-US" altLang="ko-KR" sz="1800" dirty="0">
                <a:solidFill>
                  <a:srgbClr val="000099"/>
                </a:solidFill>
                <a:ea typeface="Gulim" pitchFamily="34" charset="-127"/>
              </a:rPr>
              <a:t>  MAN.6 Measurement</a:t>
            </a:r>
          </a:p>
          <a:p>
            <a:pPr>
              <a:buFont typeface="Wingdings" pitchFamily="2" charset="2"/>
              <a:buNone/>
            </a:pPr>
            <a:endParaRPr lang="en-US" altLang="ko-KR" sz="1800" b="1" dirty="0">
              <a:solidFill>
                <a:srgbClr val="000099"/>
              </a:solidFill>
              <a:ea typeface="Gulim" pitchFamily="34" charset="-127"/>
            </a:endParaRPr>
          </a:p>
          <a:p>
            <a:pPr>
              <a:buFont typeface="Wingdings" pitchFamily="2" charset="2"/>
              <a:buNone/>
            </a:pPr>
            <a:r>
              <a:rPr lang="en-US" altLang="ko-KR" sz="1800" b="1" dirty="0">
                <a:ea typeface="Gulim" pitchFamily="34" charset="-127"/>
              </a:rPr>
              <a:t>7. Process Improvement Group - PIM</a:t>
            </a:r>
          </a:p>
          <a:p>
            <a:pPr>
              <a:buFont typeface="Wingdings" pitchFamily="2" charset="2"/>
              <a:buNone/>
            </a:pPr>
            <a:r>
              <a:rPr lang="en-US" altLang="en-US" sz="1800" dirty="0"/>
              <a:t>  </a:t>
            </a:r>
            <a:r>
              <a:rPr lang="en-US" altLang="en-US" sz="1800" dirty="0">
                <a:solidFill>
                  <a:srgbClr val="000099"/>
                </a:solidFill>
              </a:rPr>
              <a:t>PIM.1 Process establishment</a:t>
            </a:r>
          </a:p>
          <a:p>
            <a:pPr>
              <a:buFont typeface="Wingdings" pitchFamily="2" charset="2"/>
              <a:buNone/>
            </a:pPr>
            <a:r>
              <a:rPr lang="en-US" altLang="en-US" sz="1800" dirty="0">
                <a:solidFill>
                  <a:srgbClr val="000099"/>
                </a:solidFill>
              </a:rPr>
              <a:t>  PIM.2 Process assessment</a:t>
            </a:r>
          </a:p>
          <a:p>
            <a:pPr>
              <a:buFont typeface="Wingdings" pitchFamily="2" charset="2"/>
              <a:buNone/>
            </a:pPr>
            <a:r>
              <a:rPr lang="en-US" altLang="en-US" sz="1800" dirty="0">
                <a:solidFill>
                  <a:srgbClr val="000099"/>
                </a:solidFill>
              </a:rPr>
              <a:t>  PIM.3 Process improvement</a:t>
            </a:r>
            <a:endParaRPr lang="en-US" sz="1800" dirty="0">
              <a:solidFill>
                <a:srgbClr val="000099"/>
              </a:solidFill>
            </a:endParaRPr>
          </a:p>
        </p:txBody>
      </p:sp>
      <p:sp>
        <p:nvSpPr>
          <p:cNvPr id="350212" name="Rectangle 4"/>
          <p:cNvSpPr>
            <a:spLocks noGrp="1" noChangeArrowheads="1"/>
          </p:cNvSpPr>
          <p:nvPr>
            <p:ph type="body" sz="half" idx="2"/>
          </p:nvPr>
        </p:nvSpPr>
        <p:spPr>
          <a:xfrm>
            <a:off x="4859338" y="1484313"/>
            <a:ext cx="4168775" cy="4392612"/>
          </a:xfrm>
        </p:spPr>
        <p:txBody>
          <a:bodyPr/>
          <a:lstStyle/>
          <a:p>
            <a:pPr>
              <a:lnSpc>
                <a:spcPct val="90000"/>
              </a:lnSpc>
              <a:buFont typeface="Wingdings" pitchFamily="2" charset="2"/>
              <a:buNone/>
            </a:pPr>
            <a:r>
              <a:rPr lang="en-US" altLang="ko-KR" sz="1800" b="1" dirty="0">
                <a:ea typeface="Gulim" pitchFamily="34" charset="-127"/>
              </a:rPr>
              <a:t>8. Resource and Infrastructure Group - RIN</a:t>
            </a:r>
          </a:p>
          <a:p>
            <a:pPr>
              <a:lnSpc>
                <a:spcPct val="90000"/>
              </a:lnSpc>
              <a:buFont typeface="Wingdings" pitchFamily="2" charset="2"/>
              <a:buNone/>
            </a:pPr>
            <a:r>
              <a:rPr lang="en-US" altLang="en-US" sz="1800" dirty="0"/>
              <a:t>  </a:t>
            </a:r>
            <a:r>
              <a:rPr lang="en-US" altLang="en-US" sz="1800" dirty="0">
                <a:solidFill>
                  <a:srgbClr val="000099"/>
                </a:solidFill>
              </a:rPr>
              <a:t>RIN.1 Human resource management</a:t>
            </a:r>
          </a:p>
          <a:p>
            <a:pPr>
              <a:lnSpc>
                <a:spcPct val="90000"/>
              </a:lnSpc>
              <a:buFont typeface="Wingdings" pitchFamily="2" charset="2"/>
              <a:buNone/>
            </a:pPr>
            <a:r>
              <a:rPr lang="en-US" altLang="ko-KR" sz="1800" dirty="0">
                <a:solidFill>
                  <a:srgbClr val="000099"/>
                </a:solidFill>
                <a:ea typeface="Gulim" pitchFamily="34" charset="-127"/>
              </a:rPr>
              <a:t>  RIN.2 Training</a:t>
            </a:r>
          </a:p>
          <a:p>
            <a:pPr>
              <a:lnSpc>
                <a:spcPct val="90000"/>
              </a:lnSpc>
              <a:buFont typeface="Wingdings" pitchFamily="2" charset="2"/>
              <a:buNone/>
            </a:pPr>
            <a:r>
              <a:rPr lang="en-US" altLang="ko-KR" sz="1800" dirty="0">
                <a:solidFill>
                  <a:srgbClr val="000099"/>
                </a:solidFill>
                <a:ea typeface="Gulim" pitchFamily="34" charset="-127"/>
              </a:rPr>
              <a:t>  RIN.3 Knowledge management</a:t>
            </a:r>
          </a:p>
          <a:p>
            <a:pPr>
              <a:lnSpc>
                <a:spcPct val="90000"/>
              </a:lnSpc>
              <a:buFont typeface="Wingdings" pitchFamily="2" charset="2"/>
              <a:buNone/>
            </a:pPr>
            <a:r>
              <a:rPr lang="en-US" altLang="ko-KR" sz="1800" dirty="0">
                <a:solidFill>
                  <a:srgbClr val="000099"/>
                </a:solidFill>
                <a:ea typeface="Gulim" pitchFamily="34" charset="-127"/>
              </a:rPr>
              <a:t>  RIN.4 Infrastructure</a:t>
            </a:r>
          </a:p>
          <a:p>
            <a:pPr>
              <a:lnSpc>
                <a:spcPct val="90000"/>
              </a:lnSpc>
              <a:buFont typeface="Wingdings" pitchFamily="2" charset="2"/>
              <a:buNone/>
            </a:pPr>
            <a:endParaRPr lang="en-US" altLang="ko-KR" sz="1800" b="1" dirty="0">
              <a:solidFill>
                <a:srgbClr val="000099"/>
              </a:solidFill>
              <a:ea typeface="Gulim" pitchFamily="34" charset="-127"/>
            </a:endParaRPr>
          </a:p>
          <a:p>
            <a:pPr>
              <a:lnSpc>
                <a:spcPct val="90000"/>
              </a:lnSpc>
              <a:buFont typeface="Wingdings" pitchFamily="2" charset="2"/>
              <a:buNone/>
            </a:pPr>
            <a:r>
              <a:rPr lang="en-US" altLang="ko-KR" sz="1800" b="1" dirty="0">
                <a:ea typeface="Gulim" pitchFamily="34" charset="-127"/>
              </a:rPr>
              <a:t>9. Reuse  Group - REU</a:t>
            </a:r>
          </a:p>
          <a:p>
            <a:pPr>
              <a:lnSpc>
                <a:spcPct val="90000"/>
              </a:lnSpc>
              <a:buFont typeface="Wingdings" pitchFamily="2" charset="2"/>
              <a:buNone/>
            </a:pPr>
            <a:r>
              <a:rPr lang="en-US" altLang="ko-KR" sz="1800" dirty="0">
                <a:ea typeface="Gulim" pitchFamily="34" charset="-127"/>
              </a:rPr>
              <a:t>  </a:t>
            </a:r>
            <a:r>
              <a:rPr lang="en-US" altLang="ko-KR" sz="1800" dirty="0">
                <a:solidFill>
                  <a:srgbClr val="000099"/>
                </a:solidFill>
                <a:ea typeface="Gulim" pitchFamily="34" charset="-127"/>
              </a:rPr>
              <a:t>REU.1 Asset management</a:t>
            </a:r>
          </a:p>
          <a:p>
            <a:pPr>
              <a:lnSpc>
                <a:spcPct val="90000"/>
              </a:lnSpc>
              <a:buFont typeface="Wingdings" pitchFamily="2" charset="2"/>
              <a:buNone/>
            </a:pPr>
            <a:r>
              <a:rPr lang="en-US" altLang="ko-KR" sz="1800" dirty="0">
                <a:solidFill>
                  <a:srgbClr val="000099"/>
                </a:solidFill>
                <a:ea typeface="Gulim" pitchFamily="34" charset="-127"/>
              </a:rPr>
              <a:t>  REU.2 Reuse program management</a:t>
            </a:r>
          </a:p>
          <a:p>
            <a:pPr>
              <a:lnSpc>
                <a:spcPct val="90000"/>
              </a:lnSpc>
              <a:buFont typeface="Wingdings" pitchFamily="2" charset="2"/>
              <a:buNone/>
            </a:pPr>
            <a:r>
              <a:rPr lang="en-US" altLang="ko-KR" sz="1800" dirty="0">
                <a:solidFill>
                  <a:srgbClr val="000099"/>
                </a:solidFill>
                <a:ea typeface="Gulim" pitchFamily="34" charset="-127"/>
              </a:rPr>
              <a:t>  REU.3 Domain engineering</a:t>
            </a:r>
            <a:endParaRPr lang="en-US" altLang="ko-KR" sz="1800" b="1" dirty="0">
              <a:solidFill>
                <a:srgbClr val="000099"/>
              </a:solidFill>
              <a:ea typeface="Gulim" pitchFamily="34" charset="-127"/>
            </a:endParaRPr>
          </a:p>
          <a:p>
            <a:pPr>
              <a:lnSpc>
                <a:spcPct val="90000"/>
              </a:lnSpc>
              <a:buFont typeface="Wingdings" pitchFamily="2" charset="2"/>
              <a:buNone/>
            </a:pPr>
            <a:endParaRPr lang="en-US" sz="1800" dirty="0">
              <a:solidFill>
                <a:srgbClr val="000099"/>
              </a:solidFill>
            </a:endParaRPr>
          </a:p>
        </p:txBody>
      </p:sp>
    </p:spTree>
    <p:extLst>
      <p:ext uri="{BB962C8B-B14F-4D97-AF65-F5344CB8AC3E}">
        <p14:creationId xmlns:p14="http://schemas.microsoft.com/office/powerpoint/2010/main" val="2694913496"/>
      </p:ext>
    </p:extLst>
  </p:cSld>
  <p:clrMapOvr>
    <a:masterClrMapping/>
  </p:clrMapOvr>
  <mc:AlternateContent xmlns:mc="http://schemas.openxmlformats.org/markup-compatibility/2006" xmlns:p14="http://schemas.microsoft.com/office/powerpoint/2010/main">
    <mc:Choice Requires="p14">
      <p:transition spd="slow" p14:dur="2000"/>
    </mc:Choice>
    <mc:Fallback xmlns="" xmlns:mv="urn:schemas-microsoft-com:mac:vml">
      <mp:transition xmlns:mp="http://schemas.microsoft.com/office/mac/powerpoint/2008/main" spd="slow"/>
    </mc:Fallback>
  </mc:AlternateContent>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ástupný symbol pro číslo snímku 5"/>
          <p:cNvSpPr>
            <a:spLocks noGrp="1"/>
          </p:cNvSpPr>
          <p:nvPr>
            <p:ph type="sldNum" sz="quarter" idx="11"/>
          </p:nvPr>
        </p:nvSpPr>
        <p:spPr/>
        <p:txBody>
          <a:bodyPr/>
          <a:lstStyle/>
          <a:p>
            <a:fld id="{2AA310D1-D23A-41E1-8EC0-E70C40BA1B04}" type="slidenum">
              <a:rPr lang="en-US"/>
              <a:pPr/>
              <a:t>115</a:t>
            </a:fld>
            <a:endParaRPr lang="en-US"/>
          </a:p>
        </p:txBody>
      </p:sp>
      <p:sp>
        <p:nvSpPr>
          <p:cNvPr id="6" name="Zástupný symbol pro datum 6"/>
          <p:cNvSpPr>
            <a:spLocks noGrp="1"/>
          </p:cNvSpPr>
          <p:nvPr>
            <p:ph type="dt" sz="half" idx="12"/>
          </p:nvPr>
        </p:nvSpPr>
        <p:spPr/>
        <p:txBody>
          <a:bodyPr/>
          <a:lstStyle/>
          <a:p>
            <a:fld id="{FFD704F8-BBBA-41DF-98A0-30840BA09DC6}" type="datetime1">
              <a:rPr lang="fi-FI"/>
              <a:pPr/>
              <a:t>22.10.2012</a:t>
            </a:fld>
            <a:endParaRPr lang="en-US"/>
          </a:p>
        </p:txBody>
      </p:sp>
      <p:sp>
        <p:nvSpPr>
          <p:cNvPr id="349186" name="Rectangle 2"/>
          <p:cNvSpPr>
            <a:spLocks noGrp="1" noChangeArrowheads="1"/>
          </p:cNvSpPr>
          <p:nvPr>
            <p:ph type="title"/>
          </p:nvPr>
        </p:nvSpPr>
        <p:spPr/>
        <p:txBody>
          <a:bodyPr/>
          <a:lstStyle/>
          <a:p>
            <a:r>
              <a:rPr lang="en-US" altLang="ko-KR" dirty="0">
                <a:ea typeface="Gulim" pitchFamily="34" charset="-127"/>
              </a:rPr>
              <a:t>Supporting</a:t>
            </a:r>
            <a:endParaRPr lang="en-US" dirty="0"/>
          </a:p>
        </p:txBody>
      </p:sp>
      <p:sp>
        <p:nvSpPr>
          <p:cNvPr id="349187" name="Rectangle 3"/>
          <p:cNvSpPr>
            <a:spLocks noGrp="1" noChangeArrowheads="1"/>
          </p:cNvSpPr>
          <p:nvPr>
            <p:ph type="body" sz="half" idx="1"/>
          </p:nvPr>
        </p:nvSpPr>
        <p:spPr>
          <a:xfrm>
            <a:off x="1035050" y="1412875"/>
            <a:ext cx="5408613" cy="4248150"/>
          </a:xfrm>
        </p:spPr>
        <p:txBody>
          <a:bodyPr/>
          <a:lstStyle/>
          <a:p>
            <a:pPr>
              <a:lnSpc>
                <a:spcPct val="80000"/>
              </a:lnSpc>
              <a:buFont typeface="Wingdings" pitchFamily="2" charset="2"/>
              <a:buNone/>
            </a:pPr>
            <a:r>
              <a:rPr lang="en-US" altLang="ko-KR" sz="1800" b="1" dirty="0">
                <a:ea typeface="Gulim" pitchFamily="34" charset="-127"/>
              </a:rPr>
              <a:t>5. Supporting Process Group - SUP</a:t>
            </a:r>
          </a:p>
          <a:p>
            <a:pPr>
              <a:lnSpc>
                <a:spcPct val="80000"/>
              </a:lnSpc>
              <a:buFont typeface="Wingdings" pitchFamily="2" charset="2"/>
              <a:buNone/>
            </a:pPr>
            <a:r>
              <a:rPr lang="en-US" altLang="ko-KR" sz="1800" dirty="0">
                <a:solidFill>
                  <a:srgbClr val="006600"/>
                </a:solidFill>
                <a:ea typeface="Gulim" pitchFamily="34" charset="-127"/>
              </a:rPr>
              <a:t>  </a:t>
            </a:r>
            <a:r>
              <a:rPr lang="en-US" altLang="ko-KR" sz="1800" dirty="0">
                <a:solidFill>
                  <a:srgbClr val="000099"/>
                </a:solidFill>
                <a:ea typeface="Gulim" pitchFamily="34" charset="-127"/>
              </a:rPr>
              <a:t>SUP.1 Quality </a:t>
            </a:r>
            <a:r>
              <a:rPr lang="en-US" altLang="ko-KR" sz="1800" dirty="0" smtClean="0">
                <a:solidFill>
                  <a:srgbClr val="000099"/>
                </a:solidFill>
                <a:ea typeface="Gulim" pitchFamily="34" charset="-127"/>
              </a:rPr>
              <a:t>Assurance</a:t>
            </a:r>
            <a:endParaRPr lang="en-US" altLang="ko-KR" sz="1800" dirty="0">
              <a:solidFill>
                <a:srgbClr val="000099"/>
              </a:solidFill>
              <a:ea typeface="Gulim" pitchFamily="34" charset="-127"/>
            </a:endParaRPr>
          </a:p>
          <a:p>
            <a:pPr>
              <a:lnSpc>
                <a:spcPct val="80000"/>
              </a:lnSpc>
              <a:buFont typeface="Wingdings" pitchFamily="2" charset="2"/>
              <a:buNone/>
            </a:pPr>
            <a:r>
              <a:rPr lang="en-US" altLang="ko-KR" sz="1800" dirty="0">
                <a:solidFill>
                  <a:srgbClr val="000099"/>
                </a:solidFill>
                <a:ea typeface="Gulim" pitchFamily="34" charset="-127"/>
              </a:rPr>
              <a:t>  SUP.2 Verification</a:t>
            </a:r>
          </a:p>
          <a:p>
            <a:pPr>
              <a:lnSpc>
                <a:spcPct val="80000"/>
              </a:lnSpc>
              <a:buFont typeface="Wingdings" pitchFamily="2" charset="2"/>
              <a:buNone/>
            </a:pPr>
            <a:r>
              <a:rPr lang="en-US" altLang="ko-KR" sz="1800" dirty="0">
                <a:solidFill>
                  <a:srgbClr val="000099"/>
                </a:solidFill>
                <a:ea typeface="Gulim" pitchFamily="34" charset="-127"/>
              </a:rPr>
              <a:t>  SUP.3 Validation</a:t>
            </a:r>
          </a:p>
          <a:p>
            <a:pPr>
              <a:lnSpc>
                <a:spcPct val="80000"/>
              </a:lnSpc>
              <a:buFont typeface="Wingdings" pitchFamily="2" charset="2"/>
              <a:buNone/>
            </a:pPr>
            <a:r>
              <a:rPr lang="en-US" altLang="ko-KR" sz="1800" dirty="0">
                <a:solidFill>
                  <a:srgbClr val="000099"/>
                </a:solidFill>
                <a:ea typeface="Gulim" pitchFamily="34" charset="-127"/>
              </a:rPr>
              <a:t>  SUP.4 Joint </a:t>
            </a:r>
            <a:r>
              <a:rPr lang="en-US" altLang="ko-KR" sz="1800" dirty="0" smtClean="0">
                <a:solidFill>
                  <a:srgbClr val="000099"/>
                </a:solidFill>
                <a:ea typeface="Gulim" pitchFamily="34" charset="-127"/>
              </a:rPr>
              <a:t>Review</a:t>
            </a:r>
            <a:endParaRPr lang="en-US" altLang="ko-KR" sz="1800" dirty="0">
              <a:solidFill>
                <a:srgbClr val="000099"/>
              </a:solidFill>
              <a:ea typeface="Gulim" pitchFamily="34" charset="-127"/>
            </a:endParaRPr>
          </a:p>
          <a:p>
            <a:pPr>
              <a:lnSpc>
                <a:spcPct val="80000"/>
              </a:lnSpc>
              <a:buFont typeface="Wingdings" pitchFamily="2" charset="2"/>
              <a:buNone/>
            </a:pPr>
            <a:r>
              <a:rPr lang="en-US" altLang="ko-KR" sz="1800" dirty="0">
                <a:solidFill>
                  <a:srgbClr val="000099"/>
                </a:solidFill>
                <a:ea typeface="Gulim" pitchFamily="34" charset="-127"/>
              </a:rPr>
              <a:t>  SUP.5 Audit</a:t>
            </a:r>
          </a:p>
          <a:p>
            <a:pPr>
              <a:lnSpc>
                <a:spcPct val="80000"/>
              </a:lnSpc>
              <a:buFont typeface="Wingdings" pitchFamily="2" charset="2"/>
              <a:buNone/>
            </a:pPr>
            <a:r>
              <a:rPr lang="en-US" altLang="ko-KR" sz="1800" dirty="0">
                <a:solidFill>
                  <a:srgbClr val="000099"/>
                </a:solidFill>
                <a:ea typeface="Gulim" pitchFamily="34" charset="-127"/>
              </a:rPr>
              <a:t>  SUP.6 Product Evaluation</a:t>
            </a:r>
          </a:p>
          <a:p>
            <a:pPr>
              <a:lnSpc>
                <a:spcPct val="80000"/>
              </a:lnSpc>
              <a:buFont typeface="Wingdings" pitchFamily="2" charset="2"/>
              <a:buNone/>
            </a:pPr>
            <a:r>
              <a:rPr lang="en-US" altLang="ko-KR" sz="1800" dirty="0">
                <a:solidFill>
                  <a:srgbClr val="000099"/>
                </a:solidFill>
                <a:ea typeface="Gulim" pitchFamily="34" charset="-127"/>
              </a:rPr>
              <a:t>  SUP.7 Documentation</a:t>
            </a:r>
          </a:p>
          <a:p>
            <a:pPr>
              <a:lnSpc>
                <a:spcPct val="80000"/>
              </a:lnSpc>
              <a:buFont typeface="Wingdings" pitchFamily="2" charset="2"/>
              <a:buNone/>
            </a:pPr>
            <a:r>
              <a:rPr lang="en-US" altLang="ko-KR" sz="1800" dirty="0">
                <a:solidFill>
                  <a:srgbClr val="000099"/>
                </a:solidFill>
                <a:ea typeface="Gulim" pitchFamily="34" charset="-127"/>
              </a:rPr>
              <a:t>  SUP.8 Configuration </a:t>
            </a:r>
            <a:r>
              <a:rPr lang="en-US" altLang="ko-KR" sz="1800" dirty="0" smtClean="0">
                <a:solidFill>
                  <a:srgbClr val="000099"/>
                </a:solidFill>
                <a:ea typeface="Gulim" pitchFamily="34" charset="-127"/>
              </a:rPr>
              <a:t>Management</a:t>
            </a:r>
            <a:endParaRPr lang="en-US" altLang="ko-KR" sz="1800" dirty="0">
              <a:solidFill>
                <a:srgbClr val="000099"/>
              </a:solidFill>
              <a:ea typeface="Gulim" pitchFamily="34" charset="-127"/>
            </a:endParaRPr>
          </a:p>
          <a:p>
            <a:pPr>
              <a:lnSpc>
                <a:spcPct val="80000"/>
              </a:lnSpc>
              <a:buFont typeface="Wingdings" pitchFamily="2" charset="2"/>
              <a:buNone/>
            </a:pPr>
            <a:r>
              <a:rPr lang="en-US" altLang="ko-KR" sz="1800" dirty="0">
                <a:solidFill>
                  <a:srgbClr val="000099"/>
                </a:solidFill>
                <a:ea typeface="Gulim" pitchFamily="34" charset="-127"/>
              </a:rPr>
              <a:t>  SUP.9 Problem </a:t>
            </a:r>
            <a:r>
              <a:rPr lang="en-US" altLang="ko-KR" sz="1800" dirty="0" smtClean="0">
                <a:solidFill>
                  <a:srgbClr val="000099"/>
                </a:solidFill>
                <a:ea typeface="Gulim" pitchFamily="34" charset="-127"/>
              </a:rPr>
              <a:t>Resolution Management</a:t>
            </a:r>
            <a:endParaRPr lang="en-US" altLang="ko-KR" sz="1800" dirty="0">
              <a:solidFill>
                <a:srgbClr val="000099"/>
              </a:solidFill>
              <a:ea typeface="Gulim" pitchFamily="34" charset="-127"/>
            </a:endParaRPr>
          </a:p>
          <a:p>
            <a:pPr>
              <a:lnSpc>
                <a:spcPct val="80000"/>
              </a:lnSpc>
              <a:buFont typeface="Wingdings" pitchFamily="2" charset="2"/>
              <a:buNone/>
            </a:pPr>
            <a:r>
              <a:rPr lang="en-US" altLang="ko-KR" sz="1800" dirty="0">
                <a:solidFill>
                  <a:srgbClr val="000099"/>
                </a:solidFill>
                <a:ea typeface="Gulim" pitchFamily="34" charset="-127"/>
              </a:rPr>
              <a:t>  SUP.10 Change </a:t>
            </a:r>
            <a:r>
              <a:rPr lang="en-US" altLang="ko-KR" sz="1800" dirty="0" smtClean="0">
                <a:solidFill>
                  <a:srgbClr val="000099"/>
                </a:solidFill>
                <a:ea typeface="Gulim" pitchFamily="34" charset="-127"/>
              </a:rPr>
              <a:t>Request Management</a:t>
            </a:r>
            <a:endParaRPr lang="en-US" altLang="ko-KR" sz="1800" dirty="0">
              <a:solidFill>
                <a:srgbClr val="000099"/>
              </a:solidFill>
              <a:ea typeface="Gulim" pitchFamily="34" charset="-127"/>
            </a:endParaRPr>
          </a:p>
          <a:p>
            <a:pPr>
              <a:lnSpc>
                <a:spcPct val="80000"/>
              </a:lnSpc>
              <a:buFont typeface="Wingdings" pitchFamily="2" charset="2"/>
              <a:buNone/>
            </a:pPr>
            <a:endParaRPr lang="en-US" sz="1800" dirty="0">
              <a:solidFill>
                <a:srgbClr val="000099"/>
              </a:solidFill>
            </a:endParaRPr>
          </a:p>
        </p:txBody>
      </p:sp>
    </p:spTree>
    <p:extLst>
      <p:ext uri="{BB962C8B-B14F-4D97-AF65-F5344CB8AC3E}">
        <p14:creationId xmlns:p14="http://schemas.microsoft.com/office/powerpoint/2010/main" val="1426956793"/>
      </p:ext>
    </p:extLst>
  </p:cSld>
  <p:clrMapOvr>
    <a:masterClrMapping/>
  </p:clrMapOvr>
  <mc:AlternateContent xmlns:mc="http://schemas.openxmlformats.org/markup-compatibility/2006" xmlns:p14="http://schemas.microsoft.com/office/powerpoint/2010/main">
    <mc:Choice Requires="p14">
      <p:transition spd="slow" p14:dur="2000"/>
    </mc:Choice>
    <mc:Fallback xmlns="" xmlns:mv="urn:schemas-microsoft-com:mac:vml">
      <mp:transition xmlns:mp="http://schemas.microsoft.com/office/mac/powerpoint/2008/main" spd="slow"/>
    </mc:Fallback>
  </mc:AlternateContent>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Nadpis 4"/>
          <p:cNvSpPr>
            <a:spLocks noGrp="1"/>
          </p:cNvSpPr>
          <p:nvPr>
            <p:ph type="title"/>
          </p:nvPr>
        </p:nvSpPr>
        <p:spPr/>
        <p:txBody>
          <a:bodyPr/>
          <a:lstStyle/>
          <a:p>
            <a:r>
              <a:rPr lang="cs-CZ" dirty="0" err="1"/>
              <a:t>Guidance</a:t>
            </a:r>
            <a:r>
              <a:rPr lang="cs-CZ" dirty="0"/>
              <a:t> </a:t>
            </a:r>
            <a:r>
              <a:rPr lang="cs-CZ" dirty="0" err="1"/>
              <a:t>for</a:t>
            </a:r>
            <a:r>
              <a:rPr lang="cs-CZ" dirty="0"/>
              <a:t> </a:t>
            </a:r>
            <a:r>
              <a:rPr lang="en-US" dirty="0" smtClean="0"/>
              <a:t>R</a:t>
            </a:r>
            <a:r>
              <a:rPr lang="cs-CZ" dirty="0" err="1" smtClean="0"/>
              <a:t>ating</a:t>
            </a:r>
            <a:r>
              <a:rPr lang="en-US" dirty="0" smtClean="0"/>
              <a:t> I</a:t>
            </a:r>
            <a:endParaRPr lang="cs-CZ" dirty="0"/>
          </a:p>
        </p:txBody>
      </p:sp>
      <p:sp>
        <p:nvSpPr>
          <p:cNvPr id="6" name="Zástupný symbol pro obsah 5"/>
          <p:cNvSpPr>
            <a:spLocks noGrp="1"/>
          </p:cNvSpPr>
          <p:nvPr>
            <p:ph idx="1"/>
          </p:nvPr>
        </p:nvSpPr>
        <p:spPr/>
        <p:txBody>
          <a:bodyPr>
            <a:normAutofit/>
          </a:bodyPr>
          <a:lstStyle/>
          <a:p>
            <a:r>
              <a:rPr lang="en-US" dirty="0" smtClean="0"/>
              <a:t>We have already described the </a:t>
            </a:r>
            <a:r>
              <a:rPr lang="en-US" dirty="0"/>
              <a:t>overall principles in assigning NPLF-ratings </a:t>
            </a:r>
            <a:r>
              <a:rPr lang="en-US" dirty="0" smtClean="0"/>
              <a:t>to </a:t>
            </a:r>
            <a:r>
              <a:rPr lang="en-US" dirty="0"/>
              <a:t>process attributes. </a:t>
            </a:r>
            <a:endParaRPr lang="en-US" dirty="0" smtClean="0"/>
          </a:p>
          <a:p>
            <a:pPr lvl="1"/>
            <a:r>
              <a:rPr lang="en-US" dirty="0" smtClean="0"/>
              <a:t>Most </a:t>
            </a:r>
            <a:r>
              <a:rPr lang="en-US" dirty="0"/>
              <a:t>of the findings should fall in P and L classes. </a:t>
            </a:r>
            <a:endParaRPr lang="en-US" dirty="0" smtClean="0"/>
          </a:p>
          <a:p>
            <a:pPr lvl="1"/>
            <a:r>
              <a:rPr lang="en-US" dirty="0" smtClean="0"/>
              <a:t>N </a:t>
            </a:r>
            <a:r>
              <a:rPr lang="en-US" dirty="0"/>
              <a:t>is used </a:t>
            </a:r>
            <a:r>
              <a:rPr lang="en-US" dirty="0" smtClean="0"/>
              <a:t>when </a:t>
            </a:r>
            <a:r>
              <a:rPr lang="en-US" dirty="0"/>
              <a:t>there is practically no evidence of </a:t>
            </a:r>
            <a:r>
              <a:rPr lang="en-US" dirty="0" smtClean="0"/>
              <a:t>performing </a:t>
            </a:r>
            <a:r>
              <a:rPr lang="en-US" dirty="0"/>
              <a:t>the activity. </a:t>
            </a:r>
            <a:endParaRPr lang="en-US" dirty="0" smtClean="0"/>
          </a:p>
          <a:p>
            <a:pPr lvl="1"/>
            <a:r>
              <a:rPr lang="en-US" dirty="0" smtClean="0"/>
              <a:t>F </a:t>
            </a:r>
            <a:r>
              <a:rPr lang="en-US" dirty="0"/>
              <a:t>is used when the activity is </a:t>
            </a:r>
            <a:r>
              <a:rPr lang="en-US" dirty="0" smtClean="0"/>
              <a:t>completely </a:t>
            </a:r>
            <a:r>
              <a:rPr lang="en-US" dirty="0"/>
              <a:t>performed i.e. no problems are related to it. </a:t>
            </a:r>
          </a:p>
          <a:p>
            <a:r>
              <a:rPr lang="en-US" dirty="0" smtClean="0"/>
              <a:t>Often </a:t>
            </a:r>
            <a:r>
              <a:rPr lang="en-US" dirty="0"/>
              <a:t>inexperienced assessors tend </a:t>
            </a:r>
            <a:r>
              <a:rPr lang="en-US" dirty="0" smtClean="0"/>
              <a:t>to be </a:t>
            </a:r>
            <a:r>
              <a:rPr lang="en-US" dirty="0"/>
              <a:t>too critical in the assessment. The point in self-assessment is to find possibilities for </a:t>
            </a:r>
            <a:r>
              <a:rPr lang="en-US" dirty="0" smtClean="0"/>
              <a:t>improvement</a:t>
            </a:r>
            <a:r>
              <a:rPr lang="en-US" dirty="0"/>
              <a:t>, not to blame individuals or projects. </a:t>
            </a:r>
          </a:p>
        </p:txBody>
      </p:sp>
    </p:spTree>
    <p:extLst>
      <p:ext uri="{BB962C8B-B14F-4D97-AF65-F5344CB8AC3E}">
        <p14:creationId xmlns:p14="http://schemas.microsoft.com/office/powerpoint/2010/main" val="3352254668"/>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title"/>
          </p:nvPr>
        </p:nvSpPr>
        <p:spPr/>
        <p:txBody>
          <a:bodyPr/>
          <a:lstStyle/>
          <a:p>
            <a:r>
              <a:rPr lang="cs-CZ" dirty="0" err="1"/>
              <a:t>Guidance</a:t>
            </a:r>
            <a:r>
              <a:rPr lang="cs-CZ" dirty="0"/>
              <a:t> </a:t>
            </a:r>
            <a:r>
              <a:rPr lang="cs-CZ" dirty="0" err="1"/>
              <a:t>for</a:t>
            </a:r>
            <a:r>
              <a:rPr lang="cs-CZ" dirty="0"/>
              <a:t> </a:t>
            </a:r>
            <a:r>
              <a:rPr lang="en-US" dirty="0"/>
              <a:t>R</a:t>
            </a:r>
            <a:r>
              <a:rPr lang="cs-CZ" dirty="0" err="1"/>
              <a:t>ating</a:t>
            </a:r>
            <a:r>
              <a:rPr lang="en-US" dirty="0"/>
              <a:t> </a:t>
            </a:r>
            <a:r>
              <a:rPr lang="en-US" dirty="0" smtClean="0"/>
              <a:t>II</a:t>
            </a:r>
            <a:endParaRPr lang="cs-CZ" dirty="0"/>
          </a:p>
        </p:txBody>
      </p:sp>
      <p:sp>
        <p:nvSpPr>
          <p:cNvPr id="3" name="Zástupný symbol pro obsah 2"/>
          <p:cNvSpPr>
            <a:spLocks noGrp="1"/>
          </p:cNvSpPr>
          <p:nvPr>
            <p:ph idx="1"/>
          </p:nvPr>
        </p:nvSpPr>
        <p:spPr/>
        <p:txBody>
          <a:bodyPr>
            <a:normAutofit/>
          </a:bodyPr>
          <a:lstStyle/>
          <a:p>
            <a:r>
              <a:rPr lang="en-US" sz="1800" dirty="0"/>
              <a:t>For example, considering the first task of Software </a:t>
            </a:r>
            <a:r>
              <a:rPr lang="en-US" sz="1800" dirty="0" smtClean="0"/>
              <a:t>Requirements Analysis </a:t>
            </a:r>
            <a:r>
              <a:rPr lang="en-US" sz="1800" dirty="0"/>
              <a:t>activity, rating could </a:t>
            </a:r>
            <a:r>
              <a:rPr lang="en-US" sz="1800" dirty="0" smtClean="0"/>
              <a:t>be </a:t>
            </a:r>
            <a:r>
              <a:rPr lang="en-US" sz="1800" dirty="0"/>
              <a:t>based on the following findings: </a:t>
            </a:r>
          </a:p>
          <a:p>
            <a:pPr lvl="1"/>
            <a:r>
              <a:rPr lang="en-US" sz="1600" dirty="0" smtClean="0"/>
              <a:t>Tasks </a:t>
            </a:r>
            <a:r>
              <a:rPr lang="en-US" sz="1600" dirty="0"/>
              <a:t>have not been assigned and roles are unclear -&gt; N </a:t>
            </a:r>
            <a:endParaRPr lang="en-US" sz="1600" dirty="0" smtClean="0"/>
          </a:p>
          <a:p>
            <a:pPr lvl="1"/>
            <a:r>
              <a:rPr lang="en-US" sz="1600" dirty="0" smtClean="0"/>
              <a:t>Some </a:t>
            </a:r>
            <a:r>
              <a:rPr lang="en-US" sz="1600" dirty="0"/>
              <a:t>tasks are assigned, but not defined in the project plan -&gt; </a:t>
            </a:r>
            <a:r>
              <a:rPr lang="en-US" sz="1600" dirty="0" smtClean="0"/>
              <a:t>P</a:t>
            </a:r>
          </a:p>
          <a:p>
            <a:pPr lvl="1"/>
            <a:r>
              <a:rPr lang="en-US" sz="1600" dirty="0" smtClean="0"/>
              <a:t>Most </a:t>
            </a:r>
            <a:r>
              <a:rPr lang="en-US" sz="1600" dirty="0"/>
              <a:t>tasks are assigned according to roles, but the project plan is not updated -&gt; L </a:t>
            </a:r>
            <a:endParaRPr lang="en-US" sz="1600" dirty="0" smtClean="0"/>
          </a:p>
          <a:p>
            <a:pPr lvl="1"/>
            <a:r>
              <a:rPr lang="en-US" sz="1600" dirty="0" smtClean="0"/>
              <a:t>All </a:t>
            </a:r>
            <a:r>
              <a:rPr lang="en-US" sz="1600" dirty="0"/>
              <a:t>tasks are assigned according to roles and project plan -&gt; F </a:t>
            </a:r>
          </a:p>
        </p:txBody>
      </p:sp>
      <p:graphicFrame>
        <p:nvGraphicFramePr>
          <p:cNvPr id="5" name="Tabulka 4"/>
          <p:cNvGraphicFramePr>
            <a:graphicFrameLocks noGrp="1"/>
          </p:cNvGraphicFramePr>
          <p:nvPr>
            <p:extLst>
              <p:ext uri="{D42A27DB-BD31-4B8C-83A1-F6EECF244321}">
                <p14:modId xmlns:p14="http://schemas.microsoft.com/office/powerpoint/2010/main" val="4017686209"/>
              </p:ext>
            </p:extLst>
          </p:nvPr>
        </p:nvGraphicFramePr>
        <p:xfrm>
          <a:off x="395536" y="3789040"/>
          <a:ext cx="8568952" cy="2651760"/>
        </p:xfrm>
        <a:graphic>
          <a:graphicData uri="http://schemas.openxmlformats.org/drawingml/2006/table">
            <a:tbl>
              <a:tblPr firstRow="1" bandRow="1">
                <a:tableStyleId>{5C22544A-7EE6-4342-B048-85BDC9FD1C3A}</a:tableStyleId>
              </a:tblPr>
              <a:tblGrid>
                <a:gridCol w="2518152"/>
                <a:gridCol w="1586304"/>
                <a:gridCol w="1152128"/>
                <a:gridCol w="648072"/>
                <a:gridCol w="2664296"/>
              </a:tblGrid>
              <a:tr h="370840">
                <a:tc>
                  <a:txBody>
                    <a:bodyPr/>
                    <a:lstStyle/>
                    <a:p>
                      <a:r>
                        <a:rPr lang="en-US" dirty="0" smtClean="0"/>
                        <a:t>Task</a:t>
                      </a:r>
                      <a:endParaRPr lang="cs-CZ" dirty="0"/>
                    </a:p>
                  </a:txBody>
                  <a:tcPr/>
                </a:tc>
                <a:tc>
                  <a:txBody>
                    <a:bodyPr/>
                    <a:lstStyle/>
                    <a:p>
                      <a:r>
                        <a:rPr lang="en-US" dirty="0" smtClean="0"/>
                        <a:t>Input </a:t>
                      </a:r>
                      <a:endParaRPr lang="cs-CZ" dirty="0"/>
                    </a:p>
                  </a:txBody>
                  <a:tcPr/>
                </a:tc>
                <a:tc>
                  <a:txBody>
                    <a:bodyPr/>
                    <a:lstStyle/>
                    <a:p>
                      <a:r>
                        <a:rPr lang="en-US" dirty="0" smtClean="0"/>
                        <a:t>Output </a:t>
                      </a:r>
                      <a:endParaRPr lang="cs-CZ" dirty="0"/>
                    </a:p>
                  </a:txBody>
                  <a:tcPr/>
                </a:tc>
                <a:tc>
                  <a:txBody>
                    <a:bodyPr/>
                    <a:lstStyle/>
                    <a:p>
                      <a:r>
                        <a:rPr lang="en-US" dirty="0" smtClean="0"/>
                        <a:t>NPLF </a:t>
                      </a:r>
                      <a:endParaRPr lang="cs-CZ" dirty="0"/>
                    </a:p>
                  </a:txBody>
                  <a:tcPr/>
                </a:tc>
                <a:tc>
                  <a:txBody>
                    <a:bodyPr/>
                    <a:lstStyle/>
                    <a:p>
                      <a:r>
                        <a:rPr lang="en-US" dirty="0" smtClean="0"/>
                        <a:t>Notes</a:t>
                      </a:r>
                      <a:endParaRPr lang="cs-CZ" dirty="0"/>
                    </a:p>
                  </a:txBody>
                  <a:tcPr/>
                </a:tc>
              </a:tr>
              <a:tr h="370840">
                <a:tc>
                  <a:txBody>
                    <a:bodyPr/>
                    <a:lstStyle/>
                    <a:p>
                      <a:r>
                        <a:rPr lang="en-US" dirty="0" smtClean="0"/>
                        <a:t>SI.2.1 Assign tasks to the work </a:t>
                      </a:r>
                    </a:p>
                    <a:p>
                      <a:r>
                        <a:rPr lang="en-US" dirty="0" smtClean="0"/>
                        <a:t>team members in accordance </a:t>
                      </a:r>
                    </a:p>
                    <a:p>
                      <a:r>
                        <a:rPr lang="en-US" dirty="0" smtClean="0"/>
                        <a:t>with their </a:t>
                      </a:r>
                      <a:r>
                        <a:rPr lang="en-US" strike="sngStrike" dirty="0" smtClean="0"/>
                        <a:t>role</a:t>
                      </a:r>
                      <a:r>
                        <a:rPr lang="en-US" strike="noStrike" dirty="0" smtClean="0"/>
                        <a:t> roles</a:t>
                      </a:r>
                      <a:r>
                        <a:rPr lang="en-US" dirty="0" smtClean="0"/>
                        <a:t>, based on the </a:t>
                      </a:r>
                    </a:p>
                    <a:p>
                      <a:r>
                        <a:rPr lang="en-US" dirty="0" smtClean="0"/>
                        <a:t>current  Project Plan.</a:t>
                      </a:r>
                      <a:endParaRPr lang="cs-CZ" dirty="0"/>
                    </a:p>
                  </a:txBody>
                  <a:tcPr/>
                </a:tc>
                <a:tc>
                  <a:txBody>
                    <a:bodyPr/>
                    <a:lstStyle/>
                    <a:p>
                      <a:r>
                        <a:rPr lang="cs-CZ" dirty="0" smtClean="0"/>
                        <a:t>Project </a:t>
                      </a:r>
                      <a:r>
                        <a:rPr lang="cs-CZ" dirty="0" err="1" smtClean="0"/>
                        <a:t>Plan</a:t>
                      </a:r>
                      <a:r>
                        <a:rPr lang="cs-CZ" dirty="0" smtClean="0"/>
                        <a:t> </a:t>
                      </a:r>
                    </a:p>
                    <a:p>
                      <a:r>
                        <a:rPr lang="cs-CZ" dirty="0" smtClean="0"/>
                        <a:t>[</a:t>
                      </a:r>
                      <a:r>
                        <a:rPr lang="cs-CZ" dirty="0" err="1" smtClean="0"/>
                        <a:t>reviewed</a:t>
                      </a:r>
                      <a:r>
                        <a:rPr lang="cs-CZ" dirty="0" smtClean="0"/>
                        <a:t>]</a:t>
                      </a:r>
                      <a:endParaRPr lang="cs-CZ" dirty="0"/>
                    </a:p>
                  </a:txBody>
                  <a:tcPr/>
                </a:tc>
                <a:tc>
                  <a:txBody>
                    <a:bodyPr/>
                    <a:lstStyle/>
                    <a:p>
                      <a:endParaRPr lang="cs-CZ" dirty="0"/>
                    </a:p>
                  </a:txBody>
                  <a:tcPr/>
                </a:tc>
                <a:tc>
                  <a:txBody>
                    <a:bodyPr/>
                    <a:lstStyle/>
                    <a:p>
                      <a:r>
                        <a:rPr lang="cs-CZ" dirty="0" smtClean="0"/>
                        <a:t>P</a:t>
                      </a:r>
                      <a:endParaRPr lang="cs-CZ" dirty="0"/>
                    </a:p>
                  </a:txBody>
                  <a:tcPr/>
                </a:tc>
                <a:tc>
                  <a:txBody>
                    <a:bodyPr/>
                    <a:lstStyle/>
                    <a:p>
                      <a:r>
                        <a:rPr lang="en-US" dirty="0" smtClean="0"/>
                        <a:t>Project plan not </a:t>
                      </a:r>
                    </a:p>
                    <a:p>
                      <a:r>
                        <a:rPr lang="en-US" dirty="0" smtClean="0"/>
                        <a:t>updated (weakness); </a:t>
                      </a:r>
                    </a:p>
                    <a:p>
                      <a:r>
                        <a:rPr lang="en-US" dirty="0" smtClean="0"/>
                        <a:t>Define roles for project </a:t>
                      </a:r>
                    </a:p>
                    <a:p>
                      <a:r>
                        <a:rPr lang="en-US" dirty="0" smtClean="0"/>
                        <a:t>personnel </a:t>
                      </a:r>
                    </a:p>
                    <a:p>
                      <a:r>
                        <a:rPr lang="en-US" dirty="0" smtClean="0"/>
                        <a:t>(improvement).</a:t>
                      </a:r>
                      <a:endParaRPr lang="cs-CZ" dirty="0"/>
                    </a:p>
                  </a:txBody>
                  <a:tcPr/>
                </a:tc>
              </a:tr>
            </a:tbl>
          </a:graphicData>
        </a:graphic>
      </p:graphicFrame>
    </p:spTree>
    <p:extLst>
      <p:ext uri="{BB962C8B-B14F-4D97-AF65-F5344CB8AC3E}">
        <p14:creationId xmlns:p14="http://schemas.microsoft.com/office/powerpoint/2010/main" val="3331937439"/>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title"/>
          </p:nvPr>
        </p:nvSpPr>
        <p:spPr/>
        <p:txBody>
          <a:bodyPr>
            <a:normAutofit/>
          </a:bodyPr>
          <a:lstStyle/>
          <a:p>
            <a:r>
              <a:rPr lang="en-US" dirty="0"/>
              <a:t>Interpreting </a:t>
            </a:r>
            <a:r>
              <a:rPr lang="en-US" dirty="0" smtClean="0"/>
              <a:t>Assessment </a:t>
            </a:r>
            <a:r>
              <a:rPr lang="en-US" dirty="0"/>
              <a:t>R</a:t>
            </a:r>
            <a:r>
              <a:rPr lang="en-US" dirty="0" smtClean="0"/>
              <a:t>esults </a:t>
            </a:r>
            <a:endParaRPr lang="cs-CZ" dirty="0"/>
          </a:p>
        </p:txBody>
      </p:sp>
      <p:sp>
        <p:nvSpPr>
          <p:cNvPr id="3" name="Zástupný symbol pro obsah 2"/>
          <p:cNvSpPr>
            <a:spLocks noGrp="1"/>
          </p:cNvSpPr>
          <p:nvPr>
            <p:ph idx="1"/>
          </p:nvPr>
        </p:nvSpPr>
        <p:spPr/>
        <p:txBody>
          <a:bodyPr>
            <a:normAutofit/>
          </a:bodyPr>
          <a:lstStyle/>
          <a:p>
            <a:r>
              <a:rPr lang="en-US" dirty="0" smtClean="0"/>
              <a:t>The </a:t>
            </a:r>
            <a:r>
              <a:rPr lang="en-US" dirty="0"/>
              <a:t>assessment results of tasks or activities can be aggregated simply by looking at the </a:t>
            </a:r>
            <a:r>
              <a:rPr lang="en-US" dirty="0" smtClean="0"/>
              <a:t>average </a:t>
            </a:r>
            <a:r>
              <a:rPr lang="en-US" dirty="0"/>
              <a:t>of the rating. The assessor should also pay attention to the overall purpose of the </a:t>
            </a:r>
            <a:r>
              <a:rPr lang="en-US" dirty="0" smtClean="0"/>
              <a:t>assessed </a:t>
            </a:r>
            <a:r>
              <a:rPr lang="en-US" dirty="0"/>
              <a:t>process or activity. Following examples present an aggregate  of a set of ratings: </a:t>
            </a:r>
          </a:p>
          <a:p>
            <a:pPr lvl="1"/>
            <a:r>
              <a:rPr lang="en-US" dirty="0" smtClean="0"/>
              <a:t>P,F,F </a:t>
            </a:r>
            <a:r>
              <a:rPr lang="en-US" dirty="0"/>
              <a:t>-&gt; overall L </a:t>
            </a:r>
          </a:p>
          <a:p>
            <a:pPr lvl="1"/>
            <a:r>
              <a:rPr lang="en-US" dirty="0" smtClean="0"/>
              <a:t>F,L,F </a:t>
            </a:r>
            <a:r>
              <a:rPr lang="en-US" dirty="0"/>
              <a:t>-&gt; overall F </a:t>
            </a:r>
          </a:p>
          <a:p>
            <a:pPr lvl="1"/>
            <a:r>
              <a:rPr lang="en-US" dirty="0" smtClean="0"/>
              <a:t>N,P,P,L,L </a:t>
            </a:r>
            <a:r>
              <a:rPr lang="en-US" dirty="0"/>
              <a:t>-&gt; overall P </a:t>
            </a:r>
          </a:p>
          <a:p>
            <a:pPr lvl="1"/>
            <a:r>
              <a:rPr lang="en-US" dirty="0" smtClean="0"/>
              <a:t>L,L,N,N,P,L </a:t>
            </a:r>
            <a:r>
              <a:rPr lang="en-US" dirty="0"/>
              <a:t>-&gt; overall P </a:t>
            </a:r>
          </a:p>
          <a:p>
            <a:pPr lvl="1"/>
            <a:r>
              <a:rPr lang="en-US" dirty="0" smtClean="0"/>
              <a:t>F,L,P,P,P,P </a:t>
            </a:r>
            <a:r>
              <a:rPr lang="en-US" dirty="0"/>
              <a:t>-&gt; overall P or L (based on assessor's judgment) </a:t>
            </a:r>
            <a:endParaRPr lang="cs-CZ" dirty="0"/>
          </a:p>
        </p:txBody>
      </p:sp>
    </p:spTree>
    <p:extLst>
      <p:ext uri="{BB962C8B-B14F-4D97-AF65-F5344CB8AC3E}">
        <p14:creationId xmlns:p14="http://schemas.microsoft.com/office/powerpoint/2010/main" val="2240680585"/>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ástupný symbol pro číslo snímku 4"/>
          <p:cNvSpPr>
            <a:spLocks noGrp="1"/>
          </p:cNvSpPr>
          <p:nvPr>
            <p:ph type="sldNum" sz="quarter" idx="11"/>
          </p:nvPr>
        </p:nvSpPr>
        <p:spPr/>
        <p:txBody>
          <a:bodyPr/>
          <a:lstStyle/>
          <a:p>
            <a:fld id="{2658F735-42D9-40AA-8F97-C4185A6B9BED}" type="slidenum">
              <a:rPr lang="en-US"/>
              <a:pPr/>
              <a:t>119</a:t>
            </a:fld>
            <a:endParaRPr lang="en-US"/>
          </a:p>
        </p:txBody>
      </p:sp>
      <p:sp>
        <p:nvSpPr>
          <p:cNvPr id="6" name="Zástupný symbol pro datum 5"/>
          <p:cNvSpPr>
            <a:spLocks noGrp="1"/>
          </p:cNvSpPr>
          <p:nvPr>
            <p:ph type="dt" sz="half" idx="12"/>
          </p:nvPr>
        </p:nvSpPr>
        <p:spPr/>
        <p:txBody>
          <a:bodyPr/>
          <a:lstStyle/>
          <a:p>
            <a:fld id="{F36E4EA8-2435-43AB-9C87-803897346504}" type="datetime1">
              <a:rPr lang="fi-FI"/>
              <a:pPr/>
              <a:t>22.10.2012</a:t>
            </a:fld>
            <a:endParaRPr lang="en-US"/>
          </a:p>
        </p:txBody>
      </p:sp>
      <p:sp>
        <p:nvSpPr>
          <p:cNvPr id="368642" name="Rectangle 2"/>
          <p:cNvSpPr>
            <a:spLocks noGrp="1" noChangeArrowheads="1"/>
          </p:cNvSpPr>
          <p:nvPr>
            <p:ph type="title"/>
          </p:nvPr>
        </p:nvSpPr>
        <p:spPr/>
        <p:txBody>
          <a:bodyPr/>
          <a:lstStyle/>
          <a:p>
            <a:r>
              <a:rPr lang="en-US" sz="2400" dirty="0"/>
              <a:t>Part 6: An </a:t>
            </a:r>
            <a:r>
              <a:rPr lang="en-US" sz="2400" dirty="0" smtClean="0"/>
              <a:t>Exemplar </a:t>
            </a:r>
            <a:r>
              <a:rPr lang="en-US" sz="2400" dirty="0"/>
              <a:t>S</a:t>
            </a:r>
            <a:r>
              <a:rPr lang="en-US" sz="2400" dirty="0" smtClean="0"/>
              <a:t>ystem Life </a:t>
            </a:r>
            <a:r>
              <a:rPr lang="en-US" sz="2400" dirty="0"/>
              <a:t>C</a:t>
            </a:r>
            <a:r>
              <a:rPr lang="en-US" sz="2400" dirty="0" smtClean="0"/>
              <a:t>ycle </a:t>
            </a:r>
            <a:r>
              <a:rPr lang="en-US" sz="2400" dirty="0"/>
              <a:t>P</a:t>
            </a:r>
            <a:r>
              <a:rPr lang="en-US" sz="2400" dirty="0" smtClean="0"/>
              <a:t>rocess </a:t>
            </a:r>
            <a:r>
              <a:rPr lang="en-US" sz="2400" dirty="0"/>
              <a:t>A</a:t>
            </a:r>
            <a:r>
              <a:rPr lang="en-US" sz="2400" dirty="0" smtClean="0"/>
              <a:t>ssessment </a:t>
            </a:r>
            <a:r>
              <a:rPr lang="en-US" sz="2400" dirty="0"/>
              <a:t>M</a:t>
            </a:r>
            <a:r>
              <a:rPr lang="en-US" sz="2400" dirty="0" smtClean="0"/>
              <a:t>odel</a:t>
            </a:r>
            <a:endParaRPr lang="en-US" sz="2400" b="0" dirty="0"/>
          </a:p>
        </p:txBody>
      </p:sp>
      <p:sp>
        <p:nvSpPr>
          <p:cNvPr id="368643" name="Rectangle 3"/>
          <p:cNvSpPr>
            <a:spLocks noGrp="1" noChangeArrowheads="1"/>
          </p:cNvSpPr>
          <p:nvPr>
            <p:ph type="body" idx="1"/>
          </p:nvPr>
        </p:nvSpPr>
        <p:spPr>
          <a:xfrm>
            <a:off x="1035050" y="1484313"/>
            <a:ext cx="7727950" cy="4608512"/>
          </a:xfrm>
        </p:spPr>
        <p:txBody>
          <a:bodyPr/>
          <a:lstStyle/>
          <a:p>
            <a:r>
              <a:rPr lang="en-US" dirty="0"/>
              <a:t>To define an exemplar </a:t>
            </a:r>
            <a:r>
              <a:rPr lang="en-US" dirty="0">
                <a:solidFill>
                  <a:srgbClr val="0033CC"/>
                </a:solidFill>
              </a:rPr>
              <a:t>system life cycle</a:t>
            </a:r>
            <a:r>
              <a:rPr lang="en-US" dirty="0"/>
              <a:t> process assessment model compliant with ISO/IEC 15504 Part 2. This will establish an authoritative, international approach to system life cycle process assessments, that are trustworthy and consistent across business domains and cultural diversity.</a:t>
            </a:r>
          </a:p>
          <a:p>
            <a:r>
              <a:rPr lang="en-US" dirty="0"/>
              <a:t>This assessment model will be a Technical Report Type 2 within the current ISO/IEC 15504 Multipart set and will use </a:t>
            </a:r>
            <a:r>
              <a:rPr lang="en-US" dirty="0">
                <a:solidFill>
                  <a:srgbClr val="0033CC"/>
                </a:solidFill>
              </a:rPr>
              <a:t>ISO/IEC 15288:2002 as the system life cycle process reference model</a:t>
            </a:r>
            <a:r>
              <a:rPr lang="en-US" dirty="0"/>
              <a:t>.</a:t>
            </a:r>
          </a:p>
          <a:p>
            <a:endParaRPr lang="en-US" dirty="0"/>
          </a:p>
        </p:txBody>
      </p:sp>
    </p:spTree>
    <p:extLst>
      <p:ext uri="{BB962C8B-B14F-4D97-AF65-F5344CB8AC3E}">
        <p14:creationId xmlns:p14="http://schemas.microsoft.com/office/powerpoint/2010/main" val="2219544673"/>
      </p:ext>
    </p:extLst>
  </p:cSld>
  <p:clrMapOvr>
    <a:masterClrMapping/>
  </p:clrMapOvr>
  <mc:AlternateContent xmlns:mc="http://schemas.openxmlformats.org/markup-compatibility/2006" xmlns:p14="http://schemas.microsoft.com/office/powerpoint/2010/main">
    <mc:Choice Requires="p14">
      <p:transition spd="slow" p14:dur="2000"/>
    </mc:Choice>
    <mc:Fallback xmlns="" xmlns:mv="urn:schemas-microsoft-com:mac:vml">
      <mp:transition xmlns:mp="http://schemas.microsoft.com/office/mac/powerpoint/2008/mai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Nadpis 1"/>
          <p:cNvSpPr>
            <a:spLocks noGrp="1"/>
          </p:cNvSpPr>
          <p:nvPr>
            <p:ph type="title"/>
          </p:nvPr>
        </p:nvSpPr>
        <p:spPr/>
        <p:txBody>
          <a:bodyPr>
            <a:normAutofit fontScale="90000"/>
          </a:bodyPr>
          <a:lstStyle/>
          <a:p>
            <a:r>
              <a:rPr lang="en-US" sz="3600" dirty="0" smtClean="0"/>
              <a:t>Software Engineering Code of Ethics and Professional Practice 1/2</a:t>
            </a:r>
            <a:endParaRPr lang="cs-CZ" sz="3600" dirty="0" smtClean="0"/>
          </a:p>
        </p:txBody>
      </p:sp>
      <p:sp>
        <p:nvSpPr>
          <p:cNvPr id="7171" name="Zástupný symbol pro obsah 2"/>
          <p:cNvSpPr>
            <a:spLocks noGrp="1"/>
          </p:cNvSpPr>
          <p:nvPr>
            <p:ph idx="1"/>
          </p:nvPr>
        </p:nvSpPr>
        <p:spPr/>
        <p:txBody>
          <a:bodyPr/>
          <a:lstStyle/>
          <a:p>
            <a:pPr>
              <a:buFont typeface="Wingdings" pitchFamily="2" charset="2"/>
              <a:buNone/>
            </a:pPr>
            <a:r>
              <a:rPr lang="en-US" dirty="0" smtClean="0"/>
              <a:t>1. PUBLIC - Software engineers shall act consistently with the public interest.</a:t>
            </a:r>
          </a:p>
          <a:p>
            <a:pPr>
              <a:buFont typeface="Wingdings" pitchFamily="2" charset="2"/>
              <a:buNone/>
            </a:pPr>
            <a:r>
              <a:rPr lang="en-US" dirty="0" smtClean="0"/>
              <a:t>2. CLIENT AND EMPLOYER - Software engineers shall act in a manner that is in the best interests of their client and employer consistent with the public interest.</a:t>
            </a:r>
          </a:p>
          <a:p>
            <a:pPr>
              <a:buFont typeface="Wingdings" pitchFamily="2" charset="2"/>
              <a:buNone/>
            </a:pPr>
            <a:r>
              <a:rPr lang="en-US" dirty="0" smtClean="0"/>
              <a:t>3. PRODUCT - Software engineers shall ensure that their products and related modifications meet the highest professional standards possible.</a:t>
            </a:r>
          </a:p>
          <a:p>
            <a:pPr>
              <a:buFont typeface="Wingdings" pitchFamily="2" charset="2"/>
              <a:buNone/>
            </a:pPr>
            <a:r>
              <a:rPr lang="en-US" dirty="0" smtClean="0"/>
              <a:t>4. JUDGMENT - Software engineers shall maintain integrity and independence in their professional judgment.</a:t>
            </a:r>
          </a:p>
        </p:txBody>
      </p:sp>
    </p:spTree>
    <p:extLst>
      <p:ext uri="{BB962C8B-B14F-4D97-AF65-F5344CB8AC3E}">
        <p14:creationId xmlns:p14="http://schemas.microsoft.com/office/powerpoint/2010/main" val="93221432"/>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ástupný symbol pro číslo snímku 4"/>
          <p:cNvSpPr>
            <a:spLocks noGrp="1"/>
          </p:cNvSpPr>
          <p:nvPr>
            <p:ph type="sldNum" sz="quarter" idx="11"/>
          </p:nvPr>
        </p:nvSpPr>
        <p:spPr/>
        <p:txBody>
          <a:bodyPr/>
          <a:lstStyle/>
          <a:p>
            <a:fld id="{88885215-3AF6-48CA-A967-AF463C13BC1C}" type="slidenum">
              <a:rPr lang="en-US"/>
              <a:pPr/>
              <a:t>120</a:t>
            </a:fld>
            <a:endParaRPr lang="en-US"/>
          </a:p>
        </p:txBody>
      </p:sp>
      <p:sp>
        <p:nvSpPr>
          <p:cNvPr id="6" name="Zástupný symbol pro datum 5"/>
          <p:cNvSpPr>
            <a:spLocks noGrp="1"/>
          </p:cNvSpPr>
          <p:nvPr>
            <p:ph type="dt" sz="half" idx="12"/>
          </p:nvPr>
        </p:nvSpPr>
        <p:spPr/>
        <p:txBody>
          <a:bodyPr/>
          <a:lstStyle/>
          <a:p>
            <a:fld id="{1350B9B5-8CB0-447D-B14F-D085380F6A91}" type="datetime1">
              <a:rPr lang="fi-FI"/>
              <a:pPr/>
              <a:t>22.10.2012</a:t>
            </a:fld>
            <a:endParaRPr lang="en-US"/>
          </a:p>
        </p:txBody>
      </p:sp>
      <p:sp>
        <p:nvSpPr>
          <p:cNvPr id="369666" name="Rectangle 2"/>
          <p:cNvSpPr>
            <a:spLocks noGrp="1" noChangeArrowheads="1"/>
          </p:cNvSpPr>
          <p:nvPr>
            <p:ph type="title"/>
          </p:nvPr>
        </p:nvSpPr>
        <p:spPr/>
        <p:txBody>
          <a:bodyPr/>
          <a:lstStyle/>
          <a:p>
            <a:r>
              <a:rPr lang="en-US" sz="2400" dirty="0"/>
              <a:t>Part 7: </a:t>
            </a:r>
            <a:br>
              <a:rPr lang="en-US" sz="2400" dirty="0"/>
            </a:br>
            <a:r>
              <a:rPr lang="en-US" sz="2400" dirty="0"/>
              <a:t>Assessment of Organizational Maturity</a:t>
            </a:r>
          </a:p>
        </p:txBody>
      </p:sp>
      <p:sp>
        <p:nvSpPr>
          <p:cNvPr id="369667" name="Rectangle 3"/>
          <p:cNvSpPr>
            <a:spLocks noGrp="1" noChangeArrowheads="1"/>
          </p:cNvSpPr>
          <p:nvPr>
            <p:ph type="body" idx="1"/>
          </p:nvPr>
        </p:nvSpPr>
        <p:spPr>
          <a:xfrm>
            <a:off x="1035050" y="1484313"/>
            <a:ext cx="7727950" cy="5040312"/>
          </a:xfrm>
        </p:spPr>
        <p:txBody>
          <a:bodyPr/>
          <a:lstStyle/>
          <a:p>
            <a:r>
              <a:rPr lang="en-US" sz="2200" dirty="0"/>
              <a:t>The scope includes the current scope of ISO/IEC 15504. This addition to the International Standard addresses the expression of the results of assessment of processes in terms of </a:t>
            </a:r>
            <a:r>
              <a:rPr lang="en-US" sz="2200" dirty="0">
                <a:solidFill>
                  <a:srgbClr val="0033CC"/>
                </a:solidFill>
              </a:rPr>
              <a:t>the overall maturity of an organizational unit</a:t>
            </a:r>
            <a:r>
              <a:rPr lang="en-US" sz="2200" dirty="0"/>
              <a:t>, and the application of the results of assessment of organizational maturity for process improvement and capability determination. </a:t>
            </a:r>
          </a:p>
          <a:p>
            <a:r>
              <a:rPr lang="en-US" sz="2200" dirty="0">
                <a:solidFill>
                  <a:srgbClr val="0033CC"/>
                </a:solidFill>
              </a:rPr>
              <a:t>It defines the conditions under which the results of conformant assessments of process capability can be translated into expressions of organizational maturity</a:t>
            </a:r>
            <a:r>
              <a:rPr lang="en-US" sz="2200" dirty="0"/>
              <a:t>, ensuring that the results are objective, impartial, consistent, repeatable and representative of the assessed organizational units.</a:t>
            </a:r>
          </a:p>
        </p:txBody>
      </p:sp>
    </p:spTree>
    <p:extLst>
      <p:ext uri="{BB962C8B-B14F-4D97-AF65-F5344CB8AC3E}">
        <p14:creationId xmlns:p14="http://schemas.microsoft.com/office/powerpoint/2010/main" val="2854788845"/>
      </p:ext>
    </p:extLst>
  </p:cSld>
  <p:clrMapOvr>
    <a:masterClrMapping/>
  </p:clrMapOvr>
  <mc:AlternateContent xmlns:mc="http://schemas.openxmlformats.org/markup-compatibility/2006" xmlns:p14="http://schemas.microsoft.com/office/powerpoint/2010/main">
    <mc:Choice Requires="p14">
      <p:transition spd="slow" p14:dur="2000"/>
    </mc:Choice>
    <mc:Fallback xmlns="" xmlns:mv="urn:schemas-microsoft-com:mac:vml">
      <mp:transition xmlns:mp="http://schemas.microsoft.com/office/mac/powerpoint/2008/main" spd="slow"/>
    </mc:Fallback>
  </mc:AlternateContent>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ástupný symbol pro číslo snímku 4"/>
          <p:cNvSpPr>
            <a:spLocks noGrp="1"/>
          </p:cNvSpPr>
          <p:nvPr>
            <p:ph type="sldNum" sz="quarter" idx="11"/>
          </p:nvPr>
        </p:nvSpPr>
        <p:spPr/>
        <p:txBody>
          <a:bodyPr/>
          <a:lstStyle/>
          <a:p>
            <a:fld id="{3D57EAAD-8113-4731-9A65-E896DCCAF121}" type="slidenum">
              <a:rPr lang="en-US"/>
              <a:pPr/>
              <a:t>121</a:t>
            </a:fld>
            <a:endParaRPr lang="en-US"/>
          </a:p>
        </p:txBody>
      </p:sp>
      <p:sp>
        <p:nvSpPr>
          <p:cNvPr id="6" name="Zástupný symbol pro datum 5"/>
          <p:cNvSpPr>
            <a:spLocks noGrp="1"/>
          </p:cNvSpPr>
          <p:nvPr>
            <p:ph type="dt" sz="half" idx="12"/>
          </p:nvPr>
        </p:nvSpPr>
        <p:spPr/>
        <p:txBody>
          <a:bodyPr/>
          <a:lstStyle/>
          <a:p>
            <a:fld id="{47BB5671-D4D0-4701-AE60-646C779FDC88}" type="datetime1">
              <a:rPr lang="fi-FI"/>
              <a:pPr/>
              <a:t>22.10.2012</a:t>
            </a:fld>
            <a:endParaRPr lang="en-US"/>
          </a:p>
        </p:txBody>
      </p:sp>
      <p:sp>
        <p:nvSpPr>
          <p:cNvPr id="371714" name="Rectangle 2"/>
          <p:cNvSpPr>
            <a:spLocks noGrp="1" noChangeArrowheads="1"/>
          </p:cNvSpPr>
          <p:nvPr>
            <p:ph type="title"/>
          </p:nvPr>
        </p:nvSpPr>
        <p:spPr/>
        <p:txBody>
          <a:bodyPr/>
          <a:lstStyle/>
          <a:p>
            <a:r>
              <a:rPr lang="fi-FI" dirty="0"/>
              <a:t>Life </a:t>
            </a:r>
            <a:r>
              <a:rPr lang="fi-FI" dirty="0" smtClean="0"/>
              <a:t>Cycle </a:t>
            </a:r>
            <a:r>
              <a:rPr lang="fi-FI" dirty="0"/>
              <a:t>M</a:t>
            </a:r>
            <a:r>
              <a:rPr lang="fi-FI" dirty="0" smtClean="0"/>
              <a:t>odels</a:t>
            </a:r>
            <a:endParaRPr lang="en-US" dirty="0"/>
          </a:p>
        </p:txBody>
      </p:sp>
      <p:sp>
        <p:nvSpPr>
          <p:cNvPr id="371715" name="Rectangle 3"/>
          <p:cNvSpPr>
            <a:spLocks noGrp="1" noChangeArrowheads="1"/>
          </p:cNvSpPr>
          <p:nvPr>
            <p:ph type="body" idx="1"/>
          </p:nvPr>
        </p:nvSpPr>
        <p:spPr/>
        <p:txBody>
          <a:bodyPr/>
          <a:lstStyle/>
          <a:p>
            <a:r>
              <a:rPr lang="en-US" dirty="0"/>
              <a:t>ISO 12207</a:t>
            </a:r>
          </a:p>
          <a:p>
            <a:pPr lvl="1"/>
            <a:r>
              <a:rPr lang="en-US" dirty="0"/>
              <a:t>ISO/IEC 12207:1995 Software </a:t>
            </a:r>
            <a:r>
              <a:rPr lang="en-US" dirty="0" smtClean="0"/>
              <a:t>Life </a:t>
            </a:r>
            <a:r>
              <a:rPr lang="en-US" dirty="0"/>
              <a:t>C</a:t>
            </a:r>
            <a:r>
              <a:rPr lang="en-US" dirty="0" smtClean="0"/>
              <a:t>ycle </a:t>
            </a:r>
            <a:r>
              <a:rPr lang="en-US" dirty="0"/>
              <a:t>P</a:t>
            </a:r>
            <a:r>
              <a:rPr lang="en-US" dirty="0" smtClean="0"/>
              <a:t>rocesses</a:t>
            </a:r>
            <a:endParaRPr lang="en-US" dirty="0"/>
          </a:p>
          <a:p>
            <a:pPr lvl="2"/>
            <a:r>
              <a:rPr lang="en-US" dirty="0"/>
              <a:t>Amendment (2001); Annex F – normative</a:t>
            </a:r>
          </a:p>
          <a:p>
            <a:pPr lvl="2"/>
            <a:r>
              <a:rPr lang="en-US" dirty="0"/>
              <a:t>Amendment to ISO/IEC TR15504-2 - Reference Model Extensions For Acquirer Processes</a:t>
            </a:r>
          </a:p>
          <a:p>
            <a:r>
              <a:rPr lang="en-US" dirty="0"/>
              <a:t>ISO 15288</a:t>
            </a:r>
          </a:p>
          <a:p>
            <a:pPr lvl="1"/>
            <a:r>
              <a:rPr lang="en-US" dirty="0"/>
              <a:t>ISO/IEC 15288:2002 System </a:t>
            </a:r>
            <a:r>
              <a:rPr lang="en-US" dirty="0" smtClean="0"/>
              <a:t>Life </a:t>
            </a:r>
            <a:r>
              <a:rPr lang="en-US" dirty="0"/>
              <a:t>C</a:t>
            </a:r>
            <a:r>
              <a:rPr lang="en-US" dirty="0" smtClean="0"/>
              <a:t>ycle Processes</a:t>
            </a:r>
            <a:endParaRPr lang="en-US" dirty="0"/>
          </a:p>
        </p:txBody>
      </p:sp>
    </p:spTree>
    <p:extLst>
      <p:ext uri="{BB962C8B-B14F-4D97-AF65-F5344CB8AC3E}">
        <p14:creationId xmlns:p14="http://schemas.microsoft.com/office/powerpoint/2010/main" val="1636215910"/>
      </p:ext>
    </p:extLst>
  </p:cSld>
  <p:clrMapOvr>
    <a:masterClrMapping/>
  </p:clrMapOvr>
  <mc:AlternateContent xmlns:mc="http://schemas.openxmlformats.org/markup-compatibility/2006" xmlns:p14="http://schemas.microsoft.com/office/powerpoint/2010/main">
    <mc:Choice Requires="p14">
      <p:transition spd="slow" p14:dur="2000"/>
    </mc:Choice>
    <mc:Fallback xmlns="" xmlns:mv="urn:schemas-microsoft-com:mac:vml">
      <mp:transition xmlns:mp="http://schemas.microsoft.com/office/mac/powerpoint/2008/main" spd="slow"/>
    </mc:Fallback>
  </mc:AlternateContent>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ástupný symbol pro číslo snímku 4"/>
          <p:cNvSpPr>
            <a:spLocks noGrp="1"/>
          </p:cNvSpPr>
          <p:nvPr>
            <p:ph type="sldNum" sz="quarter" idx="11"/>
          </p:nvPr>
        </p:nvSpPr>
        <p:spPr/>
        <p:txBody>
          <a:bodyPr/>
          <a:lstStyle/>
          <a:p>
            <a:fld id="{272782DB-6462-45A2-9E65-2F3513B0E877}" type="slidenum">
              <a:rPr lang="en-US"/>
              <a:pPr/>
              <a:t>122</a:t>
            </a:fld>
            <a:endParaRPr lang="en-US"/>
          </a:p>
        </p:txBody>
      </p:sp>
      <p:sp>
        <p:nvSpPr>
          <p:cNvPr id="6" name="Zástupný symbol pro datum 5"/>
          <p:cNvSpPr>
            <a:spLocks noGrp="1"/>
          </p:cNvSpPr>
          <p:nvPr>
            <p:ph type="dt" sz="half" idx="12"/>
          </p:nvPr>
        </p:nvSpPr>
        <p:spPr/>
        <p:txBody>
          <a:bodyPr/>
          <a:lstStyle/>
          <a:p>
            <a:fld id="{8DDCFF4C-6DD8-4C91-8BEB-9C1DF0B7C722}" type="datetime1">
              <a:rPr lang="fi-FI"/>
              <a:pPr/>
              <a:t>22.10.2012</a:t>
            </a:fld>
            <a:endParaRPr lang="en-US"/>
          </a:p>
        </p:txBody>
      </p:sp>
      <p:sp>
        <p:nvSpPr>
          <p:cNvPr id="370692" name="Rectangle 4"/>
          <p:cNvSpPr>
            <a:spLocks noGrp="1" noChangeArrowheads="1"/>
          </p:cNvSpPr>
          <p:nvPr>
            <p:ph type="title"/>
          </p:nvPr>
        </p:nvSpPr>
        <p:spPr/>
        <p:txBody>
          <a:bodyPr/>
          <a:lstStyle/>
          <a:p>
            <a:r>
              <a:rPr lang="fi-FI" dirty="0"/>
              <a:t>ISO/IEC 20000</a:t>
            </a:r>
            <a:endParaRPr lang="en-US" dirty="0"/>
          </a:p>
        </p:txBody>
      </p:sp>
      <p:sp>
        <p:nvSpPr>
          <p:cNvPr id="370693" name="Rectangle 5"/>
          <p:cNvSpPr>
            <a:spLocks noGrp="1" noChangeArrowheads="1"/>
          </p:cNvSpPr>
          <p:nvPr>
            <p:ph type="body" idx="1"/>
          </p:nvPr>
        </p:nvSpPr>
        <p:spPr/>
        <p:txBody>
          <a:bodyPr>
            <a:normAutofit/>
          </a:bodyPr>
          <a:lstStyle/>
          <a:p>
            <a:pPr>
              <a:lnSpc>
                <a:spcPct val="80000"/>
              </a:lnSpc>
            </a:pPr>
            <a:r>
              <a:rPr lang="en-US" sz="2000" dirty="0"/>
              <a:t>Service Management </a:t>
            </a:r>
          </a:p>
          <a:p>
            <a:pPr lvl="1">
              <a:lnSpc>
                <a:spcPct val="80000"/>
              </a:lnSpc>
            </a:pPr>
            <a:r>
              <a:rPr lang="en-US" sz="1800" dirty="0"/>
              <a:t>Based on IT Infrastructure Library (ITIL)</a:t>
            </a:r>
          </a:p>
          <a:p>
            <a:pPr>
              <a:lnSpc>
                <a:spcPct val="80000"/>
              </a:lnSpc>
            </a:pPr>
            <a:r>
              <a:rPr lang="en-US" sz="2000" dirty="0"/>
              <a:t>ISO/IEC DIS 20000-1, IT service management -- Part 1: Specification for service management</a:t>
            </a:r>
          </a:p>
          <a:p>
            <a:pPr lvl="1">
              <a:lnSpc>
                <a:spcPct val="80000"/>
              </a:lnSpc>
            </a:pPr>
            <a:r>
              <a:rPr lang="en-US" sz="1800" dirty="0"/>
              <a:t>the requirements for an organization to deliver managed services of an acceptable quality for its customers.</a:t>
            </a:r>
          </a:p>
          <a:p>
            <a:pPr>
              <a:lnSpc>
                <a:spcPct val="80000"/>
              </a:lnSpc>
            </a:pPr>
            <a:r>
              <a:rPr lang="en-US" sz="2000" dirty="0"/>
              <a:t>ISO/IEC DIS 20000-2, IT service management -- Part 2: </a:t>
            </a:r>
            <a:br>
              <a:rPr lang="en-US" sz="2000" dirty="0"/>
            </a:br>
            <a:r>
              <a:rPr lang="en-US" sz="2000" dirty="0"/>
              <a:t>Code of practice for service management</a:t>
            </a:r>
          </a:p>
          <a:p>
            <a:pPr lvl="1">
              <a:lnSpc>
                <a:spcPct val="80000"/>
              </a:lnSpc>
            </a:pPr>
            <a:r>
              <a:rPr lang="en-US" sz="1800" dirty="0"/>
              <a:t>IT service management processes</a:t>
            </a:r>
          </a:p>
          <a:p>
            <a:pPr lvl="1">
              <a:lnSpc>
                <a:spcPct val="80000"/>
              </a:lnSpc>
            </a:pPr>
            <a:endParaRPr lang="en-US" sz="1800" dirty="0"/>
          </a:p>
          <a:p>
            <a:pPr>
              <a:lnSpc>
                <a:spcPct val="80000"/>
              </a:lnSpc>
            </a:pPr>
            <a:r>
              <a:rPr lang="en-US" sz="2000" dirty="0"/>
              <a:t>Planned Part 3: Scoping guidelines</a:t>
            </a:r>
          </a:p>
          <a:p>
            <a:pPr lvl="1">
              <a:lnSpc>
                <a:spcPct val="80000"/>
              </a:lnSpc>
            </a:pPr>
            <a:r>
              <a:rPr lang="en-US" sz="1800" dirty="0"/>
              <a:t>Prepare an organization for certification</a:t>
            </a:r>
          </a:p>
          <a:p>
            <a:pPr lvl="1">
              <a:lnSpc>
                <a:spcPct val="80000"/>
              </a:lnSpc>
            </a:pPr>
            <a:endParaRPr lang="en-US" sz="1800" dirty="0"/>
          </a:p>
          <a:p>
            <a:pPr>
              <a:lnSpc>
                <a:spcPct val="80000"/>
              </a:lnSpc>
            </a:pPr>
            <a:r>
              <a:rPr lang="en-US" sz="2000" dirty="0"/>
              <a:t>All parts to be harmonized with other process standards</a:t>
            </a:r>
          </a:p>
          <a:p>
            <a:pPr lvl="1">
              <a:lnSpc>
                <a:spcPct val="80000"/>
              </a:lnSpc>
            </a:pPr>
            <a:r>
              <a:rPr lang="en-US" sz="1800" dirty="0"/>
              <a:t>Process descriptions</a:t>
            </a:r>
          </a:p>
          <a:p>
            <a:pPr lvl="1">
              <a:lnSpc>
                <a:spcPct val="80000"/>
              </a:lnSpc>
            </a:pPr>
            <a:r>
              <a:rPr lang="en-US" sz="1800" dirty="0"/>
              <a:t>Assessments based on </a:t>
            </a:r>
            <a:r>
              <a:rPr lang="en-US" sz="1800" dirty="0" smtClean="0"/>
              <a:t>15504</a:t>
            </a:r>
            <a:endParaRPr lang="en-US" sz="1800" dirty="0"/>
          </a:p>
        </p:txBody>
      </p:sp>
    </p:spTree>
    <p:extLst>
      <p:ext uri="{BB962C8B-B14F-4D97-AF65-F5344CB8AC3E}">
        <p14:creationId xmlns:p14="http://schemas.microsoft.com/office/powerpoint/2010/main" val="967469391"/>
      </p:ext>
    </p:extLst>
  </p:cSld>
  <p:clrMapOvr>
    <a:masterClrMapping/>
  </p:clrMapOvr>
  <mc:AlternateContent xmlns:mc="http://schemas.openxmlformats.org/markup-compatibility/2006" xmlns:p14="http://schemas.microsoft.com/office/powerpoint/2010/main">
    <mc:Choice Requires="p14">
      <p:transition spd="slow" p14:dur="2000"/>
    </mc:Choice>
    <mc:Fallback xmlns="" xmlns:mv="urn:schemas-microsoft-com:mac:vml">
      <mp:transition xmlns:mp="http://schemas.microsoft.com/office/mac/powerpoint/2008/main" spd="slow"/>
    </mc:Fallback>
  </mc:AlternateContent>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ástupný symbol pro číslo snímku 4"/>
          <p:cNvSpPr>
            <a:spLocks noGrp="1"/>
          </p:cNvSpPr>
          <p:nvPr>
            <p:ph type="sldNum" sz="quarter" idx="11"/>
          </p:nvPr>
        </p:nvSpPr>
        <p:spPr/>
        <p:txBody>
          <a:bodyPr/>
          <a:lstStyle/>
          <a:p>
            <a:fld id="{C1E7468A-4333-4033-9069-8F3B334968B6}" type="slidenum">
              <a:rPr lang="en-US"/>
              <a:pPr/>
              <a:t>123</a:t>
            </a:fld>
            <a:endParaRPr lang="en-US"/>
          </a:p>
        </p:txBody>
      </p:sp>
      <p:sp>
        <p:nvSpPr>
          <p:cNvPr id="6" name="Zástupný symbol pro datum 5"/>
          <p:cNvSpPr>
            <a:spLocks noGrp="1"/>
          </p:cNvSpPr>
          <p:nvPr>
            <p:ph type="dt" sz="half" idx="12"/>
          </p:nvPr>
        </p:nvSpPr>
        <p:spPr/>
        <p:txBody>
          <a:bodyPr/>
          <a:lstStyle/>
          <a:p>
            <a:fld id="{1E9DE4D7-0CD1-4203-A92D-3A4E3AF77030}" type="datetime1">
              <a:rPr lang="fi-FI"/>
              <a:pPr/>
              <a:t>22.10.2012</a:t>
            </a:fld>
            <a:endParaRPr lang="en-US"/>
          </a:p>
        </p:txBody>
      </p:sp>
      <p:sp>
        <p:nvSpPr>
          <p:cNvPr id="372738" name="Rectangle 2"/>
          <p:cNvSpPr>
            <a:spLocks noGrp="1" noChangeArrowheads="1"/>
          </p:cNvSpPr>
          <p:nvPr>
            <p:ph type="title"/>
          </p:nvPr>
        </p:nvSpPr>
        <p:spPr/>
        <p:txBody>
          <a:bodyPr/>
          <a:lstStyle/>
          <a:p>
            <a:r>
              <a:rPr lang="fi-FI" dirty="0"/>
              <a:t>VSE</a:t>
            </a:r>
            <a:endParaRPr lang="en-US" dirty="0"/>
          </a:p>
        </p:txBody>
      </p:sp>
      <p:sp>
        <p:nvSpPr>
          <p:cNvPr id="372739" name="Rectangle 3"/>
          <p:cNvSpPr>
            <a:spLocks noGrp="1" noChangeArrowheads="1"/>
          </p:cNvSpPr>
          <p:nvPr>
            <p:ph type="body" idx="1"/>
          </p:nvPr>
        </p:nvSpPr>
        <p:spPr/>
        <p:txBody>
          <a:bodyPr/>
          <a:lstStyle/>
          <a:p>
            <a:pPr>
              <a:lnSpc>
                <a:spcPct val="80000"/>
              </a:lnSpc>
            </a:pPr>
            <a:r>
              <a:rPr lang="en-US" dirty="0"/>
              <a:t>Software Life Cycle Profiles and Guidelines for use in Very Small Enterprises (VSE)</a:t>
            </a:r>
          </a:p>
          <a:p>
            <a:pPr lvl="1">
              <a:lnSpc>
                <a:spcPct val="80000"/>
              </a:lnSpc>
            </a:pPr>
            <a:r>
              <a:rPr lang="en-US" dirty="0"/>
              <a:t>New set of standards and guidelines to be developed to support use of existing standards</a:t>
            </a:r>
          </a:p>
          <a:p>
            <a:pPr lvl="1">
              <a:lnSpc>
                <a:spcPct val="80000"/>
              </a:lnSpc>
            </a:pPr>
            <a:r>
              <a:rPr lang="fi-FI" dirty="0"/>
              <a:t>Work started in 2005</a:t>
            </a:r>
            <a:endParaRPr lang="en-US" dirty="0"/>
          </a:p>
          <a:p>
            <a:pPr>
              <a:lnSpc>
                <a:spcPct val="80000"/>
              </a:lnSpc>
            </a:pPr>
            <a:r>
              <a:rPr lang="en-US" dirty="0"/>
              <a:t>Process implementation model</a:t>
            </a:r>
          </a:p>
          <a:p>
            <a:pPr lvl="1">
              <a:lnSpc>
                <a:spcPct val="80000"/>
              </a:lnSpc>
            </a:pPr>
            <a:r>
              <a:rPr lang="en-US" dirty="0"/>
              <a:t>Based on </a:t>
            </a:r>
            <a:r>
              <a:rPr lang="en-US" dirty="0" err="1"/>
              <a:t>MoProSoft</a:t>
            </a:r>
            <a:r>
              <a:rPr lang="en-US" dirty="0"/>
              <a:t> (Mexico)</a:t>
            </a:r>
          </a:p>
          <a:p>
            <a:pPr lvl="1">
              <a:lnSpc>
                <a:spcPct val="80000"/>
              </a:lnSpc>
            </a:pPr>
            <a:r>
              <a:rPr lang="en-US" dirty="0"/>
              <a:t>Expressed in sets of profiles</a:t>
            </a:r>
          </a:p>
          <a:p>
            <a:pPr>
              <a:lnSpc>
                <a:spcPct val="80000"/>
              </a:lnSpc>
            </a:pPr>
            <a:r>
              <a:rPr lang="en-US" dirty="0"/>
              <a:t>Provides path for small organizations </a:t>
            </a:r>
          </a:p>
          <a:p>
            <a:pPr lvl="1">
              <a:lnSpc>
                <a:spcPct val="80000"/>
              </a:lnSpc>
            </a:pPr>
            <a:r>
              <a:rPr lang="en-US" dirty="0" smtClean="0"/>
              <a:t>To </a:t>
            </a:r>
            <a:r>
              <a:rPr lang="en-US" dirty="0"/>
              <a:t>implement life cycle models and </a:t>
            </a:r>
          </a:p>
          <a:p>
            <a:pPr lvl="1">
              <a:lnSpc>
                <a:spcPct val="80000"/>
              </a:lnSpc>
            </a:pPr>
            <a:r>
              <a:rPr lang="en-US" dirty="0" smtClean="0"/>
              <a:t>To </a:t>
            </a:r>
            <a:r>
              <a:rPr lang="en-US" dirty="0"/>
              <a:t>use assessments for process improvement</a:t>
            </a:r>
          </a:p>
          <a:p>
            <a:pPr lvl="1">
              <a:lnSpc>
                <a:spcPct val="80000"/>
              </a:lnSpc>
            </a:pPr>
            <a:r>
              <a:rPr lang="fi-FI" dirty="0" smtClean="0"/>
              <a:t>To </a:t>
            </a:r>
            <a:r>
              <a:rPr lang="fi-FI" dirty="0"/>
              <a:t>demonstrate process capability</a:t>
            </a:r>
            <a:endParaRPr lang="en-US" dirty="0"/>
          </a:p>
          <a:p>
            <a:pPr lvl="1">
              <a:lnSpc>
                <a:spcPct val="80000"/>
              </a:lnSpc>
            </a:pPr>
            <a:r>
              <a:rPr lang="en-US" dirty="0" smtClean="0"/>
              <a:t>To </a:t>
            </a:r>
            <a:r>
              <a:rPr lang="en-US" dirty="0"/>
              <a:t>achieve ISO9000</a:t>
            </a:r>
          </a:p>
          <a:p>
            <a:pPr lvl="1">
              <a:lnSpc>
                <a:spcPct val="80000"/>
              </a:lnSpc>
            </a:pPr>
            <a:endParaRPr lang="en-US" sz="1800" dirty="0"/>
          </a:p>
          <a:p>
            <a:pPr>
              <a:lnSpc>
                <a:spcPct val="80000"/>
              </a:lnSpc>
            </a:pPr>
            <a:r>
              <a:rPr lang="en-US" sz="1800" dirty="0">
                <a:solidFill>
                  <a:srgbClr val="0033CC"/>
                </a:solidFill>
                <a:hlinkClick r:id="rId3"/>
              </a:rPr>
              <a:t>http://profs.logti.etsmtl.ca/claporte/English/VSE/index.html</a:t>
            </a:r>
            <a:endParaRPr lang="en-US" sz="1800" dirty="0">
              <a:solidFill>
                <a:srgbClr val="0033CC"/>
              </a:solidFill>
            </a:endParaRPr>
          </a:p>
          <a:p>
            <a:pPr>
              <a:lnSpc>
                <a:spcPct val="80000"/>
              </a:lnSpc>
            </a:pPr>
            <a:endParaRPr lang="en-US" sz="1800" dirty="0">
              <a:solidFill>
                <a:srgbClr val="0033CC"/>
              </a:solidFill>
            </a:endParaRPr>
          </a:p>
        </p:txBody>
      </p:sp>
    </p:spTree>
    <p:extLst>
      <p:ext uri="{BB962C8B-B14F-4D97-AF65-F5344CB8AC3E}">
        <p14:creationId xmlns:p14="http://schemas.microsoft.com/office/powerpoint/2010/main" val="2351328616"/>
      </p:ext>
    </p:extLst>
  </p:cSld>
  <p:clrMapOvr>
    <a:masterClrMapping/>
  </p:clrMapOvr>
  <mc:AlternateContent xmlns:mc="http://schemas.openxmlformats.org/markup-compatibility/2006" xmlns:p14="http://schemas.microsoft.com/office/powerpoint/2010/main">
    <mc:Choice Requires="p14">
      <p:transition spd="slow" p14:dur="2000"/>
    </mc:Choice>
    <mc:Fallback xmlns="" xmlns:mv="urn:schemas-microsoft-com:mac:vml">
      <mp:transition xmlns:mp="http://schemas.microsoft.com/office/mac/powerpoint/2008/main" spd="slow"/>
    </mc:Fallback>
  </mc:AlternateContent>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2"/>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0757" y="1100138"/>
            <a:ext cx="7269173" cy="5059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1" name="Rectangle 3"/>
          <p:cNvSpPr>
            <a:spLocks noGrp="1" noChangeArrowheads="1"/>
          </p:cNvSpPr>
          <p:nvPr>
            <p:ph type="title"/>
          </p:nvPr>
        </p:nvSpPr>
        <p:spPr>
          <a:xfrm>
            <a:off x="788630" y="471569"/>
            <a:ext cx="7214936" cy="574516"/>
          </a:xfrm>
          <a:noFill/>
        </p:spPr>
        <p:txBody>
          <a:bodyPr lIns="63500" tIns="25400" rIns="63500" bIns="25400" anchor="ctr">
            <a:spAutoFit/>
          </a:bodyPr>
          <a:lstStyle/>
          <a:p>
            <a:pPr eaLnBrk="1" hangingPunct="1">
              <a:lnSpc>
                <a:spcPct val="85000"/>
              </a:lnSpc>
            </a:pPr>
            <a:r>
              <a:rPr lang="en-US" dirty="0" smtClean="0"/>
              <a:t>Maturity Levels</a:t>
            </a:r>
          </a:p>
        </p:txBody>
      </p:sp>
      <p:sp>
        <p:nvSpPr>
          <p:cNvPr id="22532" name="Rectangle 4"/>
          <p:cNvSpPr>
            <a:spLocks noChangeArrowheads="1"/>
          </p:cNvSpPr>
          <p:nvPr/>
        </p:nvSpPr>
        <p:spPr bwMode="auto">
          <a:xfrm>
            <a:off x="1178547" y="944564"/>
            <a:ext cx="23454" cy="465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cs-CZ"/>
          </a:p>
        </p:txBody>
      </p:sp>
    </p:spTree>
    <p:extLst>
      <p:ext uri="{BB962C8B-B14F-4D97-AF65-F5344CB8AC3E}">
        <p14:creationId xmlns:p14="http://schemas.microsoft.com/office/powerpoint/2010/main" val="2090952575"/>
      </p:ext>
    </p:extLst>
  </p:cSld>
  <p:clrMapOvr>
    <a:masterClrMapping/>
  </p:clrMapOvr>
  <p:transition spd="slow"/>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a:xfrm>
            <a:off x="970396" y="646114"/>
            <a:ext cx="7232526" cy="503237"/>
          </a:xfrm>
          <a:noFill/>
        </p:spPr>
        <p:txBody>
          <a:bodyPr lIns="92075" tIns="46038" rIns="92075" bIns="46038" anchor="ctr">
            <a:normAutofit fontScale="90000"/>
          </a:bodyPr>
          <a:lstStyle/>
          <a:p>
            <a:pPr eaLnBrk="1" hangingPunct="1"/>
            <a:r>
              <a:rPr lang="en-US" dirty="0" smtClean="0"/>
              <a:t>Visibility Into the SW Process</a:t>
            </a:r>
          </a:p>
        </p:txBody>
      </p:sp>
      <p:sp>
        <p:nvSpPr>
          <p:cNvPr id="23555" name="Rectangle 3"/>
          <p:cNvSpPr>
            <a:spLocks noChangeArrowheads="1"/>
          </p:cNvSpPr>
          <p:nvPr/>
        </p:nvSpPr>
        <p:spPr bwMode="auto">
          <a:xfrm>
            <a:off x="3044581" y="2601914"/>
            <a:ext cx="640578" cy="250825"/>
          </a:xfrm>
          <a:prstGeom prst="rect">
            <a:avLst/>
          </a:prstGeom>
          <a:pattFill prst="pct25">
            <a:fgClr>
              <a:srgbClr val="000000"/>
            </a:fgClr>
            <a:bgClr>
              <a:srgbClr val="FFFFFF"/>
            </a:bgClr>
          </a:pattFill>
          <a:ln w="12700">
            <a:solidFill>
              <a:srgbClr val="000000"/>
            </a:solidFill>
            <a:miter lim="800000"/>
            <a:headEnd/>
            <a:tailEnd/>
          </a:ln>
        </p:spPr>
        <p:txBody>
          <a:bodyPr wrap="none" anchor="ctr"/>
          <a:lstStyle/>
          <a:p>
            <a:endParaRPr lang="cs-CZ"/>
          </a:p>
        </p:txBody>
      </p:sp>
      <p:sp>
        <p:nvSpPr>
          <p:cNvPr id="23556" name="Rectangle 4"/>
          <p:cNvSpPr>
            <a:spLocks noChangeArrowheads="1"/>
          </p:cNvSpPr>
          <p:nvPr/>
        </p:nvSpPr>
        <p:spPr bwMode="auto">
          <a:xfrm>
            <a:off x="3900639" y="2601914"/>
            <a:ext cx="639113" cy="250825"/>
          </a:xfrm>
          <a:prstGeom prst="rect">
            <a:avLst/>
          </a:prstGeom>
          <a:pattFill prst="pct25">
            <a:fgClr>
              <a:srgbClr val="000000"/>
            </a:fgClr>
            <a:bgClr>
              <a:srgbClr val="FFFFFF"/>
            </a:bgClr>
          </a:pattFill>
          <a:ln w="12700">
            <a:solidFill>
              <a:srgbClr val="000000"/>
            </a:solidFill>
            <a:miter lim="800000"/>
            <a:headEnd/>
            <a:tailEnd/>
          </a:ln>
        </p:spPr>
        <p:txBody>
          <a:bodyPr wrap="none" anchor="ctr"/>
          <a:lstStyle/>
          <a:p>
            <a:endParaRPr lang="cs-CZ"/>
          </a:p>
        </p:txBody>
      </p:sp>
      <p:sp>
        <p:nvSpPr>
          <p:cNvPr id="23557" name="Rectangle 5"/>
          <p:cNvSpPr>
            <a:spLocks noChangeArrowheads="1"/>
          </p:cNvSpPr>
          <p:nvPr/>
        </p:nvSpPr>
        <p:spPr bwMode="auto">
          <a:xfrm>
            <a:off x="4756698" y="2601914"/>
            <a:ext cx="639113" cy="250825"/>
          </a:xfrm>
          <a:prstGeom prst="rect">
            <a:avLst/>
          </a:prstGeom>
          <a:pattFill prst="pct25">
            <a:fgClr>
              <a:srgbClr val="000000"/>
            </a:fgClr>
            <a:bgClr>
              <a:srgbClr val="FFFFFF"/>
            </a:bgClr>
          </a:pattFill>
          <a:ln w="12700">
            <a:solidFill>
              <a:srgbClr val="000000"/>
            </a:solidFill>
            <a:miter lim="800000"/>
            <a:headEnd/>
            <a:tailEnd/>
          </a:ln>
        </p:spPr>
        <p:txBody>
          <a:bodyPr wrap="none" anchor="ctr"/>
          <a:lstStyle/>
          <a:p>
            <a:endParaRPr lang="cs-CZ"/>
          </a:p>
        </p:txBody>
      </p:sp>
      <p:sp>
        <p:nvSpPr>
          <p:cNvPr id="23558" name="Rectangle 6"/>
          <p:cNvSpPr>
            <a:spLocks noChangeArrowheads="1"/>
          </p:cNvSpPr>
          <p:nvPr/>
        </p:nvSpPr>
        <p:spPr bwMode="auto">
          <a:xfrm>
            <a:off x="5624484" y="2601914"/>
            <a:ext cx="639113" cy="250825"/>
          </a:xfrm>
          <a:prstGeom prst="rect">
            <a:avLst/>
          </a:prstGeom>
          <a:pattFill prst="pct25">
            <a:fgClr>
              <a:srgbClr val="000000"/>
            </a:fgClr>
            <a:bgClr>
              <a:srgbClr val="FFFFFF"/>
            </a:bgClr>
          </a:pattFill>
          <a:ln w="12700">
            <a:solidFill>
              <a:srgbClr val="000000"/>
            </a:solidFill>
            <a:miter lim="800000"/>
            <a:headEnd/>
            <a:tailEnd/>
          </a:ln>
        </p:spPr>
        <p:txBody>
          <a:bodyPr wrap="none" anchor="ctr"/>
          <a:lstStyle/>
          <a:p>
            <a:endParaRPr lang="cs-CZ"/>
          </a:p>
        </p:txBody>
      </p:sp>
      <p:sp>
        <p:nvSpPr>
          <p:cNvPr id="23559" name="Oval 7"/>
          <p:cNvSpPr>
            <a:spLocks noChangeArrowheads="1"/>
          </p:cNvSpPr>
          <p:nvPr/>
        </p:nvSpPr>
        <p:spPr bwMode="auto">
          <a:xfrm>
            <a:off x="2216372" y="2601914"/>
            <a:ext cx="640579" cy="250825"/>
          </a:xfrm>
          <a:prstGeom prst="ellipse">
            <a:avLst/>
          </a:prstGeom>
          <a:solidFill>
            <a:srgbClr val="FFFFFF"/>
          </a:solidFill>
          <a:ln w="12700">
            <a:solidFill>
              <a:srgbClr val="000000"/>
            </a:solidFill>
            <a:round/>
            <a:headEnd/>
            <a:tailEnd/>
          </a:ln>
        </p:spPr>
        <p:txBody>
          <a:bodyPr wrap="none" anchor="ctr"/>
          <a:lstStyle/>
          <a:p>
            <a:endParaRPr lang="cs-CZ"/>
          </a:p>
        </p:txBody>
      </p:sp>
      <p:sp>
        <p:nvSpPr>
          <p:cNvPr id="23560" name="Oval 8"/>
          <p:cNvSpPr>
            <a:spLocks noChangeArrowheads="1"/>
          </p:cNvSpPr>
          <p:nvPr/>
        </p:nvSpPr>
        <p:spPr bwMode="auto">
          <a:xfrm>
            <a:off x="6521587" y="2601914"/>
            <a:ext cx="652305" cy="250825"/>
          </a:xfrm>
          <a:prstGeom prst="ellipse">
            <a:avLst/>
          </a:prstGeom>
          <a:solidFill>
            <a:srgbClr val="FFFFFF"/>
          </a:solidFill>
          <a:ln w="12700">
            <a:solidFill>
              <a:srgbClr val="000000"/>
            </a:solidFill>
            <a:round/>
            <a:headEnd/>
            <a:tailEnd/>
          </a:ln>
        </p:spPr>
        <p:txBody>
          <a:bodyPr wrap="none" anchor="ctr"/>
          <a:lstStyle/>
          <a:p>
            <a:endParaRPr lang="cs-CZ"/>
          </a:p>
        </p:txBody>
      </p:sp>
      <p:sp>
        <p:nvSpPr>
          <p:cNvPr id="23561" name="Rectangle 9"/>
          <p:cNvSpPr>
            <a:spLocks noChangeArrowheads="1"/>
          </p:cNvSpPr>
          <p:nvPr/>
        </p:nvSpPr>
        <p:spPr bwMode="auto">
          <a:xfrm>
            <a:off x="2396672" y="2592388"/>
            <a:ext cx="344646" cy="2868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defTabSz="762000" eaLnBrk="0" hangingPunct="0">
              <a:lnSpc>
                <a:spcPct val="90000"/>
              </a:lnSpc>
            </a:pPr>
            <a:r>
              <a:rPr lang="en-US" sz="1400" b="1">
                <a:solidFill>
                  <a:srgbClr val="000000"/>
                </a:solidFill>
              </a:rPr>
              <a:t>In</a:t>
            </a:r>
          </a:p>
        </p:txBody>
      </p:sp>
      <p:sp>
        <p:nvSpPr>
          <p:cNvPr id="23562" name="Rectangle 10"/>
          <p:cNvSpPr>
            <a:spLocks noChangeArrowheads="1"/>
          </p:cNvSpPr>
          <p:nvPr/>
        </p:nvSpPr>
        <p:spPr bwMode="auto">
          <a:xfrm>
            <a:off x="6613935" y="2592388"/>
            <a:ext cx="493725" cy="2868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defTabSz="762000" eaLnBrk="0" hangingPunct="0">
              <a:lnSpc>
                <a:spcPct val="90000"/>
              </a:lnSpc>
            </a:pPr>
            <a:r>
              <a:rPr lang="en-US" sz="1400" b="1">
                <a:solidFill>
                  <a:srgbClr val="000000"/>
                </a:solidFill>
              </a:rPr>
              <a:t>Out</a:t>
            </a:r>
          </a:p>
        </p:txBody>
      </p:sp>
      <p:sp>
        <p:nvSpPr>
          <p:cNvPr id="23563" name="Rectangle 11"/>
          <p:cNvSpPr>
            <a:spLocks noChangeArrowheads="1"/>
          </p:cNvSpPr>
          <p:nvPr/>
        </p:nvSpPr>
        <p:spPr bwMode="auto">
          <a:xfrm>
            <a:off x="2415728" y="1931988"/>
            <a:ext cx="344646" cy="2868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defTabSz="762000" eaLnBrk="0" hangingPunct="0">
              <a:lnSpc>
                <a:spcPct val="90000"/>
              </a:lnSpc>
            </a:pPr>
            <a:r>
              <a:rPr lang="en-US" sz="1400" b="1">
                <a:solidFill>
                  <a:srgbClr val="000000"/>
                </a:solidFill>
              </a:rPr>
              <a:t>In</a:t>
            </a:r>
          </a:p>
        </p:txBody>
      </p:sp>
      <p:sp>
        <p:nvSpPr>
          <p:cNvPr id="23564" name="Rectangle 12"/>
          <p:cNvSpPr>
            <a:spLocks noChangeArrowheads="1"/>
          </p:cNvSpPr>
          <p:nvPr/>
        </p:nvSpPr>
        <p:spPr bwMode="auto">
          <a:xfrm>
            <a:off x="6644719" y="1916113"/>
            <a:ext cx="493725" cy="2868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defTabSz="762000" eaLnBrk="0" hangingPunct="0">
              <a:lnSpc>
                <a:spcPct val="90000"/>
              </a:lnSpc>
            </a:pPr>
            <a:r>
              <a:rPr lang="en-US" sz="1400" b="1">
                <a:solidFill>
                  <a:srgbClr val="000000"/>
                </a:solidFill>
              </a:rPr>
              <a:t>Out</a:t>
            </a:r>
          </a:p>
        </p:txBody>
      </p:sp>
      <p:grpSp>
        <p:nvGrpSpPr>
          <p:cNvPr id="23565" name="Group 13"/>
          <p:cNvGrpSpPr>
            <a:grpSpLocks/>
          </p:cNvGrpSpPr>
          <p:nvPr/>
        </p:nvGrpSpPr>
        <p:grpSpPr bwMode="auto">
          <a:xfrm>
            <a:off x="2749943" y="1935163"/>
            <a:ext cx="290239" cy="246062"/>
            <a:chOff x="1876" y="1219"/>
            <a:chExt cx="198" cy="155"/>
          </a:xfrm>
        </p:grpSpPr>
        <p:grpSp>
          <p:nvGrpSpPr>
            <p:cNvPr id="23962" name="Group 14"/>
            <p:cNvGrpSpPr>
              <a:grpSpLocks/>
            </p:cNvGrpSpPr>
            <p:nvPr/>
          </p:nvGrpSpPr>
          <p:grpSpPr bwMode="auto">
            <a:xfrm>
              <a:off x="1876" y="1219"/>
              <a:ext cx="198" cy="30"/>
              <a:chOff x="1876" y="1219"/>
              <a:chExt cx="198" cy="30"/>
            </a:xfrm>
          </p:grpSpPr>
          <p:sp>
            <p:nvSpPr>
              <p:cNvPr id="23972" name="Freeform 15"/>
              <p:cNvSpPr>
                <a:spLocks/>
              </p:cNvSpPr>
              <p:nvPr/>
            </p:nvSpPr>
            <p:spPr bwMode="auto">
              <a:xfrm>
                <a:off x="1969" y="1219"/>
                <a:ext cx="105" cy="30"/>
              </a:xfrm>
              <a:custGeom>
                <a:avLst/>
                <a:gdLst>
                  <a:gd name="T0" fmla="*/ 104 w 105"/>
                  <a:gd name="T1" fmla="*/ 10 h 30"/>
                  <a:gd name="T2" fmla="*/ 0 w 105"/>
                  <a:gd name="T3" fmla="*/ 29 h 30"/>
                  <a:gd name="T4" fmla="*/ 0 w 105"/>
                  <a:gd name="T5" fmla="*/ 10 h 30"/>
                  <a:gd name="T6" fmla="*/ 0 w 105"/>
                  <a:gd name="T7" fmla="*/ 0 h 30"/>
                  <a:gd name="T8" fmla="*/ 104 w 105"/>
                  <a:gd name="T9" fmla="*/ 10 h 30"/>
                  <a:gd name="T10" fmla="*/ 0 60000 65536"/>
                  <a:gd name="T11" fmla="*/ 0 60000 65536"/>
                  <a:gd name="T12" fmla="*/ 0 60000 65536"/>
                  <a:gd name="T13" fmla="*/ 0 60000 65536"/>
                  <a:gd name="T14" fmla="*/ 0 60000 65536"/>
                  <a:gd name="T15" fmla="*/ 0 w 105"/>
                  <a:gd name="T16" fmla="*/ 0 h 30"/>
                  <a:gd name="T17" fmla="*/ 105 w 105"/>
                  <a:gd name="T18" fmla="*/ 30 h 30"/>
                </a:gdLst>
                <a:ahLst/>
                <a:cxnLst>
                  <a:cxn ang="T10">
                    <a:pos x="T0" y="T1"/>
                  </a:cxn>
                  <a:cxn ang="T11">
                    <a:pos x="T2" y="T3"/>
                  </a:cxn>
                  <a:cxn ang="T12">
                    <a:pos x="T4" y="T5"/>
                  </a:cxn>
                  <a:cxn ang="T13">
                    <a:pos x="T6" y="T7"/>
                  </a:cxn>
                  <a:cxn ang="T14">
                    <a:pos x="T8" y="T9"/>
                  </a:cxn>
                </a:cxnLst>
                <a:rect l="T15" t="T16" r="T17" b="T18"/>
                <a:pathLst>
                  <a:path w="105" h="30">
                    <a:moveTo>
                      <a:pt x="104" y="10"/>
                    </a:moveTo>
                    <a:lnTo>
                      <a:pt x="0" y="29"/>
                    </a:lnTo>
                    <a:lnTo>
                      <a:pt x="0" y="10"/>
                    </a:lnTo>
                    <a:lnTo>
                      <a:pt x="0" y="0"/>
                    </a:lnTo>
                    <a:lnTo>
                      <a:pt x="104" y="10"/>
                    </a:lnTo>
                  </a:path>
                </a:pathLst>
              </a:custGeom>
              <a:solidFill>
                <a:srgbClr val="000000"/>
              </a:solidFill>
              <a:ln w="12700" cap="rnd">
                <a:solidFill>
                  <a:srgbClr val="000000"/>
                </a:solidFill>
                <a:round/>
                <a:headEnd/>
                <a:tailEnd/>
              </a:ln>
            </p:spPr>
            <p:txBody>
              <a:bodyPr/>
              <a:lstStyle/>
              <a:p>
                <a:endParaRPr lang="cs-CZ"/>
              </a:p>
            </p:txBody>
          </p:sp>
          <p:sp>
            <p:nvSpPr>
              <p:cNvPr id="23973" name="Line 16"/>
              <p:cNvSpPr>
                <a:spLocks noChangeShapeType="1"/>
              </p:cNvSpPr>
              <p:nvPr/>
            </p:nvSpPr>
            <p:spPr bwMode="auto">
              <a:xfrm>
                <a:off x="1876" y="1233"/>
                <a:ext cx="95" cy="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cs-CZ"/>
              </a:p>
            </p:txBody>
          </p:sp>
        </p:grpSp>
        <p:grpSp>
          <p:nvGrpSpPr>
            <p:cNvPr id="23963" name="Group 17"/>
            <p:cNvGrpSpPr>
              <a:grpSpLocks/>
            </p:cNvGrpSpPr>
            <p:nvPr/>
          </p:nvGrpSpPr>
          <p:grpSpPr bwMode="auto">
            <a:xfrm>
              <a:off x="1876" y="1257"/>
              <a:ext cx="198" cy="31"/>
              <a:chOff x="1876" y="1257"/>
              <a:chExt cx="198" cy="31"/>
            </a:xfrm>
          </p:grpSpPr>
          <p:sp>
            <p:nvSpPr>
              <p:cNvPr id="23970" name="Freeform 18"/>
              <p:cNvSpPr>
                <a:spLocks/>
              </p:cNvSpPr>
              <p:nvPr/>
            </p:nvSpPr>
            <p:spPr bwMode="auto">
              <a:xfrm>
                <a:off x="1969" y="1257"/>
                <a:ext cx="105" cy="31"/>
              </a:xfrm>
              <a:custGeom>
                <a:avLst/>
                <a:gdLst>
                  <a:gd name="T0" fmla="*/ 104 w 105"/>
                  <a:gd name="T1" fmla="*/ 10 h 31"/>
                  <a:gd name="T2" fmla="*/ 0 w 105"/>
                  <a:gd name="T3" fmla="*/ 30 h 31"/>
                  <a:gd name="T4" fmla="*/ 0 w 105"/>
                  <a:gd name="T5" fmla="*/ 10 h 31"/>
                  <a:gd name="T6" fmla="*/ 0 w 105"/>
                  <a:gd name="T7" fmla="*/ 0 h 31"/>
                  <a:gd name="T8" fmla="*/ 104 w 105"/>
                  <a:gd name="T9" fmla="*/ 10 h 31"/>
                  <a:gd name="T10" fmla="*/ 0 60000 65536"/>
                  <a:gd name="T11" fmla="*/ 0 60000 65536"/>
                  <a:gd name="T12" fmla="*/ 0 60000 65536"/>
                  <a:gd name="T13" fmla="*/ 0 60000 65536"/>
                  <a:gd name="T14" fmla="*/ 0 60000 65536"/>
                  <a:gd name="T15" fmla="*/ 0 w 105"/>
                  <a:gd name="T16" fmla="*/ 0 h 31"/>
                  <a:gd name="T17" fmla="*/ 105 w 105"/>
                  <a:gd name="T18" fmla="*/ 31 h 31"/>
                </a:gdLst>
                <a:ahLst/>
                <a:cxnLst>
                  <a:cxn ang="T10">
                    <a:pos x="T0" y="T1"/>
                  </a:cxn>
                  <a:cxn ang="T11">
                    <a:pos x="T2" y="T3"/>
                  </a:cxn>
                  <a:cxn ang="T12">
                    <a:pos x="T4" y="T5"/>
                  </a:cxn>
                  <a:cxn ang="T13">
                    <a:pos x="T6" y="T7"/>
                  </a:cxn>
                  <a:cxn ang="T14">
                    <a:pos x="T8" y="T9"/>
                  </a:cxn>
                </a:cxnLst>
                <a:rect l="T15" t="T16" r="T17" b="T18"/>
                <a:pathLst>
                  <a:path w="105" h="31">
                    <a:moveTo>
                      <a:pt x="104" y="10"/>
                    </a:moveTo>
                    <a:lnTo>
                      <a:pt x="0" y="30"/>
                    </a:lnTo>
                    <a:lnTo>
                      <a:pt x="0" y="10"/>
                    </a:lnTo>
                    <a:lnTo>
                      <a:pt x="0" y="0"/>
                    </a:lnTo>
                    <a:lnTo>
                      <a:pt x="104" y="10"/>
                    </a:lnTo>
                  </a:path>
                </a:pathLst>
              </a:custGeom>
              <a:solidFill>
                <a:srgbClr val="000000"/>
              </a:solidFill>
              <a:ln w="12700" cap="rnd">
                <a:solidFill>
                  <a:srgbClr val="000000"/>
                </a:solidFill>
                <a:round/>
                <a:headEnd/>
                <a:tailEnd/>
              </a:ln>
            </p:spPr>
            <p:txBody>
              <a:bodyPr/>
              <a:lstStyle/>
              <a:p>
                <a:endParaRPr lang="cs-CZ"/>
              </a:p>
            </p:txBody>
          </p:sp>
          <p:sp>
            <p:nvSpPr>
              <p:cNvPr id="23971" name="Line 19"/>
              <p:cNvSpPr>
                <a:spLocks noChangeShapeType="1"/>
              </p:cNvSpPr>
              <p:nvPr/>
            </p:nvSpPr>
            <p:spPr bwMode="auto">
              <a:xfrm>
                <a:off x="1876" y="1272"/>
                <a:ext cx="95" cy="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cs-CZ"/>
              </a:p>
            </p:txBody>
          </p:sp>
        </p:grpSp>
        <p:grpSp>
          <p:nvGrpSpPr>
            <p:cNvPr id="23964" name="Group 20"/>
            <p:cNvGrpSpPr>
              <a:grpSpLocks/>
            </p:cNvGrpSpPr>
            <p:nvPr/>
          </p:nvGrpSpPr>
          <p:grpSpPr bwMode="auto">
            <a:xfrm>
              <a:off x="1876" y="1296"/>
              <a:ext cx="198" cy="40"/>
              <a:chOff x="1876" y="1296"/>
              <a:chExt cx="198" cy="40"/>
            </a:xfrm>
          </p:grpSpPr>
          <p:sp>
            <p:nvSpPr>
              <p:cNvPr id="23968" name="Freeform 21"/>
              <p:cNvSpPr>
                <a:spLocks/>
              </p:cNvSpPr>
              <p:nvPr/>
            </p:nvSpPr>
            <p:spPr bwMode="auto">
              <a:xfrm>
                <a:off x="1969" y="1296"/>
                <a:ext cx="105" cy="40"/>
              </a:xfrm>
              <a:custGeom>
                <a:avLst/>
                <a:gdLst>
                  <a:gd name="T0" fmla="*/ 104 w 105"/>
                  <a:gd name="T1" fmla="*/ 19 h 40"/>
                  <a:gd name="T2" fmla="*/ 0 w 105"/>
                  <a:gd name="T3" fmla="*/ 39 h 40"/>
                  <a:gd name="T4" fmla="*/ 0 w 105"/>
                  <a:gd name="T5" fmla="*/ 19 h 40"/>
                  <a:gd name="T6" fmla="*/ 0 w 105"/>
                  <a:gd name="T7" fmla="*/ 0 h 40"/>
                  <a:gd name="T8" fmla="*/ 104 w 105"/>
                  <a:gd name="T9" fmla="*/ 19 h 40"/>
                  <a:gd name="T10" fmla="*/ 0 60000 65536"/>
                  <a:gd name="T11" fmla="*/ 0 60000 65536"/>
                  <a:gd name="T12" fmla="*/ 0 60000 65536"/>
                  <a:gd name="T13" fmla="*/ 0 60000 65536"/>
                  <a:gd name="T14" fmla="*/ 0 60000 65536"/>
                  <a:gd name="T15" fmla="*/ 0 w 105"/>
                  <a:gd name="T16" fmla="*/ 0 h 40"/>
                  <a:gd name="T17" fmla="*/ 105 w 105"/>
                  <a:gd name="T18" fmla="*/ 40 h 40"/>
                </a:gdLst>
                <a:ahLst/>
                <a:cxnLst>
                  <a:cxn ang="T10">
                    <a:pos x="T0" y="T1"/>
                  </a:cxn>
                  <a:cxn ang="T11">
                    <a:pos x="T2" y="T3"/>
                  </a:cxn>
                  <a:cxn ang="T12">
                    <a:pos x="T4" y="T5"/>
                  </a:cxn>
                  <a:cxn ang="T13">
                    <a:pos x="T6" y="T7"/>
                  </a:cxn>
                  <a:cxn ang="T14">
                    <a:pos x="T8" y="T9"/>
                  </a:cxn>
                </a:cxnLst>
                <a:rect l="T15" t="T16" r="T17" b="T18"/>
                <a:pathLst>
                  <a:path w="105" h="40">
                    <a:moveTo>
                      <a:pt x="104" y="19"/>
                    </a:moveTo>
                    <a:lnTo>
                      <a:pt x="0" y="39"/>
                    </a:lnTo>
                    <a:lnTo>
                      <a:pt x="0" y="19"/>
                    </a:lnTo>
                    <a:lnTo>
                      <a:pt x="0" y="0"/>
                    </a:lnTo>
                    <a:lnTo>
                      <a:pt x="104" y="19"/>
                    </a:lnTo>
                  </a:path>
                </a:pathLst>
              </a:custGeom>
              <a:solidFill>
                <a:srgbClr val="000000"/>
              </a:solidFill>
              <a:ln w="12700" cap="rnd">
                <a:solidFill>
                  <a:srgbClr val="000000"/>
                </a:solidFill>
                <a:round/>
                <a:headEnd/>
                <a:tailEnd/>
              </a:ln>
            </p:spPr>
            <p:txBody>
              <a:bodyPr/>
              <a:lstStyle/>
              <a:p>
                <a:endParaRPr lang="cs-CZ"/>
              </a:p>
            </p:txBody>
          </p:sp>
          <p:sp>
            <p:nvSpPr>
              <p:cNvPr id="23969" name="Line 22"/>
              <p:cNvSpPr>
                <a:spLocks noChangeShapeType="1"/>
              </p:cNvSpPr>
              <p:nvPr/>
            </p:nvSpPr>
            <p:spPr bwMode="auto">
              <a:xfrm>
                <a:off x="1876" y="1319"/>
                <a:ext cx="95" cy="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cs-CZ"/>
              </a:p>
            </p:txBody>
          </p:sp>
        </p:grpSp>
        <p:grpSp>
          <p:nvGrpSpPr>
            <p:cNvPr id="23965" name="Group 23"/>
            <p:cNvGrpSpPr>
              <a:grpSpLocks/>
            </p:cNvGrpSpPr>
            <p:nvPr/>
          </p:nvGrpSpPr>
          <p:grpSpPr bwMode="auto">
            <a:xfrm>
              <a:off x="1876" y="1345"/>
              <a:ext cx="198" cy="29"/>
              <a:chOff x="1876" y="1345"/>
              <a:chExt cx="198" cy="29"/>
            </a:xfrm>
          </p:grpSpPr>
          <p:sp>
            <p:nvSpPr>
              <p:cNvPr id="23966" name="Freeform 24"/>
              <p:cNvSpPr>
                <a:spLocks/>
              </p:cNvSpPr>
              <p:nvPr/>
            </p:nvSpPr>
            <p:spPr bwMode="auto">
              <a:xfrm>
                <a:off x="1969" y="1345"/>
                <a:ext cx="105" cy="29"/>
              </a:xfrm>
              <a:custGeom>
                <a:avLst/>
                <a:gdLst>
                  <a:gd name="T0" fmla="*/ 104 w 105"/>
                  <a:gd name="T1" fmla="*/ 9 h 29"/>
                  <a:gd name="T2" fmla="*/ 0 w 105"/>
                  <a:gd name="T3" fmla="*/ 28 h 29"/>
                  <a:gd name="T4" fmla="*/ 0 w 105"/>
                  <a:gd name="T5" fmla="*/ 9 h 29"/>
                  <a:gd name="T6" fmla="*/ 0 w 105"/>
                  <a:gd name="T7" fmla="*/ 0 h 29"/>
                  <a:gd name="T8" fmla="*/ 104 w 105"/>
                  <a:gd name="T9" fmla="*/ 9 h 29"/>
                  <a:gd name="T10" fmla="*/ 0 60000 65536"/>
                  <a:gd name="T11" fmla="*/ 0 60000 65536"/>
                  <a:gd name="T12" fmla="*/ 0 60000 65536"/>
                  <a:gd name="T13" fmla="*/ 0 60000 65536"/>
                  <a:gd name="T14" fmla="*/ 0 60000 65536"/>
                  <a:gd name="T15" fmla="*/ 0 w 105"/>
                  <a:gd name="T16" fmla="*/ 0 h 29"/>
                  <a:gd name="T17" fmla="*/ 105 w 105"/>
                  <a:gd name="T18" fmla="*/ 29 h 29"/>
                </a:gdLst>
                <a:ahLst/>
                <a:cxnLst>
                  <a:cxn ang="T10">
                    <a:pos x="T0" y="T1"/>
                  </a:cxn>
                  <a:cxn ang="T11">
                    <a:pos x="T2" y="T3"/>
                  </a:cxn>
                  <a:cxn ang="T12">
                    <a:pos x="T4" y="T5"/>
                  </a:cxn>
                  <a:cxn ang="T13">
                    <a:pos x="T6" y="T7"/>
                  </a:cxn>
                  <a:cxn ang="T14">
                    <a:pos x="T8" y="T9"/>
                  </a:cxn>
                </a:cxnLst>
                <a:rect l="T15" t="T16" r="T17" b="T18"/>
                <a:pathLst>
                  <a:path w="105" h="29">
                    <a:moveTo>
                      <a:pt x="104" y="9"/>
                    </a:moveTo>
                    <a:lnTo>
                      <a:pt x="0" y="28"/>
                    </a:lnTo>
                    <a:lnTo>
                      <a:pt x="0" y="9"/>
                    </a:lnTo>
                    <a:lnTo>
                      <a:pt x="0" y="0"/>
                    </a:lnTo>
                    <a:lnTo>
                      <a:pt x="104" y="9"/>
                    </a:lnTo>
                  </a:path>
                </a:pathLst>
              </a:custGeom>
              <a:solidFill>
                <a:srgbClr val="000000"/>
              </a:solidFill>
              <a:ln w="12700" cap="rnd">
                <a:solidFill>
                  <a:srgbClr val="000000"/>
                </a:solidFill>
                <a:round/>
                <a:headEnd/>
                <a:tailEnd/>
              </a:ln>
            </p:spPr>
            <p:txBody>
              <a:bodyPr/>
              <a:lstStyle/>
              <a:p>
                <a:endParaRPr lang="cs-CZ"/>
              </a:p>
            </p:txBody>
          </p:sp>
          <p:sp>
            <p:nvSpPr>
              <p:cNvPr id="23967" name="Line 25"/>
              <p:cNvSpPr>
                <a:spLocks noChangeShapeType="1"/>
              </p:cNvSpPr>
              <p:nvPr/>
            </p:nvSpPr>
            <p:spPr bwMode="auto">
              <a:xfrm>
                <a:off x="1876" y="1358"/>
                <a:ext cx="95" cy="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cs-CZ"/>
              </a:p>
            </p:txBody>
          </p:sp>
        </p:grpSp>
      </p:grpSp>
      <p:grpSp>
        <p:nvGrpSpPr>
          <p:cNvPr id="23566" name="Group 26"/>
          <p:cNvGrpSpPr>
            <a:grpSpLocks/>
          </p:cNvGrpSpPr>
          <p:nvPr/>
        </p:nvGrpSpPr>
        <p:grpSpPr bwMode="auto">
          <a:xfrm>
            <a:off x="6350082" y="1995488"/>
            <a:ext cx="291705" cy="63500"/>
            <a:chOff x="4332" y="1257"/>
            <a:chExt cx="199" cy="40"/>
          </a:xfrm>
        </p:grpSpPr>
        <p:sp>
          <p:nvSpPr>
            <p:cNvPr id="23960" name="Freeform 27"/>
            <p:cNvSpPr>
              <a:spLocks/>
            </p:cNvSpPr>
            <p:nvPr/>
          </p:nvSpPr>
          <p:spPr bwMode="auto">
            <a:xfrm>
              <a:off x="4426" y="1257"/>
              <a:ext cx="105" cy="40"/>
            </a:xfrm>
            <a:custGeom>
              <a:avLst/>
              <a:gdLst>
                <a:gd name="T0" fmla="*/ 104 w 105"/>
                <a:gd name="T1" fmla="*/ 19 h 40"/>
                <a:gd name="T2" fmla="*/ 0 w 105"/>
                <a:gd name="T3" fmla="*/ 39 h 40"/>
                <a:gd name="T4" fmla="*/ 0 w 105"/>
                <a:gd name="T5" fmla="*/ 19 h 40"/>
                <a:gd name="T6" fmla="*/ 0 w 105"/>
                <a:gd name="T7" fmla="*/ 0 h 40"/>
                <a:gd name="T8" fmla="*/ 104 w 105"/>
                <a:gd name="T9" fmla="*/ 19 h 40"/>
                <a:gd name="T10" fmla="*/ 0 60000 65536"/>
                <a:gd name="T11" fmla="*/ 0 60000 65536"/>
                <a:gd name="T12" fmla="*/ 0 60000 65536"/>
                <a:gd name="T13" fmla="*/ 0 60000 65536"/>
                <a:gd name="T14" fmla="*/ 0 60000 65536"/>
                <a:gd name="T15" fmla="*/ 0 w 105"/>
                <a:gd name="T16" fmla="*/ 0 h 40"/>
                <a:gd name="T17" fmla="*/ 105 w 105"/>
                <a:gd name="T18" fmla="*/ 40 h 40"/>
              </a:gdLst>
              <a:ahLst/>
              <a:cxnLst>
                <a:cxn ang="T10">
                  <a:pos x="T0" y="T1"/>
                </a:cxn>
                <a:cxn ang="T11">
                  <a:pos x="T2" y="T3"/>
                </a:cxn>
                <a:cxn ang="T12">
                  <a:pos x="T4" y="T5"/>
                </a:cxn>
                <a:cxn ang="T13">
                  <a:pos x="T6" y="T7"/>
                </a:cxn>
                <a:cxn ang="T14">
                  <a:pos x="T8" y="T9"/>
                </a:cxn>
              </a:cxnLst>
              <a:rect l="T15" t="T16" r="T17" b="T18"/>
              <a:pathLst>
                <a:path w="105" h="40">
                  <a:moveTo>
                    <a:pt x="104" y="19"/>
                  </a:moveTo>
                  <a:lnTo>
                    <a:pt x="0" y="39"/>
                  </a:lnTo>
                  <a:lnTo>
                    <a:pt x="0" y="19"/>
                  </a:lnTo>
                  <a:lnTo>
                    <a:pt x="0" y="0"/>
                  </a:lnTo>
                  <a:lnTo>
                    <a:pt x="104" y="19"/>
                  </a:lnTo>
                </a:path>
              </a:pathLst>
            </a:custGeom>
            <a:solidFill>
              <a:srgbClr val="000000"/>
            </a:solidFill>
            <a:ln w="12700" cap="rnd">
              <a:solidFill>
                <a:srgbClr val="000000"/>
              </a:solidFill>
              <a:round/>
              <a:headEnd/>
              <a:tailEnd/>
            </a:ln>
          </p:spPr>
          <p:txBody>
            <a:bodyPr/>
            <a:lstStyle/>
            <a:p>
              <a:endParaRPr lang="cs-CZ"/>
            </a:p>
          </p:txBody>
        </p:sp>
        <p:sp>
          <p:nvSpPr>
            <p:cNvPr id="23961" name="Line 28"/>
            <p:cNvSpPr>
              <a:spLocks noChangeShapeType="1"/>
            </p:cNvSpPr>
            <p:nvPr/>
          </p:nvSpPr>
          <p:spPr bwMode="auto">
            <a:xfrm>
              <a:off x="4332" y="1281"/>
              <a:ext cx="96" cy="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cs-CZ"/>
            </a:p>
          </p:txBody>
        </p:sp>
      </p:grpSp>
      <p:grpSp>
        <p:nvGrpSpPr>
          <p:cNvPr id="23567" name="Group 29"/>
          <p:cNvGrpSpPr>
            <a:grpSpLocks/>
          </p:cNvGrpSpPr>
          <p:nvPr/>
        </p:nvGrpSpPr>
        <p:grpSpPr bwMode="auto">
          <a:xfrm>
            <a:off x="6350082" y="2073275"/>
            <a:ext cx="291705" cy="47625"/>
            <a:chOff x="4332" y="1306"/>
            <a:chExt cx="199" cy="30"/>
          </a:xfrm>
        </p:grpSpPr>
        <p:sp>
          <p:nvSpPr>
            <p:cNvPr id="23958" name="Freeform 30"/>
            <p:cNvSpPr>
              <a:spLocks/>
            </p:cNvSpPr>
            <p:nvPr/>
          </p:nvSpPr>
          <p:spPr bwMode="auto">
            <a:xfrm>
              <a:off x="4426" y="1306"/>
              <a:ext cx="105" cy="30"/>
            </a:xfrm>
            <a:custGeom>
              <a:avLst/>
              <a:gdLst>
                <a:gd name="T0" fmla="*/ 104 w 105"/>
                <a:gd name="T1" fmla="*/ 9 h 30"/>
                <a:gd name="T2" fmla="*/ 0 w 105"/>
                <a:gd name="T3" fmla="*/ 29 h 30"/>
                <a:gd name="T4" fmla="*/ 0 w 105"/>
                <a:gd name="T5" fmla="*/ 9 h 30"/>
                <a:gd name="T6" fmla="*/ 0 w 105"/>
                <a:gd name="T7" fmla="*/ 0 h 30"/>
                <a:gd name="T8" fmla="*/ 104 w 105"/>
                <a:gd name="T9" fmla="*/ 9 h 30"/>
                <a:gd name="T10" fmla="*/ 0 60000 65536"/>
                <a:gd name="T11" fmla="*/ 0 60000 65536"/>
                <a:gd name="T12" fmla="*/ 0 60000 65536"/>
                <a:gd name="T13" fmla="*/ 0 60000 65536"/>
                <a:gd name="T14" fmla="*/ 0 60000 65536"/>
                <a:gd name="T15" fmla="*/ 0 w 105"/>
                <a:gd name="T16" fmla="*/ 0 h 30"/>
                <a:gd name="T17" fmla="*/ 105 w 105"/>
                <a:gd name="T18" fmla="*/ 30 h 30"/>
              </a:gdLst>
              <a:ahLst/>
              <a:cxnLst>
                <a:cxn ang="T10">
                  <a:pos x="T0" y="T1"/>
                </a:cxn>
                <a:cxn ang="T11">
                  <a:pos x="T2" y="T3"/>
                </a:cxn>
                <a:cxn ang="T12">
                  <a:pos x="T4" y="T5"/>
                </a:cxn>
                <a:cxn ang="T13">
                  <a:pos x="T6" y="T7"/>
                </a:cxn>
                <a:cxn ang="T14">
                  <a:pos x="T8" y="T9"/>
                </a:cxn>
              </a:cxnLst>
              <a:rect l="T15" t="T16" r="T17" b="T18"/>
              <a:pathLst>
                <a:path w="105" h="30">
                  <a:moveTo>
                    <a:pt x="104" y="9"/>
                  </a:moveTo>
                  <a:lnTo>
                    <a:pt x="0" y="29"/>
                  </a:lnTo>
                  <a:lnTo>
                    <a:pt x="0" y="9"/>
                  </a:lnTo>
                  <a:lnTo>
                    <a:pt x="0" y="0"/>
                  </a:lnTo>
                  <a:lnTo>
                    <a:pt x="104" y="9"/>
                  </a:lnTo>
                </a:path>
              </a:pathLst>
            </a:custGeom>
            <a:solidFill>
              <a:srgbClr val="000000"/>
            </a:solidFill>
            <a:ln w="12700" cap="rnd">
              <a:solidFill>
                <a:srgbClr val="000000"/>
              </a:solidFill>
              <a:round/>
              <a:headEnd/>
              <a:tailEnd/>
            </a:ln>
          </p:spPr>
          <p:txBody>
            <a:bodyPr/>
            <a:lstStyle/>
            <a:p>
              <a:endParaRPr lang="cs-CZ"/>
            </a:p>
          </p:txBody>
        </p:sp>
        <p:sp>
          <p:nvSpPr>
            <p:cNvPr id="23959" name="Line 31"/>
            <p:cNvSpPr>
              <a:spLocks noChangeShapeType="1"/>
            </p:cNvSpPr>
            <p:nvPr/>
          </p:nvSpPr>
          <p:spPr bwMode="auto">
            <a:xfrm>
              <a:off x="4332" y="1319"/>
              <a:ext cx="96" cy="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cs-CZ"/>
            </a:p>
          </p:txBody>
        </p:sp>
      </p:grpSp>
      <p:grpSp>
        <p:nvGrpSpPr>
          <p:cNvPr id="23568" name="Group 32"/>
          <p:cNvGrpSpPr>
            <a:grpSpLocks/>
          </p:cNvGrpSpPr>
          <p:nvPr/>
        </p:nvGrpSpPr>
        <p:grpSpPr bwMode="auto">
          <a:xfrm>
            <a:off x="2861348" y="2703513"/>
            <a:ext cx="178834" cy="61912"/>
            <a:chOff x="1951" y="1703"/>
            <a:chExt cx="123" cy="39"/>
          </a:xfrm>
        </p:grpSpPr>
        <p:sp>
          <p:nvSpPr>
            <p:cNvPr id="23956" name="Freeform 33"/>
            <p:cNvSpPr>
              <a:spLocks/>
            </p:cNvSpPr>
            <p:nvPr/>
          </p:nvSpPr>
          <p:spPr bwMode="auto">
            <a:xfrm>
              <a:off x="1969" y="1703"/>
              <a:ext cx="105" cy="39"/>
            </a:xfrm>
            <a:custGeom>
              <a:avLst/>
              <a:gdLst>
                <a:gd name="T0" fmla="*/ 104 w 105"/>
                <a:gd name="T1" fmla="*/ 19 h 39"/>
                <a:gd name="T2" fmla="*/ 0 w 105"/>
                <a:gd name="T3" fmla="*/ 38 h 39"/>
                <a:gd name="T4" fmla="*/ 0 w 105"/>
                <a:gd name="T5" fmla="*/ 19 h 39"/>
                <a:gd name="T6" fmla="*/ 0 w 105"/>
                <a:gd name="T7" fmla="*/ 0 h 39"/>
                <a:gd name="T8" fmla="*/ 104 w 105"/>
                <a:gd name="T9" fmla="*/ 19 h 39"/>
                <a:gd name="T10" fmla="*/ 0 60000 65536"/>
                <a:gd name="T11" fmla="*/ 0 60000 65536"/>
                <a:gd name="T12" fmla="*/ 0 60000 65536"/>
                <a:gd name="T13" fmla="*/ 0 60000 65536"/>
                <a:gd name="T14" fmla="*/ 0 60000 65536"/>
                <a:gd name="T15" fmla="*/ 0 w 105"/>
                <a:gd name="T16" fmla="*/ 0 h 39"/>
                <a:gd name="T17" fmla="*/ 105 w 105"/>
                <a:gd name="T18" fmla="*/ 39 h 39"/>
              </a:gdLst>
              <a:ahLst/>
              <a:cxnLst>
                <a:cxn ang="T10">
                  <a:pos x="T0" y="T1"/>
                </a:cxn>
                <a:cxn ang="T11">
                  <a:pos x="T2" y="T3"/>
                </a:cxn>
                <a:cxn ang="T12">
                  <a:pos x="T4" y="T5"/>
                </a:cxn>
                <a:cxn ang="T13">
                  <a:pos x="T6" y="T7"/>
                </a:cxn>
                <a:cxn ang="T14">
                  <a:pos x="T8" y="T9"/>
                </a:cxn>
              </a:cxnLst>
              <a:rect l="T15" t="T16" r="T17" b="T18"/>
              <a:pathLst>
                <a:path w="105" h="39">
                  <a:moveTo>
                    <a:pt x="104" y="19"/>
                  </a:moveTo>
                  <a:lnTo>
                    <a:pt x="0" y="38"/>
                  </a:lnTo>
                  <a:lnTo>
                    <a:pt x="0" y="19"/>
                  </a:lnTo>
                  <a:lnTo>
                    <a:pt x="0" y="0"/>
                  </a:lnTo>
                  <a:lnTo>
                    <a:pt x="104" y="19"/>
                  </a:lnTo>
                </a:path>
              </a:pathLst>
            </a:custGeom>
            <a:solidFill>
              <a:srgbClr val="000000"/>
            </a:solidFill>
            <a:ln w="12700" cap="rnd">
              <a:solidFill>
                <a:srgbClr val="000000"/>
              </a:solidFill>
              <a:round/>
              <a:headEnd/>
              <a:tailEnd/>
            </a:ln>
          </p:spPr>
          <p:txBody>
            <a:bodyPr/>
            <a:lstStyle/>
            <a:p>
              <a:endParaRPr lang="cs-CZ"/>
            </a:p>
          </p:txBody>
        </p:sp>
        <p:sp>
          <p:nvSpPr>
            <p:cNvPr id="23957" name="Line 34"/>
            <p:cNvSpPr>
              <a:spLocks noChangeShapeType="1"/>
            </p:cNvSpPr>
            <p:nvPr/>
          </p:nvSpPr>
          <p:spPr bwMode="auto">
            <a:xfrm>
              <a:off x="1951" y="1726"/>
              <a:ext cx="20" cy="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cs-CZ"/>
            </a:p>
          </p:txBody>
        </p:sp>
      </p:grpSp>
      <p:grpSp>
        <p:nvGrpSpPr>
          <p:cNvPr id="23569" name="Group 35"/>
          <p:cNvGrpSpPr>
            <a:grpSpLocks/>
          </p:cNvGrpSpPr>
          <p:nvPr/>
        </p:nvGrpSpPr>
        <p:grpSpPr bwMode="auto">
          <a:xfrm>
            <a:off x="3688090" y="2703513"/>
            <a:ext cx="222810" cy="61912"/>
            <a:chOff x="2516" y="1703"/>
            <a:chExt cx="152" cy="39"/>
          </a:xfrm>
        </p:grpSpPr>
        <p:sp>
          <p:nvSpPr>
            <p:cNvPr id="23954" name="Freeform 36"/>
            <p:cNvSpPr>
              <a:spLocks/>
            </p:cNvSpPr>
            <p:nvPr/>
          </p:nvSpPr>
          <p:spPr bwMode="auto">
            <a:xfrm>
              <a:off x="2563" y="1703"/>
              <a:ext cx="105" cy="39"/>
            </a:xfrm>
            <a:custGeom>
              <a:avLst/>
              <a:gdLst>
                <a:gd name="T0" fmla="*/ 104 w 105"/>
                <a:gd name="T1" fmla="*/ 19 h 39"/>
                <a:gd name="T2" fmla="*/ 0 w 105"/>
                <a:gd name="T3" fmla="*/ 38 h 39"/>
                <a:gd name="T4" fmla="*/ 0 w 105"/>
                <a:gd name="T5" fmla="*/ 19 h 39"/>
                <a:gd name="T6" fmla="*/ 0 w 105"/>
                <a:gd name="T7" fmla="*/ 0 h 39"/>
                <a:gd name="T8" fmla="*/ 104 w 105"/>
                <a:gd name="T9" fmla="*/ 19 h 39"/>
                <a:gd name="T10" fmla="*/ 0 60000 65536"/>
                <a:gd name="T11" fmla="*/ 0 60000 65536"/>
                <a:gd name="T12" fmla="*/ 0 60000 65536"/>
                <a:gd name="T13" fmla="*/ 0 60000 65536"/>
                <a:gd name="T14" fmla="*/ 0 60000 65536"/>
                <a:gd name="T15" fmla="*/ 0 w 105"/>
                <a:gd name="T16" fmla="*/ 0 h 39"/>
                <a:gd name="T17" fmla="*/ 105 w 105"/>
                <a:gd name="T18" fmla="*/ 39 h 39"/>
              </a:gdLst>
              <a:ahLst/>
              <a:cxnLst>
                <a:cxn ang="T10">
                  <a:pos x="T0" y="T1"/>
                </a:cxn>
                <a:cxn ang="T11">
                  <a:pos x="T2" y="T3"/>
                </a:cxn>
                <a:cxn ang="T12">
                  <a:pos x="T4" y="T5"/>
                </a:cxn>
                <a:cxn ang="T13">
                  <a:pos x="T6" y="T7"/>
                </a:cxn>
                <a:cxn ang="T14">
                  <a:pos x="T8" y="T9"/>
                </a:cxn>
              </a:cxnLst>
              <a:rect l="T15" t="T16" r="T17" b="T18"/>
              <a:pathLst>
                <a:path w="105" h="39">
                  <a:moveTo>
                    <a:pt x="104" y="19"/>
                  </a:moveTo>
                  <a:lnTo>
                    <a:pt x="0" y="38"/>
                  </a:lnTo>
                  <a:lnTo>
                    <a:pt x="0" y="19"/>
                  </a:lnTo>
                  <a:lnTo>
                    <a:pt x="0" y="0"/>
                  </a:lnTo>
                  <a:lnTo>
                    <a:pt x="104" y="19"/>
                  </a:lnTo>
                </a:path>
              </a:pathLst>
            </a:custGeom>
            <a:solidFill>
              <a:srgbClr val="000000"/>
            </a:solidFill>
            <a:ln w="12700" cap="rnd">
              <a:solidFill>
                <a:srgbClr val="000000"/>
              </a:solidFill>
              <a:round/>
              <a:headEnd/>
              <a:tailEnd/>
            </a:ln>
          </p:spPr>
          <p:txBody>
            <a:bodyPr/>
            <a:lstStyle/>
            <a:p>
              <a:endParaRPr lang="cs-CZ"/>
            </a:p>
          </p:txBody>
        </p:sp>
        <p:sp>
          <p:nvSpPr>
            <p:cNvPr id="23955" name="Line 37"/>
            <p:cNvSpPr>
              <a:spLocks noChangeShapeType="1"/>
            </p:cNvSpPr>
            <p:nvPr/>
          </p:nvSpPr>
          <p:spPr bwMode="auto">
            <a:xfrm>
              <a:off x="2516" y="1726"/>
              <a:ext cx="49" cy="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cs-CZ"/>
            </a:p>
          </p:txBody>
        </p:sp>
      </p:grpSp>
      <p:grpSp>
        <p:nvGrpSpPr>
          <p:cNvPr id="23570" name="Group 38"/>
          <p:cNvGrpSpPr>
            <a:grpSpLocks/>
          </p:cNvGrpSpPr>
          <p:nvPr/>
        </p:nvGrpSpPr>
        <p:grpSpPr bwMode="auto">
          <a:xfrm>
            <a:off x="4544149" y="2703514"/>
            <a:ext cx="208151" cy="47625"/>
            <a:chOff x="3099" y="1703"/>
            <a:chExt cx="143" cy="30"/>
          </a:xfrm>
        </p:grpSpPr>
        <p:sp>
          <p:nvSpPr>
            <p:cNvPr id="23952" name="Freeform 39"/>
            <p:cNvSpPr>
              <a:spLocks/>
            </p:cNvSpPr>
            <p:nvPr/>
          </p:nvSpPr>
          <p:spPr bwMode="auto">
            <a:xfrm>
              <a:off x="3137" y="1703"/>
              <a:ext cx="105" cy="30"/>
            </a:xfrm>
            <a:custGeom>
              <a:avLst/>
              <a:gdLst>
                <a:gd name="T0" fmla="*/ 104 w 105"/>
                <a:gd name="T1" fmla="*/ 10 h 30"/>
                <a:gd name="T2" fmla="*/ 0 w 105"/>
                <a:gd name="T3" fmla="*/ 29 h 30"/>
                <a:gd name="T4" fmla="*/ 0 w 105"/>
                <a:gd name="T5" fmla="*/ 10 h 30"/>
                <a:gd name="T6" fmla="*/ 0 w 105"/>
                <a:gd name="T7" fmla="*/ 0 h 30"/>
                <a:gd name="T8" fmla="*/ 104 w 105"/>
                <a:gd name="T9" fmla="*/ 10 h 30"/>
                <a:gd name="T10" fmla="*/ 0 60000 65536"/>
                <a:gd name="T11" fmla="*/ 0 60000 65536"/>
                <a:gd name="T12" fmla="*/ 0 60000 65536"/>
                <a:gd name="T13" fmla="*/ 0 60000 65536"/>
                <a:gd name="T14" fmla="*/ 0 60000 65536"/>
                <a:gd name="T15" fmla="*/ 0 w 105"/>
                <a:gd name="T16" fmla="*/ 0 h 30"/>
                <a:gd name="T17" fmla="*/ 105 w 105"/>
                <a:gd name="T18" fmla="*/ 30 h 30"/>
              </a:gdLst>
              <a:ahLst/>
              <a:cxnLst>
                <a:cxn ang="T10">
                  <a:pos x="T0" y="T1"/>
                </a:cxn>
                <a:cxn ang="T11">
                  <a:pos x="T2" y="T3"/>
                </a:cxn>
                <a:cxn ang="T12">
                  <a:pos x="T4" y="T5"/>
                </a:cxn>
                <a:cxn ang="T13">
                  <a:pos x="T6" y="T7"/>
                </a:cxn>
                <a:cxn ang="T14">
                  <a:pos x="T8" y="T9"/>
                </a:cxn>
              </a:cxnLst>
              <a:rect l="T15" t="T16" r="T17" b="T18"/>
              <a:pathLst>
                <a:path w="105" h="30">
                  <a:moveTo>
                    <a:pt x="104" y="10"/>
                  </a:moveTo>
                  <a:lnTo>
                    <a:pt x="0" y="29"/>
                  </a:lnTo>
                  <a:lnTo>
                    <a:pt x="0" y="10"/>
                  </a:lnTo>
                  <a:lnTo>
                    <a:pt x="0" y="0"/>
                  </a:lnTo>
                  <a:lnTo>
                    <a:pt x="104" y="10"/>
                  </a:lnTo>
                </a:path>
              </a:pathLst>
            </a:custGeom>
            <a:solidFill>
              <a:srgbClr val="000000"/>
            </a:solidFill>
            <a:ln w="12700" cap="rnd">
              <a:solidFill>
                <a:srgbClr val="000000"/>
              </a:solidFill>
              <a:round/>
              <a:headEnd/>
              <a:tailEnd/>
            </a:ln>
          </p:spPr>
          <p:txBody>
            <a:bodyPr/>
            <a:lstStyle/>
            <a:p>
              <a:endParaRPr lang="cs-CZ"/>
            </a:p>
          </p:txBody>
        </p:sp>
        <p:sp>
          <p:nvSpPr>
            <p:cNvPr id="23953" name="Line 40"/>
            <p:cNvSpPr>
              <a:spLocks noChangeShapeType="1"/>
            </p:cNvSpPr>
            <p:nvPr/>
          </p:nvSpPr>
          <p:spPr bwMode="auto">
            <a:xfrm>
              <a:off x="3099" y="1717"/>
              <a:ext cx="40" cy="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cs-CZ"/>
            </a:p>
          </p:txBody>
        </p:sp>
      </p:grpSp>
      <p:grpSp>
        <p:nvGrpSpPr>
          <p:cNvPr id="23571" name="Group 41"/>
          <p:cNvGrpSpPr>
            <a:grpSpLocks/>
          </p:cNvGrpSpPr>
          <p:nvPr/>
        </p:nvGrpSpPr>
        <p:grpSpPr bwMode="auto">
          <a:xfrm>
            <a:off x="5413401" y="2703513"/>
            <a:ext cx="221344" cy="61912"/>
            <a:chOff x="3693" y="1703"/>
            <a:chExt cx="151" cy="39"/>
          </a:xfrm>
        </p:grpSpPr>
        <p:sp>
          <p:nvSpPr>
            <p:cNvPr id="23950" name="Freeform 42"/>
            <p:cNvSpPr>
              <a:spLocks/>
            </p:cNvSpPr>
            <p:nvPr/>
          </p:nvSpPr>
          <p:spPr bwMode="auto">
            <a:xfrm>
              <a:off x="3740" y="1703"/>
              <a:ext cx="104" cy="39"/>
            </a:xfrm>
            <a:custGeom>
              <a:avLst/>
              <a:gdLst>
                <a:gd name="T0" fmla="*/ 103 w 104"/>
                <a:gd name="T1" fmla="*/ 19 h 39"/>
                <a:gd name="T2" fmla="*/ 0 w 104"/>
                <a:gd name="T3" fmla="*/ 38 h 39"/>
                <a:gd name="T4" fmla="*/ 0 w 104"/>
                <a:gd name="T5" fmla="*/ 19 h 39"/>
                <a:gd name="T6" fmla="*/ 0 w 104"/>
                <a:gd name="T7" fmla="*/ 0 h 39"/>
                <a:gd name="T8" fmla="*/ 103 w 104"/>
                <a:gd name="T9" fmla="*/ 19 h 39"/>
                <a:gd name="T10" fmla="*/ 0 60000 65536"/>
                <a:gd name="T11" fmla="*/ 0 60000 65536"/>
                <a:gd name="T12" fmla="*/ 0 60000 65536"/>
                <a:gd name="T13" fmla="*/ 0 60000 65536"/>
                <a:gd name="T14" fmla="*/ 0 60000 65536"/>
                <a:gd name="T15" fmla="*/ 0 w 104"/>
                <a:gd name="T16" fmla="*/ 0 h 39"/>
                <a:gd name="T17" fmla="*/ 104 w 104"/>
                <a:gd name="T18" fmla="*/ 39 h 39"/>
              </a:gdLst>
              <a:ahLst/>
              <a:cxnLst>
                <a:cxn ang="T10">
                  <a:pos x="T0" y="T1"/>
                </a:cxn>
                <a:cxn ang="T11">
                  <a:pos x="T2" y="T3"/>
                </a:cxn>
                <a:cxn ang="T12">
                  <a:pos x="T4" y="T5"/>
                </a:cxn>
                <a:cxn ang="T13">
                  <a:pos x="T6" y="T7"/>
                </a:cxn>
                <a:cxn ang="T14">
                  <a:pos x="T8" y="T9"/>
                </a:cxn>
              </a:cxnLst>
              <a:rect l="T15" t="T16" r="T17" b="T18"/>
              <a:pathLst>
                <a:path w="104" h="39">
                  <a:moveTo>
                    <a:pt x="103" y="19"/>
                  </a:moveTo>
                  <a:lnTo>
                    <a:pt x="0" y="38"/>
                  </a:lnTo>
                  <a:lnTo>
                    <a:pt x="0" y="19"/>
                  </a:lnTo>
                  <a:lnTo>
                    <a:pt x="0" y="0"/>
                  </a:lnTo>
                  <a:lnTo>
                    <a:pt x="103" y="19"/>
                  </a:lnTo>
                </a:path>
              </a:pathLst>
            </a:custGeom>
            <a:solidFill>
              <a:srgbClr val="000000"/>
            </a:solidFill>
            <a:ln w="12700" cap="rnd">
              <a:solidFill>
                <a:srgbClr val="000000"/>
              </a:solidFill>
              <a:round/>
              <a:headEnd/>
              <a:tailEnd/>
            </a:ln>
          </p:spPr>
          <p:txBody>
            <a:bodyPr/>
            <a:lstStyle/>
            <a:p>
              <a:endParaRPr lang="cs-CZ"/>
            </a:p>
          </p:txBody>
        </p:sp>
        <p:sp>
          <p:nvSpPr>
            <p:cNvPr id="23951" name="Line 43"/>
            <p:cNvSpPr>
              <a:spLocks noChangeShapeType="1"/>
            </p:cNvSpPr>
            <p:nvPr/>
          </p:nvSpPr>
          <p:spPr bwMode="auto">
            <a:xfrm>
              <a:off x="3693" y="1726"/>
              <a:ext cx="49" cy="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cs-CZ"/>
            </a:p>
          </p:txBody>
        </p:sp>
      </p:grpSp>
      <p:grpSp>
        <p:nvGrpSpPr>
          <p:cNvPr id="23572" name="Group 44"/>
          <p:cNvGrpSpPr>
            <a:grpSpLocks/>
          </p:cNvGrpSpPr>
          <p:nvPr/>
        </p:nvGrpSpPr>
        <p:grpSpPr bwMode="auto">
          <a:xfrm>
            <a:off x="6295845" y="2703513"/>
            <a:ext cx="193493" cy="61912"/>
            <a:chOff x="4295" y="1703"/>
            <a:chExt cx="132" cy="39"/>
          </a:xfrm>
        </p:grpSpPr>
        <p:sp>
          <p:nvSpPr>
            <p:cNvPr id="23948" name="Freeform 45"/>
            <p:cNvSpPr>
              <a:spLocks/>
            </p:cNvSpPr>
            <p:nvPr/>
          </p:nvSpPr>
          <p:spPr bwMode="auto">
            <a:xfrm>
              <a:off x="4332" y="1703"/>
              <a:ext cx="95" cy="39"/>
            </a:xfrm>
            <a:custGeom>
              <a:avLst/>
              <a:gdLst>
                <a:gd name="T0" fmla="*/ 94 w 95"/>
                <a:gd name="T1" fmla="*/ 19 h 39"/>
                <a:gd name="T2" fmla="*/ 0 w 95"/>
                <a:gd name="T3" fmla="*/ 38 h 39"/>
                <a:gd name="T4" fmla="*/ 0 w 95"/>
                <a:gd name="T5" fmla="*/ 19 h 39"/>
                <a:gd name="T6" fmla="*/ 0 w 95"/>
                <a:gd name="T7" fmla="*/ 0 h 39"/>
                <a:gd name="T8" fmla="*/ 94 w 95"/>
                <a:gd name="T9" fmla="*/ 19 h 39"/>
                <a:gd name="T10" fmla="*/ 0 60000 65536"/>
                <a:gd name="T11" fmla="*/ 0 60000 65536"/>
                <a:gd name="T12" fmla="*/ 0 60000 65536"/>
                <a:gd name="T13" fmla="*/ 0 60000 65536"/>
                <a:gd name="T14" fmla="*/ 0 60000 65536"/>
                <a:gd name="T15" fmla="*/ 0 w 95"/>
                <a:gd name="T16" fmla="*/ 0 h 39"/>
                <a:gd name="T17" fmla="*/ 95 w 95"/>
                <a:gd name="T18" fmla="*/ 39 h 39"/>
              </a:gdLst>
              <a:ahLst/>
              <a:cxnLst>
                <a:cxn ang="T10">
                  <a:pos x="T0" y="T1"/>
                </a:cxn>
                <a:cxn ang="T11">
                  <a:pos x="T2" y="T3"/>
                </a:cxn>
                <a:cxn ang="T12">
                  <a:pos x="T4" y="T5"/>
                </a:cxn>
                <a:cxn ang="T13">
                  <a:pos x="T6" y="T7"/>
                </a:cxn>
                <a:cxn ang="T14">
                  <a:pos x="T8" y="T9"/>
                </a:cxn>
              </a:cxnLst>
              <a:rect l="T15" t="T16" r="T17" b="T18"/>
              <a:pathLst>
                <a:path w="95" h="39">
                  <a:moveTo>
                    <a:pt x="94" y="19"/>
                  </a:moveTo>
                  <a:lnTo>
                    <a:pt x="0" y="38"/>
                  </a:lnTo>
                  <a:lnTo>
                    <a:pt x="0" y="19"/>
                  </a:lnTo>
                  <a:lnTo>
                    <a:pt x="0" y="0"/>
                  </a:lnTo>
                  <a:lnTo>
                    <a:pt x="94" y="19"/>
                  </a:lnTo>
                </a:path>
              </a:pathLst>
            </a:custGeom>
            <a:solidFill>
              <a:srgbClr val="000000"/>
            </a:solidFill>
            <a:ln w="12700" cap="rnd">
              <a:solidFill>
                <a:srgbClr val="000000"/>
              </a:solidFill>
              <a:round/>
              <a:headEnd/>
              <a:tailEnd/>
            </a:ln>
          </p:spPr>
          <p:txBody>
            <a:bodyPr/>
            <a:lstStyle/>
            <a:p>
              <a:endParaRPr lang="cs-CZ"/>
            </a:p>
          </p:txBody>
        </p:sp>
        <p:sp>
          <p:nvSpPr>
            <p:cNvPr id="23949" name="Line 46"/>
            <p:cNvSpPr>
              <a:spLocks noChangeShapeType="1"/>
            </p:cNvSpPr>
            <p:nvPr/>
          </p:nvSpPr>
          <p:spPr bwMode="auto">
            <a:xfrm>
              <a:off x="4295" y="1726"/>
              <a:ext cx="39" cy="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cs-CZ"/>
            </a:p>
          </p:txBody>
        </p:sp>
      </p:grpSp>
      <p:sp>
        <p:nvSpPr>
          <p:cNvPr id="23573" name="Rectangle 47"/>
          <p:cNvSpPr>
            <a:spLocks noChangeArrowheads="1"/>
          </p:cNvSpPr>
          <p:nvPr/>
        </p:nvSpPr>
        <p:spPr bwMode="auto">
          <a:xfrm>
            <a:off x="3059238" y="3324225"/>
            <a:ext cx="639113" cy="250825"/>
          </a:xfrm>
          <a:prstGeom prst="rect">
            <a:avLst/>
          </a:prstGeom>
          <a:solidFill>
            <a:srgbClr val="FFFFFF"/>
          </a:solidFill>
          <a:ln w="12700">
            <a:solidFill>
              <a:srgbClr val="000000"/>
            </a:solidFill>
            <a:miter lim="800000"/>
            <a:headEnd/>
            <a:tailEnd/>
          </a:ln>
        </p:spPr>
        <p:txBody>
          <a:bodyPr wrap="none" anchor="ctr"/>
          <a:lstStyle/>
          <a:p>
            <a:endParaRPr lang="cs-CZ"/>
          </a:p>
        </p:txBody>
      </p:sp>
      <p:sp>
        <p:nvSpPr>
          <p:cNvPr id="23574" name="Rectangle 48"/>
          <p:cNvSpPr>
            <a:spLocks noChangeArrowheads="1"/>
          </p:cNvSpPr>
          <p:nvPr/>
        </p:nvSpPr>
        <p:spPr bwMode="auto">
          <a:xfrm>
            <a:off x="3900639" y="3309938"/>
            <a:ext cx="639113" cy="250825"/>
          </a:xfrm>
          <a:prstGeom prst="rect">
            <a:avLst/>
          </a:prstGeom>
          <a:solidFill>
            <a:srgbClr val="FFFFFF"/>
          </a:solidFill>
          <a:ln w="12700">
            <a:solidFill>
              <a:srgbClr val="000000"/>
            </a:solidFill>
            <a:miter lim="800000"/>
            <a:headEnd/>
            <a:tailEnd/>
          </a:ln>
        </p:spPr>
        <p:txBody>
          <a:bodyPr wrap="none" anchor="ctr"/>
          <a:lstStyle/>
          <a:p>
            <a:endParaRPr lang="cs-CZ"/>
          </a:p>
        </p:txBody>
      </p:sp>
      <p:sp>
        <p:nvSpPr>
          <p:cNvPr id="23575" name="Rectangle 49"/>
          <p:cNvSpPr>
            <a:spLocks noChangeArrowheads="1"/>
          </p:cNvSpPr>
          <p:nvPr/>
        </p:nvSpPr>
        <p:spPr bwMode="auto">
          <a:xfrm>
            <a:off x="4756698" y="3309938"/>
            <a:ext cx="639113" cy="250825"/>
          </a:xfrm>
          <a:prstGeom prst="rect">
            <a:avLst/>
          </a:prstGeom>
          <a:solidFill>
            <a:srgbClr val="FFFFFF"/>
          </a:solidFill>
          <a:ln w="12700">
            <a:solidFill>
              <a:srgbClr val="000000"/>
            </a:solidFill>
            <a:miter lim="800000"/>
            <a:headEnd/>
            <a:tailEnd/>
          </a:ln>
        </p:spPr>
        <p:txBody>
          <a:bodyPr wrap="none" anchor="ctr"/>
          <a:lstStyle/>
          <a:p>
            <a:endParaRPr lang="cs-CZ"/>
          </a:p>
        </p:txBody>
      </p:sp>
      <p:sp>
        <p:nvSpPr>
          <p:cNvPr id="23576" name="Rectangle 50"/>
          <p:cNvSpPr>
            <a:spLocks noChangeArrowheads="1"/>
          </p:cNvSpPr>
          <p:nvPr/>
        </p:nvSpPr>
        <p:spPr bwMode="auto">
          <a:xfrm>
            <a:off x="5639142" y="3309938"/>
            <a:ext cx="639113" cy="250825"/>
          </a:xfrm>
          <a:prstGeom prst="rect">
            <a:avLst/>
          </a:prstGeom>
          <a:solidFill>
            <a:srgbClr val="FFFFFF"/>
          </a:solidFill>
          <a:ln w="12700">
            <a:solidFill>
              <a:srgbClr val="000000"/>
            </a:solidFill>
            <a:miter lim="800000"/>
            <a:headEnd/>
            <a:tailEnd/>
          </a:ln>
        </p:spPr>
        <p:txBody>
          <a:bodyPr wrap="none" anchor="ctr"/>
          <a:lstStyle/>
          <a:p>
            <a:endParaRPr lang="cs-CZ"/>
          </a:p>
        </p:txBody>
      </p:sp>
      <p:sp>
        <p:nvSpPr>
          <p:cNvPr id="23577" name="Oval 51"/>
          <p:cNvSpPr>
            <a:spLocks noChangeArrowheads="1"/>
          </p:cNvSpPr>
          <p:nvPr/>
        </p:nvSpPr>
        <p:spPr bwMode="auto">
          <a:xfrm>
            <a:off x="2216372" y="3309938"/>
            <a:ext cx="640579" cy="250825"/>
          </a:xfrm>
          <a:prstGeom prst="ellipse">
            <a:avLst/>
          </a:prstGeom>
          <a:solidFill>
            <a:srgbClr val="FFFFFF"/>
          </a:solidFill>
          <a:ln w="12700">
            <a:solidFill>
              <a:srgbClr val="000000"/>
            </a:solidFill>
            <a:round/>
            <a:headEnd/>
            <a:tailEnd/>
          </a:ln>
        </p:spPr>
        <p:txBody>
          <a:bodyPr wrap="none" anchor="ctr"/>
          <a:lstStyle/>
          <a:p>
            <a:endParaRPr lang="cs-CZ"/>
          </a:p>
        </p:txBody>
      </p:sp>
      <p:sp>
        <p:nvSpPr>
          <p:cNvPr id="23578" name="Oval 52"/>
          <p:cNvSpPr>
            <a:spLocks noChangeArrowheads="1"/>
          </p:cNvSpPr>
          <p:nvPr/>
        </p:nvSpPr>
        <p:spPr bwMode="auto">
          <a:xfrm>
            <a:off x="6536246" y="3309938"/>
            <a:ext cx="637646" cy="250825"/>
          </a:xfrm>
          <a:prstGeom prst="ellipse">
            <a:avLst/>
          </a:prstGeom>
          <a:solidFill>
            <a:srgbClr val="FFFFFF"/>
          </a:solidFill>
          <a:ln w="12700">
            <a:solidFill>
              <a:srgbClr val="000000"/>
            </a:solidFill>
            <a:round/>
            <a:headEnd/>
            <a:tailEnd/>
          </a:ln>
        </p:spPr>
        <p:txBody>
          <a:bodyPr wrap="none" anchor="ctr"/>
          <a:lstStyle/>
          <a:p>
            <a:endParaRPr lang="cs-CZ"/>
          </a:p>
        </p:txBody>
      </p:sp>
      <p:sp>
        <p:nvSpPr>
          <p:cNvPr id="23579" name="Rectangle 53"/>
          <p:cNvSpPr>
            <a:spLocks noChangeArrowheads="1"/>
          </p:cNvSpPr>
          <p:nvPr/>
        </p:nvSpPr>
        <p:spPr bwMode="auto">
          <a:xfrm>
            <a:off x="2411331" y="3298826"/>
            <a:ext cx="344646" cy="2868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defTabSz="762000" eaLnBrk="0" hangingPunct="0">
              <a:lnSpc>
                <a:spcPct val="90000"/>
              </a:lnSpc>
            </a:pPr>
            <a:r>
              <a:rPr lang="en-US" sz="1400" b="1">
                <a:solidFill>
                  <a:srgbClr val="000000"/>
                </a:solidFill>
              </a:rPr>
              <a:t>In</a:t>
            </a:r>
          </a:p>
        </p:txBody>
      </p:sp>
      <p:sp>
        <p:nvSpPr>
          <p:cNvPr id="23580" name="Rectangle 54"/>
          <p:cNvSpPr>
            <a:spLocks noChangeArrowheads="1"/>
          </p:cNvSpPr>
          <p:nvPr/>
        </p:nvSpPr>
        <p:spPr bwMode="auto">
          <a:xfrm>
            <a:off x="6627129" y="3298826"/>
            <a:ext cx="493725" cy="2868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defTabSz="762000" eaLnBrk="0" hangingPunct="0">
              <a:lnSpc>
                <a:spcPct val="90000"/>
              </a:lnSpc>
            </a:pPr>
            <a:r>
              <a:rPr lang="en-US" sz="1400" b="1">
                <a:solidFill>
                  <a:srgbClr val="000000"/>
                </a:solidFill>
              </a:rPr>
              <a:t>Out</a:t>
            </a:r>
          </a:p>
        </p:txBody>
      </p:sp>
      <p:grpSp>
        <p:nvGrpSpPr>
          <p:cNvPr id="23581" name="Group 55"/>
          <p:cNvGrpSpPr>
            <a:grpSpLocks/>
          </p:cNvGrpSpPr>
          <p:nvPr/>
        </p:nvGrpSpPr>
        <p:grpSpPr bwMode="auto">
          <a:xfrm>
            <a:off x="2861348" y="3409951"/>
            <a:ext cx="193493" cy="47625"/>
            <a:chOff x="1951" y="2148"/>
            <a:chExt cx="133" cy="30"/>
          </a:xfrm>
        </p:grpSpPr>
        <p:sp>
          <p:nvSpPr>
            <p:cNvPr id="23946" name="Freeform 56"/>
            <p:cNvSpPr>
              <a:spLocks/>
            </p:cNvSpPr>
            <p:nvPr/>
          </p:nvSpPr>
          <p:spPr bwMode="auto">
            <a:xfrm>
              <a:off x="1979" y="2148"/>
              <a:ext cx="105" cy="30"/>
            </a:xfrm>
            <a:custGeom>
              <a:avLst/>
              <a:gdLst>
                <a:gd name="T0" fmla="*/ 104 w 105"/>
                <a:gd name="T1" fmla="*/ 19 h 30"/>
                <a:gd name="T2" fmla="*/ 0 w 105"/>
                <a:gd name="T3" fmla="*/ 29 h 30"/>
                <a:gd name="T4" fmla="*/ 0 w 105"/>
                <a:gd name="T5" fmla="*/ 19 h 30"/>
                <a:gd name="T6" fmla="*/ 0 w 105"/>
                <a:gd name="T7" fmla="*/ 0 h 30"/>
                <a:gd name="T8" fmla="*/ 104 w 105"/>
                <a:gd name="T9" fmla="*/ 19 h 30"/>
                <a:gd name="T10" fmla="*/ 0 60000 65536"/>
                <a:gd name="T11" fmla="*/ 0 60000 65536"/>
                <a:gd name="T12" fmla="*/ 0 60000 65536"/>
                <a:gd name="T13" fmla="*/ 0 60000 65536"/>
                <a:gd name="T14" fmla="*/ 0 60000 65536"/>
                <a:gd name="T15" fmla="*/ 0 w 105"/>
                <a:gd name="T16" fmla="*/ 0 h 30"/>
                <a:gd name="T17" fmla="*/ 105 w 105"/>
                <a:gd name="T18" fmla="*/ 30 h 30"/>
              </a:gdLst>
              <a:ahLst/>
              <a:cxnLst>
                <a:cxn ang="T10">
                  <a:pos x="T0" y="T1"/>
                </a:cxn>
                <a:cxn ang="T11">
                  <a:pos x="T2" y="T3"/>
                </a:cxn>
                <a:cxn ang="T12">
                  <a:pos x="T4" y="T5"/>
                </a:cxn>
                <a:cxn ang="T13">
                  <a:pos x="T6" y="T7"/>
                </a:cxn>
                <a:cxn ang="T14">
                  <a:pos x="T8" y="T9"/>
                </a:cxn>
              </a:cxnLst>
              <a:rect l="T15" t="T16" r="T17" b="T18"/>
              <a:pathLst>
                <a:path w="105" h="30">
                  <a:moveTo>
                    <a:pt x="104" y="19"/>
                  </a:moveTo>
                  <a:lnTo>
                    <a:pt x="0" y="29"/>
                  </a:lnTo>
                  <a:lnTo>
                    <a:pt x="0" y="19"/>
                  </a:lnTo>
                  <a:lnTo>
                    <a:pt x="0" y="0"/>
                  </a:lnTo>
                  <a:lnTo>
                    <a:pt x="104" y="19"/>
                  </a:lnTo>
                </a:path>
              </a:pathLst>
            </a:custGeom>
            <a:solidFill>
              <a:srgbClr val="000000"/>
            </a:solidFill>
            <a:ln w="12700" cap="rnd">
              <a:solidFill>
                <a:srgbClr val="000000"/>
              </a:solidFill>
              <a:round/>
              <a:headEnd/>
              <a:tailEnd/>
            </a:ln>
          </p:spPr>
          <p:txBody>
            <a:bodyPr/>
            <a:lstStyle/>
            <a:p>
              <a:endParaRPr lang="cs-CZ"/>
            </a:p>
          </p:txBody>
        </p:sp>
        <p:sp>
          <p:nvSpPr>
            <p:cNvPr id="23947" name="Line 57"/>
            <p:cNvSpPr>
              <a:spLocks noChangeShapeType="1"/>
            </p:cNvSpPr>
            <p:nvPr/>
          </p:nvSpPr>
          <p:spPr bwMode="auto">
            <a:xfrm>
              <a:off x="1951" y="2171"/>
              <a:ext cx="30" cy="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cs-CZ"/>
            </a:p>
          </p:txBody>
        </p:sp>
      </p:grpSp>
      <p:grpSp>
        <p:nvGrpSpPr>
          <p:cNvPr id="23582" name="Group 58"/>
          <p:cNvGrpSpPr>
            <a:grpSpLocks/>
          </p:cNvGrpSpPr>
          <p:nvPr/>
        </p:nvGrpSpPr>
        <p:grpSpPr bwMode="auto">
          <a:xfrm>
            <a:off x="3702749" y="3409951"/>
            <a:ext cx="208151" cy="47625"/>
            <a:chOff x="2526" y="2148"/>
            <a:chExt cx="142" cy="30"/>
          </a:xfrm>
        </p:grpSpPr>
        <p:sp>
          <p:nvSpPr>
            <p:cNvPr id="23944" name="Freeform 59"/>
            <p:cNvSpPr>
              <a:spLocks/>
            </p:cNvSpPr>
            <p:nvPr/>
          </p:nvSpPr>
          <p:spPr bwMode="auto">
            <a:xfrm>
              <a:off x="2563" y="2148"/>
              <a:ext cx="105" cy="30"/>
            </a:xfrm>
            <a:custGeom>
              <a:avLst/>
              <a:gdLst>
                <a:gd name="T0" fmla="*/ 104 w 105"/>
                <a:gd name="T1" fmla="*/ 19 h 30"/>
                <a:gd name="T2" fmla="*/ 0 w 105"/>
                <a:gd name="T3" fmla="*/ 29 h 30"/>
                <a:gd name="T4" fmla="*/ 0 w 105"/>
                <a:gd name="T5" fmla="*/ 19 h 30"/>
                <a:gd name="T6" fmla="*/ 0 w 105"/>
                <a:gd name="T7" fmla="*/ 0 h 30"/>
                <a:gd name="T8" fmla="*/ 104 w 105"/>
                <a:gd name="T9" fmla="*/ 19 h 30"/>
                <a:gd name="T10" fmla="*/ 0 60000 65536"/>
                <a:gd name="T11" fmla="*/ 0 60000 65536"/>
                <a:gd name="T12" fmla="*/ 0 60000 65536"/>
                <a:gd name="T13" fmla="*/ 0 60000 65536"/>
                <a:gd name="T14" fmla="*/ 0 60000 65536"/>
                <a:gd name="T15" fmla="*/ 0 w 105"/>
                <a:gd name="T16" fmla="*/ 0 h 30"/>
                <a:gd name="T17" fmla="*/ 105 w 105"/>
                <a:gd name="T18" fmla="*/ 30 h 30"/>
              </a:gdLst>
              <a:ahLst/>
              <a:cxnLst>
                <a:cxn ang="T10">
                  <a:pos x="T0" y="T1"/>
                </a:cxn>
                <a:cxn ang="T11">
                  <a:pos x="T2" y="T3"/>
                </a:cxn>
                <a:cxn ang="T12">
                  <a:pos x="T4" y="T5"/>
                </a:cxn>
                <a:cxn ang="T13">
                  <a:pos x="T6" y="T7"/>
                </a:cxn>
                <a:cxn ang="T14">
                  <a:pos x="T8" y="T9"/>
                </a:cxn>
              </a:cxnLst>
              <a:rect l="T15" t="T16" r="T17" b="T18"/>
              <a:pathLst>
                <a:path w="105" h="30">
                  <a:moveTo>
                    <a:pt x="104" y="19"/>
                  </a:moveTo>
                  <a:lnTo>
                    <a:pt x="0" y="29"/>
                  </a:lnTo>
                  <a:lnTo>
                    <a:pt x="0" y="19"/>
                  </a:lnTo>
                  <a:lnTo>
                    <a:pt x="0" y="0"/>
                  </a:lnTo>
                  <a:lnTo>
                    <a:pt x="104" y="19"/>
                  </a:lnTo>
                </a:path>
              </a:pathLst>
            </a:custGeom>
            <a:solidFill>
              <a:srgbClr val="000000"/>
            </a:solidFill>
            <a:ln w="12700" cap="rnd">
              <a:solidFill>
                <a:srgbClr val="000000"/>
              </a:solidFill>
              <a:round/>
              <a:headEnd/>
              <a:tailEnd/>
            </a:ln>
          </p:spPr>
          <p:txBody>
            <a:bodyPr/>
            <a:lstStyle/>
            <a:p>
              <a:endParaRPr lang="cs-CZ"/>
            </a:p>
          </p:txBody>
        </p:sp>
        <p:sp>
          <p:nvSpPr>
            <p:cNvPr id="23945" name="Line 60"/>
            <p:cNvSpPr>
              <a:spLocks noChangeShapeType="1"/>
            </p:cNvSpPr>
            <p:nvPr/>
          </p:nvSpPr>
          <p:spPr bwMode="auto">
            <a:xfrm>
              <a:off x="2526" y="2171"/>
              <a:ext cx="39" cy="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cs-CZ"/>
            </a:p>
          </p:txBody>
        </p:sp>
      </p:grpSp>
      <p:grpSp>
        <p:nvGrpSpPr>
          <p:cNvPr id="23583" name="Group 61"/>
          <p:cNvGrpSpPr>
            <a:grpSpLocks/>
          </p:cNvGrpSpPr>
          <p:nvPr/>
        </p:nvGrpSpPr>
        <p:grpSpPr bwMode="auto">
          <a:xfrm>
            <a:off x="4544149" y="3409951"/>
            <a:ext cx="221344" cy="47625"/>
            <a:chOff x="3099" y="2148"/>
            <a:chExt cx="152" cy="30"/>
          </a:xfrm>
        </p:grpSpPr>
        <p:sp>
          <p:nvSpPr>
            <p:cNvPr id="23942" name="Freeform 62"/>
            <p:cNvSpPr>
              <a:spLocks/>
            </p:cNvSpPr>
            <p:nvPr/>
          </p:nvSpPr>
          <p:spPr bwMode="auto">
            <a:xfrm>
              <a:off x="3146" y="2148"/>
              <a:ext cx="105" cy="30"/>
            </a:xfrm>
            <a:custGeom>
              <a:avLst/>
              <a:gdLst>
                <a:gd name="T0" fmla="*/ 104 w 105"/>
                <a:gd name="T1" fmla="*/ 19 h 30"/>
                <a:gd name="T2" fmla="*/ 0 w 105"/>
                <a:gd name="T3" fmla="*/ 29 h 30"/>
                <a:gd name="T4" fmla="*/ 0 w 105"/>
                <a:gd name="T5" fmla="*/ 19 h 30"/>
                <a:gd name="T6" fmla="*/ 0 w 105"/>
                <a:gd name="T7" fmla="*/ 0 h 30"/>
                <a:gd name="T8" fmla="*/ 104 w 105"/>
                <a:gd name="T9" fmla="*/ 19 h 30"/>
                <a:gd name="T10" fmla="*/ 0 60000 65536"/>
                <a:gd name="T11" fmla="*/ 0 60000 65536"/>
                <a:gd name="T12" fmla="*/ 0 60000 65536"/>
                <a:gd name="T13" fmla="*/ 0 60000 65536"/>
                <a:gd name="T14" fmla="*/ 0 60000 65536"/>
                <a:gd name="T15" fmla="*/ 0 w 105"/>
                <a:gd name="T16" fmla="*/ 0 h 30"/>
                <a:gd name="T17" fmla="*/ 105 w 105"/>
                <a:gd name="T18" fmla="*/ 30 h 30"/>
              </a:gdLst>
              <a:ahLst/>
              <a:cxnLst>
                <a:cxn ang="T10">
                  <a:pos x="T0" y="T1"/>
                </a:cxn>
                <a:cxn ang="T11">
                  <a:pos x="T2" y="T3"/>
                </a:cxn>
                <a:cxn ang="T12">
                  <a:pos x="T4" y="T5"/>
                </a:cxn>
                <a:cxn ang="T13">
                  <a:pos x="T6" y="T7"/>
                </a:cxn>
                <a:cxn ang="T14">
                  <a:pos x="T8" y="T9"/>
                </a:cxn>
              </a:cxnLst>
              <a:rect l="T15" t="T16" r="T17" b="T18"/>
              <a:pathLst>
                <a:path w="105" h="30">
                  <a:moveTo>
                    <a:pt x="104" y="19"/>
                  </a:moveTo>
                  <a:lnTo>
                    <a:pt x="0" y="29"/>
                  </a:lnTo>
                  <a:lnTo>
                    <a:pt x="0" y="19"/>
                  </a:lnTo>
                  <a:lnTo>
                    <a:pt x="0" y="0"/>
                  </a:lnTo>
                  <a:lnTo>
                    <a:pt x="104" y="19"/>
                  </a:lnTo>
                </a:path>
              </a:pathLst>
            </a:custGeom>
            <a:solidFill>
              <a:srgbClr val="000000"/>
            </a:solidFill>
            <a:ln w="12700" cap="rnd">
              <a:solidFill>
                <a:srgbClr val="000000"/>
              </a:solidFill>
              <a:round/>
              <a:headEnd/>
              <a:tailEnd/>
            </a:ln>
          </p:spPr>
          <p:txBody>
            <a:bodyPr/>
            <a:lstStyle/>
            <a:p>
              <a:endParaRPr lang="cs-CZ"/>
            </a:p>
          </p:txBody>
        </p:sp>
        <p:sp>
          <p:nvSpPr>
            <p:cNvPr id="23943" name="Line 63"/>
            <p:cNvSpPr>
              <a:spLocks noChangeShapeType="1"/>
            </p:cNvSpPr>
            <p:nvPr/>
          </p:nvSpPr>
          <p:spPr bwMode="auto">
            <a:xfrm>
              <a:off x="3099" y="2171"/>
              <a:ext cx="49" cy="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cs-CZ"/>
            </a:p>
          </p:txBody>
        </p:sp>
      </p:grpSp>
      <p:grpSp>
        <p:nvGrpSpPr>
          <p:cNvPr id="23584" name="Group 64"/>
          <p:cNvGrpSpPr>
            <a:grpSpLocks/>
          </p:cNvGrpSpPr>
          <p:nvPr/>
        </p:nvGrpSpPr>
        <p:grpSpPr bwMode="auto">
          <a:xfrm>
            <a:off x="5426594" y="3409951"/>
            <a:ext cx="208151" cy="47625"/>
            <a:chOff x="3702" y="2148"/>
            <a:chExt cx="142" cy="30"/>
          </a:xfrm>
        </p:grpSpPr>
        <p:sp>
          <p:nvSpPr>
            <p:cNvPr id="23940" name="Freeform 65"/>
            <p:cNvSpPr>
              <a:spLocks/>
            </p:cNvSpPr>
            <p:nvPr/>
          </p:nvSpPr>
          <p:spPr bwMode="auto">
            <a:xfrm>
              <a:off x="3740" y="2148"/>
              <a:ext cx="104" cy="30"/>
            </a:xfrm>
            <a:custGeom>
              <a:avLst/>
              <a:gdLst>
                <a:gd name="T0" fmla="*/ 103 w 104"/>
                <a:gd name="T1" fmla="*/ 19 h 30"/>
                <a:gd name="T2" fmla="*/ 0 w 104"/>
                <a:gd name="T3" fmla="*/ 29 h 30"/>
                <a:gd name="T4" fmla="*/ 0 w 104"/>
                <a:gd name="T5" fmla="*/ 19 h 30"/>
                <a:gd name="T6" fmla="*/ 0 w 104"/>
                <a:gd name="T7" fmla="*/ 0 h 30"/>
                <a:gd name="T8" fmla="*/ 103 w 104"/>
                <a:gd name="T9" fmla="*/ 19 h 30"/>
                <a:gd name="T10" fmla="*/ 0 60000 65536"/>
                <a:gd name="T11" fmla="*/ 0 60000 65536"/>
                <a:gd name="T12" fmla="*/ 0 60000 65536"/>
                <a:gd name="T13" fmla="*/ 0 60000 65536"/>
                <a:gd name="T14" fmla="*/ 0 60000 65536"/>
                <a:gd name="T15" fmla="*/ 0 w 104"/>
                <a:gd name="T16" fmla="*/ 0 h 30"/>
                <a:gd name="T17" fmla="*/ 104 w 104"/>
                <a:gd name="T18" fmla="*/ 30 h 30"/>
              </a:gdLst>
              <a:ahLst/>
              <a:cxnLst>
                <a:cxn ang="T10">
                  <a:pos x="T0" y="T1"/>
                </a:cxn>
                <a:cxn ang="T11">
                  <a:pos x="T2" y="T3"/>
                </a:cxn>
                <a:cxn ang="T12">
                  <a:pos x="T4" y="T5"/>
                </a:cxn>
                <a:cxn ang="T13">
                  <a:pos x="T6" y="T7"/>
                </a:cxn>
                <a:cxn ang="T14">
                  <a:pos x="T8" y="T9"/>
                </a:cxn>
              </a:cxnLst>
              <a:rect l="T15" t="T16" r="T17" b="T18"/>
              <a:pathLst>
                <a:path w="104" h="30">
                  <a:moveTo>
                    <a:pt x="103" y="19"/>
                  </a:moveTo>
                  <a:lnTo>
                    <a:pt x="0" y="29"/>
                  </a:lnTo>
                  <a:lnTo>
                    <a:pt x="0" y="19"/>
                  </a:lnTo>
                  <a:lnTo>
                    <a:pt x="0" y="0"/>
                  </a:lnTo>
                  <a:lnTo>
                    <a:pt x="103" y="19"/>
                  </a:lnTo>
                </a:path>
              </a:pathLst>
            </a:custGeom>
            <a:solidFill>
              <a:srgbClr val="000000"/>
            </a:solidFill>
            <a:ln w="12700" cap="rnd">
              <a:solidFill>
                <a:srgbClr val="000000"/>
              </a:solidFill>
              <a:round/>
              <a:headEnd/>
              <a:tailEnd/>
            </a:ln>
          </p:spPr>
          <p:txBody>
            <a:bodyPr/>
            <a:lstStyle/>
            <a:p>
              <a:endParaRPr lang="cs-CZ"/>
            </a:p>
          </p:txBody>
        </p:sp>
        <p:sp>
          <p:nvSpPr>
            <p:cNvPr id="23941" name="Line 66"/>
            <p:cNvSpPr>
              <a:spLocks noChangeShapeType="1"/>
            </p:cNvSpPr>
            <p:nvPr/>
          </p:nvSpPr>
          <p:spPr bwMode="auto">
            <a:xfrm>
              <a:off x="3702" y="2171"/>
              <a:ext cx="40" cy="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cs-CZ"/>
            </a:p>
          </p:txBody>
        </p:sp>
      </p:grpSp>
      <p:grpSp>
        <p:nvGrpSpPr>
          <p:cNvPr id="23585" name="Group 67"/>
          <p:cNvGrpSpPr>
            <a:grpSpLocks/>
          </p:cNvGrpSpPr>
          <p:nvPr/>
        </p:nvGrpSpPr>
        <p:grpSpPr bwMode="auto">
          <a:xfrm>
            <a:off x="6295846" y="3409951"/>
            <a:ext cx="208151" cy="47625"/>
            <a:chOff x="4295" y="2148"/>
            <a:chExt cx="142" cy="30"/>
          </a:xfrm>
        </p:grpSpPr>
        <p:sp>
          <p:nvSpPr>
            <p:cNvPr id="23938" name="Freeform 68"/>
            <p:cNvSpPr>
              <a:spLocks/>
            </p:cNvSpPr>
            <p:nvPr/>
          </p:nvSpPr>
          <p:spPr bwMode="auto">
            <a:xfrm>
              <a:off x="4332" y="2148"/>
              <a:ext cx="105" cy="30"/>
            </a:xfrm>
            <a:custGeom>
              <a:avLst/>
              <a:gdLst>
                <a:gd name="T0" fmla="*/ 104 w 105"/>
                <a:gd name="T1" fmla="*/ 19 h 30"/>
                <a:gd name="T2" fmla="*/ 0 w 105"/>
                <a:gd name="T3" fmla="*/ 29 h 30"/>
                <a:gd name="T4" fmla="*/ 0 w 105"/>
                <a:gd name="T5" fmla="*/ 19 h 30"/>
                <a:gd name="T6" fmla="*/ 0 w 105"/>
                <a:gd name="T7" fmla="*/ 0 h 30"/>
                <a:gd name="T8" fmla="*/ 104 w 105"/>
                <a:gd name="T9" fmla="*/ 19 h 30"/>
                <a:gd name="T10" fmla="*/ 0 60000 65536"/>
                <a:gd name="T11" fmla="*/ 0 60000 65536"/>
                <a:gd name="T12" fmla="*/ 0 60000 65536"/>
                <a:gd name="T13" fmla="*/ 0 60000 65536"/>
                <a:gd name="T14" fmla="*/ 0 60000 65536"/>
                <a:gd name="T15" fmla="*/ 0 w 105"/>
                <a:gd name="T16" fmla="*/ 0 h 30"/>
                <a:gd name="T17" fmla="*/ 105 w 105"/>
                <a:gd name="T18" fmla="*/ 30 h 30"/>
              </a:gdLst>
              <a:ahLst/>
              <a:cxnLst>
                <a:cxn ang="T10">
                  <a:pos x="T0" y="T1"/>
                </a:cxn>
                <a:cxn ang="T11">
                  <a:pos x="T2" y="T3"/>
                </a:cxn>
                <a:cxn ang="T12">
                  <a:pos x="T4" y="T5"/>
                </a:cxn>
                <a:cxn ang="T13">
                  <a:pos x="T6" y="T7"/>
                </a:cxn>
                <a:cxn ang="T14">
                  <a:pos x="T8" y="T9"/>
                </a:cxn>
              </a:cxnLst>
              <a:rect l="T15" t="T16" r="T17" b="T18"/>
              <a:pathLst>
                <a:path w="105" h="30">
                  <a:moveTo>
                    <a:pt x="104" y="19"/>
                  </a:moveTo>
                  <a:lnTo>
                    <a:pt x="0" y="29"/>
                  </a:lnTo>
                  <a:lnTo>
                    <a:pt x="0" y="19"/>
                  </a:lnTo>
                  <a:lnTo>
                    <a:pt x="0" y="0"/>
                  </a:lnTo>
                  <a:lnTo>
                    <a:pt x="104" y="19"/>
                  </a:lnTo>
                </a:path>
              </a:pathLst>
            </a:custGeom>
            <a:solidFill>
              <a:srgbClr val="000000"/>
            </a:solidFill>
            <a:ln w="12700" cap="rnd">
              <a:solidFill>
                <a:srgbClr val="000000"/>
              </a:solidFill>
              <a:round/>
              <a:headEnd/>
              <a:tailEnd/>
            </a:ln>
          </p:spPr>
          <p:txBody>
            <a:bodyPr/>
            <a:lstStyle/>
            <a:p>
              <a:endParaRPr lang="cs-CZ"/>
            </a:p>
          </p:txBody>
        </p:sp>
        <p:sp>
          <p:nvSpPr>
            <p:cNvPr id="23939" name="Line 69"/>
            <p:cNvSpPr>
              <a:spLocks noChangeShapeType="1"/>
            </p:cNvSpPr>
            <p:nvPr/>
          </p:nvSpPr>
          <p:spPr bwMode="auto">
            <a:xfrm>
              <a:off x="4295" y="2171"/>
              <a:ext cx="39" cy="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cs-CZ"/>
            </a:p>
          </p:txBody>
        </p:sp>
      </p:grpSp>
      <p:sp>
        <p:nvSpPr>
          <p:cNvPr id="23586" name="Rectangle 70"/>
          <p:cNvSpPr>
            <a:spLocks noChangeArrowheads="1"/>
          </p:cNvSpPr>
          <p:nvPr/>
        </p:nvSpPr>
        <p:spPr bwMode="auto">
          <a:xfrm>
            <a:off x="3141327" y="3384551"/>
            <a:ext cx="128995" cy="22225"/>
          </a:xfrm>
          <a:prstGeom prst="rect">
            <a:avLst/>
          </a:prstGeom>
          <a:solidFill>
            <a:srgbClr val="FFFFFF"/>
          </a:solidFill>
          <a:ln w="12700">
            <a:solidFill>
              <a:srgbClr val="000000"/>
            </a:solidFill>
            <a:miter lim="800000"/>
            <a:headEnd/>
            <a:tailEnd/>
          </a:ln>
        </p:spPr>
        <p:txBody>
          <a:bodyPr wrap="none" anchor="ctr"/>
          <a:lstStyle/>
          <a:p>
            <a:endParaRPr lang="cs-CZ"/>
          </a:p>
        </p:txBody>
      </p:sp>
      <p:sp>
        <p:nvSpPr>
          <p:cNvPr id="23587" name="Rectangle 71"/>
          <p:cNvSpPr>
            <a:spLocks noChangeArrowheads="1"/>
          </p:cNvSpPr>
          <p:nvPr/>
        </p:nvSpPr>
        <p:spPr bwMode="auto">
          <a:xfrm>
            <a:off x="3114941" y="3476626"/>
            <a:ext cx="140722" cy="36513"/>
          </a:xfrm>
          <a:prstGeom prst="rect">
            <a:avLst/>
          </a:prstGeom>
          <a:solidFill>
            <a:srgbClr val="FFFFFF"/>
          </a:solidFill>
          <a:ln w="12700">
            <a:solidFill>
              <a:srgbClr val="000000"/>
            </a:solidFill>
            <a:miter lim="800000"/>
            <a:headEnd/>
            <a:tailEnd/>
          </a:ln>
        </p:spPr>
        <p:txBody>
          <a:bodyPr wrap="none" anchor="ctr"/>
          <a:lstStyle/>
          <a:p>
            <a:endParaRPr lang="cs-CZ"/>
          </a:p>
        </p:txBody>
      </p:sp>
      <p:sp>
        <p:nvSpPr>
          <p:cNvPr id="23588" name="Rectangle 72"/>
          <p:cNvSpPr>
            <a:spLocks noChangeArrowheads="1"/>
          </p:cNvSpPr>
          <p:nvPr/>
        </p:nvSpPr>
        <p:spPr bwMode="auto">
          <a:xfrm>
            <a:off x="3431566" y="3402013"/>
            <a:ext cx="127529" cy="19050"/>
          </a:xfrm>
          <a:prstGeom prst="rect">
            <a:avLst/>
          </a:prstGeom>
          <a:solidFill>
            <a:srgbClr val="FFFFFF"/>
          </a:solidFill>
          <a:ln w="12700">
            <a:solidFill>
              <a:srgbClr val="000000"/>
            </a:solidFill>
            <a:miter lim="800000"/>
            <a:headEnd/>
            <a:tailEnd/>
          </a:ln>
        </p:spPr>
        <p:txBody>
          <a:bodyPr wrap="none" anchor="ctr"/>
          <a:lstStyle/>
          <a:p>
            <a:endParaRPr lang="cs-CZ"/>
          </a:p>
        </p:txBody>
      </p:sp>
      <p:sp>
        <p:nvSpPr>
          <p:cNvPr id="23589" name="Rectangle 73"/>
          <p:cNvSpPr>
            <a:spLocks noChangeArrowheads="1"/>
          </p:cNvSpPr>
          <p:nvPr/>
        </p:nvSpPr>
        <p:spPr bwMode="auto">
          <a:xfrm>
            <a:off x="3431566" y="3508375"/>
            <a:ext cx="127529" cy="20638"/>
          </a:xfrm>
          <a:prstGeom prst="rect">
            <a:avLst/>
          </a:prstGeom>
          <a:solidFill>
            <a:srgbClr val="FFFFFF"/>
          </a:solidFill>
          <a:ln w="12700">
            <a:solidFill>
              <a:srgbClr val="000000"/>
            </a:solidFill>
            <a:miter lim="800000"/>
            <a:headEnd/>
            <a:tailEnd/>
          </a:ln>
        </p:spPr>
        <p:txBody>
          <a:bodyPr wrap="none" anchor="ctr"/>
          <a:lstStyle/>
          <a:p>
            <a:endParaRPr lang="cs-CZ"/>
          </a:p>
        </p:txBody>
      </p:sp>
      <p:sp>
        <p:nvSpPr>
          <p:cNvPr id="23590" name="Line 74"/>
          <p:cNvSpPr>
            <a:spLocks noChangeShapeType="1"/>
          </p:cNvSpPr>
          <p:nvPr/>
        </p:nvSpPr>
        <p:spPr bwMode="auto">
          <a:xfrm>
            <a:off x="3053376" y="3402013"/>
            <a:ext cx="85020" cy="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cs-CZ"/>
          </a:p>
        </p:txBody>
      </p:sp>
      <p:sp>
        <p:nvSpPr>
          <p:cNvPr id="23591" name="Line 75"/>
          <p:cNvSpPr>
            <a:spLocks noChangeShapeType="1"/>
          </p:cNvSpPr>
          <p:nvPr/>
        </p:nvSpPr>
        <p:spPr bwMode="auto">
          <a:xfrm>
            <a:off x="3197029" y="3425826"/>
            <a:ext cx="0" cy="49213"/>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cs-CZ"/>
          </a:p>
        </p:txBody>
      </p:sp>
      <p:sp>
        <p:nvSpPr>
          <p:cNvPr id="23592" name="Line 76"/>
          <p:cNvSpPr>
            <a:spLocks noChangeShapeType="1"/>
          </p:cNvSpPr>
          <p:nvPr/>
        </p:nvSpPr>
        <p:spPr bwMode="auto">
          <a:xfrm>
            <a:off x="3246868" y="3432175"/>
            <a:ext cx="181766" cy="7620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cs-CZ"/>
          </a:p>
        </p:txBody>
      </p:sp>
      <p:sp>
        <p:nvSpPr>
          <p:cNvPr id="23593" name="Line 77"/>
          <p:cNvSpPr>
            <a:spLocks noChangeShapeType="1"/>
          </p:cNvSpPr>
          <p:nvPr/>
        </p:nvSpPr>
        <p:spPr bwMode="auto">
          <a:xfrm>
            <a:off x="3500460" y="3440114"/>
            <a:ext cx="0" cy="65087"/>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cs-CZ"/>
          </a:p>
        </p:txBody>
      </p:sp>
      <p:sp>
        <p:nvSpPr>
          <p:cNvPr id="23594" name="Line 78"/>
          <p:cNvSpPr>
            <a:spLocks noChangeShapeType="1"/>
          </p:cNvSpPr>
          <p:nvPr/>
        </p:nvSpPr>
        <p:spPr bwMode="auto">
          <a:xfrm>
            <a:off x="3563493" y="3432175"/>
            <a:ext cx="142187" cy="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cs-CZ"/>
          </a:p>
        </p:txBody>
      </p:sp>
      <p:sp>
        <p:nvSpPr>
          <p:cNvPr id="23595" name="Rectangle 79"/>
          <p:cNvSpPr>
            <a:spLocks noChangeArrowheads="1"/>
          </p:cNvSpPr>
          <p:nvPr/>
        </p:nvSpPr>
        <p:spPr bwMode="auto">
          <a:xfrm>
            <a:off x="3984193" y="3370263"/>
            <a:ext cx="142188" cy="36512"/>
          </a:xfrm>
          <a:prstGeom prst="rect">
            <a:avLst/>
          </a:prstGeom>
          <a:solidFill>
            <a:srgbClr val="FFFFFF"/>
          </a:solidFill>
          <a:ln w="12700">
            <a:solidFill>
              <a:srgbClr val="000000"/>
            </a:solidFill>
            <a:miter lim="800000"/>
            <a:headEnd/>
            <a:tailEnd/>
          </a:ln>
        </p:spPr>
        <p:txBody>
          <a:bodyPr wrap="none" anchor="ctr"/>
          <a:lstStyle/>
          <a:p>
            <a:endParaRPr lang="cs-CZ"/>
          </a:p>
        </p:txBody>
      </p:sp>
      <p:sp>
        <p:nvSpPr>
          <p:cNvPr id="23596" name="Rectangle 80"/>
          <p:cNvSpPr>
            <a:spLocks noChangeArrowheads="1"/>
          </p:cNvSpPr>
          <p:nvPr/>
        </p:nvSpPr>
        <p:spPr bwMode="auto">
          <a:xfrm>
            <a:off x="3968069" y="3476626"/>
            <a:ext cx="130461" cy="22225"/>
          </a:xfrm>
          <a:prstGeom prst="rect">
            <a:avLst/>
          </a:prstGeom>
          <a:solidFill>
            <a:srgbClr val="FFFFFF"/>
          </a:solidFill>
          <a:ln w="12700">
            <a:solidFill>
              <a:srgbClr val="000000"/>
            </a:solidFill>
            <a:miter lim="800000"/>
            <a:headEnd/>
            <a:tailEnd/>
          </a:ln>
        </p:spPr>
        <p:txBody>
          <a:bodyPr wrap="none" anchor="ctr"/>
          <a:lstStyle/>
          <a:p>
            <a:endParaRPr lang="cs-CZ"/>
          </a:p>
        </p:txBody>
      </p:sp>
      <p:sp>
        <p:nvSpPr>
          <p:cNvPr id="23597" name="Rectangle 81"/>
          <p:cNvSpPr>
            <a:spLocks noChangeArrowheads="1"/>
          </p:cNvSpPr>
          <p:nvPr/>
        </p:nvSpPr>
        <p:spPr bwMode="auto">
          <a:xfrm>
            <a:off x="4272966" y="3402013"/>
            <a:ext cx="114337" cy="19050"/>
          </a:xfrm>
          <a:prstGeom prst="rect">
            <a:avLst/>
          </a:prstGeom>
          <a:solidFill>
            <a:srgbClr val="FFFFFF"/>
          </a:solidFill>
          <a:ln w="12700">
            <a:solidFill>
              <a:srgbClr val="000000"/>
            </a:solidFill>
            <a:miter lim="800000"/>
            <a:headEnd/>
            <a:tailEnd/>
          </a:ln>
        </p:spPr>
        <p:txBody>
          <a:bodyPr wrap="none" anchor="ctr"/>
          <a:lstStyle/>
          <a:p>
            <a:endParaRPr lang="cs-CZ"/>
          </a:p>
        </p:txBody>
      </p:sp>
      <p:sp>
        <p:nvSpPr>
          <p:cNvPr id="23598" name="Rectangle 82"/>
          <p:cNvSpPr>
            <a:spLocks noChangeArrowheads="1"/>
          </p:cNvSpPr>
          <p:nvPr/>
        </p:nvSpPr>
        <p:spPr bwMode="auto">
          <a:xfrm>
            <a:off x="4272966" y="3494089"/>
            <a:ext cx="114337" cy="34925"/>
          </a:xfrm>
          <a:prstGeom prst="rect">
            <a:avLst/>
          </a:prstGeom>
          <a:solidFill>
            <a:srgbClr val="FFFFFF"/>
          </a:solidFill>
          <a:ln w="12700">
            <a:solidFill>
              <a:srgbClr val="000000"/>
            </a:solidFill>
            <a:miter lim="800000"/>
            <a:headEnd/>
            <a:tailEnd/>
          </a:ln>
        </p:spPr>
        <p:txBody>
          <a:bodyPr wrap="none" anchor="ctr"/>
          <a:lstStyle/>
          <a:p>
            <a:endParaRPr lang="cs-CZ"/>
          </a:p>
        </p:txBody>
      </p:sp>
      <p:sp>
        <p:nvSpPr>
          <p:cNvPr id="23599" name="Line 83"/>
          <p:cNvSpPr>
            <a:spLocks noChangeShapeType="1"/>
          </p:cNvSpPr>
          <p:nvPr/>
        </p:nvSpPr>
        <p:spPr bwMode="auto">
          <a:xfrm>
            <a:off x="3894776" y="3384551"/>
            <a:ext cx="86485" cy="17463"/>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cs-CZ"/>
          </a:p>
        </p:txBody>
      </p:sp>
      <p:sp>
        <p:nvSpPr>
          <p:cNvPr id="23600" name="Line 84"/>
          <p:cNvSpPr>
            <a:spLocks noChangeShapeType="1"/>
          </p:cNvSpPr>
          <p:nvPr/>
        </p:nvSpPr>
        <p:spPr bwMode="auto">
          <a:xfrm flipH="1">
            <a:off x="4038430" y="3409950"/>
            <a:ext cx="14659" cy="65088"/>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cs-CZ"/>
          </a:p>
        </p:txBody>
      </p:sp>
      <p:sp>
        <p:nvSpPr>
          <p:cNvPr id="23601" name="Line 85"/>
          <p:cNvSpPr>
            <a:spLocks noChangeShapeType="1"/>
          </p:cNvSpPr>
          <p:nvPr/>
        </p:nvSpPr>
        <p:spPr bwMode="auto">
          <a:xfrm>
            <a:off x="4101461" y="3416300"/>
            <a:ext cx="183232" cy="77788"/>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cs-CZ"/>
          </a:p>
        </p:txBody>
      </p:sp>
      <p:sp>
        <p:nvSpPr>
          <p:cNvPr id="23602" name="Line 86"/>
          <p:cNvSpPr>
            <a:spLocks noChangeShapeType="1"/>
          </p:cNvSpPr>
          <p:nvPr/>
        </p:nvSpPr>
        <p:spPr bwMode="auto">
          <a:xfrm>
            <a:off x="4341861" y="3440113"/>
            <a:ext cx="0" cy="5080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cs-CZ"/>
          </a:p>
        </p:txBody>
      </p:sp>
      <p:sp>
        <p:nvSpPr>
          <p:cNvPr id="23603" name="Line 87"/>
          <p:cNvSpPr>
            <a:spLocks noChangeShapeType="1"/>
          </p:cNvSpPr>
          <p:nvPr/>
        </p:nvSpPr>
        <p:spPr bwMode="auto">
          <a:xfrm>
            <a:off x="4404893" y="3416301"/>
            <a:ext cx="140722" cy="15875"/>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cs-CZ"/>
          </a:p>
        </p:txBody>
      </p:sp>
      <p:sp>
        <p:nvSpPr>
          <p:cNvPr id="23604" name="Rectangle 88"/>
          <p:cNvSpPr>
            <a:spLocks noChangeArrowheads="1"/>
          </p:cNvSpPr>
          <p:nvPr/>
        </p:nvSpPr>
        <p:spPr bwMode="auto">
          <a:xfrm>
            <a:off x="4840252" y="3370263"/>
            <a:ext cx="127530" cy="36512"/>
          </a:xfrm>
          <a:prstGeom prst="rect">
            <a:avLst/>
          </a:prstGeom>
          <a:solidFill>
            <a:srgbClr val="FFFFFF"/>
          </a:solidFill>
          <a:ln w="12700">
            <a:solidFill>
              <a:srgbClr val="000000"/>
            </a:solidFill>
            <a:miter lim="800000"/>
            <a:headEnd/>
            <a:tailEnd/>
          </a:ln>
        </p:spPr>
        <p:txBody>
          <a:bodyPr wrap="none" anchor="ctr"/>
          <a:lstStyle/>
          <a:p>
            <a:endParaRPr lang="cs-CZ"/>
          </a:p>
        </p:txBody>
      </p:sp>
      <p:sp>
        <p:nvSpPr>
          <p:cNvPr id="23605" name="Rectangle 89"/>
          <p:cNvSpPr>
            <a:spLocks noChangeArrowheads="1"/>
          </p:cNvSpPr>
          <p:nvPr/>
        </p:nvSpPr>
        <p:spPr bwMode="auto">
          <a:xfrm>
            <a:off x="4825593" y="3476626"/>
            <a:ext cx="114337" cy="22225"/>
          </a:xfrm>
          <a:prstGeom prst="rect">
            <a:avLst/>
          </a:prstGeom>
          <a:solidFill>
            <a:srgbClr val="FFFFFF"/>
          </a:solidFill>
          <a:ln w="12700">
            <a:solidFill>
              <a:srgbClr val="000000"/>
            </a:solidFill>
            <a:miter lim="800000"/>
            <a:headEnd/>
            <a:tailEnd/>
          </a:ln>
        </p:spPr>
        <p:txBody>
          <a:bodyPr wrap="none" anchor="ctr"/>
          <a:lstStyle/>
          <a:p>
            <a:endParaRPr lang="cs-CZ"/>
          </a:p>
        </p:txBody>
      </p:sp>
      <p:sp>
        <p:nvSpPr>
          <p:cNvPr id="23606" name="Rectangle 90"/>
          <p:cNvSpPr>
            <a:spLocks noChangeArrowheads="1"/>
          </p:cNvSpPr>
          <p:nvPr/>
        </p:nvSpPr>
        <p:spPr bwMode="auto">
          <a:xfrm>
            <a:off x="5114367" y="3402013"/>
            <a:ext cx="128995" cy="19050"/>
          </a:xfrm>
          <a:prstGeom prst="rect">
            <a:avLst/>
          </a:prstGeom>
          <a:solidFill>
            <a:srgbClr val="FFFFFF"/>
          </a:solidFill>
          <a:ln w="12700">
            <a:solidFill>
              <a:srgbClr val="000000"/>
            </a:solidFill>
            <a:miter lim="800000"/>
            <a:headEnd/>
            <a:tailEnd/>
          </a:ln>
        </p:spPr>
        <p:txBody>
          <a:bodyPr wrap="none" anchor="ctr"/>
          <a:lstStyle/>
          <a:p>
            <a:endParaRPr lang="cs-CZ"/>
          </a:p>
        </p:txBody>
      </p:sp>
      <p:sp>
        <p:nvSpPr>
          <p:cNvPr id="23607" name="Rectangle 91"/>
          <p:cNvSpPr>
            <a:spLocks noChangeArrowheads="1"/>
          </p:cNvSpPr>
          <p:nvPr/>
        </p:nvSpPr>
        <p:spPr bwMode="auto">
          <a:xfrm>
            <a:off x="5114367" y="3494089"/>
            <a:ext cx="128995" cy="34925"/>
          </a:xfrm>
          <a:prstGeom prst="rect">
            <a:avLst/>
          </a:prstGeom>
          <a:solidFill>
            <a:srgbClr val="FFFFFF"/>
          </a:solidFill>
          <a:ln w="12700">
            <a:solidFill>
              <a:srgbClr val="000000"/>
            </a:solidFill>
            <a:miter lim="800000"/>
            <a:headEnd/>
            <a:tailEnd/>
          </a:ln>
        </p:spPr>
        <p:txBody>
          <a:bodyPr wrap="none" anchor="ctr"/>
          <a:lstStyle/>
          <a:p>
            <a:endParaRPr lang="cs-CZ"/>
          </a:p>
        </p:txBody>
      </p:sp>
      <p:sp>
        <p:nvSpPr>
          <p:cNvPr id="23608" name="Line 92"/>
          <p:cNvSpPr>
            <a:spLocks noChangeShapeType="1"/>
          </p:cNvSpPr>
          <p:nvPr/>
        </p:nvSpPr>
        <p:spPr bwMode="auto">
          <a:xfrm>
            <a:off x="4750835" y="3384551"/>
            <a:ext cx="85020" cy="17463"/>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cs-CZ"/>
          </a:p>
        </p:txBody>
      </p:sp>
      <p:sp>
        <p:nvSpPr>
          <p:cNvPr id="23609" name="Line 93"/>
          <p:cNvSpPr>
            <a:spLocks noChangeShapeType="1"/>
          </p:cNvSpPr>
          <p:nvPr/>
        </p:nvSpPr>
        <p:spPr bwMode="auto">
          <a:xfrm flipH="1">
            <a:off x="4894489" y="3409950"/>
            <a:ext cx="14659" cy="65088"/>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cs-CZ"/>
          </a:p>
        </p:txBody>
      </p:sp>
      <p:sp>
        <p:nvSpPr>
          <p:cNvPr id="23610" name="Line 94"/>
          <p:cNvSpPr>
            <a:spLocks noChangeShapeType="1"/>
          </p:cNvSpPr>
          <p:nvPr/>
        </p:nvSpPr>
        <p:spPr bwMode="auto">
          <a:xfrm>
            <a:off x="4957520" y="3416300"/>
            <a:ext cx="168574" cy="77788"/>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cs-CZ"/>
          </a:p>
        </p:txBody>
      </p:sp>
      <p:sp>
        <p:nvSpPr>
          <p:cNvPr id="23611" name="Line 95"/>
          <p:cNvSpPr>
            <a:spLocks noChangeShapeType="1"/>
          </p:cNvSpPr>
          <p:nvPr/>
        </p:nvSpPr>
        <p:spPr bwMode="auto">
          <a:xfrm>
            <a:off x="5183261" y="3440113"/>
            <a:ext cx="0" cy="5080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cs-CZ"/>
          </a:p>
        </p:txBody>
      </p:sp>
      <p:sp>
        <p:nvSpPr>
          <p:cNvPr id="23612" name="Line 96"/>
          <p:cNvSpPr>
            <a:spLocks noChangeShapeType="1"/>
          </p:cNvSpPr>
          <p:nvPr/>
        </p:nvSpPr>
        <p:spPr bwMode="auto">
          <a:xfrm>
            <a:off x="5260952" y="3416301"/>
            <a:ext cx="140722" cy="15875"/>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cs-CZ"/>
          </a:p>
        </p:txBody>
      </p:sp>
      <p:sp>
        <p:nvSpPr>
          <p:cNvPr id="23613" name="Rectangle 97"/>
          <p:cNvSpPr>
            <a:spLocks noChangeArrowheads="1"/>
          </p:cNvSpPr>
          <p:nvPr/>
        </p:nvSpPr>
        <p:spPr bwMode="auto">
          <a:xfrm>
            <a:off x="5693379" y="3370264"/>
            <a:ext cx="143654" cy="20637"/>
          </a:xfrm>
          <a:prstGeom prst="rect">
            <a:avLst/>
          </a:prstGeom>
          <a:solidFill>
            <a:srgbClr val="FFFFFF"/>
          </a:solidFill>
          <a:ln w="12700">
            <a:solidFill>
              <a:srgbClr val="000000"/>
            </a:solidFill>
            <a:miter lim="800000"/>
            <a:headEnd/>
            <a:tailEnd/>
          </a:ln>
        </p:spPr>
        <p:txBody>
          <a:bodyPr wrap="none" anchor="ctr"/>
          <a:lstStyle/>
          <a:p>
            <a:endParaRPr lang="cs-CZ"/>
          </a:p>
        </p:txBody>
      </p:sp>
      <p:sp>
        <p:nvSpPr>
          <p:cNvPr id="23614" name="Rectangle 98"/>
          <p:cNvSpPr>
            <a:spLocks noChangeArrowheads="1"/>
          </p:cNvSpPr>
          <p:nvPr/>
        </p:nvSpPr>
        <p:spPr bwMode="auto">
          <a:xfrm>
            <a:off x="5680186" y="3462338"/>
            <a:ext cx="127529" cy="36512"/>
          </a:xfrm>
          <a:prstGeom prst="rect">
            <a:avLst/>
          </a:prstGeom>
          <a:solidFill>
            <a:srgbClr val="FFFFFF"/>
          </a:solidFill>
          <a:ln w="12700">
            <a:solidFill>
              <a:srgbClr val="000000"/>
            </a:solidFill>
            <a:miter lim="800000"/>
            <a:headEnd/>
            <a:tailEnd/>
          </a:ln>
        </p:spPr>
        <p:txBody>
          <a:bodyPr wrap="none" anchor="ctr"/>
          <a:lstStyle/>
          <a:p>
            <a:endParaRPr lang="cs-CZ"/>
          </a:p>
        </p:txBody>
      </p:sp>
      <p:sp>
        <p:nvSpPr>
          <p:cNvPr id="23615" name="Rectangle 99"/>
          <p:cNvSpPr>
            <a:spLocks noChangeArrowheads="1"/>
          </p:cNvSpPr>
          <p:nvPr/>
        </p:nvSpPr>
        <p:spPr bwMode="auto">
          <a:xfrm>
            <a:off x="5983618" y="3384551"/>
            <a:ext cx="115803" cy="36513"/>
          </a:xfrm>
          <a:prstGeom prst="rect">
            <a:avLst/>
          </a:prstGeom>
          <a:solidFill>
            <a:srgbClr val="FFFFFF"/>
          </a:solidFill>
          <a:ln w="12700">
            <a:solidFill>
              <a:srgbClr val="000000"/>
            </a:solidFill>
            <a:miter lim="800000"/>
            <a:headEnd/>
            <a:tailEnd/>
          </a:ln>
        </p:spPr>
        <p:txBody>
          <a:bodyPr wrap="none" anchor="ctr"/>
          <a:lstStyle/>
          <a:p>
            <a:endParaRPr lang="cs-CZ"/>
          </a:p>
        </p:txBody>
      </p:sp>
      <p:sp>
        <p:nvSpPr>
          <p:cNvPr id="23616" name="Rectangle 100"/>
          <p:cNvSpPr>
            <a:spLocks noChangeArrowheads="1"/>
          </p:cNvSpPr>
          <p:nvPr/>
        </p:nvSpPr>
        <p:spPr bwMode="auto">
          <a:xfrm>
            <a:off x="5983618" y="3494088"/>
            <a:ext cx="115803" cy="19050"/>
          </a:xfrm>
          <a:prstGeom prst="rect">
            <a:avLst/>
          </a:prstGeom>
          <a:solidFill>
            <a:srgbClr val="FFFFFF"/>
          </a:solidFill>
          <a:ln w="12700">
            <a:solidFill>
              <a:srgbClr val="000000"/>
            </a:solidFill>
            <a:miter lim="800000"/>
            <a:headEnd/>
            <a:tailEnd/>
          </a:ln>
        </p:spPr>
        <p:txBody>
          <a:bodyPr wrap="none" anchor="ctr"/>
          <a:lstStyle/>
          <a:p>
            <a:endParaRPr lang="cs-CZ"/>
          </a:p>
        </p:txBody>
      </p:sp>
      <p:sp>
        <p:nvSpPr>
          <p:cNvPr id="23617" name="Line 101"/>
          <p:cNvSpPr>
            <a:spLocks noChangeShapeType="1"/>
          </p:cNvSpPr>
          <p:nvPr/>
        </p:nvSpPr>
        <p:spPr bwMode="auto">
          <a:xfrm>
            <a:off x="5605428" y="3384550"/>
            <a:ext cx="86486" cy="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cs-CZ"/>
          </a:p>
        </p:txBody>
      </p:sp>
      <p:sp>
        <p:nvSpPr>
          <p:cNvPr id="23618" name="Line 102"/>
          <p:cNvSpPr>
            <a:spLocks noChangeShapeType="1"/>
          </p:cNvSpPr>
          <p:nvPr/>
        </p:nvSpPr>
        <p:spPr bwMode="auto">
          <a:xfrm flipH="1">
            <a:off x="5747616" y="3409951"/>
            <a:ext cx="14659" cy="49213"/>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cs-CZ"/>
          </a:p>
        </p:txBody>
      </p:sp>
      <p:sp>
        <p:nvSpPr>
          <p:cNvPr id="23619" name="Line 103"/>
          <p:cNvSpPr>
            <a:spLocks noChangeShapeType="1"/>
          </p:cNvSpPr>
          <p:nvPr/>
        </p:nvSpPr>
        <p:spPr bwMode="auto">
          <a:xfrm>
            <a:off x="5812114" y="3416300"/>
            <a:ext cx="183231" cy="77788"/>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cs-CZ"/>
          </a:p>
        </p:txBody>
      </p:sp>
      <p:sp>
        <p:nvSpPr>
          <p:cNvPr id="23620" name="Line 104"/>
          <p:cNvSpPr>
            <a:spLocks noChangeShapeType="1"/>
          </p:cNvSpPr>
          <p:nvPr/>
        </p:nvSpPr>
        <p:spPr bwMode="auto">
          <a:xfrm>
            <a:off x="6052513" y="3425825"/>
            <a:ext cx="0" cy="65088"/>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cs-CZ"/>
          </a:p>
        </p:txBody>
      </p:sp>
      <p:sp>
        <p:nvSpPr>
          <p:cNvPr id="23621" name="Line 105"/>
          <p:cNvSpPr>
            <a:spLocks noChangeShapeType="1"/>
          </p:cNvSpPr>
          <p:nvPr/>
        </p:nvSpPr>
        <p:spPr bwMode="auto">
          <a:xfrm>
            <a:off x="6115545" y="3416300"/>
            <a:ext cx="142188" cy="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cs-CZ"/>
          </a:p>
        </p:txBody>
      </p:sp>
      <p:sp>
        <p:nvSpPr>
          <p:cNvPr id="23622" name="Rectangle 106"/>
          <p:cNvSpPr>
            <a:spLocks noChangeArrowheads="1"/>
          </p:cNvSpPr>
          <p:nvPr/>
        </p:nvSpPr>
        <p:spPr bwMode="auto">
          <a:xfrm>
            <a:off x="3059238" y="3924301"/>
            <a:ext cx="639113" cy="250825"/>
          </a:xfrm>
          <a:prstGeom prst="rect">
            <a:avLst/>
          </a:prstGeom>
          <a:solidFill>
            <a:srgbClr val="FFFFFF"/>
          </a:solidFill>
          <a:ln w="12700">
            <a:solidFill>
              <a:srgbClr val="000000"/>
            </a:solidFill>
            <a:miter lim="800000"/>
            <a:headEnd/>
            <a:tailEnd/>
          </a:ln>
        </p:spPr>
        <p:txBody>
          <a:bodyPr wrap="none" anchor="ctr"/>
          <a:lstStyle/>
          <a:p>
            <a:endParaRPr lang="cs-CZ"/>
          </a:p>
        </p:txBody>
      </p:sp>
      <p:sp>
        <p:nvSpPr>
          <p:cNvPr id="23623" name="Rectangle 107"/>
          <p:cNvSpPr>
            <a:spLocks noChangeArrowheads="1"/>
          </p:cNvSpPr>
          <p:nvPr/>
        </p:nvSpPr>
        <p:spPr bwMode="auto">
          <a:xfrm>
            <a:off x="3900639" y="3924301"/>
            <a:ext cx="639113" cy="250825"/>
          </a:xfrm>
          <a:prstGeom prst="rect">
            <a:avLst/>
          </a:prstGeom>
          <a:solidFill>
            <a:srgbClr val="FFFFFF"/>
          </a:solidFill>
          <a:ln w="12700">
            <a:solidFill>
              <a:srgbClr val="000000"/>
            </a:solidFill>
            <a:miter lim="800000"/>
            <a:headEnd/>
            <a:tailEnd/>
          </a:ln>
        </p:spPr>
        <p:txBody>
          <a:bodyPr wrap="none" anchor="ctr"/>
          <a:lstStyle/>
          <a:p>
            <a:endParaRPr lang="cs-CZ"/>
          </a:p>
        </p:txBody>
      </p:sp>
      <p:sp>
        <p:nvSpPr>
          <p:cNvPr id="23624" name="Rectangle 108"/>
          <p:cNvSpPr>
            <a:spLocks noChangeArrowheads="1"/>
          </p:cNvSpPr>
          <p:nvPr/>
        </p:nvSpPr>
        <p:spPr bwMode="auto">
          <a:xfrm>
            <a:off x="4756698" y="3908425"/>
            <a:ext cx="639113" cy="266700"/>
          </a:xfrm>
          <a:prstGeom prst="rect">
            <a:avLst/>
          </a:prstGeom>
          <a:solidFill>
            <a:srgbClr val="FFFFFF"/>
          </a:solidFill>
          <a:ln w="12700">
            <a:solidFill>
              <a:srgbClr val="000000"/>
            </a:solidFill>
            <a:miter lim="800000"/>
            <a:headEnd/>
            <a:tailEnd/>
          </a:ln>
        </p:spPr>
        <p:txBody>
          <a:bodyPr wrap="none" anchor="ctr"/>
          <a:lstStyle/>
          <a:p>
            <a:endParaRPr lang="cs-CZ"/>
          </a:p>
        </p:txBody>
      </p:sp>
      <p:sp>
        <p:nvSpPr>
          <p:cNvPr id="23625" name="Rectangle 109"/>
          <p:cNvSpPr>
            <a:spLocks noChangeArrowheads="1"/>
          </p:cNvSpPr>
          <p:nvPr/>
        </p:nvSpPr>
        <p:spPr bwMode="auto">
          <a:xfrm>
            <a:off x="5639142" y="3924301"/>
            <a:ext cx="639113" cy="250825"/>
          </a:xfrm>
          <a:prstGeom prst="rect">
            <a:avLst/>
          </a:prstGeom>
          <a:solidFill>
            <a:srgbClr val="FFFFFF"/>
          </a:solidFill>
          <a:ln w="12700">
            <a:solidFill>
              <a:srgbClr val="000000"/>
            </a:solidFill>
            <a:miter lim="800000"/>
            <a:headEnd/>
            <a:tailEnd/>
          </a:ln>
        </p:spPr>
        <p:txBody>
          <a:bodyPr wrap="none" anchor="ctr"/>
          <a:lstStyle/>
          <a:p>
            <a:endParaRPr lang="cs-CZ"/>
          </a:p>
        </p:txBody>
      </p:sp>
      <p:sp>
        <p:nvSpPr>
          <p:cNvPr id="23626" name="Oval 110"/>
          <p:cNvSpPr>
            <a:spLocks noChangeArrowheads="1"/>
          </p:cNvSpPr>
          <p:nvPr/>
        </p:nvSpPr>
        <p:spPr bwMode="auto">
          <a:xfrm>
            <a:off x="2216372" y="3924301"/>
            <a:ext cx="640579" cy="250825"/>
          </a:xfrm>
          <a:prstGeom prst="ellipse">
            <a:avLst/>
          </a:prstGeom>
          <a:solidFill>
            <a:srgbClr val="FFFFFF"/>
          </a:solidFill>
          <a:ln w="12700">
            <a:solidFill>
              <a:srgbClr val="000000"/>
            </a:solidFill>
            <a:round/>
            <a:headEnd/>
            <a:tailEnd/>
          </a:ln>
        </p:spPr>
        <p:txBody>
          <a:bodyPr wrap="none" anchor="ctr"/>
          <a:lstStyle/>
          <a:p>
            <a:endParaRPr lang="cs-CZ"/>
          </a:p>
        </p:txBody>
      </p:sp>
      <p:sp>
        <p:nvSpPr>
          <p:cNvPr id="23627" name="Oval 111"/>
          <p:cNvSpPr>
            <a:spLocks noChangeArrowheads="1"/>
          </p:cNvSpPr>
          <p:nvPr/>
        </p:nvSpPr>
        <p:spPr bwMode="auto">
          <a:xfrm>
            <a:off x="6536246" y="3924301"/>
            <a:ext cx="637646" cy="250825"/>
          </a:xfrm>
          <a:prstGeom prst="ellipse">
            <a:avLst/>
          </a:prstGeom>
          <a:solidFill>
            <a:srgbClr val="FFFFFF"/>
          </a:solidFill>
          <a:ln w="12700">
            <a:solidFill>
              <a:srgbClr val="000000"/>
            </a:solidFill>
            <a:round/>
            <a:headEnd/>
            <a:tailEnd/>
          </a:ln>
        </p:spPr>
        <p:txBody>
          <a:bodyPr wrap="none" anchor="ctr"/>
          <a:lstStyle/>
          <a:p>
            <a:endParaRPr lang="cs-CZ"/>
          </a:p>
        </p:txBody>
      </p:sp>
      <p:sp>
        <p:nvSpPr>
          <p:cNvPr id="23628" name="Rectangle 112"/>
          <p:cNvSpPr>
            <a:spLocks noChangeArrowheads="1"/>
          </p:cNvSpPr>
          <p:nvPr/>
        </p:nvSpPr>
        <p:spPr bwMode="auto">
          <a:xfrm>
            <a:off x="2396672" y="3914775"/>
            <a:ext cx="344646" cy="2868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defTabSz="762000" eaLnBrk="0" hangingPunct="0">
              <a:lnSpc>
                <a:spcPct val="90000"/>
              </a:lnSpc>
            </a:pPr>
            <a:r>
              <a:rPr lang="en-US" sz="1400" b="1">
                <a:solidFill>
                  <a:srgbClr val="000000"/>
                </a:solidFill>
              </a:rPr>
              <a:t>In</a:t>
            </a:r>
          </a:p>
        </p:txBody>
      </p:sp>
      <p:sp>
        <p:nvSpPr>
          <p:cNvPr id="23629" name="Rectangle 113"/>
          <p:cNvSpPr>
            <a:spLocks noChangeArrowheads="1"/>
          </p:cNvSpPr>
          <p:nvPr/>
        </p:nvSpPr>
        <p:spPr bwMode="auto">
          <a:xfrm>
            <a:off x="6627129" y="3929063"/>
            <a:ext cx="493725" cy="2868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defTabSz="762000" eaLnBrk="0" hangingPunct="0">
              <a:lnSpc>
                <a:spcPct val="90000"/>
              </a:lnSpc>
            </a:pPr>
            <a:r>
              <a:rPr lang="en-US" sz="1400" b="1">
                <a:solidFill>
                  <a:srgbClr val="000000"/>
                </a:solidFill>
              </a:rPr>
              <a:t>Out</a:t>
            </a:r>
          </a:p>
        </p:txBody>
      </p:sp>
      <p:grpSp>
        <p:nvGrpSpPr>
          <p:cNvPr id="23630" name="Group 114"/>
          <p:cNvGrpSpPr>
            <a:grpSpLocks/>
          </p:cNvGrpSpPr>
          <p:nvPr/>
        </p:nvGrpSpPr>
        <p:grpSpPr bwMode="auto">
          <a:xfrm>
            <a:off x="2861348" y="4024314"/>
            <a:ext cx="193493" cy="47625"/>
            <a:chOff x="1951" y="2535"/>
            <a:chExt cx="133" cy="30"/>
          </a:xfrm>
        </p:grpSpPr>
        <p:sp>
          <p:nvSpPr>
            <p:cNvPr id="23936" name="Freeform 115"/>
            <p:cNvSpPr>
              <a:spLocks/>
            </p:cNvSpPr>
            <p:nvPr/>
          </p:nvSpPr>
          <p:spPr bwMode="auto">
            <a:xfrm>
              <a:off x="1979" y="2535"/>
              <a:ext cx="105" cy="30"/>
            </a:xfrm>
            <a:custGeom>
              <a:avLst/>
              <a:gdLst>
                <a:gd name="T0" fmla="*/ 104 w 105"/>
                <a:gd name="T1" fmla="*/ 19 h 30"/>
                <a:gd name="T2" fmla="*/ 0 w 105"/>
                <a:gd name="T3" fmla="*/ 29 h 30"/>
                <a:gd name="T4" fmla="*/ 0 w 105"/>
                <a:gd name="T5" fmla="*/ 19 h 30"/>
                <a:gd name="T6" fmla="*/ 0 w 105"/>
                <a:gd name="T7" fmla="*/ 0 h 30"/>
                <a:gd name="T8" fmla="*/ 104 w 105"/>
                <a:gd name="T9" fmla="*/ 19 h 30"/>
                <a:gd name="T10" fmla="*/ 0 60000 65536"/>
                <a:gd name="T11" fmla="*/ 0 60000 65536"/>
                <a:gd name="T12" fmla="*/ 0 60000 65536"/>
                <a:gd name="T13" fmla="*/ 0 60000 65536"/>
                <a:gd name="T14" fmla="*/ 0 60000 65536"/>
                <a:gd name="T15" fmla="*/ 0 w 105"/>
                <a:gd name="T16" fmla="*/ 0 h 30"/>
                <a:gd name="T17" fmla="*/ 105 w 105"/>
                <a:gd name="T18" fmla="*/ 30 h 30"/>
              </a:gdLst>
              <a:ahLst/>
              <a:cxnLst>
                <a:cxn ang="T10">
                  <a:pos x="T0" y="T1"/>
                </a:cxn>
                <a:cxn ang="T11">
                  <a:pos x="T2" y="T3"/>
                </a:cxn>
                <a:cxn ang="T12">
                  <a:pos x="T4" y="T5"/>
                </a:cxn>
                <a:cxn ang="T13">
                  <a:pos x="T6" y="T7"/>
                </a:cxn>
                <a:cxn ang="T14">
                  <a:pos x="T8" y="T9"/>
                </a:cxn>
              </a:cxnLst>
              <a:rect l="T15" t="T16" r="T17" b="T18"/>
              <a:pathLst>
                <a:path w="105" h="30">
                  <a:moveTo>
                    <a:pt x="104" y="19"/>
                  </a:moveTo>
                  <a:lnTo>
                    <a:pt x="0" y="29"/>
                  </a:lnTo>
                  <a:lnTo>
                    <a:pt x="0" y="19"/>
                  </a:lnTo>
                  <a:lnTo>
                    <a:pt x="0" y="0"/>
                  </a:lnTo>
                  <a:lnTo>
                    <a:pt x="104" y="19"/>
                  </a:lnTo>
                </a:path>
              </a:pathLst>
            </a:custGeom>
            <a:solidFill>
              <a:srgbClr val="000000"/>
            </a:solidFill>
            <a:ln w="12700" cap="rnd">
              <a:solidFill>
                <a:srgbClr val="000000"/>
              </a:solidFill>
              <a:round/>
              <a:headEnd/>
              <a:tailEnd/>
            </a:ln>
          </p:spPr>
          <p:txBody>
            <a:bodyPr/>
            <a:lstStyle/>
            <a:p>
              <a:endParaRPr lang="cs-CZ"/>
            </a:p>
          </p:txBody>
        </p:sp>
        <p:sp>
          <p:nvSpPr>
            <p:cNvPr id="23937" name="Line 116"/>
            <p:cNvSpPr>
              <a:spLocks noChangeShapeType="1"/>
            </p:cNvSpPr>
            <p:nvPr/>
          </p:nvSpPr>
          <p:spPr bwMode="auto">
            <a:xfrm>
              <a:off x="1951" y="2558"/>
              <a:ext cx="30" cy="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cs-CZ"/>
            </a:p>
          </p:txBody>
        </p:sp>
      </p:grpSp>
      <p:grpSp>
        <p:nvGrpSpPr>
          <p:cNvPr id="23631" name="Group 117"/>
          <p:cNvGrpSpPr>
            <a:grpSpLocks/>
          </p:cNvGrpSpPr>
          <p:nvPr/>
        </p:nvGrpSpPr>
        <p:grpSpPr bwMode="auto">
          <a:xfrm>
            <a:off x="3702749" y="4024314"/>
            <a:ext cx="208151" cy="47625"/>
            <a:chOff x="2526" y="2535"/>
            <a:chExt cx="142" cy="30"/>
          </a:xfrm>
        </p:grpSpPr>
        <p:sp>
          <p:nvSpPr>
            <p:cNvPr id="23934" name="Freeform 118"/>
            <p:cNvSpPr>
              <a:spLocks/>
            </p:cNvSpPr>
            <p:nvPr/>
          </p:nvSpPr>
          <p:spPr bwMode="auto">
            <a:xfrm>
              <a:off x="2563" y="2535"/>
              <a:ext cx="105" cy="30"/>
            </a:xfrm>
            <a:custGeom>
              <a:avLst/>
              <a:gdLst>
                <a:gd name="T0" fmla="*/ 104 w 105"/>
                <a:gd name="T1" fmla="*/ 19 h 30"/>
                <a:gd name="T2" fmla="*/ 0 w 105"/>
                <a:gd name="T3" fmla="*/ 29 h 30"/>
                <a:gd name="T4" fmla="*/ 0 w 105"/>
                <a:gd name="T5" fmla="*/ 19 h 30"/>
                <a:gd name="T6" fmla="*/ 0 w 105"/>
                <a:gd name="T7" fmla="*/ 0 h 30"/>
                <a:gd name="T8" fmla="*/ 104 w 105"/>
                <a:gd name="T9" fmla="*/ 19 h 30"/>
                <a:gd name="T10" fmla="*/ 0 60000 65536"/>
                <a:gd name="T11" fmla="*/ 0 60000 65536"/>
                <a:gd name="T12" fmla="*/ 0 60000 65536"/>
                <a:gd name="T13" fmla="*/ 0 60000 65536"/>
                <a:gd name="T14" fmla="*/ 0 60000 65536"/>
                <a:gd name="T15" fmla="*/ 0 w 105"/>
                <a:gd name="T16" fmla="*/ 0 h 30"/>
                <a:gd name="T17" fmla="*/ 105 w 105"/>
                <a:gd name="T18" fmla="*/ 30 h 30"/>
              </a:gdLst>
              <a:ahLst/>
              <a:cxnLst>
                <a:cxn ang="T10">
                  <a:pos x="T0" y="T1"/>
                </a:cxn>
                <a:cxn ang="T11">
                  <a:pos x="T2" y="T3"/>
                </a:cxn>
                <a:cxn ang="T12">
                  <a:pos x="T4" y="T5"/>
                </a:cxn>
                <a:cxn ang="T13">
                  <a:pos x="T6" y="T7"/>
                </a:cxn>
                <a:cxn ang="T14">
                  <a:pos x="T8" y="T9"/>
                </a:cxn>
              </a:cxnLst>
              <a:rect l="T15" t="T16" r="T17" b="T18"/>
              <a:pathLst>
                <a:path w="105" h="30">
                  <a:moveTo>
                    <a:pt x="104" y="19"/>
                  </a:moveTo>
                  <a:lnTo>
                    <a:pt x="0" y="29"/>
                  </a:lnTo>
                  <a:lnTo>
                    <a:pt x="0" y="19"/>
                  </a:lnTo>
                  <a:lnTo>
                    <a:pt x="0" y="0"/>
                  </a:lnTo>
                  <a:lnTo>
                    <a:pt x="104" y="19"/>
                  </a:lnTo>
                </a:path>
              </a:pathLst>
            </a:custGeom>
            <a:solidFill>
              <a:srgbClr val="000000"/>
            </a:solidFill>
            <a:ln w="12700" cap="rnd">
              <a:solidFill>
                <a:srgbClr val="000000"/>
              </a:solidFill>
              <a:round/>
              <a:headEnd/>
              <a:tailEnd/>
            </a:ln>
          </p:spPr>
          <p:txBody>
            <a:bodyPr/>
            <a:lstStyle/>
            <a:p>
              <a:endParaRPr lang="cs-CZ"/>
            </a:p>
          </p:txBody>
        </p:sp>
        <p:sp>
          <p:nvSpPr>
            <p:cNvPr id="23935" name="Line 119"/>
            <p:cNvSpPr>
              <a:spLocks noChangeShapeType="1"/>
            </p:cNvSpPr>
            <p:nvPr/>
          </p:nvSpPr>
          <p:spPr bwMode="auto">
            <a:xfrm>
              <a:off x="2526" y="2558"/>
              <a:ext cx="39" cy="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cs-CZ"/>
            </a:p>
          </p:txBody>
        </p:sp>
      </p:grpSp>
      <p:grpSp>
        <p:nvGrpSpPr>
          <p:cNvPr id="23632" name="Group 120"/>
          <p:cNvGrpSpPr>
            <a:grpSpLocks/>
          </p:cNvGrpSpPr>
          <p:nvPr/>
        </p:nvGrpSpPr>
        <p:grpSpPr bwMode="auto">
          <a:xfrm>
            <a:off x="4544149" y="4010026"/>
            <a:ext cx="221344" cy="61913"/>
            <a:chOff x="3099" y="2526"/>
            <a:chExt cx="152" cy="39"/>
          </a:xfrm>
        </p:grpSpPr>
        <p:sp>
          <p:nvSpPr>
            <p:cNvPr id="23932" name="Freeform 121"/>
            <p:cNvSpPr>
              <a:spLocks/>
            </p:cNvSpPr>
            <p:nvPr/>
          </p:nvSpPr>
          <p:spPr bwMode="auto">
            <a:xfrm>
              <a:off x="3146" y="2526"/>
              <a:ext cx="105" cy="39"/>
            </a:xfrm>
            <a:custGeom>
              <a:avLst/>
              <a:gdLst>
                <a:gd name="T0" fmla="*/ 104 w 105"/>
                <a:gd name="T1" fmla="*/ 19 h 39"/>
                <a:gd name="T2" fmla="*/ 0 w 105"/>
                <a:gd name="T3" fmla="*/ 38 h 39"/>
                <a:gd name="T4" fmla="*/ 0 w 105"/>
                <a:gd name="T5" fmla="*/ 19 h 39"/>
                <a:gd name="T6" fmla="*/ 0 w 105"/>
                <a:gd name="T7" fmla="*/ 0 h 39"/>
                <a:gd name="T8" fmla="*/ 104 w 105"/>
                <a:gd name="T9" fmla="*/ 19 h 39"/>
                <a:gd name="T10" fmla="*/ 0 60000 65536"/>
                <a:gd name="T11" fmla="*/ 0 60000 65536"/>
                <a:gd name="T12" fmla="*/ 0 60000 65536"/>
                <a:gd name="T13" fmla="*/ 0 60000 65536"/>
                <a:gd name="T14" fmla="*/ 0 60000 65536"/>
                <a:gd name="T15" fmla="*/ 0 w 105"/>
                <a:gd name="T16" fmla="*/ 0 h 39"/>
                <a:gd name="T17" fmla="*/ 105 w 105"/>
                <a:gd name="T18" fmla="*/ 39 h 39"/>
              </a:gdLst>
              <a:ahLst/>
              <a:cxnLst>
                <a:cxn ang="T10">
                  <a:pos x="T0" y="T1"/>
                </a:cxn>
                <a:cxn ang="T11">
                  <a:pos x="T2" y="T3"/>
                </a:cxn>
                <a:cxn ang="T12">
                  <a:pos x="T4" y="T5"/>
                </a:cxn>
                <a:cxn ang="T13">
                  <a:pos x="T6" y="T7"/>
                </a:cxn>
                <a:cxn ang="T14">
                  <a:pos x="T8" y="T9"/>
                </a:cxn>
              </a:cxnLst>
              <a:rect l="T15" t="T16" r="T17" b="T18"/>
              <a:pathLst>
                <a:path w="105" h="39">
                  <a:moveTo>
                    <a:pt x="104" y="19"/>
                  </a:moveTo>
                  <a:lnTo>
                    <a:pt x="0" y="38"/>
                  </a:lnTo>
                  <a:lnTo>
                    <a:pt x="0" y="19"/>
                  </a:lnTo>
                  <a:lnTo>
                    <a:pt x="0" y="0"/>
                  </a:lnTo>
                  <a:lnTo>
                    <a:pt x="104" y="19"/>
                  </a:lnTo>
                </a:path>
              </a:pathLst>
            </a:custGeom>
            <a:solidFill>
              <a:srgbClr val="000000"/>
            </a:solidFill>
            <a:ln w="12700" cap="rnd">
              <a:solidFill>
                <a:srgbClr val="000000"/>
              </a:solidFill>
              <a:round/>
              <a:headEnd/>
              <a:tailEnd/>
            </a:ln>
          </p:spPr>
          <p:txBody>
            <a:bodyPr/>
            <a:lstStyle/>
            <a:p>
              <a:endParaRPr lang="cs-CZ"/>
            </a:p>
          </p:txBody>
        </p:sp>
        <p:sp>
          <p:nvSpPr>
            <p:cNvPr id="23933" name="Line 122"/>
            <p:cNvSpPr>
              <a:spLocks noChangeShapeType="1"/>
            </p:cNvSpPr>
            <p:nvPr/>
          </p:nvSpPr>
          <p:spPr bwMode="auto">
            <a:xfrm>
              <a:off x="3099" y="2549"/>
              <a:ext cx="49" cy="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cs-CZ"/>
            </a:p>
          </p:txBody>
        </p:sp>
      </p:grpSp>
      <p:grpSp>
        <p:nvGrpSpPr>
          <p:cNvPr id="23633" name="Group 123"/>
          <p:cNvGrpSpPr>
            <a:grpSpLocks/>
          </p:cNvGrpSpPr>
          <p:nvPr/>
        </p:nvGrpSpPr>
        <p:grpSpPr bwMode="auto">
          <a:xfrm>
            <a:off x="5426594" y="4024314"/>
            <a:ext cx="208151" cy="47625"/>
            <a:chOff x="3702" y="2535"/>
            <a:chExt cx="142" cy="30"/>
          </a:xfrm>
        </p:grpSpPr>
        <p:sp>
          <p:nvSpPr>
            <p:cNvPr id="23930" name="Freeform 124"/>
            <p:cNvSpPr>
              <a:spLocks/>
            </p:cNvSpPr>
            <p:nvPr/>
          </p:nvSpPr>
          <p:spPr bwMode="auto">
            <a:xfrm>
              <a:off x="3740" y="2535"/>
              <a:ext cx="104" cy="30"/>
            </a:xfrm>
            <a:custGeom>
              <a:avLst/>
              <a:gdLst>
                <a:gd name="T0" fmla="*/ 103 w 104"/>
                <a:gd name="T1" fmla="*/ 19 h 30"/>
                <a:gd name="T2" fmla="*/ 0 w 104"/>
                <a:gd name="T3" fmla="*/ 29 h 30"/>
                <a:gd name="T4" fmla="*/ 0 w 104"/>
                <a:gd name="T5" fmla="*/ 19 h 30"/>
                <a:gd name="T6" fmla="*/ 0 w 104"/>
                <a:gd name="T7" fmla="*/ 0 h 30"/>
                <a:gd name="T8" fmla="*/ 103 w 104"/>
                <a:gd name="T9" fmla="*/ 19 h 30"/>
                <a:gd name="T10" fmla="*/ 0 60000 65536"/>
                <a:gd name="T11" fmla="*/ 0 60000 65536"/>
                <a:gd name="T12" fmla="*/ 0 60000 65536"/>
                <a:gd name="T13" fmla="*/ 0 60000 65536"/>
                <a:gd name="T14" fmla="*/ 0 60000 65536"/>
                <a:gd name="T15" fmla="*/ 0 w 104"/>
                <a:gd name="T16" fmla="*/ 0 h 30"/>
                <a:gd name="T17" fmla="*/ 104 w 104"/>
                <a:gd name="T18" fmla="*/ 30 h 30"/>
              </a:gdLst>
              <a:ahLst/>
              <a:cxnLst>
                <a:cxn ang="T10">
                  <a:pos x="T0" y="T1"/>
                </a:cxn>
                <a:cxn ang="T11">
                  <a:pos x="T2" y="T3"/>
                </a:cxn>
                <a:cxn ang="T12">
                  <a:pos x="T4" y="T5"/>
                </a:cxn>
                <a:cxn ang="T13">
                  <a:pos x="T6" y="T7"/>
                </a:cxn>
                <a:cxn ang="T14">
                  <a:pos x="T8" y="T9"/>
                </a:cxn>
              </a:cxnLst>
              <a:rect l="T15" t="T16" r="T17" b="T18"/>
              <a:pathLst>
                <a:path w="104" h="30">
                  <a:moveTo>
                    <a:pt x="103" y="19"/>
                  </a:moveTo>
                  <a:lnTo>
                    <a:pt x="0" y="29"/>
                  </a:lnTo>
                  <a:lnTo>
                    <a:pt x="0" y="19"/>
                  </a:lnTo>
                  <a:lnTo>
                    <a:pt x="0" y="0"/>
                  </a:lnTo>
                  <a:lnTo>
                    <a:pt x="103" y="19"/>
                  </a:lnTo>
                </a:path>
              </a:pathLst>
            </a:custGeom>
            <a:solidFill>
              <a:srgbClr val="000000"/>
            </a:solidFill>
            <a:ln w="12700" cap="rnd">
              <a:solidFill>
                <a:srgbClr val="000000"/>
              </a:solidFill>
              <a:round/>
              <a:headEnd/>
              <a:tailEnd/>
            </a:ln>
          </p:spPr>
          <p:txBody>
            <a:bodyPr/>
            <a:lstStyle/>
            <a:p>
              <a:endParaRPr lang="cs-CZ"/>
            </a:p>
          </p:txBody>
        </p:sp>
        <p:sp>
          <p:nvSpPr>
            <p:cNvPr id="23931" name="Line 125"/>
            <p:cNvSpPr>
              <a:spLocks noChangeShapeType="1"/>
            </p:cNvSpPr>
            <p:nvPr/>
          </p:nvSpPr>
          <p:spPr bwMode="auto">
            <a:xfrm>
              <a:off x="3702" y="2558"/>
              <a:ext cx="40" cy="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cs-CZ"/>
            </a:p>
          </p:txBody>
        </p:sp>
      </p:grpSp>
      <p:grpSp>
        <p:nvGrpSpPr>
          <p:cNvPr id="23634" name="Group 126"/>
          <p:cNvGrpSpPr>
            <a:grpSpLocks/>
          </p:cNvGrpSpPr>
          <p:nvPr/>
        </p:nvGrpSpPr>
        <p:grpSpPr bwMode="auto">
          <a:xfrm>
            <a:off x="6295846" y="4024314"/>
            <a:ext cx="208151" cy="47625"/>
            <a:chOff x="4295" y="2535"/>
            <a:chExt cx="142" cy="30"/>
          </a:xfrm>
        </p:grpSpPr>
        <p:sp>
          <p:nvSpPr>
            <p:cNvPr id="23928" name="Freeform 127"/>
            <p:cNvSpPr>
              <a:spLocks/>
            </p:cNvSpPr>
            <p:nvPr/>
          </p:nvSpPr>
          <p:spPr bwMode="auto">
            <a:xfrm>
              <a:off x="4332" y="2535"/>
              <a:ext cx="105" cy="30"/>
            </a:xfrm>
            <a:custGeom>
              <a:avLst/>
              <a:gdLst>
                <a:gd name="T0" fmla="*/ 104 w 105"/>
                <a:gd name="T1" fmla="*/ 19 h 30"/>
                <a:gd name="T2" fmla="*/ 0 w 105"/>
                <a:gd name="T3" fmla="*/ 29 h 30"/>
                <a:gd name="T4" fmla="*/ 0 w 105"/>
                <a:gd name="T5" fmla="*/ 19 h 30"/>
                <a:gd name="T6" fmla="*/ 0 w 105"/>
                <a:gd name="T7" fmla="*/ 0 h 30"/>
                <a:gd name="T8" fmla="*/ 104 w 105"/>
                <a:gd name="T9" fmla="*/ 19 h 30"/>
                <a:gd name="T10" fmla="*/ 0 60000 65536"/>
                <a:gd name="T11" fmla="*/ 0 60000 65536"/>
                <a:gd name="T12" fmla="*/ 0 60000 65536"/>
                <a:gd name="T13" fmla="*/ 0 60000 65536"/>
                <a:gd name="T14" fmla="*/ 0 60000 65536"/>
                <a:gd name="T15" fmla="*/ 0 w 105"/>
                <a:gd name="T16" fmla="*/ 0 h 30"/>
                <a:gd name="T17" fmla="*/ 105 w 105"/>
                <a:gd name="T18" fmla="*/ 30 h 30"/>
              </a:gdLst>
              <a:ahLst/>
              <a:cxnLst>
                <a:cxn ang="T10">
                  <a:pos x="T0" y="T1"/>
                </a:cxn>
                <a:cxn ang="T11">
                  <a:pos x="T2" y="T3"/>
                </a:cxn>
                <a:cxn ang="T12">
                  <a:pos x="T4" y="T5"/>
                </a:cxn>
                <a:cxn ang="T13">
                  <a:pos x="T6" y="T7"/>
                </a:cxn>
                <a:cxn ang="T14">
                  <a:pos x="T8" y="T9"/>
                </a:cxn>
              </a:cxnLst>
              <a:rect l="T15" t="T16" r="T17" b="T18"/>
              <a:pathLst>
                <a:path w="105" h="30">
                  <a:moveTo>
                    <a:pt x="104" y="19"/>
                  </a:moveTo>
                  <a:lnTo>
                    <a:pt x="0" y="29"/>
                  </a:lnTo>
                  <a:lnTo>
                    <a:pt x="0" y="19"/>
                  </a:lnTo>
                  <a:lnTo>
                    <a:pt x="0" y="0"/>
                  </a:lnTo>
                  <a:lnTo>
                    <a:pt x="104" y="19"/>
                  </a:lnTo>
                </a:path>
              </a:pathLst>
            </a:custGeom>
            <a:solidFill>
              <a:srgbClr val="000000"/>
            </a:solidFill>
            <a:ln w="12700" cap="rnd">
              <a:solidFill>
                <a:srgbClr val="000000"/>
              </a:solidFill>
              <a:round/>
              <a:headEnd/>
              <a:tailEnd/>
            </a:ln>
          </p:spPr>
          <p:txBody>
            <a:bodyPr/>
            <a:lstStyle/>
            <a:p>
              <a:endParaRPr lang="cs-CZ"/>
            </a:p>
          </p:txBody>
        </p:sp>
        <p:sp>
          <p:nvSpPr>
            <p:cNvPr id="23929" name="Line 128"/>
            <p:cNvSpPr>
              <a:spLocks noChangeShapeType="1"/>
            </p:cNvSpPr>
            <p:nvPr/>
          </p:nvSpPr>
          <p:spPr bwMode="auto">
            <a:xfrm>
              <a:off x="4295" y="2558"/>
              <a:ext cx="39" cy="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cs-CZ"/>
            </a:p>
          </p:txBody>
        </p:sp>
      </p:grpSp>
      <p:sp>
        <p:nvSpPr>
          <p:cNvPr id="23635" name="Rectangle 129"/>
          <p:cNvSpPr>
            <a:spLocks noChangeArrowheads="1"/>
          </p:cNvSpPr>
          <p:nvPr/>
        </p:nvSpPr>
        <p:spPr bwMode="auto">
          <a:xfrm>
            <a:off x="3141327" y="4000500"/>
            <a:ext cx="128995" cy="20638"/>
          </a:xfrm>
          <a:prstGeom prst="rect">
            <a:avLst/>
          </a:prstGeom>
          <a:solidFill>
            <a:srgbClr val="FFFFFF"/>
          </a:solidFill>
          <a:ln w="12700">
            <a:solidFill>
              <a:srgbClr val="000000"/>
            </a:solidFill>
            <a:miter lim="800000"/>
            <a:headEnd/>
            <a:tailEnd/>
          </a:ln>
        </p:spPr>
        <p:txBody>
          <a:bodyPr wrap="none" anchor="ctr"/>
          <a:lstStyle/>
          <a:p>
            <a:endParaRPr lang="cs-CZ"/>
          </a:p>
        </p:txBody>
      </p:sp>
      <p:sp>
        <p:nvSpPr>
          <p:cNvPr id="23636" name="Rectangle 130"/>
          <p:cNvSpPr>
            <a:spLocks noChangeArrowheads="1"/>
          </p:cNvSpPr>
          <p:nvPr/>
        </p:nvSpPr>
        <p:spPr bwMode="auto">
          <a:xfrm>
            <a:off x="3114941" y="4092576"/>
            <a:ext cx="140722" cy="34925"/>
          </a:xfrm>
          <a:prstGeom prst="rect">
            <a:avLst/>
          </a:prstGeom>
          <a:solidFill>
            <a:srgbClr val="FFFFFF"/>
          </a:solidFill>
          <a:ln w="12700">
            <a:solidFill>
              <a:srgbClr val="000000"/>
            </a:solidFill>
            <a:miter lim="800000"/>
            <a:headEnd/>
            <a:tailEnd/>
          </a:ln>
        </p:spPr>
        <p:txBody>
          <a:bodyPr wrap="none" anchor="ctr"/>
          <a:lstStyle/>
          <a:p>
            <a:endParaRPr lang="cs-CZ"/>
          </a:p>
        </p:txBody>
      </p:sp>
      <p:sp>
        <p:nvSpPr>
          <p:cNvPr id="23637" name="Rectangle 131"/>
          <p:cNvSpPr>
            <a:spLocks noChangeArrowheads="1"/>
          </p:cNvSpPr>
          <p:nvPr/>
        </p:nvSpPr>
        <p:spPr bwMode="auto">
          <a:xfrm>
            <a:off x="3431566" y="4016375"/>
            <a:ext cx="127529" cy="19050"/>
          </a:xfrm>
          <a:prstGeom prst="rect">
            <a:avLst/>
          </a:prstGeom>
          <a:solidFill>
            <a:srgbClr val="FFFFFF"/>
          </a:solidFill>
          <a:ln w="12700">
            <a:solidFill>
              <a:srgbClr val="000000"/>
            </a:solidFill>
            <a:miter lim="800000"/>
            <a:headEnd/>
            <a:tailEnd/>
          </a:ln>
        </p:spPr>
        <p:txBody>
          <a:bodyPr wrap="none" anchor="ctr"/>
          <a:lstStyle/>
          <a:p>
            <a:endParaRPr lang="cs-CZ"/>
          </a:p>
        </p:txBody>
      </p:sp>
      <p:sp>
        <p:nvSpPr>
          <p:cNvPr id="23638" name="Rectangle 132"/>
          <p:cNvSpPr>
            <a:spLocks noChangeArrowheads="1"/>
          </p:cNvSpPr>
          <p:nvPr/>
        </p:nvSpPr>
        <p:spPr bwMode="auto">
          <a:xfrm>
            <a:off x="3431566" y="4122739"/>
            <a:ext cx="127529" cy="20637"/>
          </a:xfrm>
          <a:prstGeom prst="rect">
            <a:avLst/>
          </a:prstGeom>
          <a:solidFill>
            <a:srgbClr val="FFFFFF"/>
          </a:solidFill>
          <a:ln w="12700">
            <a:solidFill>
              <a:srgbClr val="000000"/>
            </a:solidFill>
            <a:miter lim="800000"/>
            <a:headEnd/>
            <a:tailEnd/>
          </a:ln>
        </p:spPr>
        <p:txBody>
          <a:bodyPr wrap="none" anchor="ctr"/>
          <a:lstStyle/>
          <a:p>
            <a:endParaRPr lang="cs-CZ"/>
          </a:p>
        </p:txBody>
      </p:sp>
      <p:sp>
        <p:nvSpPr>
          <p:cNvPr id="23639" name="Line 133"/>
          <p:cNvSpPr>
            <a:spLocks noChangeShapeType="1"/>
          </p:cNvSpPr>
          <p:nvPr/>
        </p:nvSpPr>
        <p:spPr bwMode="auto">
          <a:xfrm>
            <a:off x="3053376" y="4016375"/>
            <a:ext cx="85020" cy="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cs-CZ"/>
          </a:p>
        </p:txBody>
      </p:sp>
      <p:sp>
        <p:nvSpPr>
          <p:cNvPr id="23640" name="Line 134"/>
          <p:cNvSpPr>
            <a:spLocks noChangeShapeType="1"/>
          </p:cNvSpPr>
          <p:nvPr/>
        </p:nvSpPr>
        <p:spPr bwMode="auto">
          <a:xfrm>
            <a:off x="3197029" y="4024313"/>
            <a:ext cx="0" cy="65087"/>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cs-CZ"/>
          </a:p>
        </p:txBody>
      </p:sp>
      <p:sp>
        <p:nvSpPr>
          <p:cNvPr id="23641" name="Line 135"/>
          <p:cNvSpPr>
            <a:spLocks noChangeShapeType="1"/>
          </p:cNvSpPr>
          <p:nvPr/>
        </p:nvSpPr>
        <p:spPr bwMode="auto">
          <a:xfrm>
            <a:off x="3246868" y="4030664"/>
            <a:ext cx="181766" cy="92075"/>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cs-CZ"/>
          </a:p>
        </p:txBody>
      </p:sp>
      <p:sp>
        <p:nvSpPr>
          <p:cNvPr id="23642" name="Line 136"/>
          <p:cNvSpPr>
            <a:spLocks noChangeShapeType="1"/>
          </p:cNvSpPr>
          <p:nvPr/>
        </p:nvSpPr>
        <p:spPr bwMode="auto">
          <a:xfrm>
            <a:off x="3500460" y="4054475"/>
            <a:ext cx="0" cy="65088"/>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cs-CZ"/>
          </a:p>
        </p:txBody>
      </p:sp>
      <p:sp>
        <p:nvSpPr>
          <p:cNvPr id="23643" name="Line 137"/>
          <p:cNvSpPr>
            <a:spLocks noChangeShapeType="1"/>
          </p:cNvSpPr>
          <p:nvPr/>
        </p:nvSpPr>
        <p:spPr bwMode="auto">
          <a:xfrm>
            <a:off x="3563493" y="4030664"/>
            <a:ext cx="142187" cy="15875"/>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cs-CZ"/>
          </a:p>
        </p:txBody>
      </p:sp>
      <p:sp>
        <p:nvSpPr>
          <p:cNvPr id="23644" name="Rectangle 138"/>
          <p:cNvSpPr>
            <a:spLocks noChangeArrowheads="1"/>
          </p:cNvSpPr>
          <p:nvPr/>
        </p:nvSpPr>
        <p:spPr bwMode="auto">
          <a:xfrm>
            <a:off x="3984193" y="3984625"/>
            <a:ext cx="142188" cy="20638"/>
          </a:xfrm>
          <a:prstGeom prst="rect">
            <a:avLst/>
          </a:prstGeom>
          <a:solidFill>
            <a:srgbClr val="FFFFFF"/>
          </a:solidFill>
          <a:ln w="12700">
            <a:solidFill>
              <a:srgbClr val="000000"/>
            </a:solidFill>
            <a:miter lim="800000"/>
            <a:headEnd/>
            <a:tailEnd/>
          </a:ln>
        </p:spPr>
        <p:txBody>
          <a:bodyPr wrap="none" anchor="ctr"/>
          <a:lstStyle/>
          <a:p>
            <a:endParaRPr lang="cs-CZ"/>
          </a:p>
        </p:txBody>
      </p:sp>
      <p:sp>
        <p:nvSpPr>
          <p:cNvPr id="23645" name="Rectangle 139"/>
          <p:cNvSpPr>
            <a:spLocks noChangeArrowheads="1"/>
          </p:cNvSpPr>
          <p:nvPr/>
        </p:nvSpPr>
        <p:spPr bwMode="auto">
          <a:xfrm>
            <a:off x="3968069" y="4092575"/>
            <a:ext cx="130461" cy="20638"/>
          </a:xfrm>
          <a:prstGeom prst="rect">
            <a:avLst/>
          </a:prstGeom>
          <a:solidFill>
            <a:srgbClr val="FFFFFF"/>
          </a:solidFill>
          <a:ln w="12700">
            <a:solidFill>
              <a:srgbClr val="000000"/>
            </a:solidFill>
            <a:miter lim="800000"/>
            <a:headEnd/>
            <a:tailEnd/>
          </a:ln>
        </p:spPr>
        <p:txBody>
          <a:bodyPr wrap="none" anchor="ctr"/>
          <a:lstStyle/>
          <a:p>
            <a:endParaRPr lang="cs-CZ"/>
          </a:p>
        </p:txBody>
      </p:sp>
      <p:sp>
        <p:nvSpPr>
          <p:cNvPr id="23646" name="Rectangle 140"/>
          <p:cNvSpPr>
            <a:spLocks noChangeArrowheads="1"/>
          </p:cNvSpPr>
          <p:nvPr/>
        </p:nvSpPr>
        <p:spPr bwMode="auto">
          <a:xfrm>
            <a:off x="4272966" y="4016375"/>
            <a:ext cx="114337" cy="19050"/>
          </a:xfrm>
          <a:prstGeom prst="rect">
            <a:avLst/>
          </a:prstGeom>
          <a:solidFill>
            <a:srgbClr val="FFFFFF"/>
          </a:solidFill>
          <a:ln w="12700">
            <a:solidFill>
              <a:srgbClr val="000000"/>
            </a:solidFill>
            <a:miter lim="800000"/>
            <a:headEnd/>
            <a:tailEnd/>
          </a:ln>
        </p:spPr>
        <p:txBody>
          <a:bodyPr wrap="none" anchor="ctr"/>
          <a:lstStyle/>
          <a:p>
            <a:endParaRPr lang="cs-CZ"/>
          </a:p>
        </p:txBody>
      </p:sp>
      <p:sp>
        <p:nvSpPr>
          <p:cNvPr id="23647" name="Rectangle 141"/>
          <p:cNvSpPr>
            <a:spLocks noChangeArrowheads="1"/>
          </p:cNvSpPr>
          <p:nvPr/>
        </p:nvSpPr>
        <p:spPr bwMode="auto">
          <a:xfrm>
            <a:off x="4272966" y="4108451"/>
            <a:ext cx="114337" cy="34925"/>
          </a:xfrm>
          <a:prstGeom prst="rect">
            <a:avLst/>
          </a:prstGeom>
          <a:solidFill>
            <a:srgbClr val="FFFFFF"/>
          </a:solidFill>
          <a:ln w="12700">
            <a:solidFill>
              <a:srgbClr val="000000"/>
            </a:solidFill>
            <a:miter lim="800000"/>
            <a:headEnd/>
            <a:tailEnd/>
          </a:ln>
        </p:spPr>
        <p:txBody>
          <a:bodyPr wrap="none" anchor="ctr"/>
          <a:lstStyle/>
          <a:p>
            <a:endParaRPr lang="cs-CZ"/>
          </a:p>
        </p:txBody>
      </p:sp>
      <p:sp>
        <p:nvSpPr>
          <p:cNvPr id="23648" name="Line 142"/>
          <p:cNvSpPr>
            <a:spLocks noChangeShapeType="1"/>
          </p:cNvSpPr>
          <p:nvPr/>
        </p:nvSpPr>
        <p:spPr bwMode="auto">
          <a:xfrm>
            <a:off x="3894776" y="4000500"/>
            <a:ext cx="86485" cy="15875"/>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cs-CZ"/>
          </a:p>
        </p:txBody>
      </p:sp>
      <p:sp>
        <p:nvSpPr>
          <p:cNvPr id="23649" name="Line 143"/>
          <p:cNvSpPr>
            <a:spLocks noChangeShapeType="1"/>
          </p:cNvSpPr>
          <p:nvPr/>
        </p:nvSpPr>
        <p:spPr bwMode="auto">
          <a:xfrm flipH="1">
            <a:off x="4038430" y="4024313"/>
            <a:ext cx="14659" cy="65087"/>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cs-CZ"/>
          </a:p>
        </p:txBody>
      </p:sp>
      <p:sp>
        <p:nvSpPr>
          <p:cNvPr id="23650" name="Line 144"/>
          <p:cNvSpPr>
            <a:spLocks noChangeShapeType="1"/>
          </p:cNvSpPr>
          <p:nvPr/>
        </p:nvSpPr>
        <p:spPr bwMode="auto">
          <a:xfrm>
            <a:off x="4101461" y="4030664"/>
            <a:ext cx="183232" cy="77787"/>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cs-CZ"/>
          </a:p>
        </p:txBody>
      </p:sp>
      <p:sp>
        <p:nvSpPr>
          <p:cNvPr id="23651" name="Line 145"/>
          <p:cNvSpPr>
            <a:spLocks noChangeShapeType="1"/>
          </p:cNvSpPr>
          <p:nvPr/>
        </p:nvSpPr>
        <p:spPr bwMode="auto">
          <a:xfrm>
            <a:off x="4341861" y="4040189"/>
            <a:ext cx="0" cy="65087"/>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cs-CZ"/>
          </a:p>
        </p:txBody>
      </p:sp>
      <p:sp>
        <p:nvSpPr>
          <p:cNvPr id="23652" name="Line 146"/>
          <p:cNvSpPr>
            <a:spLocks noChangeShapeType="1"/>
          </p:cNvSpPr>
          <p:nvPr/>
        </p:nvSpPr>
        <p:spPr bwMode="auto">
          <a:xfrm>
            <a:off x="4404893" y="4030663"/>
            <a:ext cx="140722" cy="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cs-CZ"/>
          </a:p>
        </p:txBody>
      </p:sp>
      <p:sp>
        <p:nvSpPr>
          <p:cNvPr id="23653" name="Rectangle 147"/>
          <p:cNvSpPr>
            <a:spLocks noChangeArrowheads="1"/>
          </p:cNvSpPr>
          <p:nvPr/>
        </p:nvSpPr>
        <p:spPr bwMode="auto">
          <a:xfrm>
            <a:off x="4840252" y="3984625"/>
            <a:ext cx="127530" cy="20638"/>
          </a:xfrm>
          <a:prstGeom prst="rect">
            <a:avLst/>
          </a:prstGeom>
          <a:solidFill>
            <a:srgbClr val="FFFFFF"/>
          </a:solidFill>
          <a:ln w="12700">
            <a:solidFill>
              <a:srgbClr val="000000"/>
            </a:solidFill>
            <a:miter lim="800000"/>
            <a:headEnd/>
            <a:tailEnd/>
          </a:ln>
        </p:spPr>
        <p:txBody>
          <a:bodyPr wrap="none" anchor="ctr"/>
          <a:lstStyle/>
          <a:p>
            <a:endParaRPr lang="cs-CZ"/>
          </a:p>
        </p:txBody>
      </p:sp>
      <p:sp>
        <p:nvSpPr>
          <p:cNvPr id="23654" name="Rectangle 148"/>
          <p:cNvSpPr>
            <a:spLocks noChangeArrowheads="1"/>
          </p:cNvSpPr>
          <p:nvPr/>
        </p:nvSpPr>
        <p:spPr bwMode="auto">
          <a:xfrm>
            <a:off x="4825593" y="4092575"/>
            <a:ext cx="114337" cy="20638"/>
          </a:xfrm>
          <a:prstGeom prst="rect">
            <a:avLst/>
          </a:prstGeom>
          <a:solidFill>
            <a:srgbClr val="FFFFFF"/>
          </a:solidFill>
          <a:ln w="12700">
            <a:solidFill>
              <a:srgbClr val="000000"/>
            </a:solidFill>
            <a:miter lim="800000"/>
            <a:headEnd/>
            <a:tailEnd/>
          </a:ln>
        </p:spPr>
        <p:txBody>
          <a:bodyPr wrap="none" anchor="ctr"/>
          <a:lstStyle/>
          <a:p>
            <a:endParaRPr lang="cs-CZ"/>
          </a:p>
        </p:txBody>
      </p:sp>
      <p:sp>
        <p:nvSpPr>
          <p:cNvPr id="23655" name="Rectangle 149"/>
          <p:cNvSpPr>
            <a:spLocks noChangeArrowheads="1"/>
          </p:cNvSpPr>
          <p:nvPr/>
        </p:nvSpPr>
        <p:spPr bwMode="auto">
          <a:xfrm>
            <a:off x="5114367" y="4016375"/>
            <a:ext cx="128995" cy="19050"/>
          </a:xfrm>
          <a:prstGeom prst="rect">
            <a:avLst/>
          </a:prstGeom>
          <a:solidFill>
            <a:srgbClr val="FFFFFF"/>
          </a:solidFill>
          <a:ln w="12700">
            <a:solidFill>
              <a:srgbClr val="000000"/>
            </a:solidFill>
            <a:miter lim="800000"/>
            <a:headEnd/>
            <a:tailEnd/>
          </a:ln>
        </p:spPr>
        <p:txBody>
          <a:bodyPr wrap="none" anchor="ctr"/>
          <a:lstStyle/>
          <a:p>
            <a:endParaRPr lang="cs-CZ"/>
          </a:p>
        </p:txBody>
      </p:sp>
      <p:sp>
        <p:nvSpPr>
          <p:cNvPr id="23656" name="Rectangle 150"/>
          <p:cNvSpPr>
            <a:spLocks noChangeArrowheads="1"/>
          </p:cNvSpPr>
          <p:nvPr/>
        </p:nvSpPr>
        <p:spPr bwMode="auto">
          <a:xfrm>
            <a:off x="5114367" y="4108451"/>
            <a:ext cx="128995" cy="34925"/>
          </a:xfrm>
          <a:prstGeom prst="rect">
            <a:avLst/>
          </a:prstGeom>
          <a:solidFill>
            <a:srgbClr val="FFFFFF"/>
          </a:solidFill>
          <a:ln w="12700">
            <a:solidFill>
              <a:srgbClr val="000000"/>
            </a:solidFill>
            <a:miter lim="800000"/>
            <a:headEnd/>
            <a:tailEnd/>
          </a:ln>
        </p:spPr>
        <p:txBody>
          <a:bodyPr wrap="none" anchor="ctr"/>
          <a:lstStyle/>
          <a:p>
            <a:endParaRPr lang="cs-CZ"/>
          </a:p>
        </p:txBody>
      </p:sp>
      <p:sp>
        <p:nvSpPr>
          <p:cNvPr id="23657" name="Line 151"/>
          <p:cNvSpPr>
            <a:spLocks noChangeShapeType="1"/>
          </p:cNvSpPr>
          <p:nvPr/>
        </p:nvSpPr>
        <p:spPr bwMode="auto">
          <a:xfrm>
            <a:off x="4750835" y="4000500"/>
            <a:ext cx="85020" cy="15875"/>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cs-CZ"/>
          </a:p>
        </p:txBody>
      </p:sp>
      <p:sp>
        <p:nvSpPr>
          <p:cNvPr id="23658" name="Line 152"/>
          <p:cNvSpPr>
            <a:spLocks noChangeShapeType="1"/>
          </p:cNvSpPr>
          <p:nvPr/>
        </p:nvSpPr>
        <p:spPr bwMode="auto">
          <a:xfrm flipH="1">
            <a:off x="4894489" y="4024313"/>
            <a:ext cx="14659" cy="65087"/>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cs-CZ"/>
          </a:p>
        </p:txBody>
      </p:sp>
      <p:sp>
        <p:nvSpPr>
          <p:cNvPr id="23659" name="Line 153"/>
          <p:cNvSpPr>
            <a:spLocks noChangeShapeType="1"/>
          </p:cNvSpPr>
          <p:nvPr/>
        </p:nvSpPr>
        <p:spPr bwMode="auto">
          <a:xfrm>
            <a:off x="4957520" y="4030664"/>
            <a:ext cx="168574" cy="77787"/>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cs-CZ"/>
          </a:p>
        </p:txBody>
      </p:sp>
      <p:sp>
        <p:nvSpPr>
          <p:cNvPr id="23660" name="Line 154"/>
          <p:cNvSpPr>
            <a:spLocks noChangeShapeType="1"/>
          </p:cNvSpPr>
          <p:nvPr/>
        </p:nvSpPr>
        <p:spPr bwMode="auto">
          <a:xfrm>
            <a:off x="5183261" y="4040189"/>
            <a:ext cx="0" cy="65087"/>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cs-CZ"/>
          </a:p>
        </p:txBody>
      </p:sp>
      <p:sp>
        <p:nvSpPr>
          <p:cNvPr id="23661" name="Line 155"/>
          <p:cNvSpPr>
            <a:spLocks noChangeShapeType="1"/>
          </p:cNvSpPr>
          <p:nvPr/>
        </p:nvSpPr>
        <p:spPr bwMode="auto">
          <a:xfrm>
            <a:off x="5260952" y="4030663"/>
            <a:ext cx="140722" cy="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cs-CZ"/>
          </a:p>
        </p:txBody>
      </p:sp>
      <p:sp>
        <p:nvSpPr>
          <p:cNvPr id="23662" name="Rectangle 156"/>
          <p:cNvSpPr>
            <a:spLocks noChangeArrowheads="1"/>
          </p:cNvSpPr>
          <p:nvPr/>
        </p:nvSpPr>
        <p:spPr bwMode="auto">
          <a:xfrm>
            <a:off x="5693379" y="3968750"/>
            <a:ext cx="143654" cy="36513"/>
          </a:xfrm>
          <a:prstGeom prst="rect">
            <a:avLst/>
          </a:prstGeom>
          <a:solidFill>
            <a:srgbClr val="FFFFFF"/>
          </a:solidFill>
          <a:ln w="12700">
            <a:solidFill>
              <a:srgbClr val="000000"/>
            </a:solidFill>
            <a:miter lim="800000"/>
            <a:headEnd/>
            <a:tailEnd/>
          </a:ln>
        </p:spPr>
        <p:txBody>
          <a:bodyPr wrap="none" anchor="ctr"/>
          <a:lstStyle/>
          <a:p>
            <a:endParaRPr lang="cs-CZ"/>
          </a:p>
        </p:txBody>
      </p:sp>
      <p:sp>
        <p:nvSpPr>
          <p:cNvPr id="23663" name="Rectangle 157"/>
          <p:cNvSpPr>
            <a:spLocks noChangeArrowheads="1"/>
          </p:cNvSpPr>
          <p:nvPr/>
        </p:nvSpPr>
        <p:spPr bwMode="auto">
          <a:xfrm>
            <a:off x="5680186" y="4076701"/>
            <a:ext cx="127529" cy="36513"/>
          </a:xfrm>
          <a:prstGeom prst="rect">
            <a:avLst/>
          </a:prstGeom>
          <a:solidFill>
            <a:srgbClr val="FFFFFF"/>
          </a:solidFill>
          <a:ln w="12700">
            <a:solidFill>
              <a:srgbClr val="000000"/>
            </a:solidFill>
            <a:miter lim="800000"/>
            <a:headEnd/>
            <a:tailEnd/>
          </a:ln>
        </p:spPr>
        <p:txBody>
          <a:bodyPr wrap="none" anchor="ctr"/>
          <a:lstStyle/>
          <a:p>
            <a:endParaRPr lang="cs-CZ"/>
          </a:p>
        </p:txBody>
      </p:sp>
      <p:sp>
        <p:nvSpPr>
          <p:cNvPr id="23664" name="Rectangle 158"/>
          <p:cNvSpPr>
            <a:spLocks noChangeArrowheads="1"/>
          </p:cNvSpPr>
          <p:nvPr/>
        </p:nvSpPr>
        <p:spPr bwMode="auto">
          <a:xfrm>
            <a:off x="5983618" y="4000500"/>
            <a:ext cx="115803" cy="20638"/>
          </a:xfrm>
          <a:prstGeom prst="rect">
            <a:avLst/>
          </a:prstGeom>
          <a:solidFill>
            <a:srgbClr val="FFFFFF"/>
          </a:solidFill>
          <a:ln w="12700">
            <a:solidFill>
              <a:srgbClr val="000000"/>
            </a:solidFill>
            <a:miter lim="800000"/>
            <a:headEnd/>
            <a:tailEnd/>
          </a:ln>
        </p:spPr>
        <p:txBody>
          <a:bodyPr wrap="none" anchor="ctr"/>
          <a:lstStyle/>
          <a:p>
            <a:endParaRPr lang="cs-CZ"/>
          </a:p>
        </p:txBody>
      </p:sp>
      <p:sp>
        <p:nvSpPr>
          <p:cNvPr id="23665" name="Rectangle 159"/>
          <p:cNvSpPr>
            <a:spLocks noChangeArrowheads="1"/>
          </p:cNvSpPr>
          <p:nvPr/>
        </p:nvSpPr>
        <p:spPr bwMode="auto">
          <a:xfrm>
            <a:off x="5983618" y="4108450"/>
            <a:ext cx="115803" cy="19050"/>
          </a:xfrm>
          <a:prstGeom prst="rect">
            <a:avLst/>
          </a:prstGeom>
          <a:solidFill>
            <a:srgbClr val="FFFFFF"/>
          </a:solidFill>
          <a:ln w="12700">
            <a:solidFill>
              <a:srgbClr val="000000"/>
            </a:solidFill>
            <a:miter lim="800000"/>
            <a:headEnd/>
            <a:tailEnd/>
          </a:ln>
        </p:spPr>
        <p:txBody>
          <a:bodyPr wrap="none" anchor="ctr"/>
          <a:lstStyle/>
          <a:p>
            <a:endParaRPr lang="cs-CZ"/>
          </a:p>
        </p:txBody>
      </p:sp>
      <p:sp>
        <p:nvSpPr>
          <p:cNvPr id="23666" name="Line 160"/>
          <p:cNvSpPr>
            <a:spLocks noChangeShapeType="1"/>
          </p:cNvSpPr>
          <p:nvPr/>
        </p:nvSpPr>
        <p:spPr bwMode="auto">
          <a:xfrm>
            <a:off x="5605428" y="3984626"/>
            <a:ext cx="86486" cy="15875"/>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cs-CZ"/>
          </a:p>
        </p:txBody>
      </p:sp>
      <p:sp>
        <p:nvSpPr>
          <p:cNvPr id="23667" name="Line 161"/>
          <p:cNvSpPr>
            <a:spLocks noChangeShapeType="1"/>
          </p:cNvSpPr>
          <p:nvPr/>
        </p:nvSpPr>
        <p:spPr bwMode="auto">
          <a:xfrm flipH="1">
            <a:off x="5747616" y="4010025"/>
            <a:ext cx="14659" cy="65088"/>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cs-CZ"/>
          </a:p>
        </p:txBody>
      </p:sp>
      <p:sp>
        <p:nvSpPr>
          <p:cNvPr id="23668" name="Line 162"/>
          <p:cNvSpPr>
            <a:spLocks noChangeShapeType="1"/>
          </p:cNvSpPr>
          <p:nvPr/>
        </p:nvSpPr>
        <p:spPr bwMode="auto">
          <a:xfrm>
            <a:off x="5812114" y="4016376"/>
            <a:ext cx="183231" cy="92075"/>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cs-CZ"/>
          </a:p>
        </p:txBody>
      </p:sp>
      <p:sp>
        <p:nvSpPr>
          <p:cNvPr id="23669" name="Line 163"/>
          <p:cNvSpPr>
            <a:spLocks noChangeShapeType="1"/>
          </p:cNvSpPr>
          <p:nvPr/>
        </p:nvSpPr>
        <p:spPr bwMode="auto">
          <a:xfrm>
            <a:off x="6052513" y="4040189"/>
            <a:ext cx="0" cy="65087"/>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cs-CZ"/>
          </a:p>
        </p:txBody>
      </p:sp>
      <p:sp>
        <p:nvSpPr>
          <p:cNvPr id="23670" name="Line 164"/>
          <p:cNvSpPr>
            <a:spLocks noChangeShapeType="1"/>
          </p:cNvSpPr>
          <p:nvPr/>
        </p:nvSpPr>
        <p:spPr bwMode="auto">
          <a:xfrm>
            <a:off x="6115545" y="4016375"/>
            <a:ext cx="142188" cy="14288"/>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cs-CZ"/>
          </a:p>
        </p:txBody>
      </p:sp>
      <p:sp>
        <p:nvSpPr>
          <p:cNvPr id="23671" name="Oval 165"/>
          <p:cNvSpPr>
            <a:spLocks noChangeArrowheads="1"/>
          </p:cNvSpPr>
          <p:nvPr/>
        </p:nvSpPr>
        <p:spPr bwMode="auto">
          <a:xfrm>
            <a:off x="3224880" y="4322763"/>
            <a:ext cx="183232" cy="112712"/>
          </a:xfrm>
          <a:prstGeom prst="ellipse">
            <a:avLst/>
          </a:prstGeom>
          <a:solidFill>
            <a:srgbClr val="FFFFFF"/>
          </a:solidFill>
          <a:ln w="12700">
            <a:solidFill>
              <a:srgbClr val="000000"/>
            </a:solidFill>
            <a:round/>
            <a:headEnd/>
            <a:tailEnd/>
          </a:ln>
        </p:spPr>
        <p:txBody>
          <a:bodyPr wrap="none" anchor="ctr"/>
          <a:lstStyle/>
          <a:p>
            <a:endParaRPr lang="cs-CZ"/>
          </a:p>
        </p:txBody>
      </p:sp>
      <p:sp>
        <p:nvSpPr>
          <p:cNvPr id="23672" name="Line 166"/>
          <p:cNvSpPr>
            <a:spLocks noChangeShapeType="1"/>
          </p:cNvSpPr>
          <p:nvPr/>
        </p:nvSpPr>
        <p:spPr bwMode="auto">
          <a:xfrm flipV="1">
            <a:off x="3301104" y="4362450"/>
            <a:ext cx="70361" cy="46038"/>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cs-CZ"/>
          </a:p>
        </p:txBody>
      </p:sp>
      <p:grpSp>
        <p:nvGrpSpPr>
          <p:cNvPr id="23673" name="Group 167"/>
          <p:cNvGrpSpPr>
            <a:grpSpLocks/>
          </p:cNvGrpSpPr>
          <p:nvPr/>
        </p:nvGrpSpPr>
        <p:grpSpPr bwMode="auto">
          <a:xfrm>
            <a:off x="3273253" y="4194175"/>
            <a:ext cx="70361" cy="139700"/>
            <a:chOff x="2233" y="2642"/>
            <a:chExt cx="48" cy="88"/>
          </a:xfrm>
        </p:grpSpPr>
        <p:sp>
          <p:nvSpPr>
            <p:cNvPr id="23926" name="Freeform 168"/>
            <p:cNvSpPr>
              <a:spLocks/>
            </p:cNvSpPr>
            <p:nvPr/>
          </p:nvSpPr>
          <p:spPr bwMode="auto">
            <a:xfrm>
              <a:off x="2233" y="2651"/>
              <a:ext cx="48" cy="79"/>
            </a:xfrm>
            <a:custGeom>
              <a:avLst/>
              <a:gdLst>
                <a:gd name="T0" fmla="*/ 28 w 48"/>
                <a:gd name="T1" fmla="*/ 78 h 79"/>
                <a:gd name="T2" fmla="*/ 0 w 48"/>
                <a:gd name="T3" fmla="*/ 0 h 79"/>
                <a:gd name="T4" fmla="*/ 28 w 48"/>
                <a:gd name="T5" fmla="*/ 0 h 79"/>
                <a:gd name="T6" fmla="*/ 47 w 48"/>
                <a:gd name="T7" fmla="*/ 0 h 79"/>
                <a:gd name="T8" fmla="*/ 28 w 48"/>
                <a:gd name="T9" fmla="*/ 78 h 79"/>
                <a:gd name="T10" fmla="*/ 0 60000 65536"/>
                <a:gd name="T11" fmla="*/ 0 60000 65536"/>
                <a:gd name="T12" fmla="*/ 0 60000 65536"/>
                <a:gd name="T13" fmla="*/ 0 60000 65536"/>
                <a:gd name="T14" fmla="*/ 0 60000 65536"/>
                <a:gd name="T15" fmla="*/ 0 w 48"/>
                <a:gd name="T16" fmla="*/ 0 h 79"/>
                <a:gd name="T17" fmla="*/ 48 w 48"/>
                <a:gd name="T18" fmla="*/ 79 h 79"/>
              </a:gdLst>
              <a:ahLst/>
              <a:cxnLst>
                <a:cxn ang="T10">
                  <a:pos x="T0" y="T1"/>
                </a:cxn>
                <a:cxn ang="T11">
                  <a:pos x="T2" y="T3"/>
                </a:cxn>
                <a:cxn ang="T12">
                  <a:pos x="T4" y="T5"/>
                </a:cxn>
                <a:cxn ang="T13">
                  <a:pos x="T6" y="T7"/>
                </a:cxn>
                <a:cxn ang="T14">
                  <a:pos x="T8" y="T9"/>
                </a:cxn>
              </a:cxnLst>
              <a:rect l="T15" t="T16" r="T17" b="T18"/>
              <a:pathLst>
                <a:path w="48" h="79">
                  <a:moveTo>
                    <a:pt x="28" y="78"/>
                  </a:moveTo>
                  <a:lnTo>
                    <a:pt x="0" y="0"/>
                  </a:lnTo>
                  <a:lnTo>
                    <a:pt x="28" y="0"/>
                  </a:lnTo>
                  <a:lnTo>
                    <a:pt x="47" y="0"/>
                  </a:lnTo>
                  <a:lnTo>
                    <a:pt x="28" y="78"/>
                  </a:lnTo>
                </a:path>
              </a:pathLst>
            </a:custGeom>
            <a:solidFill>
              <a:srgbClr val="000000"/>
            </a:solidFill>
            <a:ln w="12700" cap="rnd">
              <a:solidFill>
                <a:srgbClr val="000000"/>
              </a:solidFill>
              <a:round/>
              <a:headEnd/>
              <a:tailEnd/>
            </a:ln>
          </p:spPr>
          <p:txBody>
            <a:bodyPr/>
            <a:lstStyle/>
            <a:p>
              <a:endParaRPr lang="cs-CZ"/>
            </a:p>
          </p:txBody>
        </p:sp>
        <p:sp>
          <p:nvSpPr>
            <p:cNvPr id="23927" name="Line 169"/>
            <p:cNvSpPr>
              <a:spLocks noChangeShapeType="1"/>
            </p:cNvSpPr>
            <p:nvPr/>
          </p:nvSpPr>
          <p:spPr bwMode="auto">
            <a:xfrm>
              <a:off x="2266" y="2642"/>
              <a:ext cx="0" cy="11"/>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cs-CZ"/>
            </a:p>
          </p:txBody>
        </p:sp>
      </p:grpSp>
      <p:sp>
        <p:nvSpPr>
          <p:cNvPr id="23674" name="Line 170"/>
          <p:cNvSpPr>
            <a:spLocks noChangeShapeType="1"/>
          </p:cNvSpPr>
          <p:nvPr/>
        </p:nvSpPr>
        <p:spPr bwMode="auto">
          <a:xfrm>
            <a:off x="3411044" y="4384675"/>
            <a:ext cx="60100" cy="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cs-CZ"/>
          </a:p>
        </p:txBody>
      </p:sp>
      <p:sp>
        <p:nvSpPr>
          <p:cNvPr id="23675" name="Line 171"/>
          <p:cNvSpPr>
            <a:spLocks noChangeShapeType="1"/>
          </p:cNvSpPr>
          <p:nvPr/>
        </p:nvSpPr>
        <p:spPr bwMode="auto">
          <a:xfrm>
            <a:off x="3411044" y="4384675"/>
            <a:ext cx="45441" cy="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cs-CZ"/>
          </a:p>
        </p:txBody>
      </p:sp>
      <p:grpSp>
        <p:nvGrpSpPr>
          <p:cNvPr id="23676" name="Group 172"/>
          <p:cNvGrpSpPr>
            <a:grpSpLocks/>
          </p:cNvGrpSpPr>
          <p:nvPr/>
        </p:nvGrpSpPr>
        <p:grpSpPr bwMode="auto">
          <a:xfrm>
            <a:off x="3411044" y="4194176"/>
            <a:ext cx="71826" cy="187325"/>
            <a:chOff x="2327" y="2642"/>
            <a:chExt cx="49" cy="118"/>
          </a:xfrm>
        </p:grpSpPr>
        <p:sp>
          <p:nvSpPr>
            <p:cNvPr id="23924" name="Freeform 173"/>
            <p:cNvSpPr>
              <a:spLocks/>
            </p:cNvSpPr>
            <p:nvPr/>
          </p:nvSpPr>
          <p:spPr bwMode="auto">
            <a:xfrm>
              <a:off x="2327" y="2642"/>
              <a:ext cx="49" cy="68"/>
            </a:xfrm>
            <a:custGeom>
              <a:avLst/>
              <a:gdLst>
                <a:gd name="T0" fmla="*/ 29 w 49"/>
                <a:gd name="T1" fmla="*/ 0 h 68"/>
                <a:gd name="T2" fmla="*/ 48 w 49"/>
                <a:gd name="T3" fmla="*/ 67 h 68"/>
                <a:gd name="T4" fmla="*/ 29 w 49"/>
                <a:gd name="T5" fmla="*/ 67 h 68"/>
                <a:gd name="T6" fmla="*/ 0 w 49"/>
                <a:gd name="T7" fmla="*/ 67 h 68"/>
                <a:gd name="T8" fmla="*/ 29 w 49"/>
                <a:gd name="T9" fmla="*/ 0 h 68"/>
                <a:gd name="T10" fmla="*/ 0 60000 65536"/>
                <a:gd name="T11" fmla="*/ 0 60000 65536"/>
                <a:gd name="T12" fmla="*/ 0 60000 65536"/>
                <a:gd name="T13" fmla="*/ 0 60000 65536"/>
                <a:gd name="T14" fmla="*/ 0 60000 65536"/>
                <a:gd name="T15" fmla="*/ 0 w 49"/>
                <a:gd name="T16" fmla="*/ 0 h 68"/>
                <a:gd name="T17" fmla="*/ 49 w 49"/>
                <a:gd name="T18" fmla="*/ 68 h 68"/>
              </a:gdLst>
              <a:ahLst/>
              <a:cxnLst>
                <a:cxn ang="T10">
                  <a:pos x="T0" y="T1"/>
                </a:cxn>
                <a:cxn ang="T11">
                  <a:pos x="T2" y="T3"/>
                </a:cxn>
                <a:cxn ang="T12">
                  <a:pos x="T4" y="T5"/>
                </a:cxn>
                <a:cxn ang="T13">
                  <a:pos x="T6" y="T7"/>
                </a:cxn>
                <a:cxn ang="T14">
                  <a:pos x="T8" y="T9"/>
                </a:cxn>
              </a:cxnLst>
              <a:rect l="T15" t="T16" r="T17" b="T18"/>
              <a:pathLst>
                <a:path w="49" h="68">
                  <a:moveTo>
                    <a:pt x="29" y="0"/>
                  </a:moveTo>
                  <a:lnTo>
                    <a:pt x="48" y="67"/>
                  </a:lnTo>
                  <a:lnTo>
                    <a:pt x="29" y="67"/>
                  </a:lnTo>
                  <a:lnTo>
                    <a:pt x="0" y="67"/>
                  </a:lnTo>
                  <a:lnTo>
                    <a:pt x="29" y="0"/>
                  </a:lnTo>
                </a:path>
              </a:pathLst>
            </a:custGeom>
            <a:solidFill>
              <a:srgbClr val="000000"/>
            </a:solidFill>
            <a:ln w="12700" cap="rnd">
              <a:solidFill>
                <a:srgbClr val="000000"/>
              </a:solidFill>
              <a:round/>
              <a:headEnd/>
              <a:tailEnd/>
            </a:ln>
          </p:spPr>
          <p:txBody>
            <a:bodyPr/>
            <a:lstStyle/>
            <a:p>
              <a:endParaRPr lang="cs-CZ"/>
            </a:p>
          </p:txBody>
        </p:sp>
        <p:sp>
          <p:nvSpPr>
            <p:cNvPr id="23925" name="Line 174"/>
            <p:cNvSpPr>
              <a:spLocks noChangeShapeType="1"/>
            </p:cNvSpPr>
            <p:nvPr/>
          </p:nvSpPr>
          <p:spPr bwMode="auto">
            <a:xfrm flipV="1">
              <a:off x="2360" y="2709"/>
              <a:ext cx="0" cy="51"/>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cs-CZ"/>
            </a:p>
          </p:txBody>
        </p:sp>
      </p:grpSp>
      <p:sp>
        <p:nvSpPr>
          <p:cNvPr id="23677" name="Oval 175"/>
          <p:cNvSpPr>
            <a:spLocks noChangeArrowheads="1"/>
          </p:cNvSpPr>
          <p:nvPr/>
        </p:nvSpPr>
        <p:spPr bwMode="auto">
          <a:xfrm>
            <a:off x="3915298" y="4306888"/>
            <a:ext cx="170039" cy="114300"/>
          </a:xfrm>
          <a:prstGeom prst="ellipse">
            <a:avLst/>
          </a:prstGeom>
          <a:solidFill>
            <a:srgbClr val="FFFFFF"/>
          </a:solidFill>
          <a:ln w="12700">
            <a:solidFill>
              <a:srgbClr val="000000"/>
            </a:solidFill>
            <a:round/>
            <a:headEnd/>
            <a:tailEnd/>
          </a:ln>
        </p:spPr>
        <p:txBody>
          <a:bodyPr wrap="none" anchor="ctr"/>
          <a:lstStyle/>
          <a:p>
            <a:endParaRPr lang="cs-CZ"/>
          </a:p>
        </p:txBody>
      </p:sp>
      <p:sp>
        <p:nvSpPr>
          <p:cNvPr id="23678" name="Line 176"/>
          <p:cNvSpPr>
            <a:spLocks noChangeShapeType="1"/>
          </p:cNvSpPr>
          <p:nvPr/>
        </p:nvSpPr>
        <p:spPr bwMode="auto">
          <a:xfrm flipV="1">
            <a:off x="3978329" y="4348164"/>
            <a:ext cx="54237" cy="46037"/>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cs-CZ"/>
          </a:p>
        </p:txBody>
      </p:sp>
      <p:grpSp>
        <p:nvGrpSpPr>
          <p:cNvPr id="23679" name="Group 177"/>
          <p:cNvGrpSpPr>
            <a:grpSpLocks/>
          </p:cNvGrpSpPr>
          <p:nvPr/>
        </p:nvGrpSpPr>
        <p:grpSpPr bwMode="auto">
          <a:xfrm>
            <a:off x="3963670" y="4194176"/>
            <a:ext cx="70361" cy="123825"/>
            <a:chOff x="2704" y="2642"/>
            <a:chExt cx="48" cy="78"/>
          </a:xfrm>
        </p:grpSpPr>
        <p:sp>
          <p:nvSpPr>
            <p:cNvPr id="23922" name="Freeform 178"/>
            <p:cNvSpPr>
              <a:spLocks/>
            </p:cNvSpPr>
            <p:nvPr/>
          </p:nvSpPr>
          <p:spPr bwMode="auto">
            <a:xfrm>
              <a:off x="2704" y="2651"/>
              <a:ext cx="48" cy="69"/>
            </a:xfrm>
            <a:custGeom>
              <a:avLst/>
              <a:gdLst>
                <a:gd name="T0" fmla="*/ 28 w 48"/>
                <a:gd name="T1" fmla="*/ 68 h 69"/>
                <a:gd name="T2" fmla="*/ 0 w 48"/>
                <a:gd name="T3" fmla="*/ 0 h 69"/>
                <a:gd name="T4" fmla="*/ 28 w 48"/>
                <a:gd name="T5" fmla="*/ 0 h 69"/>
                <a:gd name="T6" fmla="*/ 47 w 48"/>
                <a:gd name="T7" fmla="*/ 0 h 69"/>
                <a:gd name="T8" fmla="*/ 28 w 48"/>
                <a:gd name="T9" fmla="*/ 68 h 69"/>
                <a:gd name="T10" fmla="*/ 0 60000 65536"/>
                <a:gd name="T11" fmla="*/ 0 60000 65536"/>
                <a:gd name="T12" fmla="*/ 0 60000 65536"/>
                <a:gd name="T13" fmla="*/ 0 60000 65536"/>
                <a:gd name="T14" fmla="*/ 0 60000 65536"/>
                <a:gd name="T15" fmla="*/ 0 w 48"/>
                <a:gd name="T16" fmla="*/ 0 h 69"/>
                <a:gd name="T17" fmla="*/ 48 w 48"/>
                <a:gd name="T18" fmla="*/ 69 h 69"/>
              </a:gdLst>
              <a:ahLst/>
              <a:cxnLst>
                <a:cxn ang="T10">
                  <a:pos x="T0" y="T1"/>
                </a:cxn>
                <a:cxn ang="T11">
                  <a:pos x="T2" y="T3"/>
                </a:cxn>
                <a:cxn ang="T12">
                  <a:pos x="T4" y="T5"/>
                </a:cxn>
                <a:cxn ang="T13">
                  <a:pos x="T6" y="T7"/>
                </a:cxn>
                <a:cxn ang="T14">
                  <a:pos x="T8" y="T9"/>
                </a:cxn>
              </a:cxnLst>
              <a:rect l="T15" t="T16" r="T17" b="T18"/>
              <a:pathLst>
                <a:path w="48" h="69">
                  <a:moveTo>
                    <a:pt x="28" y="68"/>
                  </a:moveTo>
                  <a:lnTo>
                    <a:pt x="0" y="0"/>
                  </a:lnTo>
                  <a:lnTo>
                    <a:pt x="28" y="0"/>
                  </a:lnTo>
                  <a:lnTo>
                    <a:pt x="47" y="0"/>
                  </a:lnTo>
                  <a:lnTo>
                    <a:pt x="28" y="68"/>
                  </a:lnTo>
                </a:path>
              </a:pathLst>
            </a:custGeom>
            <a:solidFill>
              <a:srgbClr val="000000"/>
            </a:solidFill>
            <a:ln w="12700" cap="rnd">
              <a:solidFill>
                <a:srgbClr val="000000"/>
              </a:solidFill>
              <a:round/>
              <a:headEnd/>
              <a:tailEnd/>
            </a:ln>
          </p:spPr>
          <p:txBody>
            <a:bodyPr/>
            <a:lstStyle/>
            <a:p>
              <a:endParaRPr lang="cs-CZ"/>
            </a:p>
          </p:txBody>
        </p:sp>
        <p:sp>
          <p:nvSpPr>
            <p:cNvPr id="23923" name="Line 179"/>
            <p:cNvSpPr>
              <a:spLocks noChangeShapeType="1"/>
            </p:cNvSpPr>
            <p:nvPr/>
          </p:nvSpPr>
          <p:spPr bwMode="auto">
            <a:xfrm>
              <a:off x="2736" y="2642"/>
              <a:ext cx="0" cy="11"/>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cs-CZ"/>
            </a:p>
          </p:txBody>
        </p:sp>
      </p:grpSp>
      <p:sp>
        <p:nvSpPr>
          <p:cNvPr id="23680" name="Line 180"/>
          <p:cNvSpPr>
            <a:spLocks noChangeShapeType="1"/>
          </p:cNvSpPr>
          <p:nvPr/>
        </p:nvSpPr>
        <p:spPr bwMode="auto">
          <a:xfrm>
            <a:off x="4101461" y="4384675"/>
            <a:ext cx="45442" cy="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cs-CZ"/>
          </a:p>
        </p:txBody>
      </p:sp>
      <p:sp>
        <p:nvSpPr>
          <p:cNvPr id="23681" name="Line 181"/>
          <p:cNvSpPr>
            <a:spLocks noChangeShapeType="1"/>
          </p:cNvSpPr>
          <p:nvPr/>
        </p:nvSpPr>
        <p:spPr bwMode="auto">
          <a:xfrm>
            <a:off x="4101461" y="4384675"/>
            <a:ext cx="30783" cy="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cs-CZ"/>
          </a:p>
        </p:txBody>
      </p:sp>
      <p:grpSp>
        <p:nvGrpSpPr>
          <p:cNvPr id="23682" name="Group 182"/>
          <p:cNvGrpSpPr>
            <a:grpSpLocks/>
          </p:cNvGrpSpPr>
          <p:nvPr/>
        </p:nvGrpSpPr>
        <p:grpSpPr bwMode="auto">
          <a:xfrm>
            <a:off x="4101461" y="4194176"/>
            <a:ext cx="70361" cy="187325"/>
            <a:chOff x="2798" y="2642"/>
            <a:chExt cx="48" cy="118"/>
          </a:xfrm>
        </p:grpSpPr>
        <p:sp>
          <p:nvSpPr>
            <p:cNvPr id="23920" name="Freeform 183"/>
            <p:cNvSpPr>
              <a:spLocks/>
            </p:cNvSpPr>
            <p:nvPr/>
          </p:nvSpPr>
          <p:spPr bwMode="auto">
            <a:xfrm>
              <a:off x="2798" y="2642"/>
              <a:ext cx="48" cy="68"/>
            </a:xfrm>
            <a:custGeom>
              <a:avLst/>
              <a:gdLst>
                <a:gd name="T0" fmla="*/ 28 w 48"/>
                <a:gd name="T1" fmla="*/ 0 h 68"/>
                <a:gd name="T2" fmla="*/ 47 w 48"/>
                <a:gd name="T3" fmla="*/ 67 h 68"/>
                <a:gd name="T4" fmla="*/ 28 w 48"/>
                <a:gd name="T5" fmla="*/ 67 h 68"/>
                <a:gd name="T6" fmla="*/ 0 w 48"/>
                <a:gd name="T7" fmla="*/ 67 h 68"/>
                <a:gd name="T8" fmla="*/ 28 w 48"/>
                <a:gd name="T9" fmla="*/ 0 h 68"/>
                <a:gd name="T10" fmla="*/ 0 60000 65536"/>
                <a:gd name="T11" fmla="*/ 0 60000 65536"/>
                <a:gd name="T12" fmla="*/ 0 60000 65536"/>
                <a:gd name="T13" fmla="*/ 0 60000 65536"/>
                <a:gd name="T14" fmla="*/ 0 60000 65536"/>
                <a:gd name="T15" fmla="*/ 0 w 48"/>
                <a:gd name="T16" fmla="*/ 0 h 68"/>
                <a:gd name="T17" fmla="*/ 48 w 48"/>
                <a:gd name="T18" fmla="*/ 68 h 68"/>
              </a:gdLst>
              <a:ahLst/>
              <a:cxnLst>
                <a:cxn ang="T10">
                  <a:pos x="T0" y="T1"/>
                </a:cxn>
                <a:cxn ang="T11">
                  <a:pos x="T2" y="T3"/>
                </a:cxn>
                <a:cxn ang="T12">
                  <a:pos x="T4" y="T5"/>
                </a:cxn>
                <a:cxn ang="T13">
                  <a:pos x="T6" y="T7"/>
                </a:cxn>
                <a:cxn ang="T14">
                  <a:pos x="T8" y="T9"/>
                </a:cxn>
              </a:cxnLst>
              <a:rect l="T15" t="T16" r="T17" b="T18"/>
              <a:pathLst>
                <a:path w="48" h="68">
                  <a:moveTo>
                    <a:pt x="28" y="0"/>
                  </a:moveTo>
                  <a:lnTo>
                    <a:pt x="47" y="67"/>
                  </a:lnTo>
                  <a:lnTo>
                    <a:pt x="28" y="67"/>
                  </a:lnTo>
                  <a:lnTo>
                    <a:pt x="0" y="67"/>
                  </a:lnTo>
                  <a:lnTo>
                    <a:pt x="28" y="0"/>
                  </a:lnTo>
                </a:path>
              </a:pathLst>
            </a:custGeom>
            <a:solidFill>
              <a:srgbClr val="000000"/>
            </a:solidFill>
            <a:ln w="12700" cap="rnd">
              <a:solidFill>
                <a:srgbClr val="000000"/>
              </a:solidFill>
              <a:round/>
              <a:headEnd/>
              <a:tailEnd/>
            </a:ln>
          </p:spPr>
          <p:txBody>
            <a:bodyPr/>
            <a:lstStyle/>
            <a:p>
              <a:endParaRPr lang="cs-CZ"/>
            </a:p>
          </p:txBody>
        </p:sp>
        <p:sp>
          <p:nvSpPr>
            <p:cNvPr id="23921" name="Line 184"/>
            <p:cNvSpPr>
              <a:spLocks noChangeShapeType="1"/>
            </p:cNvSpPr>
            <p:nvPr/>
          </p:nvSpPr>
          <p:spPr bwMode="auto">
            <a:xfrm flipV="1">
              <a:off x="2831" y="2709"/>
              <a:ext cx="0" cy="51"/>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cs-CZ"/>
            </a:p>
          </p:txBody>
        </p:sp>
      </p:grpSp>
      <p:sp>
        <p:nvSpPr>
          <p:cNvPr id="23683" name="Oval 185"/>
          <p:cNvSpPr>
            <a:spLocks noChangeArrowheads="1"/>
          </p:cNvSpPr>
          <p:nvPr/>
        </p:nvSpPr>
        <p:spPr bwMode="auto">
          <a:xfrm>
            <a:off x="4287625" y="4306888"/>
            <a:ext cx="168573" cy="114300"/>
          </a:xfrm>
          <a:prstGeom prst="ellipse">
            <a:avLst/>
          </a:prstGeom>
          <a:solidFill>
            <a:srgbClr val="FFFFFF"/>
          </a:solidFill>
          <a:ln w="12700">
            <a:solidFill>
              <a:srgbClr val="000000"/>
            </a:solidFill>
            <a:round/>
            <a:headEnd/>
            <a:tailEnd/>
          </a:ln>
        </p:spPr>
        <p:txBody>
          <a:bodyPr wrap="none" anchor="ctr"/>
          <a:lstStyle/>
          <a:p>
            <a:endParaRPr lang="cs-CZ"/>
          </a:p>
        </p:txBody>
      </p:sp>
      <p:sp>
        <p:nvSpPr>
          <p:cNvPr id="23684" name="Line 186"/>
          <p:cNvSpPr>
            <a:spLocks noChangeShapeType="1"/>
          </p:cNvSpPr>
          <p:nvPr/>
        </p:nvSpPr>
        <p:spPr bwMode="auto">
          <a:xfrm flipV="1">
            <a:off x="4350656" y="4348164"/>
            <a:ext cx="68896" cy="46037"/>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cs-CZ"/>
          </a:p>
        </p:txBody>
      </p:sp>
      <p:grpSp>
        <p:nvGrpSpPr>
          <p:cNvPr id="23685" name="Group 187"/>
          <p:cNvGrpSpPr>
            <a:grpSpLocks/>
          </p:cNvGrpSpPr>
          <p:nvPr/>
        </p:nvGrpSpPr>
        <p:grpSpPr bwMode="auto">
          <a:xfrm>
            <a:off x="4335997" y="4194176"/>
            <a:ext cx="70361" cy="123825"/>
            <a:chOff x="2958" y="2642"/>
            <a:chExt cx="48" cy="78"/>
          </a:xfrm>
        </p:grpSpPr>
        <p:sp>
          <p:nvSpPr>
            <p:cNvPr id="23918" name="Freeform 188"/>
            <p:cNvSpPr>
              <a:spLocks/>
            </p:cNvSpPr>
            <p:nvPr/>
          </p:nvSpPr>
          <p:spPr bwMode="auto">
            <a:xfrm>
              <a:off x="2958" y="2651"/>
              <a:ext cx="48" cy="69"/>
            </a:xfrm>
            <a:custGeom>
              <a:avLst/>
              <a:gdLst>
                <a:gd name="T0" fmla="*/ 18 w 48"/>
                <a:gd name="T1" fmla="*/ 68 h 69"/>
                <a:gd name="T2" fmla="*/ 0 w 48"/>
                <a:gd name="T3" fmla="*/ 0 h 69"/>
                <a:gd name="T4" fmla="*/ 18 w 48"/>
                <a:gd name="T5" fmla="*/ 0 h 69"/>
                <a:gd name="T6" fmla="*/ 47 w 48"/>
                <a:gd name="T7" fmla="*/ 0 h 69"/>
                <a:gd name="T8" fmla="*/ 18 w 48"/>
                <a:gd name="T9" fmla="*/ 68 h 69"/>
                <a:gd name="T10" fmla="*/ 0 60000 65536"/>
                <a:gd name="T11" fmla="*/ 0 60000 65536"/>
                <a:gd name="T12" fmla="*/ 0 60000 65536"/>
                <a:gd name="T13" fmla="*/ 0 60000 65536"/>
                <a:gd name="T14" fmla="*/ 0 60000 65536"/>
                <a:gd name="T15" fmla="*/ 0 w 48"/>
                <a:gd name="T16" fmla="*/ 0 h 69"/>
                <a:gd name="T17" fmla="*/ 48 w 48"/>
                <a:gd name="T18" fmla="*/ 69 h 69"/>
              </a:gdLst>
              <a:ahLst/>
              <a:cxnLst>
                <a:cxn ang="T10">
                  <a:pos x="T0" y="T1"/>
                </a:cxn>
                <a:cxn ang="T11">
                  <a:pos x="T2" y="T3"/>
                </a:cxn>
                <a:cxn ang="T12">
                  <a:pos x="T4" y="T5"/>
                </a:cxn>
                <a:cxn ang="T13">
                  <a:pos x="T6" y="T7"/>
                </a:cxn>
                <a:cxn ang="T14">
                  <a:pos x="T8" y="T9"/>
                </a:cxn>
              </a:cxnLst>
              <a:rect l="T15" t="T16" r="T17" b="T18"/>
              <a:pathLst>
                <a:path w="48" h="69">
                  <a:moveTo>
                    <a:pt x="18" y="68"/>
                  </a:moveTo>
                  <a:lnTo>
                    <a:pt x="0" y="0"/>
                  </a:lnTo>
                  <a:lnTo>
                    <a:pt x="18" y="0"/>
                  </a:lnTo>
                  <a:lnTo>
                    <a:pt x="47" y="0"/>
                  </a:lnTo>
                  <a:lnTo>
                    <a:pt x="18" y="68"/>
                  </a:lnTo>
                </a:path>
              </a:pathLst>
            </a:custGeom>
            <a:solidFill>
              <a:srgbClr val="000000"/>
            </a:solidFill>
            <a:ln w="12700" cap="rnd">
              <a:solidFill>
                <a:srgbClr val="000000"/>
              </a:solidFill>
              <a:round/>
              <a:headEnd/>
              <a:tailEnd/>
            </a:ln>
          </p:spPr>
          <p:txBody>
            <a:bodyPr/>
            <a:lstStyle/>
            <a:p>
              <a:endParaRPr lang="cs-CZ"/>
            </a:p>
          </p:txBody>
        </p:sp>
        <p:sp>
          <p:nvSpPr>
            <p:cNvPr id="23919" name="Line 189"/>
            <p:cNvSpPr>
              <a:spLocks noChangeShapeType="1"/>
            </p:cNvSpPr>
            <p:nvPr/>
          </p:nvSpPr>
          <p:spPr bwMode="auto">
            <a:xfrm>
              <a:off x="2981" y="2642"/>
              <a:ext cx="0" cy="11"/>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cs-CZ"/>
            </a:p>
          </p:txBody>
        </p:sp>
      </p:grpSp>
      <p:sp>
        <p:nvSpPr>
          <p:cNvPr id="23686" name="Line 190"/>
          <p:cNvSpPr>
            <a:spLocks noChangeShapeType="1"/>
          </p:cNvSpPr>
          <p:nvPr/>
        </p:nvSpPr>
        <p:spPr bwMode="auto">
          <a:xfrm>
            <a:off x="4459129" y="4384675"/>
            <a:ext cx="60100" cy="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cs-CZ"/>
          </a:p>
        </p:txBody>
      </p:sp>
      <p:sp>
        <p:nvSpPr>
          <p:cNvPr id="23687" name="Line 191"/>
          <p:cNvSpPr>
            <a:spLocks noChangeShapeType="1"/>
          </p:cNvSpPr>
          <p:nvPr/>
        </p:nvSpPr>
        <p:spPr bwMode="auto">
          <a:xfrm>
            <a:off x="4459129" y="4384675"/>
            <a:ext cx="46907" cy="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cs-CZ"/>
          </a:p>
        </p:txBody>
      </p:sp>
      <p:grpSp>
        <p:nvGrpSpPr>
          <p:cNvPr id="23688" name="Group 192"/>
          <p:cNvGrpSpPr>
            <a:grpSpLocks/>
          </p:cNvGrpSpPr>
          <p:nvPr/>
        </p:nvGrpSpPr>
        <p:grpSpPr bwMode="auto">
          <a:xfrm>
            <a:off x="4473788" y="4194176"/>
            <a:ext cx="70361" cy="187325"/>
            <a:chOff x="3052" y="2642"/>
            <a:chExt cx="48" cy="118"/>
          </a:xfrm>
        </p:grpSpPr>
        <p:sp>
          <p:nvSpPr>
            <p:cNvPr id="23916" name="Freeform 193"/>
            <p:cNvSpPr>
              <a:spLocks/>
            </p:cNvSpPr>
            <p:nvPr/>
          </p:nvSpPr>
          <p:spPr bwMode="auto">
            <a:xfrm>
              <a:off x="3052" y="2642"/>
              <a:ext cx="48" cy="68"/>
            </a:xfrm>
            <a:custGeom>
              <a:avLst/>
              <a:gdLst>
                <a:gd name="T0" fmla="*/ 18 w 48"/>
                <a:gd name="T1" fmla="*/ 0 h 68"/>
                <a:gd name="T2" fmla="*/ 47 w 48"/>
                <a:gd name="T3" fmla="*/ 67 h 68"/>
                <a:gd name="T4" fmla="*/ 18 w 48"/>
                <a:gd name="T5" fmla="*/ 67 h 68"/>
                <a:gd name="T6" fmla="*/ 0 w 48"/>
                <a:gd name="T7" fmla="*/ 67 h 68"/>
                <a:gd name="T8" fmla="*/ 18 w 48"/>
                <a:gd name="T9" fmla="*/ 0 h 68"/>
                <a:gd name="T10" fmla="*/ 0 60000 65536"/>
                <a:gd name="T11" fmla="*/ 0 60000 65536"/>
                <a:gd name="T12" fmla="*/ 0 60000 65536"/>
                <a:gd name="T13" fmla="*/ 0 60000 65536"/>
                <a:gd name="T14" fmla="*/ 0 60000 65536"/>
                <a:gd name="T15" fmla="*/ 0 w 48"/>
                <a:gd name="T16" fmla="*/ 0 h 68"/>
                <a:gd name="T17" fmla="*/ 48 w 48"/>
                <a:gd name="T18" fmla="*/ 68 h 68"/>
              </a:gdLst>
              <a:ahLst/>
              <a:cxnLst>
                <a:cxn ang="T10">
                  <a:pos x="T0" y="T1"/>
                </a:cxn>
                <a:cxn ang="T11">
                  <a:pos x="T2" y="T3"/>
                </a:cxn>
                <a:cxn ang="T12">
                  <a:pos x="T4" y="T5"/>
                </a:cxn>
                <a:cxn ang="T13">
                  <a:pos x="T6" y="T7"/>
                </a:cxn>
                <a:cxn ang="T14">
                  <a:pos x="T8" y="T9"/>
                </a:cxn>
              </a:cxnLst>
              <a:rect l="T15" t="T16" r="T17" b="T18"/>
              <a:pathLst>
                <a:path w="48" h="68">
                  <a:moveTo>
                    <a:pt x="18" y="0"/>
                  </a:moveTo>
                  <a:lnTo>
                    <a:pt x="47" y="67"/>
                  </a:lnTo>
                  <a:lnTo>
                    <a:pt x="18" y="67"/>
                  </a:lnTo>
                  <a:lnTo>
                    <a:pt x="0" y="67"/>
                  </a:lnTo>
                  <a:lnTo>
                    <a:pt x="18" y="0"/>
                  </a:lnTo>
                </a:path>
              </a:pathLst>
            </a:custGeom>
            <a:solidFill>
              <a:srgbClr val="000000"/>
            </a:solidFill>
            <a:ln w="12700" cap="rnd">
              <a:solidFill>
                <a:srgbClr val="000000"/>
              </a:solidFill>
              <a:round/>
              <a:headEnd/>
              <a:tailEnd/>
            </a:ln>
          </p:spPr>
          <p:txBody>
            <a:bodyPr/>
            <a:lstStyle/>
            <a:p>
              <a:endParaRPr lang="cs-CZ"/>
            </a:p>
          </p:txBody>
        </p:sp>
        <p:sp>
          <p:nvSpPr>
            <p:cNvPr id="23917" name="Line 194"/>
            <p:cNvSpPr>
              <a:spLocks noChangeShapeType="1"/>
            </p:cNvSpPr>
            <p:nvPr/>
          </p:nvSpPr>
          <p:spPr bwMode="auto">
            <a:xfrm flipV="1">
              <a:off x="3075" y="2709"/>
              <a:ext cx="0" cy="51"/>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cs-CZ"/>
            </a:p>
          </p:txBody>
        </p:sp>
      </p:grpSp>
      <p:sp>
        <p:nvSpPr>
          <p:cNvPr id="23689" name="Oval 195"/>
          <p:cNvSpPr>
            <a:spLocks noChangeArrowheads="1"/>
          </p:cNvSpPr>
          <p:nvPr/>
        </p:nvSpPr>
        <p:spPr bwMode="auto">
          <a:xfrm>
            <a:off x="4948725" y="4306888"/>
            <a:ext cx="171505" cy="114300"/>
          </a:xfrm>
          <a:prstGeom prst="ellipse">
            <a:avLst/>
          </a:prstGeom>
          <a:solidFill>
            <a:srgbClr val="FFFFFF"/>
          </a:solidFill>
          <a:ln w="12700">
            <a:solidFill>
              <a:srgbClr val="000000"/>
            </a:solidFill>
            <a:round/>
            <a:headEnd/>
            <a:tailEnd/>
          </a:ln>
        </p:spPr>
        <p:txBody>
          <a:bodyPr wrap="none" anchor="ctr"/>
          <a:lstStyle/>
          <a:p>
            <a:endParaRPr lang="cs-CZ"/>
          </a:p>
        </p:txBody>
      </p:sp>
      <p:sp>
        <p:nvSpPr>
          <p:cNvPr id="23690" name="Line 196"/>
          <p:cNvSpPr>
            <a:spLocks noChangeShapeType="1"/>
          </p:cNvSpPr>
          <p:nvPr/>
        </p:nvSpPr>
        <p:spPr bwMode="auto">
          <a:xfrm flipV="1">
            <a:off x="5026416" y="4348164"/>
            <a:ext cx="55702" cy="46037"/>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cs-CZ"/>
          </a:p>
        </p:txBody>
      </p:sp>
      <p:grpSp>
        <p:nvGrpSpPr>
          <p:cNvPr id="23691" name="Group 197"/>
          <p:cNvGrpSpPr>
            <a:grpSpLocks/>
          </p:cNvGrpSpPr>
          <p:nvPr/>
        </p:nvGrpSpPr>
        <p:grpSpPr bwMode="auto">
          <a:xfrm>
            <a:off x="4998564" y="4178300"/>
            <a:ext cx="83554" cy="139700"/>
            <a:chOff x="3410" y="2632"/>
            <a:chExt cx="57" cy="88"/>
          </a:xfrm>
        </p:grpSpPr>
        <p:sp>
          <p:nvSpPr>
            <p:cNvPr id="23914" name="Freeform 198"/>
            <p:cNvSpPr>
              <a:spLocks/>
            </p:cNvSpPr>
            <p:nvPr/>
          </p:nvSpPr>
          <p:spPr bwMode="auto">
            <a:xfrm>
              <a:off x="3410" y="2642"/>
              <a:ext cx="57" cy="78"/>
            </a:xfrm>
            <a:custGeom>
              <a:avLst/>
              <a:gdLst>
                <a:gd name="T0" fmla="*/ 27 w 57"/>
                <a:gd name="T1" fmla="*/ 77 h 78"/>
                <a:gd name="T2" fmla="*/ 0 w 57"/>
                <a:gd name="T3" fmla="*/ 0 h 78"/>
                <a:gd name="T4" fmla="*/ 27 w 57"/>
                <a:gd name="T5" fmla="*/ 0 h 78"/>
                <a:gd name="T6" fmla="*/ 56 w 57"/>
                <a:gd name="T7" fmla="*/ 0 h 78"/>
                <a:gd name="T8" fmla="*/ 27 w 57"/>
                <a:gd name="T9" fmla="*/ 77 h 78"/>
                <a:gd name="T10" fmla="*/ 0 60000 65536"/>
                <a:gd name="T11" fmla="*/ 0 60000 65536"/>
                <a:gd name="T12" fmla="*/ 0 60000 65536"/>
                <a:gd name="T13" fmla="*/ 0 60000 65536"/>
                <a:gd name="T14" fmla="*/ 0 60000 65536"/>
                <a:gd name="T15" fmla="*/ 0 w 57"/>
                <a:gd name="T16" fmla="*/ 0 h 78"/>
                <a:gd name="T17" fmla="*/ 57 w 57"/>
                <a:gd name="T18" fmla="*/ 78 h 78"/>
              </a:gdLst>
              <a:ahLst/>
              <a:cxnLst>
                <a:cxn ang="T10">
                  <a:pos x="T0" y="T1"/>
                </a:cxn>
                <a:cxn ang="T11">
                  <a:pos x="T2" y="T3"/>
                </a:cxn>
                <a:cxn ang="T12">
                  <a:pos x="T4" y="T5"/>
                </a:cxn>
                <a:cxn ang="T13">
                  <a:pos x="T6" y="T7"/>
                </a:cxn>
                <a:cxn ang="T14">
                  <a:pos x="T8" y="T9"/>
                </a:cxn>
              </a:cxnLst>
              <a:rect l="T15" t="T16" r="T17" b="T18"/>
              <a:pathLst>
                <a:path w="57" h="78">
                  <a:moveTo>
                    <a:pt x="27" y="77"/>
                  </a:moveTo>
                  <a:lnTo>
                    <a:pt x="0" y="0"/>
                  </a:lnTo>
                  <a:lnTo>
                    <a:pt x="27" y="0"/>
                  </a:lnTo>
                  <a:lnTo>
                    <a:pt x="56" y="0"/>
                  </a:lnTo>
                  <a:lnTo>
                    <a:pt x="27" y="77"/>
                  </a:lnTo>
                </a:path>
              </a:pathLst>
            </a:custGeom>
            <a:solidFill>
              <a:srgbClr val="000000"/>
            </a:solidFill>
            <a:ln w="12700" cap="rnd">
              <a:solidFill>
                <a:srgbClr val="000000"/>
              </a:solidFill>
              <a:round/>
              <a:headEnd/>
              <a:tailEnd/>
            </a:ln>
          </p:spPr>
          <p:txBody>
            <a:bodyPr/>
            <a:lstStyle/>
            <a:p>
              <a:endParaRPr lang="cs-CZ"/>
            </a:p>
          </p:txBody>
        </p:sp>
        <p:sp>
          <p:nvSpPr>
            <p:cNvPr id="23915" name="Line 199"/>
            <p:cNvSpPr>
              <a:spLocks noChangeShapeType="1"/>
            </p:cNvSpPr>
            <p:nvPr/>
          </p:nvSpPr>
          <p:spPr bwMode="auto">
            <a:xfrm>
              <a:off x="3442" y="2632"/>
              <a:ext cx="0" cy="12"/>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cs-CZ"/>
            </a:p>
          </p:txBody>
        </p:sp>
      </p:grpSp>
      <p:sp>
        <p:nvSpPr>
          <p:cNvPr id="23692" name="Line 200"/>
          <p:cNvSpPr>
            <a:spLocks noChangeShapeType="1"/>
          </p:cNvSpPr>
          <p:nvPr/>
        </p:nvSpPr>
        <p:spPr bwMode="auto">
          <a:xfrm>
            <a:off x="5134889" y="4384675"/>
            <a:ext cx="45441" cy="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cs-CZ"/>
          </a:p>
        </p:txBody>
      </p:sp>
      <p:sp>
        <p:nvSpPr>
          <p:cNvPr id="23693" name="Line 201"/>
          <p:cNvSpPr>
            <a:spLocks noChangeShapeType="1"/>
          </p:cNvSpPr>
          <p:nvPr/>
        </p:nvSpPr>
        <p:spPr bwMode="auto">
          <a:xfrm>
            <a:off x="5134889" y="4384675"/>
            <a:ext cx="32249" cy="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cs-CZ"/>
          </a:p>
        </p:txBody>
      </p:sp>
      <p:grpSp>
        <p:nvGrpSpPr>
          <p:cNvPr id="23694" name="Group 202"/>
          <p:cNvGrpSpPr>
            <a:grpSpLocks/>
          </p:cNvGrpSpPr>
          <p:nvPr/>
        </p:nvGrpSpPr>
        <p:grpSpPr bwMode="auto">
          <a:xfrm>
            <a:off x="5134889" y="4194176"/>
            <a:ext cx="73293" cy="187325"/>
            <a:chOff x="3504" y="2642"/>
            <a:chExt cx="49" cy="118"/>
          </a:xfrm>
        </p:grpSpPr>
        <p:sp>
          <p:nvSpPr>
            <p:cNvPr id="23912" name="Freeform 203"/>
            <p:cNvSpPr>
              <a:spLocks/>
            </p:cNvSpPr>
            <p:nvPr/>
          </p:nvSpPr>
          <p:spPr bwMode="auto">
            <a:xfrm>
              <a:off x="3504" y="2642"/>
              <a:ext cx="49" cy="59"/>
            </a:xfrm>
            <a:custGeom>
              <a:avLst/>
              <a:gdLst>
                <a:gd name="T0" fmla="*/ 28 w 49"/>
                <a:gd name="T1" fmla="*/ 0 h 59"/>
                <a:gd name="T2" fmla="*/ 48 w 49"/>
                <a:gd name="T3" fmla="*/ 58 h 59"/>
                <a:gd name="T4" fmla="*/ 28 w 49"/>
                <a:gd name="T5" fmla="*/ 58 h 59"/>
                <a:gd name="T6" fmla="*/ 0 w 49"/>
                <a:gd name="T7" fmla="*/ 58 h 59"/>
                <a:gd name="T8" fmla="*/ 28 w 49"/>
                <a:gd name="T9" fmla="*/ 0 h 59"/>
                <a:gd name="T10" fmla="*/ 0 60000 65536"/>
                <a:gd name="T11" fmla="*/ 0 60000 65536"/>
                <a:gd name="T12" fmla="*/ 0 60000 65536"/>
                <a:gd name="T13" fmla="*/ 0 60000 65536"/>
                <a:gd name="T14" fmla="*/ 0 60000 65536"/>
                <a:gd name="T15" fmla="*/ 0 w 49"/>
                <a:gd name="T16" fmla="*/ 0 h 59"/>
                <a:gd name="T17" fmla="*/ 49 w 49"/>
                <a:gd name="T18" fmla="*/ 59 h 59"/>
              </a:gdLst>
              <a:ahLst/>
              <a:cxnLst>
                <a:cxn ang="T10">
                  <a:pos x="T0" y="T1"/>
                </a:cxn>
                <a:cxn ang="T11">
                  <a:pos x="T2" y="T3"/>
                </a:cxn>
                <a:cxn ang="T12">
                  <a:pos x="T4" y="T5"/>
                </a:cxn>
                <a:cxn ang="T13">
                  <a:pos x="T6" y="T7"/>
                </a:cxn>
                <a:cxn ang="T14">
                  <a:pos x="T8" y="T9"/>
                </a:cxn>
              </a:cxnLst>
              <a:rect l="T15" t="T16" r="T17" b="T18"/>
              <a:pathLst>
                <a:path w="49" h="59">
                  <a:moveTo>
                    <a:pt x="28" y="0"/>
                  </a:moveTo>
                  <a:lnTo>
                    <a:pt x="48" y="58"/>
                  </a:lnTo>
                  <a:lnTo>
                    <a:pt x="28" y="58"/>
                  </a:lnTo>
                  <a:lnTo>
                    <a:pt x="0" y="58"/>
                  </a:lnTo>
                  <a:lnTo>
                    <a:pt x="28" y="0"/>
                  </a:lnTo>
                </a:path>
              </a:pathLst>
            </a:custGeom>
            <a:solidFill>
              <a:srgbClr val="000000"/>
            </a:solidFill>
            <a:ln w="12700" cap="rnd">
              <a:solidFill>
                <a:srgbClr val="000000"/>
              </a:solidFill>
              <a:round/>
              <a:headEnd/>
              <a:tailEnd/>
            </a:ln>
          </p:spPr>
          <p:txBody>
            <a:bodyPr/>
            <a:lstStyle/>
            <a:p>
              <a:endParaRPr lang="cs-CZ"/>
            </a:p>
          </p:txBody>
        </p:sp>
        <p:sp>
          <p:nvSpPr>
            <p:cNvPr id="23913" name="Line 204"/>
            <p:cNvSpPr>
              <a:spLocks noChangeShapeType="1"/>
            </p:cNvSpPr>
            <p:nvPr/>
          </p:nvSpPr>
          <p:spPr bwMode="auto">
            <a:xfrm flipV="1">
              <a:off x="3536" y="2700"/>
              <a:ext cx="0" cy="6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cs-CZ"/>
            </a:p>
          </p:txBody>
        </p:sp>
      </p:grpSp>
      <p:sp>
        <p:nvSpPr>
          <p:cNvPr id="23695" name="Oval 205"/>
          <p:cNvSpPr>
            <a:spLocks noChangeArrowheads="1"/>
          </p:cNvSpPr>
          <p:nvPr/>
        </p:nvSpPr>
        <p:spPr bwMode="auto">
          <a:xfrm>
            <a:off x="5639143" y="4306888"/>
            <a:ext cx="183231" cy="114300"/>
          </a:xfrm>
          <a:prstGeom prst="ellipse">
            <a:avLst/>
          </a:prstGeom>
          <a:solidFill>
            <a:srgbClr val="FFFFFF"/>
          </a:solidFill>
          <a:ln w="12700">
            <a:solidFill>
              <a:srgbClr val="000000"/>
            </a:solidFill>
            <a:round/>
            <a:headEnd/>
            <a:tailEnd/>
          </a:ln>
        </p:spPr>
        <p:txBody>
          <a:bodyPr wrap="none" anchor="ctr"/>
          <a:lstStyle/>
          <a:p>
            <a:endParaRPr lang="cs-CZ"/>
          </a:p>
        </p:txBody>
      </p:sp>
      <p:sp>
        <p:nvSpPr>
          <p:cNvPr id="23696" name="Line 206"/>
          <p:cNvSpPr>
            <a:spLocks noChangeShapeType="1"/>
          </p:cNvSpPr>
          <p:nvPr/>
        </p:nvSpPr>
        <p:spPr bwMode="auto">
          <a:xfrm flipV="1">
            <a:off x="5702174" y="4348164"/>
            <a:ext cx="68896" cy="46037"/>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cs-CZ"/>
          </a:p>
        </p:txBody>
      </p:sp>
      <p:grpSp>
        <p:nvGrpSpPr>
          <p:cNvPr id="23697" name="Group 207"/>
          <p:cNvGrpSpPr>
            <a:grpSpLocks/>
          </p:cNvGrpSpPr>
          <p:nvPr/>
        </p:nvGrpSpPr>
        <p:grpSpPr bwMode="auto">
          <a:xfrm>
            <a:off x="5687515" y="4194176"/>
            <a:ext cx="70361" cy="123825"/>
            <a:chOff x="3880" y="2642"/>
            <a:chExt cx="48" cy="78"/>
          </a:xfrm>
        </p:grpSpPr>
        <p:sp>
          <p:nvSpPr>
            <p:cNvPr id="23910" name="Freeform 208"/>
            <p:cNvSpPr>
              <a:spLocks/>
            </p:cNvSpPr>
            <p:nvPr/>
          </p:nvSpPr>
          <p:spPr bwMode="auto">
            <a:xfrm>
              <a:off x="3880" y="2651"/>
              <a:ext cx="48" cy="69"/>
            </a:xfrm>
            <a:custGeom>
              <a:avLst/>
              <a:gdLst>
                <a:gd name="T0" fmla="*/ 28 w 48"/>
                <a:gd name="T1" fmla="*/ 68 h 69"/>
                <a:gd name="T2" fmla="*/ 0 w 48"/>
                <a:gd name="T3" fmla="*/ 0 h 69"/>
                <a:gd name="T4" fmla="*/ 28 w 48"/>
                <a:gd name="T5" fmla="*/ 0 h 69"/>
                <a:gd name="T6" fmla="*/ 47 w 48"/>
                <a:gd name="T7" fmla="*/ 0 h 69"/>
                <a:gd name="T8" fmla="*/ 28 w 48"/>
                <a:gd name="T9" fmla="*/ 68 h 69"/>
                <a:gd name="T10" fmla="*/ 0 60000 65536"/>
                <a:gd name="T11" fmla="*/ 0 60000 65536"/>
                <a:gd name="T12" fmla="*/ 0 60000 65536"/>
                <a:gd name="T13" fmla="*/ 0 60000 65536"/>
                <a:gd name="T14" fmla="*/ 0 60000 65536"/>
                <a:gd name="T15" fmla="*/ 0 w 48"/>
                <a:gd name="T16" fmla="*/ 0 h 69"/>
                <a:gd name="T17" fmla="*/ 48 w 48"/>
                <a:gd name="T18" fmla="*/ 69 h 69"/>
              </a:gdLst>
              <a:ahLst/>
              <a:cxnLst>
                <a:cxn ang="T10">
                  <a:pos x="T0" y="T1"/>
                </a:cxn>
                <a:cxn ang="T11">
                  <a:pos x="T2" y="T3"/>
                </a:cxn>
                <a:cxn ang="T12">
                  <a:pos x="T4" y="T5"/>
                </a:cxn>
                <a:cxn ang="T13">
                  <a:pos x="T6" y="T7"/>
                </a:cxn>
                <a:cxn ang="T14">
                  <a:pos x="T8" y="T9"/>
                </a:cxn>
              </a:cxnLst>
              <a:rect l="T15" t="T16" r="T17" b="T18"/>
              <a:pathLst>
                <a:path w="48" h="69">
                  <a:moveTo>
                    <a:pt x="28" y="68"/>
                  </a:moveTo>
                  <a:lnTo>
                    <a:pt x="0" y="0"/>
                  </a:lnTo>
                  <a:lnTo>
                    <a:pt x="28" y="0"/>
                  </a:lnTo>
                  <a:lnTo>
                    <a:pt x="47" y="0"/>
                  </a:lnTo>
                  <a:lnTo>
                    <a:pt x="28" y="68"/>
                  </a:lnTo>
                </a:path>
              </a:pathLst>
            </a:custGeom>
            <a:solidFill>
              <a:srgbClr val="000000"/>
            </a:solidFill>
            <a:ln w="12700" cap="rnd">
              <a:solidFill>
                <a:srgbClr val="000000"/>
              </a:solidFill>
              <a:round/>
              <a:headEnd/>
              <a:tailEnd/>
            </a:ln>
          </p:spPr>
          <p:txBody>
            <a:bodyPr/>
            <a:lstStyle/>
            <a:p>
              <a:endParaRPr lang="cs-CZ"/>
            </a:p>
          </p:txBody>
        </p:sp>
        <p:sp>
          <p:nvSpPr>
            <p:cNvPr id="23911" name="Line 209"/>
            <p:cNvSpPr>
              <a:spLocks noChangeShapeType="1"/>
            </p:cNvSpPr>
            <p:nvPr/>
          </p:nvSpPr>
          <p:spPr bwMode="auto">
            <a:xfrm>
              <a:off x="3912" y="2642"/>
              <a:ext cx="0" cy="11"/>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cs-CZ"/>
            </a:p>
          </p:txBody>
        </p:sp>
      </p:grpSp>
      <p:sp>
        <p:nvSpPr>
          <p:cNvPr id="23698" name="Line 210"/>
          <p:cNvSpPr>
            <a:spLocks noChangeShapeType="1"/>
          </p:cNvSpPr>
          <p:nvPr/>
        </p:nvSpPr>
        <p:spPr bwMode="auto">
          <a:xfrm>
            <a:off x="5823840" y="4384675"/>
            <a:ext cx="60100" cy="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cs-CZ"/>
          </a:p>
        </p:txBody>
      </p:sp>
      <p:sp>
        <p:nvSpPr>
          <p:cNvPr id="23699" name="Line 211"/>
          <p:cNvSpPr>
            <a:spLocks noChangeShapeType="1"/>
          </p:cNvSpPr>
          <p:nvPr/>
        </p:nvSpPr>
        <p:spPr bwMode="auto">
          <a:xfrm>
            <a:off x="5823840" y="4384675"/>
            <a:ext cx="46907" cy="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cs-CZ"/>
          </a:p>
        </p:txBody>
      </p:sp>
      <p:grpSp>
        <p:nvGrpSpPr>
          <p:cNvPr id="23700" name="Group 212"/>
          <p:cNvGrpSpPr>
            <a:grpSpLocks/>
          </p:cNvGrpSpPr>
          <p:nvPr/>
        </p:nvGrpSpPr>
        <p:grpSpPr bwMode="auto">
          <a:xfrm>
            <a:off x="5823841" y="4194176"/>
            <a:ext cx="71826" cy="187325"/>
            <a:chOff x="3974" y="2642"/>
            <a:chExt cx="48" cy="118"/>
          </a:xfrm>
        </p:grpSpPr>
        <p:sp>
          <p:nvSpPr>
            <p:cNvPr id="23908" name="Freeform 213"/>
            <p:cNvSpPr>
              <a:spLocks/>
            </p:cNvSpPr>
            <p:nvPr/>
          </p:nvSpPr>
          <p:spPr bwMode="auto">
            <a:xfrm>
              <a:off x="3974" y="2642"/>
              <a:ext cx="48" cy="68"/>
            </a:xfrm>
            <a:custGeom>
              <a:avLst/>
              <a:gdLst>
                <a:gd name="T0" fmla="*/ 28 w 48"/>
                <a:gd name="T1" fmla="*/ 0 h 68"/>
                <a:gd name="T2" fmla="*/ 47 w 48"/>
                <a:gd name="T3" fmla="*/ 67 h 68"/>
                <a:gd name="T4" fmla="*/ 28 w 48"/>
                <a:gd name="T5" fmla="*/ 67 h 68"/>
                <a:gd name="T6" fmla="*/ 0 w 48"/>
                <a:gd name="T7" fmla="*/ 67 h 68"/>
                <a:gd name="T8" fmla="*/ 28 w 48"/>
                <a:gd name="T9" fmla="*/ 0 h 68"/>
                <a:gd name="T10" fmla="*/ 0 60000 65536"/>
                <a:gd name="T11" fmla="*/ 0 60000 65536"/>
                <a:gd name="T12" fmla="*/ 0 60000 65536"/>
                <a:gd name="T13" fmla="*/ 0 60000 65536"/>
                <a:gd name="T14" fmla="*/ 0 60000 65536"/>
                <a:gd name="T15" fmla="*/ 0 w 48"/>
                <a:gd name="T16" fmla="*/ 0 h 68"/>
                <a:gd name="T17" fmla="*/ 48 w 48"/>
                <a:gd name="T18" fmla="*/ 68 h 68"/>
              </a:gdLst>
              <a:ahLst/>
              <a:cxnLst>
                <a:cxn ang="T10">
                  <a:pos x="T0" y="T1"/>
                </a:cxn>
                <a:cxn ang="T11">
                  <a:pos x="T2" y="T3"/>
                </a:cxn>
                <a:cxn ang="T12">
                  <a:pos x="T4" y="T5"/>
                </a:cxn>
                <a:cxn ang="T13">
                  <a:pos x="T6" y="T7"/>
                </a:cxn>
                <a:cxn ang="T14">
                  <a:pos x="T8" y="T9"/>
                </a:cxn>
              </a:cxnLst>
              <a:rect l="T15" t="T16" r="T17" b="T18"/>
              <a:pathLst>
                <a:path w="48" h="68">
                  <a:moveTo>
                    <a:pt x="28" y="0"/>
                  </a:moveTo>
                  <a:lnTo>
                    <a:pt x="47" y="67"/>
                  </a:lnTo>
                  <a:lnTo>
                    <a:pt x="28" y="67"/>
                  </a:lnTo>
                  <a:lnTo>
                    <a:pt x="0" y="67"/>
                  </a:lnTo>
                  <a:lnTo>
                    <a:pt x="28" y="0"/>
                  </a:lnTo>
                </a:path>
              </a:pathLst>
            </a:custGeom>
            <a:solidFill>
              <a:srgbClr val="000000"/>
            </a:solidFill>
            <a:ln w="12700" cap="rnd">
              <a:solidFill>
                <a:srgbClr val="000000"/>
              </a:solidFill>
              <a:round/>
              <a:headEnd/>
              <a:tailEnd/>
            </a:ln>
          </p:spPr>
          <p:txBody>
            <a:bodyPr/>
            <a:lstStyle/>
            <a:p>
              <a:endParaRPr lang="cs-CZ"/>
            </a:p>
          </p:txBody>
        </p:sp>
        <p:sp>
          <p:nvSpPr>
            <p:cNvPr id="23909" name="Line 214"/>
            <p:cNvSpPr>
              <a:spLocks noChangeShapeType="1"/>
            </p:cNvSpPr>
            <p:nvPr/>
          </p:nvSpPr>
          <p:spPr bwMode="auto">
            <a:xfrm flipV="1">
              <a:off x="4007" y="2709"/>
              <a:ext cx="0" cy="51"/>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cs-CZ"/>
            </a:p>
          </p:txBody>
        </p:sp>
      </p:grpSp>
      <p:sp>
        <p:nvSpPr>
          <p:cNvPr id="23701" name="Oval 215"/>
          <p:cNvSpPr>
            <a:spLocks noChangeArrowheads="1"/>
          </p:cNvSpPr>
          <p:nvPr/>
        </p:nvSpPr>
        <p:spPr bwMode="auto">
          <a:xfrm>
            <a:off x="6011470" y="4322763"/>
            <a:ext cx="183231" cy="112712"/>
          </a:xfrm>
          <a:prstGeom prst="ellipse">
            <a:avLst/>
          </a:prstGeom>
          <a:solidFill>
            <a:srgbClr val="FFFFFF"/>
          </a:solidFill>
          <a:ln w="12700">
            <a:solidFill>
              <a:srgbClr val="000000"/>
            </a:solidFill>
            <a:round/>
            <a:headEnd/>
            <a:tailEnd/>
          </a:ln>
        </p:spPr>
        <p:txBody>
          <a:bodyPr wrap="none" anchor="ctr"/>
          <a:lstStyle/>
          <a:p>
            <a:endParaRPr lang="cs-CZ"/>
          </a:p>
        </p:txBody>
      </p:sp>
      <p:sp>
        <p:nvSpPr>
          <p:cNvPr id="23702" name="Line 216"/>
          <p:cNvSpPr>
            <a:spLocks noChangeShapeType="1"/>
          </p:cNvSpPr>
          <p:nvPr/>
        </p:nvSpPr>
        <p:spPr bwMode="auto">
          <a:xfrm flipV="1">
            <a:off x="6074501" y="4362450"/>
            <a:ext cx="70361" cy="46038"/>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cs-CZ"/>
          </a:p>
        </p:txBody>
      </p:sp>
      <p:grpSp>
        <p:nvGrpSpPr>
          <p:cNvPr id="23703" name="Group 217"/>
          <p:cNvGrpSpPr>
            <a:grpSpLocks/>
          </p:cNvGrpSpPr>
          <p:nvPr/>
        </p:nvGrpSpPr>
        <p:grpSpPr bwMode="auto">
          <a:xfrm>
            <a:off x="6074501" y="4194175"/>
            <a:ext cx="70361" cy="139700"/>
            <a:chOff x="4144" y="2642"/>
            <a:chExt cx="48" cy="88"/>
          </a:xfrm>
        </p:grpSpPr>
        <p:sp>
          <p:nvSpPr>
            <p:cNvPr id="23906" name="Freeform 218"/>
            <p:cNvSpPr>
              <a:spLocks/>
            </p:cNvSpPr>
            <p:nvPr/>
          </p:nvSpPr>
          <p:spPr bwMode="auto">
            <a:xfrm>
              <a:off x="4144" y="2651"/>
              <a:ext cx="48" cy="79"/>
            </a:xfrm>
            <a:custGeom>
              <a:avLst/>
              <a:gdLst>
                <a:gd name="T0" fmla="*/ 18 w 48"/>
                <a:gd name="T1" fmla="*/ 78 h 79"/>
                <a:gd name="T2" fmla="*/ 0 w 48"/>
                <a:gd name="T3" fmla="*/ 0 h 79"/>
                <a:gd name="T4" fmla="*/ 18 w 48"/>
                <a:gd name="T5" fmla="*/ 0 h 79"/>
                <a:gd name="T6" fmla="*/ 47 w 48"/>
                <a:gd name="T7" fmla="*/ 0 h 79"/>
                <a:gd name="T8" fmla="*/ 18 w 48"/>
                <a:gd name="T9" fmla="*/ 78 h 79"/>
                <a:gd name="T10" fmla="*/ 0 60000 65536"/>
                <a:gd name="T11" fmla="*/ 0 60000 65536"/>
                <a:gd name="T12" fmla="*/ 0 60000 65536"/>
                <a:gd name="T13" fmla="*/ 0 60000 65536"/>
                <a:gd name="T14" fmla="*/ 0 60000 65536"/>
                <a:gd name="T15" fmla="*/ 0 w 48"/>
                <a:gd name="T16" fmla="*/ 0 h 79"/>
                <a:gd name="T17" fmla="*/ 48 w 48"/>
                <a:gd name="T18" fmla="*/ 79 h 79"/>
              </a:gdLst>
              <a:ahLst/>
              <a:cxnLst>
                <a:cxn ang="T10">
                  <a:pos x="T0" y="T1"/>
                </a:cxn>
                <a:cxn ang="T11">
                  <a:pos x="T2" y="T3"/>
                </a:cxn>
                <a:cxn ang="T12">
                  <a:pos x="T4" y="T5"/>
                </a:cxn>
                <a:cxn ang="T13">
                  <a:pos x="T6" y="T7"/>
                </a:cxn>
                <a:cxn ang="T14">
                  <a:pos x="T8" y="T9"/>
                </a:cxn>
              </a:cxnLst>
              <a:rect l="T15" t="T16" r="T17" b="T18"/>
              <a:pathLst>
                <a:path w="48" h="79">
                  <a:moveTo>
                    <a:pt x="18" y="78"/>
                  </a:moveTo>
                  <a:lnTo>
                    <a:pt x="0" y="0"/>
                  </a:lnTo>
                  <a:lnTo>
                    <a:pt x="18" y="0"/>
                  </a:lnTo>
                  <a:lnTo>
                    <a:pt x="47" y="0"/>
                  </a:lnTo>
                  <a:lnTo>
                    <a:pt x="18" y="78"/>
                  </a:lnTo>
                </a:path>
              </a:pathLst>
            </a:custGeom>
            <a:solidFill>
              <a:srgbClr val="000000"/>
            </a:solidFill>
            <a:ln w="12700" cap="rnd">
              <a:solidFill>
                <a:srgbClr val="000000"/>
              </a:solidFill>
              <a:round/>
              <a:headEnd/>
              <a:tailEnd/>
            </a:ln>
          </p:spPr>
          <p:txBody>
            <a:bodyPr/>
            <a:lstStyle/>
            <a:p>
              <a:endParaRPr lang="cs-CZ"/>
            </a:p>
          </p:txBody>
        </p:sp>
        <p:sp>
          <p:nvSpPr>
            <p:cNvPr id="23907" name="Line 219"/>
            <p:cNvSpPr>
              <a:spLocks noChangeShapeType="1"/>
            </p:cNvSpPr>
            <p:nvPr/>
          </p:nvSpPr>
          <p:spPr bwMode="auto">
            <a:xfrm>
              <a:off x="4167" y="2642"/>
              <a:ext cx="0" cy="11"/>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cs-CZ"/>
            </a:p>
          </p:txBody>
        </p:sp>
      </p:grpSp>
      <p:sp>
        <p:nvSpPr>
          <p:cNvPr id="23704" name="Line 220"/>
          <p:cNvSpPr>
            <a:spLocks noChangeShapeType="1"/>
          </p:cNvSpPr>
          <p:nvPr/>
        </p:nvSpPr>
        <p:spPr bwMode="auto">
          <a:xfrm>
            <a:off x="6199099" y="4384675"/>
            <a:ext cx="58634" cy="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cs-CZ"/>
          </a:p>
        </p:txBody>
      </p:sp>
      <p:sp>
        <p:nvSpPr>
          <p:cNvPr id="23705" name="Line 221"/>
          <p:cNvSpPr>
            <a:spLocks noChangeShapeType="1"/>
          </p:cNvSpPr>
          <p:nvPr/>
        </p:nvSpPr>
        <p:spPr bwMode="auto">
          <a:xfrm>
            <a:off x="6199099" y="4384675"/>
            <a:ext cx="43976" cy="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cs-CZ"/>
          </a:p>
        </p:txBody>
      </p:sp>
      <p:grpSp>
        <p:nvGrpSpPr>
          <p:cNvPr id="23706" name="Group 222"/>
          <p:cNvGrpSpPr>
            <a:grpSpLocks/>
          </p:cNvGrpSpPr>
          <p:nvPr/>
        </p:nvGrpSpPr>
        <p:grpSpPr bwMode="auto">
          <a:xfrm>
            <a:off x="6199099" y="4194176"/>
            <a:ext cx="70361" cy="187325"/>
            <a:chOff x="4229" y="2642"/>
            <a:chExt cx="48" cy="118"/>
          </a:xfrm>
        </p:grpSpPr>
        <p:sp>
          <p:nvSpPr>
            <p:cNvPr id="23904" name="Freeform 223"/>
            <p:cNvSpPr>
              <a:spLocks/>
            </p:cNvSpPr>
            <p:nvPr/>
          </p:nvSpPr>
          <p:spPr bwMode="auto">
            <a:xfrm>
              <a:off x="4229" y="2642"/>
              <a:ext cx="48" cy="68"/>
            </a:xfrm>
            <a:custGeom>
              <a:avLst/>
              <a:gdLst>
                <a:gd name="T0" fmla="*/ 27 w 48"/>
                <a:gd name="T1" fmla="*/ 0 h 68"/>
                <a:gd name="T2" fmla="*/ 47 w 48"/>
                <a:gd name="T3" fmla="*/ 67 h 68"/>
                <a:gd name="T4" fmla="*/ 27 w 48"/>
                <a:gd name="T5" fmla="*/ 67 h 68"/>
                <a:gd name="T6" fmla="*/ 0 w 48"/>
                <a:gd name="T7" fmla="*/ 67 h 68"/>
                <a:gd name="T8" fmla="*/ 27 w 48"/>
                <a:gd name="T9" fmla="*/ 0 h 68"/>
                <a:gd name="T10" fmla="*/ 0 60000 65536"/>
                <a:gd name="T11" fmla="*/ 0 60000 65536"/>
                <a:gd name="T12" fmla="*/ 0 60000 65536"/>
                <a:gd name="T13" fmla="*/ 0 60000 65536"/>
                <a:gd name="T14" fmla="*/ 0 60000 65536"/>
                <a:gd name="T15" fmla="*/ 0 w 48"/>
                <a:gd name="T16" fmla="*/ 0 h 68"/>
                <a:gd name="T17" fmla="*/ 48 w 48"/>
                <a:gd name="T18" fmla="*/ 68 h 68"/>
              </a:gdLst>
              <a:ahLst/>
              <a:cxnLst>
                <a:cxn ang="T10">
                  <a:pos x="T0" y="T1"/>
                </a:cxn>
                <a:cxn ang="T11">
                  <a:pos x="T2" y="T3"/>
                </a:cxn>
                <a:cxn ang="T12">
                  <a:pos x="T4" y="T5"/>
                </a:cxn>
                <a:cxn ang="T13">
                  <a:pos x="T6" y="T7"/>
                </a:cxn>
                <a:cxn ang="T14">
                  <a:pos x="T8" y="T9"/>
                </a:cxn>
              </a:cxnLst>
              <a:rect l="T15" t="T16" r="T17" b="T18"/>
              <a:pathLst>
                <a:path w="48" h="68">
                  <a:moveTo>
                    <a:pt x="27" y="0"/>
                  </a:moveTo>
                  <a:lnTo>
                    <a:pt x="47" y="67"/>
                  </a:lnTo>
                  <a:lnTo>
                    <a:pt x="27" y="67"/>
                  </a:lnTo>
                  <a:lnTo>
                    <a:pt x="0" y="67"/>
                  </a:lnTo>
                  <a:lnTo>
                    <a:pt x="27" y="0"/>
                  </a:lnTo>
                </a:path>
              </a:pathLst>
            </a:custGeom>
            <a:solidFill>
              <a:srgbClr val="000000"/>
            </a:solidFill>
            <a:ln w="12700" cap="rnd">
              <a:solidFill>
                <a:srgbClr val="000000"/>
              </a:solidFill>
              <a:round/>
              <a:headEnd/>
              <a:tailEnd/>
            </a:ln>
          </p:spPr>
          <p:txBody>
            <a:bodyPr/>
            <a:lstStyle/>
            <a:p>
              <a:endParaRPr lang="cs-CZ"/>
            </a:p>
          </p:txBody>
        </p:sp>
        <p:sp>
          <p:nvSpPr>
            <p:cNvPr id="23905" name="Line 224"/>
            <p:cNvSpPr>
              <a:spLocks noChangeShapeType="1"/>
            </p:cNvSpPr>
            <p:nvPr/>
          </p:nvSpPr>
          <p:spPr bwMode="auto">
            <a:xfrm flipV="1">
              <a:off x="4261" y="2709"/>
              <a:ext cx="0" cy="51"/>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cs-CZ"/>
            </a:p>
          </p:txBody>
        </p:sp>
      </p:grpSp>
      <p:sp>
        <p:nvSpPr>
          <p:cNvPr id="23707" name="Rectangle 225"/>
          <p:cNvSpPr>
            <a:spLocks noChangeArrowheads="1"/>
          </p:cNvSpPr>
          <p:nvPr/>
        </p:nvSpPr>
        <p:spPr bwMode="auto">
          <a:xfrm>
            <a:off x="3072431" y="4860926"/>
            <a:ext cx="639113" cy="250825"/>
          </a:xfrm>
          <a:prstGeom prst="rect">
            <a:avLst/>
          </a:prstGeom>
          <a:solidFill>
            <a:srgbClr val="FFFFFF"/>
          </a:solidFill>
          <a:ln w="12700">
            <a:solidFill>
              <a:srgbClr val="000000"/>
            </a:solidFill>
            <a:miter lim="800000"/>
            <a:headEnd/>
            <a:tailEnd/>
          </a:ln>
        </p:spPr>
        <p:txBody>
          <a:bodyPr wrap="none" anchor="ctr"/>
          <a:lstStyle/>
          <a:p>
            <a:endParaRPr lang="cs-CZ"/>
          </a:p>
        </p:txBody>
      </p:sp>
      <p:sp>
        <p:nvSpPr>
          <p:cNvPr id="23708" name="Rectangle 226"/>
          <p:cNvSpPr>
            <a:spLocks noChangeArrowheads="1"/>
          </p:cNvSpPr>
          <p:nvPr/>
        </p:nvSpPr>
        <p:spPr bwMode="auto">
          <a:xfrm>
            <a:off x="3928490" y="4860925"/>
            <a:ext cx="639113" cy="236538"/>
          </a:xfrm>
          <a:prstGeom prst="rect">
            <a:avLst/>
          </a:prstGeom>
          <a:solidFill>
            <a:srgbClr val="FFFFFF"/>
          </a:solidFill>
          <a:ln w="12700">
            <a:solidFill>
              <a:srgbClr val="000000"/>
            </a:solidFill>
            <a:miter lim="800000"/>
            <a:headEnd/>
            <a:tailEnd/>
          </a:ln>
        </p:spPr>
        <p:txBody>
          <a:bodyPr wrap="none" anchor="ctr"/>
          <a:lstStyle/>
          <a:p>
            <a:endParaRPr lang="cs-CZ"/>
          </a:p>
        </p:txBody>
      </p:sp>
      <p:sp>
        <p:nvSpPr>
          <p:cNvPr id="23709" name="Rectangle 227"/>
          <p:cNvSpPr>
            <a:spLocks noChangeArrowheads="1"/>
          </p:cNvSpPr>
          <p:nvPr/>
        </p:nvSpPr>
        <p:spPr bwMode="auto">
          <a:xfrm>
            <a:off x="4783083" y="4845051"/>
            <a:ext cx="639113" cy="252413"/>
          </a:xfrm>
          <a:prstGeom prst="rect">
            <a:avLst/>
          </a:prstGeom>
          <a:solidFill>
            <a:srgbClr val="FFFFFF"/>
          </a:solidFill>
          <a:ln w="12700">
            <a:solidFill>
              <a:srgbClr val="000000"/>
            </a:solidFill>
            <a:miter lim="800000"/>
            <a:headEnd/>
            <a:tailEnd/>
          </a:ln>
        </p:spPr>
        <p:txBody>
          <a:bodyPr wrap="none" anchor="ctr"/>
          <a:lstStyle/>
          <a:p>
            <a:endParaRPr lang="cs-CZ"/>
          </a:p>
        </p:txBody>
      </p:sp>
      <p:sp>
        <p:nvSpPr>
          <p:cNvPr id="23710" name="Rectangle 228"/>
          <p:cNvSpPr>
            <a:spLocks noChangeArrowheads="1"/>
          </p:cNvSpPr>
          <p:nvPr/>
        </p:nvSpPr>
        <p:spPr bwMode="auto">
          <a:xfrm>
            <a:off x="5653801" y="4860925"/>
            <a:ext cx="637646" cy="236538"/>
          </a:xfrm>
          <a:prstGeom prst="rect">
            <a:avLst/>
          </a:prstGeom>
          <a:solidFill>
            <a:srgbClr val="FFFFFF"/>
          </a:solidFill>
          <a:ln w="12700">
            <a:solidFill>
              <a:srgbClr val="000000"/>
            </a:solidFill>
            <a:miter lim="800000"/>
            <a:headEnd/>
            <a:tailEnd/>
          </a:ln>
        </p:spPr>
        <p:txBody>
          <a:bodyPr wrap="none" anchor="ctr"/>
          <a:lstStyle/>
          <a:p>
            <a:endParaRPr lang="cs-CZ"/>
          </a:p>
        </p:txBody>
      </p:sp>
      <p:sp>
        <p:nvSpPr>
          <p:cNvPr id="23711" name="Oval 229"/>
          <p:cNvSpPr>
            <a:spLocks noChangeArrowheads="1"/>
          </p:cNvSpPr>
          <p:nvPr/>
        </p:nvSpPr>
        <p:spPr bwMode="auto">
          <a:xfrm>
            <a:off x="2231030" y="4860925"/>
            <a:ext cx="639113" cy="236538"/>
          </a:xfrm>
          <a:prstGeom prst="ellipse">
            <a:avLst/>
          </a:prstGeom>
          <a:solidFill>
            <a:srgbClr val="FFFFFF"/>
          </a:solidFill>
          <a:ln w="12700">
            <a:solidFill>
              <a:srgbClr val="000000"/>
            </a:solidFill>
            <a:round/>
            <a:headEnd/>
            <a:tailEnd/>
          </a:ln>
        </p:spPr>
        <p:txBody>
          <a:bodyPr wrap="none" anchor="ctr"/>
          <a:lstStyle/>
          <a:p>
            <a:endParaRPr lang="cs-CZ"/>
          </a:p>
        </p:txBody>
      </p:sp>
      <p:sp>
        <p:nvSpPr>
          <p:cNvPr id="23712" name="Oval 230"/>
          <p:cNvSpPr>
            <a:spLocks noChangeArrowheads="1"/>
          </p:cNvSpPr>
          <p:nvPr/>
        </p:nvSpPr>
        <p:spPr bwMode="auto">
          <a:xfrm>
            <a:off x="6536246" y="4860925"/>
            <a:ext cx="637646" cy="236538"/>
          </a:xfrm>
          <a:prstGeom prst="ellipse">
            <a:avLst/>
          </a:prstGeom>
          <a:solidFill>
            <a:srgbClr val="FFFFFF"/>
          </a:solidFill>
          <a:ln w="12700">
            <a:solidFill>
              <a:srgbClr val="000000"/>
            </a:solidFill>
            <a:round/>
            <a:headEnd/>
            <a:tailEnd/>
          </a:ln>
        </p:spPr>
        <p:txBody>
          <a:bodyPr wrap="none" anchor="ctr"/>
          <a:lstStyle/>
          <a:p>
            <a:endParaRPr lang="cs-CZ"/>
          </a:p>
        </p:txBody>
      </p:sp>
      <p:sp>
        <p:nvSpPr>
          <p:cNvPr id="23713" name="Rectangle 231"/>
          <p:cNvSpPr>
            <a:spLocks noChangeArrowheads="1"/>
          </p:cNvSpPr>
          <p:nvPr/>
        </p:nvSpPr>
        <p:spPr bwMode="auto">
          <a:xfrm>
            <a:off x="2411331" y="4851401"/>
            <a:ext cx="344646" cy="2868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defTabSz="762000" eaLnBrk="0" hangingPunct="0">
              <a:lnSpc>
                <a:spcPct val="90000"/>
              </a:lnSpc>
            </a:pPr>
            <a:r>
              <a:rPr lang="en-US" sz="1400" b="1">
                <a:solidFill>
                  <a:srgbClr val="000000"/>
                </a:solidFill>
              </a:rPr>
              <a:t>In</a:t>
            </a:r>
          </a:p>
        </p:txBody>
      </p:sp>
      <p:sp>
        <p:nvSpPr>
          <p:cNvPr id="23714" name="Rectangle 232"/>
          <p:cNvSpPr>
            <a:spLocks noChangeArrowheads="1"/>
          </p:cNvSpPr>
          <p:nvPr/>
        </p:nvSpPr>
        <p:spPr bwMode="auto">
          <a:xfrm>
            <a:off x="6640321" y="4851401"/>
            <a:ext cx="493725" cy="2868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defTabSz="762000" eaLnBrk="0" hangingPunct="0">
              <a:lnSpc>
                <a:spcPct val="90000"/>
              </a:lnSpc>
            </a:pPr>
            <a:r>
              <a:rPr lang="en-US" sz="1400" b="1">
                <a:solidFill>
                  <a:srgbClr val="000000"/>
                </a:solidFill>
              </a:rPr>
              <a:t>Out</a:t>
            </a:r>
          </a:p>
        </p:txBody>
      </p:sp>
      <p:grpSp>
        <p:nvGrpSpPr>
          <p:cNvPr id="23715" name="Group 233"/>
          <p:cNvGrpSpPr>
            <a:grpSpLocks/>
          </p:cNvGrpSpPr>
          <p:nvPr/>
        </p:nvGrpSpPr>
        <p:grpSpPr bwMode="auto">
          <a:xfrm>
            <a:off x="2874541" y="4946651"/>
            <a:ext cx="193493" cy="61913"/>
            <a:chOff x="1961" y="3116"/>
            <a:chExt cx="132" cy="39"/>
          </a:xfrm>
        </p:grpSpPr>
        <p:sp>
          <p:nvSpPr>
            <p:cNvPr id="23902" name="Freeform 234"/>
            <p:cNvSpPr>
              <a:spLocks/>
            </p:cNvSpPr>
            <p:nvPr/>
          </p:nvSpPr>
          <p:spPr bwMode="auto">
            <a:xfrm>
              <a:off x="1998" y="3116"/>
              <a:ext cx="95" cy="39"/>
            </a:xfrm>
            <a:custGeom>
              <a:avLst/>
              <a:gdLst>
                <a:gd name="T0" fmla="*/ 94 w 95"/>
                <a:gd name="T1" fmla="*/ 19 h 39"/>
                <a:gd name="T2" fmla="*/ 0 w 95"/>
                <a:gd name="T3" fmla="*/ 38 h 39"/>
                <a:gd name="T4" fmla="*/ 0 w 95"/>
                <a:gd name="T5" fmla="*/ 19 h 39"/>
                <a:gd name="T6" fmla="*/ 0 w 95"/>
                <a:gd name="T7" fmla="*/ 0 h 39"/>
                <a:gd name="T8" fmla="*/ 94 w 95"/>
                <a:gd name="T9" fmla="*/ 19 h 39"/>
                <a:gd name="T10" fmla="*/ 0 60000 65536"/>
                <a:gd name="T11" fmla="*/ 0 60000 65536"/>
                <a:gd name="T12" fmla="*/ 0 60000 65536"/>
                <a:gd name="T13" fmla="*/ 0 60000 65536"/>
                <a:gd name="T14" fmla="*/ 0 60000 65536"/>
                <a:gd name="T15" fmla="*/ 0 w 95"/>
                <a:gd name="T16" fmla="*/ 0 h 39"/>
                <a:gd name="T17" fmla="*/ 95 w 95"/>
                <a:gd name="T18" fmla="*/ 39 h 39"/>
              </a:gdLst>
              <a:ahLst/>
              <a:cxnLst>
                <a:cxn ang="T10">
                  <a:pos x="T0" y="T1"/>
                </a:cxn>
                <a:cxn ang="T11">
                  <a:pos x="T2" y="T3"/>
                </a:cxn>
                <a:cxn ang="T12">
                  <a:pos x="T4" y="T5"/>
                </a:cxn>
                <a:cxn ang="T13">
                  <a:pos x="T6" y="T7"/>
                </a:cxn>
                <a:cxn ang="T14">
                  <a:pos x="T8" y="T9"/>
                </a:cxn>
              </a:cxnLst>
              <a:rect l="T15" t="T16" r="T17" b="T18"/>
              <a:pathLst>
                <a:path w="95" h="39">
                  <a:moveTo>
                    <a:pt x="94" y="19"/>
                  </a:moveTo>
                  <a:lnTo>
                    <a:pt x="0" y="38"/>
                  </a:lnTo>
                  <a:lnTo>
                    <a:pt x="0" y="19"/>
                  </a:lnTo>
                  <a:lnTo>
                    <a:pt x="0" y="0"/>
                  </a:lnTo>
                  <a:lnTo>
                    <a:pt x="94" y="19"/>
                  </a:lnTo>
                </a:path>
              </a:pathLst>
            </a:custGeom>
            <a:solidFill>
              <a:srgbClr val="000000"/>
            </a:solidFill>
            <a:ln w="12700" cap="rnd">
              <a:solidFill>
                <a:srgbClr val="000000"/>
              </a:solidFill>
              <a:round/>
              <a:headEnd/>
              <a:tailEnd/>
            </a:ln>
          </p:spPr>
          <p:txBody>
            <a:bodyPr/>
            <a:lstStyle/>
            <a:p>
              <a:endParaRPr lang="cs-CZ"/>
            </a:p>
          </p:txBody>
        </p:sp>
        <p:sp>
          <p:nvSpPr>
            <p:cNvPr id="23903" name="Line 235"/>
            <p:cNvSpPr>
              <a:spLocks noChangeShapeType="1"/>
            </p:cNvSpPr>
            <p:nvPr/>
          </p:nvSpPr>
          <p:spPr bwMode="auto">
            <a:xfrm>
              <a:off x="1961" y="3139"/>
              <a:ext cx="39" cy="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cs-CZ"/>
            </a:p>
          </p:txBody>
        </p:sp>
      </p:grpSp>
      <p:grpSp>
        <p:nvGrpSpPr>
          <p:cNvPr id="23716" name="Group 236"/>
          <p:cNvGrpSpPr>
            <a:grpSpLocks/>
          </p:cNvGrpSpPr>
          <p:nvPr/>
        </p:nvGrpSpPr>
        <p:grpSpPr bwMode="auto">
          <a:xfrm>
            <a:off x="3729134" y="4946651"/>
            <a:ext cx="194959" cy="61913"/>
            <a:chOff x="2544" y="3116"/>
            <a:chExt cx="133" cy="39"/>
          </a:xfrm>
        </p:grpSpPr>
        <p:sp>
          <p:nvSpPr>
            <p:cNvPr id="23900" name="Freeform 237"/>
            <p:cNvSpPr>
              <a:spLocks/>
            </p:cNvSpPr>
            <p:nvPr/>
          </p:nvSpPr>
          <p:spPr bwMode="auto">
            <a:xfrm>
              <a:off x="2582" y="3116"/>
              <a:ext cx="95" cy="39"/>
            </a:xfrm>
            <a:custGeom>
              <a:avLst/>
              <a:gdLst>
                <a:gd name="T0" fmla="*/ 94 w 95"/>
                <a:gd name="T1" fmla="*/ 19 h 39"/>
                <a:gd name="T2" fmla="*/ 0 w 95"/>
                <a:gd name="T3" fmla="*/ 38 h 39"/>
                <a:gd name="T4" fmla="*/ 0 w 95"/>
                <a:gd name="T5" fmla="*/ 19 h 39"/>
                <a:gd name="T6" fmla="*/ 0 w 95"/>
                <a:gd name="T7" fmla="*/ 0 h 39"/>
                <a:gd name="T8" fmla="*/ 94 w 95"/>
                <a:gd name="T9" fmla="*/ 19 h 39"/>
                <a:gd name="T10" fmla="*/ 0 60000 65536"/>
                <a:gd name="T11" fmla="*/ 0 60000 65536"/>
                <a:gd name="T12" fmla="*/ 0 60000 65536"/>
                <a:gd name="T13" fmla="*/ 0 60000 65536"/>
                <a:gd name="T14" fmla="*/ 0 60000 65536"/>
                <a:gd name="T15" fmla="*/ 0 w 95"/>
                <a:gd name="T16" fmla="*/ 0 h 39"/>
                <a:gd name="T17" fmla="*/ 95 w 95"/>
                <a:gd name="T18" fmla="*/ 39 h 39"/>
              </a:gdLst>
              <a:ahLst/>
              <a:cxnLst>
                <a:cxn ang="T10">
                  <a:pos x="T0" y="T1"/>
                </a:cxn>
                <a:cxn ang="T11">
                  <a:pos x="T2" y="T3"/>
                </a:cxn>
                <a:cxn ang="T12">
                  <a:pos x="T4" y="T5"/>
                </a:cxn>
                <a:cxn ang="T13">
                  <a:pos x="T6" y="T7"/>
                </a:cxn>
                <a:cxn ang="T14">
                  <a:pos x="T8" y="T9"/>
                </a:cxn>
              </a:cxnLst>
              <a:rect l="T15" t="T16" r="T17" b="T18"/>
              <a:pathLst>
                <a:path w="95" h="39">
                  <a:moveTo>
                    <a:pt x="94" y="19"/>
                  </a:moveTo>
                  <a:lnTo>
                    <a:pt x="0" y="38"/>
                  </a:lnTo>
                  <a:lnTo>
                    <a:pt x="0" y="19"/>
                  </a:lnTo>
                  <a:lnTo>
                    <a:pt x="0" y="0"/>
                  </a:lnTo>
                  <a:lnTo>
                    <a:pt x="94" y="19"/>
                  </a:lnTo>
                </a:path>
              </a:pathLst>
            </a:custGeom>
            <a:solidFill>
              <a:srgbClr val="000000"/>
            </a:solidFill>
            <a:ln w="12700" cap="rnd">
              <a:solidFill>
                <a:srgbClr val="000000"/>
              </a:solidFill>
              <a:round/>
              <a:headEnd/>
              <a:tailEnd/>
            </a:ln>
          </p:spPr>
          <p:txBody>
            <a:bodyPr/>
            <a:lstStyle/>
            <a:p>
              <a:endParaRPr lang="cs-CZ"/>
            </a:p>
          </p:txBody>
        </p:sp>
        <p:sp>
          <p:nvSpPr>
            <p:cNvPr id="23901" name="Line 238"/>
            <p:cNvSpPr>
              <a:spLocks noChangeShapeType="1"/>
            </p:cNvSpPr>
            <p:nvPr/>
          </p:nvSpPr>
          <p:spPr bwMode="auto">
            <a:xfrm>
              <a:off x="2544" y="3139"/>
              <a:ext cx="39" cy="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cs-CZ"/>
            </a:p>
          </p:txBody>
        </p:sp>
      </p:grpSp>
      <p:grpSp>
        <p:nvGrpSpPr>
          <p:cNvPr id="23717" name="Group 239"/>
          <p:cNvGrpSpPr>
            <a:grpSpLocks/>
          </p:cNvGrpSpPr>
          <p:nvPr/>
        </p:nvGrpSpPr>
        <p:grpSpPr bwMode="auto">
          <a:xfrm>
            <a:off x="4570535" y="4946651"/>
            <a:ext cx="208151" cy="47625"/>
            <a:chOff x="3118" y="3116"/>
            <a:chExt cx="142" cy="30"/>
          </a:xfrm>
        </p:grpSpPr>
        <p:sp>
          <p:nvSpPr>
            <p:cNvPr id="23898" name="Freeform 240"/>
            <p:cNvSpPr>
              <a:spLocks/>
            </p:cNvSpPr>
            <p:nvPr/>
          </p:nvSpPr>
          <p:spPr bwMode="auto">
            <a:xfrm>
              <a:off x="3165" y="3116"/>
              <a:ext cx="95" cy="30"/>
            </a:xfrm>
            <a:custGeom>
              <a:avLst/>
              <a:gdLst>
                <a:gd name="T0" fmla="*/ 94 w 95"/>
                <a:gd name="T1" fmla="*/ 19 h 30"/>
                <a:gd name="T2" fmla="*/ 0 w 95"/>
                <a:gd name="T3" fmla="*/ 29 h 30"/>
                <a:gd name="T4" fmla="*/ 0 w 95"/>
                <a:gd name="T5" fmla="*/ 19 h 30"/>
                <a:gd name="T6" fmla="*/ 0 w 95"/>
                <a:gd name="T7" fmla="*/ 0 h 30"/>
                <a:gd name="T8" fmla="*/ 94 w 95"/>
                <a:gd name="T9" fmla="*/ 19 h 30"/>
                <a:gd name="T10" fmla="*/ 0 60000 65536"/>
                <a:gd name="T11" fmla="*/ 0 60000 65536"/>
                <a:gd name="T12" fmla="*/ 0 60000 65536"/>
                <a:gd name="T13" fmla="*/ 0 60000 65536"/>
                <a:gd name="T14" fmla="*/ 0 60000 65536"/>
                <a:gd name="T15" fmla="*/ 0 w 95"/>
                <a:gd name="T16" fmla="*/ 0 h 30"/>
                <a:gd name="T17" fmla="*/ 95 w 95"/>
                <a:gd name="T18" fmla="*/ 30 h 30"/>
              </a:gdLst>
              <a:ahLst/>
              <a:cxnLst>
                <a:cxn ang="T10">
                  <a:pos x="T0" y="T1"/>
                </a:cxn>
                <a:cxn ang="T11">
                  <a:pos x="T2" y="T3"/>
                </a:cxn>
                <a:cxn ang="T12">
                  <a:pos x="T4" y="T5"/>
                </a:cxn>
                <a:cxn ang="T13">
                  <a:pos x="T6" y="T7"/>
                </a:cxn>
                <a:cxn ang="T14">
                  <a:pos x="T8" y="T9"/>
                </a:cxn>
              </a:cxnLst>
              <a:rect l="T15" t="T16" r="T17" b="T18"/>
              <a:pathLst>
                <a:path w="95" h="30">
                  <a:moveTo>
                    <a:pt x="94" y="19"/>
                  </a:moveTo>
                  <a:lnTo>
                    <a:pt x="0" y="29"/>
                  </a:lnTo>
                  <a:lnTo>
                    <a:pt x="0" y="19"/>
                  </a:lnTo>
                  <a:lnTo>
                    <a:pt x="0" y="0"/>
                  </a:lnTo>
                  <a:lnTo>
                    <a:pt x="94" y="19"/>
                  </a:lnTo>
                </a:path>
              </a:pathLst>
            </a:custGeom>
            <a:solidFill>
              <a:srgbClr val="000000"/>
            </a:solidFill>
            <a:ln w="12700" cap="rnd">
              <a:solidFill>
                <a:srgbClr val="000000"/>
              </a:solidFill>
              <a:round/>
              <a:headEnd/>
              <a:tailEnd/>
            </a:ln>
          </p:spPr>
          <p:txBody>
            <a:bodyPr/>
            <a:lstStyle/>
            <a:p>
              <a:endParaRPr lang="cs-CZ"/>
            </a:p>
          </p:txBody>
        </p:sp>
        <p:sp>
          <p:nvSpPr>
            <p:cNvPr id="23899" name="Line 241"/>
            <p:cNvSpPr>
              <a:spLocks noChangeShapeType="1"/>
            </p:cNvSpPr>
            <p:nvPr/>
          </p:nvSpPr>
          <p:spPr bwMode="auto">
            <a:xfrm>
              <a:off x="3118" y="3139"/>
              <a:ext cx="49" cy="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cs-CZ"/>
            </a:p>
          </p:txBody>
        </p:sp>
      </p:grpSp>
      <p:grpSp>
        <p:nvGrpSpPr>
          <p:cNvPr id="23718" name="Group 242"/>
          <p:cNvGrpSpPr>
            <a:grpSpLocks/>
          </p:cNvGrpSpPr>
          <p:nvPr/>
        </p:nvGrpSpPr>
        <p:grpSpPr bwMode="auto">
          <a:xfrm>
            <a:off x="5452979" y="4946651"/>
            <a:ext cx="196424" cy="61913"/>
            <a:chOff x="3720" y="3116"/>
            <a:chExt cx="134" cy="39"/>
          </a:xfrm>
        </p:grpSpPr>
        <p:sp>
          <p:nvSpPr>
            <p:cNvPr id="23896" name="Freeform 243"/>
            <p:cNvSpPr>
              <a:spLocks/>
            </p:cNvSpPr>
            <p:nvPr/>
          </p:nvSpPr>
          <p:spPr bwMode="auto">
            <a:xfrm>
              <a:off x="3749" y="3116"/>
              <a:ext cx="105" cy="39"/>
            </a:xfrm>
            <a:custGeom>
              <a:avLst/>
              <a:gdLst>
                <a:gd name="T0" fmla="*/ 104 w 105"/>
                <a:gd name="T1" fmla="*/ 19 h 39"/>
                <a:gd name="T2" fmla="*/ 0 w 105"/>
                <a:gd name="T3" fmla="*/ 38 h 39"/>
                <a:gd name="T4" fmla="*/ 0 w 105"/>
                <a:gd name="T5" fmla="*/ 19 h 39"/>
                <a:gd name="T6" fmla="*/ 0 w 105"/>
                <a:gd name="T7" fmla="*/ 0 h 39"/>
                <a:gd name="T8" fmla="*/ 104 w 105"/>
                <a:gd name="T9" fmla="*/ 19 h 39"/>
                <a:gd name="T10" fmla="*/ 0 60000 65536"/>
                <a:gd name="T11" fmla="*/ 0 60000 65536"/>
                <a:gd name="T12" fmla="*/ 0 60000 65536"/>
                <a:gd name="T13" fmla="*/ 0 60000 65536"/>
                <a:gd name="T14" fmla="*/ 0 60000 65536"/>
                <a:gd name="T15" fmla="*/ 0 w 105"/>
                <a:gd name="T16" fmla="*/ 0 h 39"/>
                <a:gd name="T17" fmla="*/ 105 w 105"/>
                <a:gd name="T18" fmla="*/ 39 h 39"/>
              </a:gdLst>
              <a:ahLst/>
              <a:cxnLst>
                <a:cxn ang="T10">
                  <a:pos x="T0" y="T1"/>
                </a:cxn>
                <a:cxn ang="T11">
                  <a:pos x="T2" y="T3"/>
                </a:cxn>
                <a:cxn ang="T12">
                  <a:pos x="T4" y="T5"/>
                </a:cxn>
                <a:cxn ang="T13">
                  <a:pos x="T6" y="T7"/>
                </a:cxn>
                <a:cxn ang="T14">
                  <a:pos x="T8" y="T9"/>
                </a:cxn>
              </a:cxnLst>
              <a:rect l="T15" t="T16" r="T17" b="T18"/>
              <a:pathLst>
                <a:path w="105" h="39">
                  <a:moveTo>
                    <a:pt x="104" y="19"/>
                  </a:moveTo>
                  <a:lnTo>
                    <a:pt x="0" y="38"/>
                  </a:lnTo>
                  <a:lnTo>
                    <a:pt x="0" y="19"/>
                  </a:lnTo>
                  <a:lnTo>
                    <a:pt x="0" y="0"/>
                  </a:lnTo>
                  <a:lnTo>
                    <a:pt x="104" y="19"/>
                  </a:lnTo>
                </a:path>
              </a:pathLst>
            </a:custGeom>
            <a:solidFill>
              <a:srgbClr val="000000"/>
            </a:solidFill>
            <a:ln w="12700" cap="rnd">
              <a:solidFill>
                <a:srgbClr val="000000"/>
              </a:solidFill>
              <a:round/>
              <a:headEnd/>
              <a:tailEnd/>
            </a:ln>
          </p:spPr>
          <p:txBody>
            <a:bodyPr/>
            <a:lstStyle/>
            <a:p>
              <a:endParaRPr lang="cs-CZ"/>
            </a:p>
          </p:txBody>
        </p:sp>
        <p:sp>
          <p:nvSpPr>
            <p:cNvPr id="23897" name="Line 244"/>
            <p:cNvSpPr>
              <a:spLocks noChangeShapeType="1"/>
            </p:cNvSpPr>
            <p:nvPr/>
          </p:nvSpPr>
          <p:spPr bwMode="auto">
            <a:xfrm>
              <a:off x="3720" y="3139"/>
              <a:ext cx="31" cy="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cs-CZ"/>
            </a:p>
          </p:txBody>
        </p:sp>
      </p:grpSp>
      <p:grpSp>
        <p:nvGrpSpPr>
          <p:cNvPr id="23719" name="Group 245"/>
          <p:cNvGrpSpPr>
            <a:grpSpLocks/>
          </p:cNvGrpSpPr>
          <p:nvPr/>
        </p:nvGrpSpPr>
        <p:grpSpPr bwMode="auto">
          <a:xfrm>
            <a:off x="6309038" y="4946651"/>
            <a:ext cx="208151" cy="61913"/>
            <a:chOff x="4304" y="3116"/>
            <a:chExt cx="142" cy="39"/>
          </a:xfrm>
        </p:grpSpPr>
        <p:sp>
          <p:nvSpPr>
            <p:cNvPr id="23894" name="Freeform 246"/>
            <p:cNvSpPr>
              <a:spLocks/>
            </p:cNvSpPr>
            <p:nvPr/>
          </p:nvSpPr>
          <p:spPr bwMode="auto">
            <a:xfrm>
              <a:off x="4351" y="3116"/>
              <a:ext cx="95" cy="39"/>
            </a:xfrm>
            <a:custGeom>
              <a:avLst/>
              <a:gdLst>
                <a:gd name="T0" fmla="*/ 94 w 95"/>
                <a:gd name="T1" fmla="*/ 19 h 39"/>
                <a:gd name="T2" fmla="*/ 0 w 95"/>
                <a:gd name="T3" fmla="*/ 38 h 39"/>
                <a:gd name="T4" fmla="*/ 0 w 95"/>
                <a:gd name="T5" fmla="*/ 19 h 39"/>
                <a:gd name="T6" fmla="*/ 0 w 95"/>
                <a:gd name="T7" fmla="*/ 0 h 39"/>
                <a:gd name="T8" fmla="*/ 94 w 95"/>
                <a:gd name="T9" fmla="*/ 19 h 39"/>
                <a:gd name="T10" fmla="*/ 0 60000 65536"/>
                <a:gd name="T11" fmla="*/ 0 60000 65536"/>
                <a:gd name="T12" fmla="*/ 0 60000 65536"/>
                <a:gd name="T13" fmla="*/ 0 60000 65536"/>
                <a:gd name="T14" fmla="*/ 0 60000 65536"/>
                <a:gd name="T15" fmla="*/ 0 w 95"/>
                <a:gd name="T16" fmla="*/ 0 h 39"/>
                <a:gd name="T17" fmla="*/ 95 w 95"/>
                <a:gd name="T18" fmla="*/ 39 h 39"/>
              </a:gdLst>
              <a:ahLst/>
              <a:cxnLst>
                <a:cxn ang="T10">
                  <a:pos x="T0" y="T1"/>
                </a:cxn>
                <a:cxn ang="T11">
                  <a:pos x="T2" y="T3"/>
                </a:cxn>
                <a:cxn ang="T12">
                  <a:pos x="T4" y="T5"/>
                </a:cxn>
                <a:cxn ang="T13">
                  <a:pos x="T6" y="T7"/>
                </a:cxn>
                <a:cxn ang="T14">
                  <a:pos x="T8" y="T9"/>
                </a:cxn>
              </a:cxnLst>
              <a:rect l="T15" t="T16" r="T17" b="T18"/>
              <a:pathLst>
                <a:path w="95" h="39">
                  <a:moveTo>
                    <a:pt x="94" y="19"/>
                  </a:moveTo>
                  <a:lnTo>
                    <a:pt x="0" y="38"/>
                  </a:lnTo>
                  <a:lnTo>
                    <a:pt x="0" y="19"/>
                  </a:lnTo>
                  <a:lnTo>
                    <a:pt x="0" y="0"/>
                  </a:lnTo>
                  <a:lnTo>
                    <a:pt x="94" y="19"/>
                  </a:lnTo>
                </a:path>
              </a:pathLst>
            </a:custGeom>
            <a:solidFill>
              <a:srgbClr val="000000"/>
            </a:solidFill>
            <a:ln w="12700" cap="rnd">
              <a:solidFill>
                <a:srgbClr val="000000"/>
              </a:solidFill>
              <a:round/>
              <a:headEnd/>
              <a:tailEnd/>
            </a:ln>
          </p:spPr>
          <p:txBody>
            <a:bodyPr/>
            <a:lstStyle/>
            <a:p>
              <a:endParaRPr lang="cs-CZ"/>
            </a:p>
          </p:txBody>
        </p:sp>
        <p:sp>
          <p:nvSpPr>
            <p:cNvPr id="23895" name="Line 247"/>
            <p:cNvSpPr>
              <a:spLocks noChangeShapeType="1"/>
            </p:cNvSpPr>
            <p:nvPr/>
          </p:nvSpPr>
          <p:spPr bwMode="auto">
            <a:xfrm>
              <a:off x="4304" y="3139"/>
              <a:ext cx="49" cy="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cs-CZ"/>
            </a:p>
          </p:txBody>
        </p:sp>
      </p:grpSp>
      <p:sp>
        <p:nvSpPr>
          <p:cNvPr id="23720" name="Rectangle 248"/>
          <p:cNvSpPr>
            <a:spLocks noChangeArrowheads="1"/>
          </p:cNvSpPr>
          <p:nvPr/>
        </p:nvSpPr>
        <p:spPr bwMode="auto">
          <a:xfrm>
            <a:off x="3155986" y="4921251"/>
            <a:ext cx="142187" cy="22225"/>
          </a:xfrm>
          <a:prstGeom prst="rect">
            <a:avLst/>
          </a:prstGeom>
          <a:solidFill>
            <a:srgbClr val="FFFFFF"/>
          </a:solidFill>
          <a:ln w="12700">
            <a:solidFill>
              <a:srgbClr val="000000"/>
            </a:solidFill>
            <a:miter lim="800000"/>
            <a:headEnd/>
            <a:tailEnd/>
          </a:ln>
        </p:spPr>
        <p:txBody>
          <a:bodyPr wrap="none" anchor="ctr"/>
          <a:lstStyle/>
          <a:p>
            <a:endParaRPr lang="cs-CZ"/>
          </a:p>
        </p:txBody>
      </p:sp>
      <p:sp>
        <p:nvSpPr>
          <p:cNvPr id="23721" name="Rectangle 249"/>
          <p:cNvSpPr>
            <a:spLocks noChangeArrowheads="1"/>
          </p:cNvSpPr>
          <p:nvPr/>
        </p:nvSpPr>
        <p:spPr bwMode="auto">
          <a:xfrm>
            <a:off x="3141327" y="5030788"/>
            <a:ext cx="128995" cy="19050"/>
          </a:xfrm>
          <a:prstGeom prst="rect">
            <a:avLst/>
          </a:prstGeom>
          <a:solidFill>
            <a:srgbClr val="FFFFFF"/>
          </a:solidFill>
          <a:ln w="12700">
            <a:solidFill>
              <a:srgbClr val="000000"/>
            </a:solidFill>
            <a:miter lim="800000"/>
            <a:headEnd/>
            <a:tailEnd/>
          </a:ln>
        </p:spPr>
        <p:txBody>
          <a:bodyPr wrap="none" anchor="ctr"/>
          <a:lstStyle/>
          <a:p>
            <a:endParaRPr lang="cs-CZ"/>
          </a:p>
        </p:txBody>
      </p:sp>
      <p:sp>
        <p:nvSpPr>
          <p:cNvPr id="23722" name="Rectangle 250"/>
          <p:cNvSpPr>
            <a:spLocks noChangeArrowheads="1"/>
          </p:cNvSpPr>
          <p:nvPr/>
        </p:nvSpPr>
        <p:spPr bwMode="auto">
          <a:xfrm>
            <a:off x="3444758" y="4938714"/>
            <a:ext cx="128995" cy="34925"/>
          </a:xfrm>
          <a:prstGeom prst="rect">
            <a:avLst/>
          </a:prstGeom>
          <a:solidFill>
            <a:srgbClr val="FFFFFF"/>
          </a:solidFill>
          <a:ln w="12700">
            <a:solidFill>
              <a:srgbClr val="000000"/>
            </a:solidFill>
            <a:miter lim="800000"/>
            <a:headEnd/>
            <a:tailEnd/>
          </a:ln>
        </p:spPr>
        <p:txBody>
          <a:bodyPr wrap="none" anchor="ctr"/>
          <a:lstStyle/>
          <a:p>
            <a:endParaRPr lang="cs-CZ"/>
          </a:p>
        </p:txBody>
      </p:sp>
      <p:sp>
        <p:nvSpPr>
          <p:cNvPr id="23723" name="Rectangle 251"/>
          <p:cNvSpPr>
            <a:spLocks noChangeArrowheads="1"/>
          </p:cNvSpPr>
          <p:nvPr/>
        </p:nvSpPr>
        <p:spPr bwMode="auto">
          <a:xfrm>
            <a:off x="3444758" y="5045076"/>
            <a:ext cx="128995" cy="34925"/>
          </a:xfrm>
          <a:prstGeom prst="rect">
            <a:avLst/>
          </a:prstGeom>
          <a:solidFill>
            <a:srgbClr val="FFFFFF"/>
          </a:solidFill>
          <a:ln w="12700">
            <a:solidFill>
              <a:srgbClr val="000000"/>
            </a:solidFill>
            <a:miter lim="800000"/>
            <a:headEnd/>
            <a:tailEnd/>
          </a:ln>
        </p:spPr>
        <p:txBody>
          <a:bodyPr wrap="none" anchor="ctr"/>
          <a:lstStyle/>
          <a:p>
            <a:endParaRPr lang="cs-CZ"/>
          </a:p>
        </p:txBody>
      </p:sp>
      <p:sp>
        <p:nvSpPr>
          <p:cNvPr id="23724" name="Line 252"/>
          <p:cNvSpPr>
            <a:spLocks noChangeShapeType="1"/>
          </p:cNvSpPr>
          <p:nvPr/>
        </p:nvSpPr>
        <p:spPr bwMode="auto">
          <a:xfrm>
            <a:off x="3066568" y="4938713"/>
            <a:ext cx="86486" cy="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cs-CZ"/>
          </a:p>
        </p:txBody>
      </p:sp>
      <p:sp>
        <p:nvSpPr>
          <p:cNvPr id="23725" name="Line 253"/>
          <p:cNvSpPr>
            <a:spLocks noChangeShapeType="1"/>
          </p:cNvSpPr>
          <p:nvPr/>
        </p:nvSpPr>
        <p:spPr bwMode="auto">
          <a:xfrm flipH="1">
            <a:off x="3210221" y="4962525"/>
            <a:ext cx="14659" cy="65088"/>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cs-CZ"/>
          </a:p>
        </p:txBody>
      </p:sp>
      <p:sp>
        <p:nvSpPr>
          <p:cNvPr id="23726" name="Line 254"/>
          <p:cNvSpPr>
            <a:spLocks noChangeShapeType="1"/>
          </p:cNvSpPr>
          <p:nvPr/>
        </p:nvSpPr>
        <p:spPr bwMode="auto">
          <a:xfrm>
            <a:off x="3273254" y="4968875"/>
            <a:ext cx="183231" cy="7620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cs-CZ"/>
          </a:p>
        </p:txBody>
      </p:sp>
      <p:sp>
        <p:nvSpPr>
          <p:cNvPr id="23727" name="Line 255"/>
          <p:cNvSpPr>
            <a:spLocks noChangeShapeType="1"/>
          </p:cNvSpPr>
          <p:nvPr/>
        </p:nvSpPr>
        <p:spPr bwMode="auto">
          <a:xfrm>
            <a:off x="3513654" y="4976814"/>
            <a:ext cx="0" cy="65087"/>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cs-CZ"/>
          </a:p>
        </p:txBody>
      </p:sp>
      <p:sp>
        <p:nvSpPr>
          <p:cNvPr id="23728" name="Line 256"/>
          <p:cNvSpPr>
            <a:spLocks noChangeShapeType="1"/>
          </p:cNvSpPr>
          <p:nvPr/>
        </p:nvSpPr>
        <p:spPr bwMode="auto">
          <a:xfrm>
            <a:off x="3591343" y="4968875"/>
            <a:ext cx="140722" cy="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cs-CZ"/>
          </a:p>
        </p:txBody>
      </p:sp>
      <p:sp>
        <p:nvSpPr>
          <p:cNvPr id="23729" name="Rectangle 257"/>
          <p:cNvSpPr>
            <a:spLocks noChangeArrowheads="1"/>
          </p:cNvSpPr>
          <p:nvPr/>
        </p:nvSpPr>
        <p:spPr bwMode="auto">
          <a:xfrm>
            <a:off x="4012044" y="4921251"/>
            <a:ext cx="127529" cy="22225"/>
          </a:xfrm>
          <a:prstGeom prst="rect">
            <a:avLst/>
          </a:prstGeom>
          <a:solidFill>
            <a:srgbClr val="FFFFFF"/>
          </a:solidFill>
          <a:ln w="12700">
            <a:solidFill>
              <a:srgbClr val="000000"/>
            </a:solidFill>
            <a:miter lim="800000"/>
            <a:headEnd/>
            <a:tailEnd/>
          </a:ln>
        </p:spPr>
        <p:txBody>
          <a:bodyPr wrap="none" anchor="ctr"/>
          <a:lstStyle/>
          <a:p>
            <a:endParaRPr lang="cs-CZ"/>
          </a:p>
        </p:txBody>
      </p:sp>
      <p:sp>
        <p:nvSpPr>
          <p:cNvPr id="23730" name="Rectangle 258"/>
          <p:cNvSpPr>
            <a:spLocks noChangeArrowheads="1"/>
          </p:cNvSpPr>
          <p:nvPr/>
        </p:nvSpPr>
        <p:spPr bwMode="auto">
          <a:xfrm>
            <a:off x="3984193" y="5013326"/>
            <a:ext cx="142188" cy="36513"/>
          </a:xfrm>
          <a:prstGeom prst="rect">
            <a:avLst/>
          </a:prstGeom>
          <a:solidFill>
            <a:srgbClr val="FFFFFF"/>
          </a:solidFill>
          <a:ln w="12700">
            <a:solidFill>
              <a:srgbClr val="000000"/>
            </a:solidFill>
            <a:miter lim="800000"/>
            <a:headEnd/>
            <a:tailEnd/>
          </a:ln>
        </p:spPr>
        <p:txBody>
          <a:bodyPr wrap="none" anchor="ctr"/>
          <a:lstStyle/>
          <a:p>
            <a:endParaRPr lang="cs-CZ"/>
          </a:p>
        </p:txBody>
      </p:sp>
      <p:sp>
        <p:nvSpPr>
          <p:cNvPr id="23731" name="Rectangle 259"/>
          <p:cNvSpPr>
            <a:spLocks noChangeArrowheads="1"/>
          </p:cNvSpPr>
          <p:nvPr/>
        </p:nvSpPr>
        <p:spPr bwMode="auto">
          <a:xfrm>
            <a:off x="4287625" y="4938713"/>
            <a:ext cx="127529" cy="19050"/>
          </a:xfrm>
          <a:prstGeom prst="rect">
            <a:avLst/>
          </a:prstGeom>
          <a:solidFill>
            <a:srgbClr val="FFFFFF"/>
          </a:solidFill>
          <a:ln w="12700">
            <a:solidFill>
              <a:srgbClr val="000000"/>
            </a:solidFill>
            <a:miter lim="800000"/>
            <a:headEnd/>
            <a:tailEnd/>
          </a:ln>
        </p:spPr>
        <p:txBody>
          <a:bodyPr wrap="none" anchor="ctr"/>
          <a:lstStyle/>
          <a:p>
            <a:endParaRPr lang="cs-CZ"/>
          </a:p>
        </p:txBody>
      </p:sp>
      <p:sp>
        <p:nvSpPr>
          <p:cNvPr id="23732" name="Rectangle 260"/>
          <p:cNvSpPr>
            <a:spLocks noChangeArrowheads="1"/>
          </p:cNvSpPr>
          <p:nvPr/>
        </p:nvSpPr>
        <p:spPr bwMode="auto">
          <a:xfrm>
            <a:off x="4287625" y="5045075"/>
            <a:ext cx="127529" cy="20638"/>
          </a:xfrm>
          <a:prstGeom prst="rect">
            <a:avLst/>
          </a:prstGeom>
          <a:solidFill>
            <a:srgbClr val="FFFFFF"/>
          </a:solidFill>
          <a:ln w="12700">
            <a:solidFill>
              <a:srgbClr val="000000"/>
            </a:solidFill>
            <a:miter lim="800000"/>
            <a:headEnd/>
            <a:tailEnd/>
          </a:ln>
        </p:spPr>
        <p:txBody>
          <a:bodyPr wrap="none" anchor="ctr"/>
          <a:lstStyle/>
          <a:p>
            <a:endParaRPr lang="cs-CZ"/>
          </a:p>
        </p:txBody>
      </p:sp>
      <p:sp>
        <p:nvSpPr>
          <p:cNvPr id="23733" name="Line 261"/>
          <p:cNvSpPr>
            <a:spLocks noChangeShapeType="1"/>
          </p:cNvSpPr>
          <p:nvPr/>
        </p:nvSpPr>
        <p:spPr bwMode="auto">
          <a:xfrm>
            <a:off x="3922627" y="4938713"/>
            <a:ext cx="86486" cy="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cs-CZ"/>
          </a:p>
        </p:txBody>
      </p:sp>
      <p:sp>
        <p:nvSpPr>
          <p:cNvPr id="23734" name="Line 262"/>
          <p:cNvSpPr>
            <a:spLocks noChangeShapeType="1"/>
          </p:cNvSpPr>
          <p:nvPr/>
        </p:nvSpPr>
        <p:spPr bwMode="auto">
          <a:xfrm flipH="1">
            <a:off x="4053089" y="4946650"/>
            <a:ext cx="13192" cy="6350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cs-CZ"/>
          </a:p>
        </p:txBody>
      </p:sp>
      <p:sp>
        <p:nvSpPr>
          <p:cNvPr id="23735" name="Line 263"/>
          <p:cNvSpPr>
            <a:spLocks noChangeShapeType="1"/>
          </p:cNvSpPr>
          <p:nvPr/>
        </p:nvSpPr>
        <p:spPr bwMode="auto">
          <a:xfrm>
            <a:off x="4116119" y="4946650"/>
            <a:ext cx="193493" cy="10795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cs-CZ"/>
          </a:p>
        </p:txBody>
      </p:sp>
      <p:sp>
        <p:nvSpPr>
          <p:cNvPr id="23736" name="Line 264"/>
          <p:cNvSpPr>
            <a:spLocks noChangeShapeType="1"/>
          </p:cNvSpPr>
          <p:nvPr/>
        </p:nvSpPr>
        <p:spPr bwMode="auto">
          <a:xfrm>
            <a:off x="4369713" y="4976814"/>
            <a:ext cx="0" cy="65087"/>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cs-CZ"/>
          </a:p>
        </p:txBody>
      </p:sp>
      <p:sp>
        <p:nvSpPr>
          <p:cNvPr id="23737" name="Line 265"/>
          <p:cNvSpPr>
            <a:spLocks noChangeShapeType="1"/>
          </p:cNvSpPr>
          <p:nvPr/>
        </p:nvSpPr>
        <p:spPr bwMode="auto">
          <a:xfrm>
            <a:off x="4432744" y="4953001"/>
            <a:ext cx="140722" cy="15875"/>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cs-CZ"/>
          </a:p>
        </p:txBody>
      </p:sp>
      <p:sp>
        <p:nvSpPr>
          <p:cNvPr id="23738" name="Rectangle 266"/>
          <p:cNvSpPr>
            <a:spLocks noChangeArrowheads="1"/>
          </p:cNvSpPr>
          <p:nvPr/>
        </p:nvSpPr>
        <p:spPr bwMode="auto">
          <a:xfrm>
            <a:off x="4866637" y="4921251"/>
            <a:ext cx="114337" cy="22225"/>
          </a:xfrm>
          <a:prstGeom prst="rect">
            <a:avLst/>
          </a:prstGeom>
          <a:solidFill>
            <a:srgbClr val="FFFFFF"/>
          </a:solidFill>
          <a:ln w="12700">
            <a:solidFill>
              <a:srgbClr val="000000"/>
            </a:solidFill>
            <a:miter lim="800000"/>
            <a:headEnd/>
            <a:tailEnd/>
          </a:ln>
        </p:spPr>
        <p:txBody>
          <a:bodyPr wrap="none" anchor="ctr"/>
          <a:lstStyle/>
          <a:p>
            <a:endParaRPr lang="cs-CZ"/>
          </a:p>
        </p:txBody>
      </p:sp>
      <p:sp>
        <p:nvSpPr>
          <p:cNvPr id="23739" name="Rectangle 267"/>
          <p:cNvSpPr>
            <a:spLocks noChangeArrowheads="1"/>
          </p:cNvSpPr>
          <p:nvPr/>
        </p:nvSpPr>
        <p:spPr bwMode="auto">
          <a:xfrm>
            <a:off x="4840252" y="5013326"/>
            <a:ext cx="127530" cy="36513"/>
          </a:xfrm>
          <a:prstGeom prst="rect">
            <a:avLst/>
          </a:prstGeom>
          <a:solidFill>
            <a:srgbClr val="FFFFFF"/>
          </a:solidFill>
          <a:ln w="12700">
            <a:solidFill>
              <a:srgbClr val="000000"/>
            </a:solidFill>
            <a:miter lim="800000"/>
            <a:headEnd/>
            <a:tailEnd/>
          </a:ln>
        </p:spPr>
        <p:txBody>
          <a:bodyPr wrap="none" anchor="ctr"/>
          <a:lstStyle/>
          <a:p>
            <a:endParaRPr lang="cs-CZ"/>
          </a:p>
        </p:txBody>
      </p:sp>
      <p:sp>
        <p:nvSpPr>
          <p:cNvPr id="23740" name="Rectangle 268"/>
          <p:cNvSpPr>
            <a:spLocks noChangeArrowheads="1"/>
          </p:cNvSpPr>
          <p:nvPr/>
        </p:nvSpPr>
        <p:spPr bwMode="auto">
          <a:xfrm>
            <a:off x="5142217" y="4938713"/>
            <a:ext cx="128995" cy="19050"/>
          </a:xfrm>
          <a:prstGeom prst="rect">
            <a:avLst/>
          </a:prstGeom>
          <a:solidFill>
            <a:srgbClr val="FFFFFF"/>
          </a:solidFill>
          <a:ln w="12700">
            <a:solidFill>
              <a:srgbClr val="000000"/>
            </a:solidFill>
            <a:miter lim="800000"/>
            <a:headEnd/>
            <a:tailEnd/>
          </a:ln>
        </p:spPr>
        <p:txBody>
          <a:bodyPr wrap="none" anchor="ctr"/>
          <a:lstStyle/>
          <a:p>
            <a:endParaRPr lang="cs-CZ"/>
          </a:p>
        </p:txBody>
      </p:sp>
      <p:sp>
        <p:nvSpPr>
          <p:cNvPr id="23741" name="Rectangle 269"/>
          <p:cNvSpPr>
            <a:spLocks noChangeArrowheads="1"/>
          </p:cNvSpPr>
          <p:nvPr/>
        </p:nvSpPr>
        <p:spPr bwMode="auto">
          <a:xfrm>
            <a:off x="5142217" y="5045075"/>
            <a:ext cx="128995" cy="20638"/>
          </a:xfrm>
          <a:prstGeom prst="rect">
            <a:avLst/>
          </a:prstGeom>
          <a:solidFill>
            <a:srgbClr val="FFFFFF"/>
          </a:solidFill>
          <a:ln w="12700">
            <a:solidFill>
              <a:srgbClr val="000000"/>
            </a:solidFill>
            <a:miter lim="800000"/>
            <a:headEnd/>
            <a:tailEnd/>
          </a:ln>
        </p:spPr>
        <p:txBody>
          <a:bodyPr wrap="none" anchor="ctr"/>
          <a:lstStyle/>
          <a:p>
            <a:endParaRPr lang="cs-CZ"/>
          </a:p>
        </p:txBody>
      </p:sp>
      <p:sp>
        <p:nvSpPr>
          <p:cNvPr id="23742" name="Line 270"/>
          <p:cNvSpPr>
            <a:spLocks noChangeShapeType="1"/>
          </p:cNvSpPr>
          <p:nvPr/>
        </p:nvSpPr>
        <p:spPr bwMode="auto">
          <a:xfrm>
            <a:off x="4777220" y="4938713"/>
            <a:ext cx="86485" cy="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cs-CZ"/>
          </a:p>
        </p:txBody>
      </p:sp>
      <p:sp>
        <p:nvSpPr>
          <p:cNvPr id="23743" name="Line 271"/>
          <p:cNvSpPr>
            <a:spLocks noChangeShapeType="1"/>
          </p:cNvSpPr>
          <p:nvPr/>
        </p:nvSpPr>
        <p:spPr bwMode="auto">
          <a:xfrm flipH="1">
            <a:off x="4909147" y="4946650"/>
            <a:ext cx="11727" cy="6350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cs-CZ"/>
          </a:p>
        </p:txBody>
      </p:sp>
      <p:sp>
        <p:nvSpPr>
          <p:cNvPr id="23744" name="Line 272"/>
          <p:cNvSpPr>
            <a:spLocks noChangeShapeType="1"/>
          </p:cNvSpPr>
          <p:nvPr/>
        </p:nvSpPr>
        <p:spPr bwMode="auto">
          <a:xfrm>
            <a:off x="4957520" y="4953001"/>
            <a:ext cx="181766" cy="92075"/>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cs-CZ"/>
          </a:p>
        </p:txBody>
      </p:sp>
      <p:sp>
        <p:nvSpPr>
          <p:cNvPr id="23745" name="Line 273"/>
          <p:cNvSpPr>
            <a:spLocks noChangeShapeType="1"/>
          </p:cNvSpPr>
          <p:nvPr/>
        </p:nvSpPr>
        <p:spPr bwMode="auto">
          <a:xfrm>
            <a:off x="5211113" y="4976814"/>
            <a:ext cx="0" cy="65087"/>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cs-CZ"/>
          </a:p>
        </p:txBody>
      </p:sp>
      <p:sp>
        <p:nvSpPr>
          <p:cNvPr id="23746" name="Line 274"/>
          <p:cNvSpPr>
            <a:spLocks noChangeShapeType="1"/>
          </p:cNvSpPr>
          <p:nvPr/>
        </p:nvSpPr>
        <p:spPr bwMode="auto">
          <a:xfrm>
            <a:off x="5287338" y="4953001"/>
            <a:ext cx="142187" cy="15875"/>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cs-CZ"/>
          </a:p>
        </p:txBody>
      </p:sp>
      <p:sp>
        <p:nvSpPr>
          <p:cNvPr id="23747" name="Rectangle 275"/>
          <p:cNvSpPr>
            <a:spLocks noChangeArrowheads="1"/>
          </p:cNvSpPr>
          <p:nvPr/>
        </p:nvSpPr>
        <p:spPr bwMode="auto">
          <a:xfrm>
            <a:off x="5722696" y="4906964"/>
            <a:ext cx="127530" cy="20637"/>
          </a:xfrm>
          <a:prstGeom prst="rect">
            <a:avLst/>
          </a:prstGeom>
          <a:solidFill>
            <a:srgbClr val="FFFFFF"/>
          </a:solidFill>
          <a:ln w="12700">
            <a:solidFill>
              <a:srgbClr val="000000"/>
            </a:solidFill>
            <a:miter lim="800000"/>
            <a:headEnd/>
            <a:tailEnd/>
          </a:ln>
        </p:spPr>
        <p:txBody>
          <a:bodyPr wrap="none" anchor="ctr"/>
          <a:lstStyle/>
          <a:p>
            <a:endParaRPr lang="cs-CZ"/>
          </a:p>
        </p:txBody>
      </p:sp>
      <p:sp>
        <p:nvSpPr>
          <p:cNvPr id="23748" name="Rectangle 276"/>
          <p:cNvSpPr>
            <a:spLocks noChangeArrowheads="1"/>
          </p:cNvSpPr>
          <p:nvPr/>
        </p:nvSpPr>
        <p:spPr bwMode="auto">
          <a:xfrm>
            <a:off x="5693379" y="5013326"/>
            <a:ext cx="143654" cy="22225"/>
          </a:xfrm>
          <a:prstGeom prst="rect">
            <a:avLst/>
          </a:prstGeom>
          <a:solidFill>
            <a:srgbClr val="FFFFFF"/>
          </a:solidFill>
          <a:ln w="12700">
            <a:solidFill>
              <a:srgbClr val="000000"/>
            </a:solidFill>
            <a:miter lim="800000"/>
            <a:headEnd/>
            <a:tailEnd/>
          </a:ln>
        </p:spPr>
        <p:txBody>
          <a:bodyPr wrap="none" anchor="ctr"/>
          <a:lstStyle/>
          <a:p>
            <a:endParaRPr lang="cs-CZ"/>
          </a:p>
        </p:txBody>
      </p:sp>
      <p:sp>
        <p:nvSpPr>
          <p:cNvPr id="23749" name="Rectangle 277"/>
          <p:cNvSpPr>
            <a:spLocks noChangeArrowheads="1"/>
          </p:cNvSpPr>
          <p:nvPr/>
        </p:nvSpPr>
        <p:spPr bwMode="auto">
          <a:xfrm>
            <a:off x="5998277" y="4938713"/>
            <a:ext cx="127530" cy="19050"/>
          </a:xfrm>
          <a:prstGeom prst="rect">
            <a:avLst/>
          </a:prstGeom>
          <a:solidFill>
            <a:srgbClr val="FFFFFF"/>
          </a:solidFill>
          <a:ln w="12700">
            <a:solidFill>
              <a:srgbClr val="000000"/>
            </a:solidFill>
            <a:miter lim="800000"/>
            <a:headEnd/>
            <a:tailEnd/>
          </a:ln>
        </p:spPr>
        <p:txBody>
          <a:bodyPr wrap="none" anchor="ctr"/>
          <a:lstStyle/>
          <a:p>
            <a:endParaRPr lang="cs-CZ"/>
          </a:p>
        </p:txBody>
      </p:sp>
      <p:sp>
        <p:nvSpPr>
          <p:cNvPr id="23750" name="Rectangle 278"/>
          <p:cNvSpPr>
            <a:spLocks noChangeArrowheads="1"/>
          </p:cNvSpPr>
          <p:nvPr/>
        </p:nvSpPr>
        <p:spPr bwMode="auto">
          <a:xfrm>
            <a:off x="5998277" y="5030789"/>
            <a:ext cx="127530" cy="34925"/>
          </a:xfrm>
          <a:prstGeom prst="rect">
            <a:avLst/>
          </a:prstGeom>
          <a:solidFill>
            <a:srgbClr val="FFFFFF"/>
          </a:solidFill>
          <a:ln w="12700">
            <a:solidFill>
              <a:srgbClr val="000000"/>
            </a:solidFill>
            <a:miter lim="800000"/>
            <a:headEnd/>
            <a:tailEnd/>
          </a:ln>
        </p:spPr>
        <p:txBody>
          <a:bodyPr wrap="none" anchor="ctr"/>
          <a:lstStyle/>
          <a:p>
            <a:endParaRPr lang="cs-CZ"/>
          </a:p>
        </p:txBody>
      </p:sp>
      <p:sp>
        <p:nvSpPr>
          <p:cNvPr id="23751" name="Line 279"/>
          <p:cNvSpPr>
            <a:spLocks noChangeShapeType="1"/>
          </p:cNvSpPr>
          <p:nvPr/>
        </p:nvSpPr>
        <p:spPr bwMode="auto">
          <a:xfrm>
            <a:off x="5634745" y="4921251"/>
            <a:ext cx="85020" cy="17463"/>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cs-CZ"/>
          </a:p>
        </p:txBody>
      </p:sp>
      <p:sp>
        <p:nvSpPr>
          <p:cNvPr id="23752" name="Line 280"/>
          <p:cNvSpPr>
            <a:spLocks noChangeShapeType="1"/>
          </p:cNvSpPr>
          <p:nvPr/>
        </p:nvSpPr>
        <p:spPr bwMode="auto">
          <a:xfrm flipH="1">
            <a:off x="5762275" y="4946650"/>
            <a:ext cx="14659" cy="6350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cs-CZ"/>
          </a:p>
        </p:txBody>
      </p:sp>
      <p:sp>
        <p:nvSpPr>
          <p:cNvPr id="23753" name="Line 281"/>
          <p:cNvSpPr>
            <a:spLocks noChangeShapeType="1"/>
          </p:cNvSpPr>
          <p:nvPr/>
        </p:nvSpPr>
        <p:spPr bwMode="auto">
          <a:xfrm>
            <a:off x="5823840" y="4953000"/>
            <a:ext cx="184698" cy="77788"/>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cs-CZ"/>
          </a:p>
        </p:txBody>
      </p:sp>
      <p:sp>
        <p:nvSpPr>
          <p:cNvPr id="23754" name="Line 282"/>
          <p:cNvSpPr>
            <a:spLocks noChangeShapeType="1"/>
          </p:cNvSpPr>
          <p:nvPr/>
        </p:nvSpPr>
        <p:spPr bwMode="auto">
          <a:xfrm>
            <a:off x="6067172" y="4962525"/>
            <a:ext cx="0" cy="65088"/>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cs-CZ"/>
          </a:p>
        </p:txBody>
      </p:sp>
      <p:sp>
        <p:nvSpPr>
          <p:cNvPr id="23755" name="Line 283"/>
          <p:cNvSpPr>
            <a:spLocks noChangeShapeType="1"/>
          </p:cNvSpPr>
          <p:nvPr/>
        </p:nvSpPr>
        <p:spPr bwMode="auto">
          <a:xfrm>
            <a:off x="6143396" y="4953000"/>
            <a:ext cx="139256" cy="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cs-CZ"/>
          </a:p>
        </p:txBody>
      </p:sp>
      <p:sp>
        <p:nvSpPr>
          <p:cNvPr id="23756" name="Oval 284"/>
          <p:cNvSpPr>
            <a:spLocks noChangeArrowheads="1"/>
          </p:cNvSpPr>
          <p:nvPr/>
        </p:nvSpPr>
        <p:spPr bwMode="auto">
          <a:xfrm>
            <a:off x="3252731" y="5245101"/>
            <a:ext cx="168573" cy="112713"/>
          </a:xfrm>
          <a:prstGeom prst="ellipse">
            <a:avLst/>
          </a:prstGeom>
          <a:solidFill>
            <a:srgbClr val="FFFFFF"/>
          </a:solidFill>
          <a:ln w="12700">
            <a:solidFill>
              <a:srgbClr val="000000"/>
            </a:solidFill>
            <a:round/>
            <a:headEnd/>
            <a:tailEnd/>
          </a:ln>
        </p:spPr>
        <p:txBody>
          <a:bodyPr wrap="none" anchor="ctr"/>
          <a:lstStyle/>
          <a:p>
            <a:endParaRPr lang="cs-CZ"/>
          </a:p>
        </p:txBody>
      </p:sp>
      <p:sp>
        <p:nvSpPr>
          <p:cNvPr id="23757" name="Line 285"/>
          <p:cNvSpPr>
            <a:spLocks noChangeShapeType="1"/>
          </p:cNvSpPr>
          <p:nvPr/>
        </p:nvSpPr>
        <p:spPr bwMode="auto">
          <a:xfrm flipV="1">
            <a:off x="3315763" y="5307014"/>
            <a:ext cx="57169" cy="14287"/>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cs-CZ"/>
          </a:p>
        </p:txBody>
      </p:sp>
      <p:grpSp>
        <p:nvGrpSpPr>
          <p:cNvPr id="23758" name="Group 286"/>
          <p:cNvGrpSpPr>
            <a:grpSpLocks/>
          </p:cNvGrpSpPr>
          <p:nvPr/>
        </p:nvGrpSpPr>
        <p:grpSpPr bwMode="auto">
          <a:xfrm>
            <a:off x="3287913" y="5116513"/>
            <a:ext cx="83553" cy="138112"/>
            <a:chOff x="2243" y="3223"/>
            <a:chExt cx="57" cy="87"/>
          </a:xfrm>
        </p:grpSpPr>
        <p:sp>
          <p:nvSpPr>
            <p:cNvPr id="23892" name="Freeform 287"/>
            <p:cNvSpPr>
              <a:spLocks/>
            </p:cNvSpPr>
            <p:nvPr/>
          </p:nvSpPr>
          <p:spPr bwMode="auto">
            <a:xfrm>
              <a:off x="2243" y="3242"/>
              <a:ext cx="57" cy="68"/>
            </a:xfrm>
            <a:custGeom>
              <a:avLst/>
              <a:gdLst>
                <a:gd name="T0" fmla="*/ 28 w 57"/>
                <a:gd name="T1" fmla="*/ 67 h 68"/>
                <a:gd name="T2" fmla="*/ 0 w 57"/>
                <a:gd name="T3" fmla="*/ 0 h 68"/>
                <a:gd name="T4" fmla="*/ 28 w 57"/>
                <a:gd name="T5" fmla="*/ 0 h 68"/>
                <a:gd name="T6" fmla="*/ 56 w 57"/>
                <a:gd name="T7" fmla="*/ 0 h 68"/>
                <a:gd name="T8" fmla="*/ 28 w 57"/>
                <a:gd name="T9" fmla="*/ 67 h 68"/>
                <a:gd name="T10" fmla="*/ 0 60000 65536"/>
                <a:gd name="T11" fmla="*/ 0 60000 65536"/>
                <a:gd name="T12" fmla="*/ 0 60000 65536"/>
                <a:gd name="T13" fmla="*/ 0 60000 65536"/>
                <a:gd name="T14" fmla="*/ 0 60000 65536"/>
                <a:gd name="T15" fmla="*/ 0 w 57"/>
                <a:gd name="T16" fmla="*/ 0 h 68"/>
                <a:gd name="T17" fmla="*/ 57 w 57"/>
                <a:gd name="T18" fmla="*/ 68 h 68"/>
              </a:gdLst>
              <a:ahLst/>
              <a:cxnLst>
                <a:cxn ang="T10">
                  <a:pos x="T0" y="T1"/>
                </a:cxn>
                <a:cxn ang="T11">
                  <a:pos x="T2" y="T3"/>
                </a:cxn>
                <a:cxn ang="T12">
                  <a:pos x="T4" y="T5"/>
                </a:cxn>
                <a:cxn ang="T13">
                  <a:pos x="T6" y="T7"/>
                </a:cxn>
                <a:cxn ang="T14">
                  <a:pos x="T8" y="T9"/>
                </a:cxn>
              </a:cxnLst>
              <a:rect l="T15" t="T16" r="T17" b="T18"/>
              <a:pathLst>
                <a:path w="57" h="68">
                  <a:moveTo>
                    <a:pt x="28" y="67"/>
                  </a:moveTo>
                  <a:lnTo>
                    <a:pt x="0" y="0"/>
                  </a:lnTo>
                  <a:lnTo>
                    <a:pt x="28" y="0"/>
                  </a:lnTo>
                  <a:lnTo>
                    <a:pt x="56" y="0"/>
                  </a:lnTo>
                  <a:lnTo>
                    <a:pt x="28" y="67"/>
                  </a:lnTo>
                </a:path>
              </a:pathLst>
            </a:custGeom>
            <a:solidFill>
              <a:srgbClr val="000000"/>
            </a:solidFill>
            <a:ln w="12700" cap="rnd">
              <a:solidFill>
                <a:srgbClr val="000000"/>
              </a:solidFill>
              <a:round/>
              <a:headEnd/>
              <a:tailEnd/>
            </a:ln>
          </p:spPr>
          <p:txBody>
            <a:bodyPr/>
            <a:lstStyle/>
            <a:p>
              <a:endParaRPr lang="cs-CZ"/>
            </a:p>
          </p:txBody>
        </p:sp>
        <p:sp>
          <p:nvSpPr>
            <p:cNvPr id="23893" name="Line 288"/>
            <p:cNvSpPr>
              <a:spLocks noChangeShapeType="1"/>
            </p:cNvSpPr>
            <p:nvPr/>
          </p:nvSpPr>
          <p:spPr bwMode="auto">
            <a:xfrm>
              <a:off x="2275" y="3223"/>
              <a:ext cx="0" cy="21"/>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cs-CZ"/>
            </a:p>
          </p:txBody>
        </p:sp>
      </p:grpSp>
      <p:sp>
        <p:nvSpPr>
          <p:cNvPr id="23759" name="Line 289"/>
          <p:cNvSpPr>
            <a:spLocks noChangeShapeType="1"/>
          </p:cNvSpPr>
          <p:nvPr/>
        </p:nvSpPr>
        <p:spPr bwMode="auto">
          <a:xfrm>
            <a:off x="3425702" y="5321300"/>
            <a:ext cx="58634" cy="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cs-CZ"/>
          </a:p>
        </p:txBody>
      </p:sp>
      <p:sp>
        <p:nvSpPr>
          <p:cNvPr id="23760" name="Line 290"/>
          <p:cNvSpPr>
            <a:spLocks noChangeShapeType="1"/>
          </p:cNvSpPr>
          <p:nvPr/>
        </p:nvSpPr>
        <p:spPr bwMode="auto">
          <a:xfrm>
            <a:off x="3425702" y="5321300"/>
            <a:ext cx="45441" cy="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cs-CZ"/>
          </a:p>
        </p:txBody>
      </p:sp>
      <p:grpSp>
        <p:nvGrpSpPr>
          <p:cNvPr id="23761" name="Group 291"/>
          <p:cNvGrpSpPr>
            <a:grpSpLocks/>
          </p:cNvGrpSpPr>
          <p:nvPr/>
        </p:nvGrpSpPr>
        <p:grpSpPr bwMode="auto">
          <a:xfrm>
            <a:off x="3425703" y="5130801"/>
            <a:ext cx="83553" cy="187325"/>
            <a:chOff x="2337" y="3232"/>
            <a:chExt cx="57" cy="118"/>
          </a:xfrm>
        </p:grpSpPr>
        <p:sp>
          <p:nvSpPr>
            <p:cNvPr id="23890" name="Freeform 292"/>
            <p:cNvSpPr>
              <a:spLocks/>
            </p:cNvSpPr>
            <p:nvPr/>
          </p:nvSpPr>
          <p:spPr bwMode="auto">
            <a:xfrm>
              <a:off x="2337" y="3232"/>
              <a:ext cx="57" cy="69"/>
            </a:xfrm>
            <a:custGeom>
              <a:avLst/>
              <a:gdLst>
                <a:gd name="T0" fmla="*/ 28 w 57"/>
                <a:gd name="T1" fmla="*/ 0 h 69"/>
                <a:gd name="T2" fmla="*/ 56 w 57"/>
                <a:gd name="T3" fmla="*/ 68 h 69"/>
                <a:gd name="T4" fmla="*/ 28 w 57"/>
                <a:gd name="T5" fmla="*/ 68 h 69"/>
                <a:gd name="T6" fmla="*/ 0 w 57"/>
                <a:gd name="T7" fmla="*/ 68 h 69"/>
                <a:gd name="T8" fmla="*/ 28 w 57"/>
                <a:gd name="T9" fmla="*/ 0 h 69"/>
                <a:gd name="T10" fmla="*/ 0 60000 65536"/>
                <a:gd name="T11" fmla="*/ 0 60000 65536"/>
                <a:gd name="T12" fmla="*/ 0 60000 65536"/>
                <a:gd name="T13" fmla="*/ 0 60000 65536"/>
                <a:gd name="T14" fmla="*/ 0 60000 65536"/>
                <a:gd name="T15" fmla="*/ 0 w 57"/>
                <a:gd name="T16" fmla="*/ 0 h 69"/>
                <a:gd name="T17" fmla="*/ 57 w 57"/>
                <a:gd name="T18" fmla="*/ 69 h 69"/>
              </a:gdLst>
              <a:ahLst/>
              <a:cxnLst>
                <a:cxn ang="T10">
                  <a:pos x="T0" y="T1"/>
                </a:cxn>
                <a:cxn ang="T11">
                  <a:pos x="T2" y="T3"/>
                </a:cxn>
                <a:cxn ang="T12">
                  <a:pos x="T4" y="T5"/>
                </a:cxn>
                <a:cxn ang="T13">
                  <a:pos x="T6" y="T7"/>
                </a:cxn>
                <a:cxn ang="T14">
                  <a:pos x="T8" y="T9"/>
                </a:cxn>
              </a:cxnLst>
              <a:rect l="T15" t="T16" r="T17" b="T18"/>
              <a:pathLst>
                <a:path w="57" h="69">
                  <a:moveTo>
                    <a:pt x="28" y="0"/>
                  </a:moveTo>
                  <a:lnTo>
                    <a:pt x="56" y="68"/>
                  </a:lnTo>
                  <a:lnTo>
                    <a:pt x="28" y="68"/>
                  </a:lnTo>
                  <a:lnTo>
                    <a:pt x="0" y="68"/>
                  </a:lnTo>
                  <a:lnTo>
                    <a:pt x="28" y="0"/>
                  </a:lnTo>
                </a:path>
              </a:pathLst>
            </a:custGeom>
            <a:solidFill>
              <a:srgbClr val="000000"/>
            </a:solidFill>
            <a:ln w="12700" cap="rnd">
              <a:solidFill>
                <a:srgbClr val="000000"/>
              </a:solidFill>
              <a:round/>
              <a:headEnd/>
              <a:tailEnd/>
            </a:ln>
          </p:spPr>
          <p:txBody>
            <a:bodyPr/>
            <a:lstStyle/>
            <a:p>
              <a:endParaRPr lang="cs-CZ"/>
            </a:p>
          </p:txBody>
        </p:sp>
        <p:sp>
          <p:nvSpPr>
            <p:cNvPr id="23891" name="Line 293"/>
            <p:cNvSpPr>
              <a:spLocks noChangeShapeType="1"/>
            </p:cNvSpPr>
            <p:nvPr/>
          </p:nvSpPr>
          <p:spPr bwMode="auto">
            <a:xfrm flipV="1">
              <a:off x="2370" y="3300"/>
              <a:ext cx="0" cy="5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cs-CZ"/>
            </a:p>
          </p:txBody>
        </p:sp>
      </p:grpSp>
      <p:grpSp>
        <p:nvGrpSpPr>
          <p:cNvPr id="23762" name="Group 294"/>
          <p:cNvGrpSpPr>
            <a:grpSpLocks/>
          </p:cNvGrpSpPr>
          <p:nvPr/>
        </p:nvGrpSpPr>
        <p:grpSpPr bwMode="auto">
          <a:xfrm>
            <a:off x="3928490" y="5116513"/>
            <a:ext cx="257990" cy="241300"/>
            <a:chOff x="2680" y="3223"/>
            <a:chExt cx="176" cy="152"/>
          </a:xfrm>
        </p:grpSpPr>
        <p:sp>
          <p:nvSpPr>
            <p:cNvPr id="23880" name="Oval 295"/>
            <p:cNvSpPr>
              <a:spLocks noChangeArrowheads="1"/>
            </p:cNvSpPr>
            <p:nvPr/>
          </p:nvSpPr>
          <p:spPr bwMode="auto">
            <a:xfrm>
              <a:off x="2680" y="3304"/>
              <a:ext cx="125" cy="71"/>
            </a:xfrm>
            <a:prstGeom prst="ellipse">
              <a:avLst/>
            </a:prstGeom>
            <a:solidFill>
              <a:srgbClr val="FFFFFF"/>
            </a:solidFill>
            <a:ln w="12700">
              <a:solidFill>
                <a:srgbClr val="000000"/>
              </a:solidFill>
              <a:round/>
              <a:headEnd/>
              <a:tailEnd/>
            </a:ln>
          </p:spPr>
          <p:txBody>
            <a:bodyPr wrap="none" anchor="ctr"/>
            <a:lstStyle/>
            <a:p>
              <a:endParaRPr lang="cs-CZ"/>
            </a:p>
          </p:txBody>
        </p:sp>
        <p:sp>
          <p:nvSpPr>
            <p:cNvPr id="23881" name="Line 296"/>
            <p:cNvSpPr>
              <a:spLocks noChangeShapeType="1"/>
            </p:cNvSpPr>
            <p:nvPr/>
          </p:nvSpPr>
          <p:spPr bwMode="auto">
            <a:xfrm flipV="1">
              <a:off x="2741" y="3319"/>
              <a:ext cx="48" cy="3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cs-CZ"/>
            </a:p>
          </p:txBody>
        </p:sp>
        <p:grpSp>
          <p:nvGrpSpPr>
            <p:cNvPr id="23882" name="Group 297"/>
            <p:cNvGrpSpPr>
              <a:grpSpLocks/>
            </p:cNvGrpSpPr>
            <p:nvPr/>
          </p:nvGrpSpPr>
          <p:grpSpPr bwMode="auto">
            <a:xfrm>
              <a:off x="2714" y="3223"/>
              <a:ext cx="48" cy="87"/>
              <a:chOff x="2714" y="3223"/>
              <a:chExt cx="48" cy="87"/>
            </a:xfrm>
          </p:grpSpPr>
          <p:sp>
            <p:nvSpPr>
              <p:cNvPr id="23888" name="Freeform 298"/>
              <p:cNvSpPr>
                <a:spLocks/>
              </p:cNvSpPr>
              <p:nvPr/>
            </p:nvSpPr>
            <p:spPr bwMode="auto">
              <a:xfrm>
                <a:off x="2714" y="3242"/>
                <a:ext cx="48" cy="68"/>
              </a:xfrm>
              <a:custGeom>
                <a:avLst/>
                <a:gdLst>
                  <a:gd name="T0" fmla="*/ 27 w 48"/>
                  <a:gd name="T1" fmla="*/ 67 h 68"/>
                  <a:gd name="T2" fmla="*/ 0 w 48"/>
                  <a:gd name="T3" fmla="*/ 0 h 68"/>
                  <a:gd name="T4" fmla="*/ 27 w 48"/>
                  <a:gd name="T5" fmla="*/ 0 h 68"/>
                  <a:gd name="T6" fmla="*/ 47 w 48"/>
                  <a:gd name="T7" fmla="*/ 0 h 68"/>
                  <a:gd name="T8" fmla="*/ 27 w 48"/>
                  <a:gd name="T9" fmla="*/ 67 h 68"/>
                  <a:gd name="T10" fmla="*/ 0 60000 65536"/>
                  <a:gd name="T11" fmla="*/ 0 60000 65536"/>
                  <a:gd name="T12" fmla="*/ 0 60000 65536"/>
                  <a:gd name="T13" fmla="*/ 0 60000 65536"/>
                  <a:gd name="T14" fmla="*/ 0 60000 65536"/>
                  <a:gd name="T15" fmla="*/ 0 w 48"/>
                  <a:gd name="T16" fmla="*/ 0 h 68"/>
                  <a:gd name="T17" fmla="*/ 48 w 48"/>
                  <a:gd name="T18" fmla="*/ 68 h 68"/>
                </a:gdLst>
                <a:ahLst/>
                <a:cxnLst>
                  <a:cxn ang="T10">
                    <a:pos x="T0" y="T1"/>
                  </a:cxn>
                  <a:cxn ang="T11">
                    <a:pos x="T2" y="T3"/>
                  </a:cxn>
                  <a:cxn ang="T12">
                    <a:pos x="T4" y="T5"/>
                  </a:cxn>
                  <a:cxn ang="T13">
                    <a:pos x="T6" y="T7"/>
                  </a:cxn>
                  <a:cxn ang="T14">
                    <a:pos x="T8" y="T9"/>
                  </a:cxn>
                </a:cxnLst>
                <a:rect l="T15" t="T16" r="T17" b="T18"/>
                <a:pathLst>
                  <a:path w="48" h="68">
                    <a:moveTo>
                      <a:pt x="27" y="67"/>
                    </a:moveTo>
                    <a:lnTo>
                      <a:pt x="0" y="0"/>
                    </a:lnTo>
                    <a:lnTo>
                      <a:pt x="27" y="0"/>
                    </a:lnTo>
                    <a:lnTo>
                      <a:pt x="47" y="0"/>
                    </a:lnTo>
                    <a:lnTo>
                      <a:pt x="27" y="67"/>
                    </a:lnTo>
                  </a:path>
                </a:pathLst>
              </a:custGeom>
              <a:solidFill>
                <a:srgbClr val="000000"/>
              </a:solidFill>
              <a:ln w="12700" cap="rnd">
                <a:solidFill>
                  <a:srgbClr val="000000"/>
                </a:solidFill>
                <a:round/>
                <a:headEnd/>
                <a:tailEnd/>
              </a:ln>
            </p:spPr>
            <p:txBody>
              <a:bodyPr/>
              <a:lstStyle/>
              <a:p>
                <a:endParaRPr lang="cs-CZ"/>
              </a:p>
            </p:txBody>
          </p:sp>
          <p:sp>
            <p:nvSpPr>
              <p:cNvPr id="23889" name="Line 299"/>
              <p:cNvSpPr>
                <a:spLocks noChangeShapeType="1"/>
              </p:cNvSpPr>
              <p:nvPr/>
            </p:nvSpPr>
            <p:spPr bwMode="auto">
              <a:xfrm>
                <a:off x="2745" y="3223"/>
                <a:ext cx="0" cy="21"/>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cs-CZ"/>
              </a:p>
            </p:txBody>
          </p:sp>
        </p:grpSp>
        <p:sp>
          <p:nvSpPr>
            <p:cNvPr id="23883" name="Line 300"/>
            <p:cNvSpPr>
              <a:spLocks noChangeShapeType="1"/>
            </p:cNvSpPr>
            <p:nvPr/>
          </p:nvSpPr>
          <p:spPr bwMode="auto">
            <a:xfrm>
              <a:off x="2808" y="3343"/>
              <a:ext cx="39" cy="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cs-CZ"/>
            </a:p>
          </p:txBody>
        </p:sp>
        <p:sp>
          <p:nvSpPr>
            <p:cNvPr id="23884" name="Line 301"/>
            <p:cNvSpPr>
              <a:spLocks noChangeShapeType="1"/>
            </p:cNvSpPr>
            <p:nvPr/>
          </p:nvSpPr>
          <p:spPr bwMode="auto">
            <a:xfrm>
              <a:off x="2808" y="3343"/>
              <a:ext cx="30" cy="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cs-CZ"/>
            </a:p>
          </p:txBody>
        </p:sp>
        <p:grpSp>
          <p:nvGrpSpPr>
            <p:cNvPr id="23885" name="Group 302"/>
            <p:cNvGrpSpPr>
              <a:grpSpLocks/>
            </p:cNvGrpSpPr>
            <p:nvPr/>
          </p:nvGrpSpPr>
          <p:grpSpPr bwMode="auto">
            <a:xfrm>
              <a:off x="2808" y="3223"/>
              <a:ext cx="48" cy="118"/>
              <a:chOff x="2808" y="3223"/>
              <a:chExt cx="48" cy="118"/>
            </a:xfrm>
          </p:grpSpPr>
          <p:sp>
            <p:nvSpPr>
              <p:cNvPr id="23886" name="Freeform 303"/>
              <p:cNvSpPr>
                <a:spLocks/>
              </p:cNvSpPr>
              <p:nvPr/>
            </p:nvSpPr>
            <p:spPr bwMode="auto">
              <a:xfrm>
                <a:off x="2808" y="3223"/>
                <a:ext cx="48" cy="68"/>
              </a:xfrm>
              <a:custGeom>
                <a:avLst/>
                <a:gdLst>
                  <a:gd name="T0" fmla="*/ 27 w 48"/>
                  <a:gd name="T1" fmla="*/ 0 h 68"/>
                  <a:gd name="T2" fmla="*/ 47 w 48"/>
                  <a:gd name="T3" fmla="*/ 67 h 68"/>
                  <a:gd name="T4" fmla="*/ 27 w 48"/>
                  <a:gd name="T5" fmla="*/ 67 h 68"/>
                  <a:gd name="T6" fmla="*/ 0 w 48"/>
                  <a:gd name="T7" fmla="*/ 67 h 68"/>
                  <a:gd name="T8" fmla="*/ 27 w 48"/>
                  <a:gd name="T9" fmla="*/ 0 h 68"/>
                  <a:gd name="T10" fmla="*/ 0 60000 65536"/>
                  <a:gd name="T11" fmla="*/ 0 60000 65536"/>
                  <a:gd name="T12" fmla="*/ 0 60000 65536"/>
                  <a:gd name="T13" fmla="*/ 0 60000 65536"/>
                  <a:gd name="T14" fmla="*/ 0 60000 65536"/>
                  <a:gd name="T15" fmla="*/ 0 w 48"/>
                  <a:gd name="T16" fmla="*/ 0 h 68"/>
                  <a:gd name="T17" fmla="*/ 48 w 48"/>
                  <a:gd name="T18" fmla="*/ 68 h 68"/>
                </a:gdLst>
                <a:ahLst/>
                <a:cxnLst>
                  <a:cxn ang="T10">
                    <a:pos x="T0" y="T1"/>
                  </a:cxn>
                  <a:cxn ang="T11">
                    <a:pos x="T2" y="T3"/>
                  </a:cxn>
                  <a:cxn ang="T12">
                    <a:pos x="T4" y="T5"/>
                  </a:cxn>
                  <a:cxn ang="T13">
                    <a:pos x="T6" y="T7"/>
                  </a:cxn>
                  <a:cxn ang="T14">
                    <a:pos x="T8" y="T9"/>
                  </a:cxn>
                </a:cxnLst>
                <a:rect l="T15" t="T16" r="T17" b="T18"/>
                <a:pathLst>
                  <a:path w="48" h="68">
                    <a:moveTo>
                      <a:pt x="27" y="0"/>
                    </a:moveTo>
                    <a:lnTo>
                      <a:pt x="47" y="67"/>
                    </a:lnTo>
                    <a:lnTo>
                      <a:pt x="27" y="67"/>
                    </a:lnTo>
                    <a:lnTo>
                      <a:pt x="0" y="67"/>
                    </a:lnTo>
                    <a:lnTo>
                      <a:pt x="27" y="0"/>
                    </a:lnTo>
                  </a:path>
                </a:pathLst>
              </a:custGeom>
              <a:solidFill>
                <a:srgbClr val="000000"/>
              </a:solidFill>
              <a:ln w="12700" cap="rnd">
                <a:solidFill>
                  <a:srgbClr val="000000"/>
                </a:solidFill>
                <a:round/>
                <a:headEnd/>
                <a:tailEnd/>
              </a:ln>
            </p:spPr>
            <p:txBody>
              <a:bodyPr/>
              <a:lstStyle/>
              <a:p>
                <a:endParaRPr lang="cs-CZ"/>
              </a:p>
            </p:txBody>
          </p:sp>
          <p:sp>
            <p:nvSpPr>
              <p:cNvPr id="23887" name="Line 304"/>
              <p:cNvSpPr>
                <a:spLocks noChangeShapeType="1"/>
              </p:cNvSpPr>
              <p:nvPr/>
            </p:nvSpPr>
            <p:spPr bwMode="auto">
              <a:xfrm flipV="1">
                <a:off x="2839" y="3290"/>
                <a:ext cx="0" cy="51"/>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cs-CZ"/>
              </a:p>
            </p:txBody>
          </p:sp>
        </p:grpSp>
      </p:grpSp>
      <p:grpSp>
        <p:nvGrpSpPr>
          <p:cNvPr id="23763" name="Group 305"/>
          <p:cNvGrpSpPr>
            <a:grpSpLocks/>
          </p:cNvGrpSpPr>
          <p:nvPr/>
        </p:nvGrpSpPr>
        <p:grpSpPr bwMode="auto">
          <a:xfrm>
            <a:off x="4300817" y="5116513"/>
            <a:ext cx="271184" cy="241300"/>
            <a:chOff x="2934" y="3223"/>
            <a:chExt cx="185" cy="152"/>
          </a:xfrm>
        </p:grpSpPr>
        <p:sp>
          <p:nvSpPr>
            <p:cNvPr id="23870" name="Oval 306"/>
            <p:cNvSpPr>
              <a:spLocks noChangeArrowheads="1"/>
            </p:cNvSpPr>
            <p:nvPr/>
          </p:nvSpPr>
          <p:spPr bwMode="auto">
            <a:xfrm>
              <a:off x="2934" y="3304"/>
              <a:ext cx="125" cy="71"/>
            </a:xfrm>
            <a:prstGeom prst="ellipse">
              <a:avLst/>
            </a:prstGeom>
            <a:solidFill>
              <a:srgbClr val="FFFFFF"/>
            </a:solidFill>
            <a:ln w="12700">
              <a:solidFill>
                <a:srgbClr val="000000"/>
              </a:solidFill>
              <a:round/>
              <a:headEnd/>
              <a:tailEnd/>
            </a:ln>
          </p:spPr>
          <p:txBody>
            <a:bodyPr wrap="none" anchor="ctr"/>
            <a:lstStyle/>
            <a:p>
              <a:endParaRPr lang="cs-CZ"/>
            </a:p>
          </p:txBody>
        </p:sp>
        <p:sp>
          <p:nvSpPr>
            <p:cNvPr id="23871" name="Line 307"/>
            <p:cNvSpPr>
              <a:spLocks noChangeShapeType="1"/>
            </p:cNvSpPr>
            <p:nvPr/>
          </p:nvSpPr>
          <p:spPr bwMode="auto">
            <a:xfrm flipV="1">
              <a:off x="2995" y="3319"/>
              <a:ext cx="48" cy="3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cs-CZ"/>
            </a:p>
          </p:txBody>
        </p:sp>
        <p:grpSp>
          <p:nvGrpSpPr>
            <p:cNvPr id="23872" name="Group 308"/>
            <p:cNvGrpSpPr>
              <a:grpSpLocks/>
            </p:cNvGrpSpPr>
            <p:nvPr/>
          </p:nvGrpSpPr>
          <p:grpSpPr bwMode="auto">
            <a:xfrm>
              <a:off x="2977" y="3223"/>
              <a:ext cx="48" cy="87"/>
              <a:chOff x="2977" y="3223"/>
              <a:chExt cx="48" cy="87"/>
            </a:xfrm>
          </p:grpSpPr>
          <p:sp>
            <p:nvSpPr>
              <p:cNvPr id="23878" name="Freeform 309"/>
              <p:cNvSpPr>
                <a:spLocks/>
              </p:cNvSpPr>
              <p:nvPr/>
            </p:nvSpPr>
            <p:spPr bwMode="auto">
              <a:xfrm>
                <a:off x="2977" y="3242"/>
                <a:ext cx="48" cy="68"/>
              </a:xfrm>
              <a:custGeom>
                <a:avLst/>
                <a:gdLst>
                  <a:gd name="T0" fmla="*/ 18 w 48"/>
                  <a:gd name="T1" fmla="*/ 67 h 68"/>
                  <a:gd name="T2" fmla="*/ 0 w 48"/>
                  <a:gd name="T3" fmla="*/ 0 h 68"/>
                  <a:gd name="T4" fmla="*/ 18 w 48"/>
                  <a:gd name="T5" fmla="*/ 0 h 68"/>
                  <a:gd name="T6" fmla="*/ 47 w 48"/>
                  <a:gd name="T7" fmla="*/ 0 h 68"/>
                  <a:gd name="T8" fmla="*/ 18 w 48"/>
                  <a:gd name="T9" fmla="*/ 67 h 68"/>
                  <a:gd name="T10" fmla="*/ 0 60000 65536"/>
                  <a:gd name="T11" fmla="*/ 0 60000 65536"/>
                  <a:gd name="T12" fmla="*/ 0 60000 65536"/>
                  <a:gd name="T13" fmla="*/ 0 60000 65536"/>
                  <a:gd name="T14" fmla="*/ 0 60000 65536"/>
                  <a:gd name="T15" fmla="*/ 0 w 48"/>
                  <a:gd name="T16" fmla="*/ 0 h 68"/>
                  <a:gd name="T17" fmla="*/ 48 w 48"/>
                  <a:gd name="T18" fmla="*/ 68 h 68"/>
                </a:gdLst>
                <a:ahLst/>
                <a:cxnLst>
                  <a:cxn ang="T10">
                    <a:pos x="T0" y="T1"/>
                  </a:cxn>
                  <a:cxn ang="T11">
                    <a:pos x="T2" y="T3"/>
                  </a:cxn>
                  <a:cxn ang="T12">
                    <a:pos x="T4" y="T5"/>
                  </a:cxn>
                  <a:cxn ang="T13">
                    <a:pos x="T6" y="T7"/>
                  </a:cxn>
                  <a:cxn ang="T14">
                    <a:pos x="T8" y="T9"/>
                  </a:cxn>
                </a:cxnLst>
                <a:rect l="T15" t="T16" r="T17" b="T18"/>
                <a:pathLst>
                  <a:path w="48" h="68">
                    <a:moveTo>
                      <a:pt x="18" y="67"/>
                    </a:moveTo>
                    <a:lnTo>
                      <a:pt x="0" y="0"/>
                    </a:lnTo>
                    <a:lnTo>
                      <a:pt x="18" y="0"/>
                    </a:lnTo>
                    <a:lnTo>
                      <a:pt x="47" y="0"/>
                    </a:lnTo>
                    <a:lnTo>
                      <a:pt x="18" y="67"/>
                    </a:lnTo>
                  </a:path>
                </a:pathLst>
              </a:custGeom>
              <a:solidFill>
                <a:srgbClr val="000000"/>
              </a:solidFill>
              <a:ln w="12700" cap="rnd">
                <a:solidFill>
                  <a:srgbClr val="000000"/>
                </a:solidFill>
                <a:round/>
                <a:headEnd/>
                <a:tailEnd/>
              </a:ln>
            </p:spPr>
            <p:txBody>
              <a:bodyPr/>
              <a:lstStyle/>
              <a:p>
                <a:endParaRPr lang="cs-CZ"/>
              </a:p>
            </p:txBody>
          </p:sp>
          <p:sp>
            <p:nvSpPr>
              <p:cNvPr id="23879" name="Line 310"/>
              <p:cNvSpPr>
                <a:spLocks noChangeShapeType="1"/>
              </p:cNvSpPr>
              <p:nvPr/>
            </p:nvSpPr>
            <p:spPr bwMode="auto">
              <a:xfrm>
                <a:off x="2999" y="3223"/>
                <a:ext cx="0" cy="21"/>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cs-CZ"/>
              </a:p>
            </p:txBody>
          </p:sp>
        </p:grpSp>
        <p:sp>
          <p:nvSpPr>
            <p:cNvPr id="23873" name="Line 311"/>
            <p:cNvSpPr>
              <a:spLocks noChangeShapeType="1"/>
            </p:cNvSpPr>
            <p:nvPr/>
          </p:nvSpPr>
          <p:spPr bwMode="auto">
            <a:xfrm>
              <a:off x="3062" y="3343"/>
              <a:ext cx="39" cy="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cs-CZ"/>
            </a:p>
          </p:txBody>
        </p:sp>
        <p:sp>
          <p:nvSpPr>
            <p:cNvPr id="23874" name="Line 312"/>
            <p:cNvSpPr>
              <a:spLocks noChangeShapeType="1"/>
            </p:cNvSpPr>
            <p:nvPr/>
          </p:nvSpPr>
          <p:spPr bwMode="auto">
            <a:xfrm>
              <a:off x="3062" y="3343"/>
              <a:ext cx="30" cy="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cs-CZ"/>
            </a:p>
          </p:txBody>
        </p:sp>
        <p:grpSp>
          <p:nvGrpSpPr>
            <p:cNvPr id="23875" name="Group 313"/>
            <p:cNvGrpSpPr>
              <a:grpSpLocks/>
            </p:cNvGrpSpPr>
            <p:nvPr/>
          </p:nvGrpSpPr>
          <p:grpSpPr bwMode="auto">
            <a:xfrm>
              <a:off x="3062" y="3223"/>
              <a:ext cx="57" cy="118"/>
              <a:chOff x="3062" y="3223"/>
              <a:chExt cx="57" cy="118"/>
            </a:xfrm>
          </p:grpSpPr>
          <p:sp>
            <p:nvSpPr>
              <p:cNvPr id="23876" name="Freeform 314"/>
              <p:cNvSpPr>
                <a:spLocks/>
              </p:cNvSpPr>
              <p:nvPr/>
            </p:nvSpPr>
            <p:spPr bwMode="auto">
              <a:xfrm>
                <a:off x="3062" y="3223"/>
                <a:ext cx="57" cy="68"/>
              </a:xfrm>
              <a:custGeom>
                <a:avLst/>
                <a:gdLst>
                  <a:gd name="T0" fmla="*/ 27 w 57"/>
                  <a:gd name="T1" fmla="*/ 0 h 68"/>
                  <a:gd name="T2" fmla="*/ 56 w 57"/>
                  <a:gd name="T3" fmla="*/ 67 h 68"/>
                  <a:gd name="T4" fmla="*/ 27 w 57"/>
                  <a:gd name="T5" fmla="*/ 67 h 68"/>
                  <a:gd name="T6" fmla="*/ 0 w 57"/>
                  <a:gd name="T7" fmla="*/ 67 h 68"/>
                  <a:gd name="T8" fmla="*/ 27 w 57"/>
                  <a:gd name="T9" fmla="*/ 0 h 68"/>
                  <a:gd name="T10" fmla="*/ 0 60000 65536"/>
                  <a:gd name="T11" fmla="*/ 0 60000 65536"/>
                  <a:gd name="T12" fmla="*/ 0 60000 65536"/>
                  <a:gd name="T13" fmla="*/ 0 60000 65536"/>
                  <a:gd name="T14" fmla="*/ 0 60000 65536"/>
                  <a:gd name="T15" fmla="*/ 0 w 57"/>
                  <a:gd name="T16" fmla="*/ 0 h 68"/>
                  <a:gd name="T17" fmla="*/ 57 w 57"/>
                  <a:gd name="T18" fmla="*/ 68 h 68"/>
                </a:gdLst>
                <a:ahLst/>
                <a:cxnLst>
                  <a:cxn ang="T10">
                    <a:pos x="T0" y="T1"/>
                  </a:cxn>
                  <a:cxn ang="T11">
                    <a:pos x="T2" y="T3"/>
                  </a:cxn>
                  <a:cxn ang="T12">
                    <a:pos x="T4" y="T5"/>
                  </a:cxn>
                  <a:cxn ang="T13">
                    <a:pos x="T6" y="T7"/>
                  </a:cxn>
                  <a:cxn ang="T14">
                    <a:pos x="T8" y="T9"/>
                  </a:cxn>
                </a:cxnLst>
                <a:rect l="T15" t="T16" r="T17" b="T18"/>
                <a:pathLst>
                  <a:path w="57" h="68">
                    <a:moveTo>
                      <a:pt x="27" y="0"/>
                    </a:moveTo>
                    <a:lnTo>
                      <a:pt x="56" y="67"/>
                    </a:lnTo>
                    <a:lnTo>
                      <a:pt x="27" y="67"/>
                    </a:lnTo>
                    <a:lnTo>
                      <a:pt x="0" y="67"/>
                    </a:lnTo>
                    <a:lnTo>
                      <a:pt x="27" y="0"/>
                    </a:lnTo>
                  </a:path>
                </a:pathLst>
              </a:custGeom>
              <a:solidFill>
                <a:srgbClr val="000000"/>
              </a:solidFill>
              <a:ln w="12700" cap="rnd">
                <a:solidFill>
                  <a:srgbClr val="000000"/>
                </a:solidFill>
                <a:round/>
                <a:headEnd/>
                <a:tailEnd/>
              </a:ln>
            </p:spPr>
            <p:txBody>
              <a:bodyPr/>
              <a:lstStyle/>
              <a:p>
                <a:endParaRPr lang="cs-CZ"/>
              </a:p>
            </p:txBody>
          </p:sp>
          <p:sp>
            <p:nvSpPr>
              <p:cNvPr id="23877" name="Line 315"/>
              <p:cNvSpPr>
                <a:spLocks noChangeShapeType="1"/>
              </p:cNvSpPr>
              <p:nvPr/>
            </p:nvSpPr>
            <p:spPr bwMode="auto">
              <a:xfrm flipV="1">
                <a:off x="3093" y="3290"/>
                <a:ext cx="0" cy="51"/>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cs-CZ"/>
              </a:p>
            </p:txBody>
          </p:sp>
        </p:grpSp>
      </p:grpSp>
      <p:grpSp>
        <p:nvGrpSpPr>
          <p:cNvPr id="23764" name="Group 316"/>
          <p:cNvGrpSpPr>
            <a:grpSpLocks/>
          </p:cNvGrpSpPr>
          <p:nvPr/>
        </p:nvGrpSpPr>
        <p:grpSpPr bwMode="auto">
          <a:xfrm>
            <a:off x="4963384" y="5116514"/>
            <a:ext cx="256525" cy="225425"/>
            <a:chOff x="3386" y="3223"/>
            <a:chExt cx="175" cy="142"/>
          </a:xfrm>
        </p:grpSpPr>
        <p:sp>
          <p:nvSpPr>
            <p:cNvPr id="23860" name="Oval 317"/>
            <p:cNvSpPr>
              <a:spLocks noChangeArrowheads="1"/>
            </p:cNvSpPr>
            <p:nvPr/>
          </p:nvSpPr>
          <p:spPr bwMode="auto">
            <a:xfrm>
              <a:off x="3386" y="3294"/>
              <a:ext cx="125" cy="71"/>
            </a:xfrm>
            <a:prstGeom prst="ellipse">
              <a:avLst/>
            </a:prstGeom>
            <a:solidFill>
              <a:srgbClr val="FFFFFF"/>
            </a:solidFill>
            <a:ln w="12700">
              <a:solidFill>
                <a:srgbClr val="000000"/>
              </a:solidFill>
              <a:round/>
              <a:headEnd/>
              <a:tailEnd/>
            </a:ln>
          </p:spPr>
          <p:txBody>
            <a:bodyPr wrap="none" anchor="ctr"/>
            <a:lstStyle/>
            <a:p>
              <a:endParaRPr lang="cs-CZ"/>
            </a:p>
          </p:txBody>
        </p:sp>
        <p:sp>
          <p:nvSpPr>
            <p:cNvPr id="23861" name="Line 318"/>
            <p:cNvSpPr>
              <a:spLocks noChangeShapeType="1"/>
            </p:cNvSpPr>
            <p:nvPr/>
          </p:nvSpPr>
          <p:spPr bwMode="auto">
            <a:xfrm flipV="1">
              <a:off x="3448" y="3319"/>
              <a:ext cx="47" cy="3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cs-CZ"/>
            </a:p>
          </p:txBody>
        </p:sp>
        <p:grpSp>
          <p:nvGrpSpPr>
            <p:cNvPr id="23862" name="Group 319"/>
            <p:cNvGrpSpPr>
              <a:grpSpLocks/>
            </p:cNvGrpSpPr>
            <p:nvPr/>
          </p:nvGrpSpPr>
          <p:grpSpPr bwMode="auto">
            <a:xfrm>
              <a:off x="3429" y="3223"/>
              <a:ext cx="48" cy="78"/>
              <a:chOff x="3429" y="3223"/>
              <a:chExt cx="48" cy="78"/>
            </a:xfrm>
          </p:grpSpPr>
          <p:sp>
            <p:nvSpPr>
              <p:cNvPr id="23868" name="Freeform 320"/>
              <p:cNvSpPr>
                <a:spLocks/>
              </p:cNvSpPr>
              <p:nvPr/>
            </p:nvSpPr>
            <p:spPr bwMode="auto">
              <a:xfrm>
                <a:off x="3429" y="3232"/>
                <a:ext cx="48" cy="69"/>
              </a:xfrm>
              <a:custGeom>
                <a:avLst/>
                <a:gdLst>
                  <a:gd name="T0" fmla="*/ 18 w 48"/>
                  <a:gd name="T1" fmla="*/ 68 h 69"/>
                  <a:gd name="T2" fmla="*/ 0 w 48"/>
                  <a:gd name="T3" fmla="*/ 0 h 69"/>
                  <a:gd name="T4" fmla="*/ 18 w 48"/>
                  <a:gd name="T5" fmla="*/ 0 h 69"/>
                  <a:gd name="T6" fmla="*/ 47 w 48"/>
                  <a:gd name="T7" fmla="*/ 0 h 69"/>
                  <a:gd name="T8" fmla="*/ 18 w 48"/>
                  <a:gd name="T9" fmla="*/ 68 h 69"/>
                  <a:gd name="T10" fmla="*/ 0 60000 65536"/>
                  <a:gd name="T11" fmla="*/ 0 60000 65536"/>
                  <a:gd name="T12" fmla="*/ 0 60000 65536"/>
                  <a:gd name="T13" fmla="*/ 0 60000 65536"/>
                  <a:gd name="T14" fmla="*/ 0 60000 65536"/>
                  <a:gd name="T15" fmla="*/ 0 w 48"/>
                  <a:gd name="T16" fmla="*/ 0 h 69"/>
                  <a:gd name="T17" fmla="*/ 48 w 48"/>
                  <a:gd name="T18" fmla="*/ 69 h 69"/>
                </a:gdLst>
                <a:ahLst/>
                <a:cxnLst>
                  <a:cxn ang="T10">
                    <a:pos x="T0" y="T1"/>
                  </a:cxn>
                  <a:cxn ang="T11">
                    <a:pos x="T2" y="T3"/>
                  </a:cxn>
                  <a:cxn ang="T12">
                    <a:pos x="T4" y="T5"/>
                  </a:cxn>
                  <a:cxn ang="T13">
                    <a:pos x="T6" y="T7"/>
                  </a:cxn>
                  <a:cxn ang="T14">
                    <a:pos x="T8" y="T9"/>
                  </a:cxn>
                </a:cxnLst>
                <a:rect l="T15" t="T16" r="T17" b="T18"/>
                <a:pathLst>
                  <a:path w="48" h="69">
                    <a:moveTo>
                      <a:pt x="18" y="68"/>
                    </a:moveTo>
                    <a:lnTo>
                      <a:pt x="0" y="0"/>
                    </a:lnTo>
                    <a:lnTo>
                      <a:pt x="18" y="0"/>
                    </a:lnTo>
                    <a:lnTo>
                      <a:pt x="47" y="0"/>
                    </a:lnTo>
                    <a:lnTo>
                      <a:pt x="18" y="68"/>
                    </a:lnTo>
                  </a:path>
                </a:pathLst>
              </a:custGeom>
              <a:solidFill>
                <a:srgbClr val="000000"/>
              </a:solidFill>
              <a:ln w="12700" cap="rnd">
                <a:solidFill>
                  <a:srgbClr val="000000"/>
                </a:solidFill>
                <a:round/>
                <a:headEnd/>
                <a:tailEnd/>
              </a:ln>
            </p:spPr>
            <p:txBody>
              <a:bodyPr/>
              <a:lstStyle/>
              <a:p>
                <a:endParaRPr lang="cs-CZ"/>
              </a:p>
            </p:txBody>
          </p:sp>
          <p:sp>
            <p:nvSpPr>
              <p:cNvPr id="23869" name="Line 321"/>
              <p:cNvSpPr>
                <a:spLocks noChangeShapeType="1"/>
              </p:cNvSpPr>
              <p:nvPr/>
            </p:nvSpPr>
            <p:spPr bwMode="auto">
              <a:xfrm>
                <a:off x="3451" y="3223"/>
                <a:ext cx="0" cy="11"/>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cs-CZ"/>
              </a:p>
            </p:txBody>
          </p:sp>
        </p:grpSp>
        <p:sp>
          <p:nvSpPr>
            <p:cNvPr id="23863" name="Line 322"/>
            <p:cNvSpPr>
              <a:spLocks noChangeShapeType="1"/>
            </p:cNvSpPr>
            <p:nvPr/>
          </p:nvSpPr>
          <p:spPr bwMode="auto">
            <a:xfrm>
              <a:off x="3513" y="3343"/>
              <a:ext cx="41" cy="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cs-CZ"/>
            </a:p>
          </p:txBody>
        </p:sp>
        <p:sp>
          <p:nvSpPr>
            <p:cNvPr id="23864" name="Line 323"/>
            <p:cNvSpPr>
              <a:spLocks noChangeShapeType="1"/>
            </p:cNvSpPr>
            <p:nvPr/>
          </p:nvSpPr>
          <p:spPr bwMode="auto">
            <a:xfrm>
              <a:off x="3513" y="3343"/>
              <a:ext cx="31" cy="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cs-CZ"/>
            </a:p>
          </p:txBody>
        </p:sp>
        <p:grpSp>
          <p:nvGrpSpPr>
            <p:cNvPr id="23865" name="Group 324"/>
            <p:cNvGrpSpPr>
              <a:grpSpLocks/>
            </p:cNvGrpSpPr>
            <p:nvPr/>
          </p:nvGrpSpPr>
          <p:grpSpPr bwMode="auto">
            <a:xfrm>
              <a:off x="3513" y="3223"/>
              <a:ext cx="48" cy="118"/>
              <a:chOff x="3513" y="3223"/>
              <a:chExt cx="48" cy="118"/>
            </a:xfrm>
          </p:grpSpPr>
          <p:sp>
            <p:nvSpPr>
              <p:cNvPr id="23866" name="Freeform 325"/>
              <p:cNvSpPr>
                <a:spLocks/>
              </p:cNvSpPr>
              <p:nvPr/>
            </p:nvSpPr>
            <p:spPr bwMode="auto">
              <a:xfrm>
                <a:off x="3513" y="3223"/>
                <a:ext cx="48" cy="68"/>
              </a:xfrm>
              <a:custGeom>
                <a:avLst/>
                <a:gdLst>
                  <a:gd name="T0" fmla="*/ 28 w 48"/>
                  <a:gd name="T1" fmla="*/ 0 h 68"/>
                  <a:gd name="T2" fmla="*/ 47 w 48"/>
                  <a:gd name="T3" fmla="*/ 67 h 68"/>
                  <a:gd name="T4" fmla="*/ 28 w 48"/>
                  <a:gd name="T5" fmla="*/ 67 h 68"/>
                  <a:gd name="T6" fmla="*/ 0 w 48"/>
                  <a:gd name="T7" fmla="*/ 67 h 68"/>
                  <a:gd name="T8" fmla="*/ 28 w 48"/>
                  <a:gd name="T9" fmla="*/ 0 h 68"/>
                  <a:gd name="T10" fmla="*/ 0 60000 65536"/>
                  <a:gd name="T11" fmla="*/ 0 60000 65536"/>
                  <a:gd name="T12" fmla="*/ 0 60000 65536"/>
                  <a:gd name="T13" fmla="*/ 0 60000 65536"/>
                  <a:gd name="T14" fmla="*/ 0 60000 65536"/>
                  <a:gd name="T15" fmla="*/ 0 w 48"/>
                  <a:gd name="T16" fmla="*/ 0 h 68"/>
                  <a:gd name="T17" fmla="*/ 48 w 48"/>
                  <a:gd name="T18" fmla="*/ 68 h 68"/>
                </a:gdLst>
                <a:ahLst/>
                <a:cxnLst>
                  <a:cxn ang="T10">
                    <a:pos x="T0" y="T1"/>
                  </a:cxn>
                  <a:cxn ang="T11">
                    <a:pos x="T2" y="T3"/>
                  </a:cxn>
                  <a:cxn ang="T12">
                    <a:pos x="T4" y="T5"/>
                  </a:cxn>
                  <a:cxn ang="T13">
                    <a:pos x="T6" y="T7"/>
                  </a:cxn>
                  <a:cxn ang="T14">
                    <a:pos x="T8" y="T9"/>
                  </a:cxn>
                </a:cxnLst>
                <a:rect l="T15" t="T16" r="T17" b="T18"/>
                <a:pathLst>
                  <a:path w="48" h="68">
                    <a:moveTo>
                      <a:pt x="28" y="0"/>
                    </a:moveTo>
                    <a:lnTo>
                      <a:pt x="47" y="67"/>
                    </a:lnTo>
                    <a:lnTo>
                      <a:pt x="28" y="67"/>
                    </a:lnTo>
                    <a:lnTo>
                      <a:pt x="0" y="67"/>
                    </a:lnTo>
                    <a:lnTo>
                      <a:pt x="28" y="0"/>
                    </a:lnTo>
                  </a:path>
                </a:pathLst>
              </a:custGeom>
              <a:solidFill>
                <a:srgbClr val="000000"/>
              </a:solidFill>
              <a:ln w="12700" cap="rnd">
                <a:solidFill>
                  <a:srgbClr val="000000"/>
                </a:solidFill>
                <a:round/>
                <a:headEnd/>
                <a:tailEnd/>
              </a:ln>
            </p:spPr>
            <p:txBody>
              <a:bodyPr/>
              <a:lstStyle/>
              <a:p>
                <a:endParaRPr lang="cs-CZ"/>
              </a:p>
            </p:txBody>
          </p:sp>
          <p:sp>
            <p:nvSpPr>
              <p:cNvPr id="23867" name="Line 326"/>
              <p:cNvSpPr>
                <a:spLocks noChangeShapeType="1"/>
              </p:cNvSpPr>
              <p:nvPr/>
            </p:nvSpPr>
            <p:spPr bwMode="auto">
              <a:xfrm flipV="1">
                <a:off x="3546" y="3290"/>
                <a:ext cx="0" cy="51"/>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cs-CZ"/>
              </a:p>
            </p:txBody>
          </p:sp>
        </p:grpSp>
      </p:grpSp>
      <p:sp>
        <p:nvSpPr>
          <p:cNvPr id="23765" name="Oval 327"/>
          <p:cNvSpPr>
            <a:spLocks noChangeArrowheads="1"/>
          </p:cNvSpPr>
          <p:nvPr/>
        </p:nvSpPr>
        <p:spPr bwMode="auto">
          <a:xfrm>
            <a:off x="5665528" y="5245101"/>
            <a:ext cx="171505" cy="112713"/>
          </a:xfrm>
          <a:prstGeom prst="ellipse">
            <a:avLst/>
          </a:prstGeom>
          <a:solidFill>
            <a:srgbClr val="FFFFFF"/>
          </a:solidFill>
          <a:ln w="12700">
            <a:solidFill>
              <a:srgbClr val="000000"/>
            </a:solidFill>
            <a:round/>
            <a:headEnd/>
            <a:tailEnd/>
          </a:ln>
        </p:spPr>
        <p:txBody>
          <a:bodyPr wrap="none" anchor="ctr"/>
          <a:lstStyle/>
          <a:p>
            <a:endParaRPr lang="cs-CZ"/>
          </a:p>
        </p:txBody>
      </p:sp>
      <p:sp>
        <p:nvSpPr>
          <p:cNvPr id="23766" name="Line 328"/>
          <p:cNvSpPr>
            <a:spLocks noChangeShapeType="1"/>
          </p:cNvSpPr>
          <p:nvPr/>
        </p:nvSpPr>
        <p:spPr bwMode="auto">
          <a:xfrm flipV="1">
            <a:off x="5728559" y="5284789"/>
            <a:ext cx="71827" cy="46037"/>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cs-CZ"/>
          </a:p>
        </p:txBody>
      </p:sp>
      <p:grpSp>
        <p:nvGrpSpPr>
          <p:cNvPr id="23767" name="Group 329"/>
          <p:cNvGrpSpPr>
            <a:grpSpLocks/>
          </p:cNvGrpSpPr>
          <p:nvPr/>
        </p:nvGrpSpPr>
        <p:grpSpPr bwMode="auto">
          <a:xfrm>
            <a:off x="5716833" y="5116513"/>
            <a:ext cx="68896" cy="138112"/>
            <a:chOff x="3900" y="3223"/>
            <a:chExt cx="48" cy="87"/>
          </a:xfrm>
        </p:grpSpPr>
        <p:sp>
          <p:nvSpPr>
            <p:cNvPr id="23858" name="Freeform 330"/>
            <p:cNvSpPr>
              <a:spLocks/>
            </p:cNvSpPr>
            <p:nvPr/>
          </p:nvSpPr>
          <p:spPr bwMode="auto">
            <a:xfrm>
              <a:off x="3900" y="3242"/>
              <a:ext cx="48" cy="68"/>
            </a:xfrm>
            <a:custGeom>
              <a:avLst/>
              <a:gdLst>
                <a:gd name="T0" fmla="*/ 27 w 48"/>
                <a:gd name="T1" fmla="*/ 67 h 68"/>
                <a:gd name="T2" fmla="*/ 0 w 48"/>
                <a:gd name="T3" fmla="*/ 0 h 68"/>
                <a:gd name="T4" fmla="*/ 27 w 48"/>
                <a:gd name="T5" fmla="*/ 0 h 68"/>
                <a:gd name="T6" fmla="*/ 47 w 48"/>
                <a:gd name="T7" fmla="*/ 0 h 68"/>
                <a:gd name="T8" fmla="*/ 27 w 48"/>
                <a:gd name="T9" fmla="*/ 67 h 68"/>
                <a:gd name="T10" fmla="*/ 0 60000 65536"/>
                <a:gd name="T11" fmla="*/ 0 60000 65536"/>
                <a:gd name="T12" fmla="*/ 0 60000 65536"/>
                <a:gd name="T13" fmla="*/ 0 60000 65536"/>
                <a:gd name="T14" fmla="*/ 0 60000 65536"/>
                <a:gd name="T15" fmla="*/ 0 w 48"/>
                <a:gd name="T16" fmla="*/ 0 h 68"/>
                <a:gd name="T17" fmla="*/ 48 w 48"/>
                <a:gd name="T18" fmla="*/ 68 h 68"/>
              </a:gdLst>
              <a:ahLst/>
              <a:cxnLst>
                <a:cxn ang="T10">
                  <a:pos x="T0" y="T1"/>
                </a:cxn>
                <a:cxn ang="T11">
                  <a:pos x="T2" y="T3"/>
                </a:cxn>
                <a:cxn ang="T12">
                  <a:pos x="T4" y="T5"/>
                </a:cxn>
                <a:cxn ang="T13">
                  <a:pos x="T6" y="T7"/>
                </a:cxn>
                <a:cxn ang="T14">
                  <a:pos x="T8" y="T9"/>
                </a:cxn>
              </a:cxnLst>
              <a:rect l="T15" t="T16" r="T17" b="T18"/>
              <a:pathLst>
                <a:path w="48" h="68">
                  <a:moveTo>
                    <a:pt x="27" y="67"/>
                  </a:moveTo>
                  <a:lnTo>
                    <a:pt x="0" y="0"/>
                  </a:lnTo>
                  <a:lnTo>
                    <a:pt x="27" y="0"/>
                  </a:lnTo>
                  <a:lnTo>
                    <a:pt x="47" y="0"/>
                  </a:lnTo>
                  <a:lnTo>
                    <a:pt x="27" y="67"/>
                  </a:lnTo>
                </a:path>
              </a:pathLst>
            </a:custGeom>
            <a:solidFill>
              <a:srgbClr val="000000"/>
            </a:solidFill>
            <a:ln w="12700" cap="rnd">
              <a:solidFill>
                <a:srgbClr val="000000"/>
              </a:solidFill>
              <a:round/>
              <a:headEnd/>
              <a:tailEnd/>
            </a:ln>
          </p:spPr>
          <p:txBody>
            <a:bodyPr/>
            <a:lstStyle/>
            <a:p>
              <a:endParaRPr lang="cs-CZ"/>
            </a:p>
          </p:txBody>
        </p:sp>
        <p:sp>
          <p:nvSpPr>
            <p:cNvPr id="23859" name="Line 331"/>
            <p:cNvSpPr>
              <a:spLocks noChangeShapeType="1"/>
            </p:cNvSpPr>
            <p:nvPr/>
          </p:nvSpPr>
          <p:spPr bwMode="auto">
            <a:xfrm>
              <a:off x="3931" y="3223"/>
              <a:ext cx="0" cy="21"/>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cs-CZ"/>
            </a:p>
          </p:txBody>
        </p:sp>
      </p:grpSp>
      <p:sp>
        <p:nvSpPr>
          <p:cNvPr id="23768" name="Line 332"/>
          <p:cNvSpPr>
            <a:spLocks noChangeShapeType="1"/>
          </p:cNvSpPr>
          <p:nvPr/>
        </p:nvSpPr>
        <p:spPr bwMode="auto">
          <a:xfrm>
            <a:off x="5854623" y="5307013"/>
            <a:ext cx="42510" cy="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cs-CZ"/>
          </a:p>
        </p:txBody>
      </p:sp>
      <p:sp>
        <p:nvSpPr>
          <p:cNvPr id="23769" name="Line 333"/>
          <p:cNvSpPr>
            <a:spLocks noChangeShapeType="1"/>
          </p:cNvSpPr>
          <p:nvPr/>
        </p:nvSpPr>
        <p:spPr bwMode="auto">
          <a:xfrm>
            <a:off x="5854623" y="5307013"/>
            <a:ext cx="29317" cy="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cs-CZ"/>
          </a:p>
        </p:txBody>
      </p:sp>
      <p:grpSp>
        <p:nvGrpSpPr>
          <p:cNvPr id="23770" name="Group 334"/>
          <p:cNvGrpSpPr>
            <a:grpSpLocks/>
          </p:cNvGrpSpPr>
          <p:nvPr/>
        </p:nvGrpSpPr>
        <p:grpSpPr bwMode="auto">
          <a:xfrm>
            <a:off x="5854623" y="5116514"/>
            <a:ext cx="70361" cy="187325"/>
            <a:chOff x="3994" y="3223"/>
            <a:chExt cx="48" cy="118"/>
          </a:xfrm>
        </p:grpSpPr>
        <p:sp>
          <p:nvSpPr>
            <p:cNvPr id="23856" name="Freeform 335"/>
            <p:cNvSpPr>
              <a:spLocks/>
            </p:cNvSpPr>
            <p:nvPr/>
          </p:nvSpPr>
          <p:spPr bwMode="auto">
            <a:xfrm>
              <a:off x="3994" y="3223"/>
              <a:ext cx="48" cy="68"/>
            </a:xfrm>
            <a:custGeom>
              <a:avLst/>
              <a:gdLst>
                <a:gd name="T0" fmla="*/ 27 w 48"/>
                <a:gd name="T1" fmla="*/ 0 h 68"/>
                <a:gd name="T2" fmla="*/ 47 w 48"/>
                <a:gd name="T3" fmla="*/ 67 h 68"/>
                <a:gd name="T4" fmla="*/ 27 w 48"/>
                <a:gd name="T5" fmla="*/ 67 h 68"/>
                <a:gd name="T6" fmla="*/ 0 w 48"/>
                <a:gd name="T7" fmla="*/ 67 h 68"/>
                <a:gd name="T8" fmla="*/ 27 w 48"/>
                <a:gd name="T9" fmla="*/ 0 h 68"/>
                <a:gd name="T10" fmla="*/ 0 60000 65536"/>
                <a:gd name="T11" fmla="*/ 0 60000 65536"/>
                <a:gd name="T12" fmla="*/ 0 60000 65536"/>
                <a:gd name="T13" fmla="*/ 0 60000 65536"/>
                <a:gd name="T14" fmla="*/ 0 60000 65536"/>
                <a:gd name="T15" fmla="*/ 0 w 48"/>
                <a:gd name="T16" fmla="*/ 0 h 68"/>
                <a:gd name="T17" fmla="*/ 48 w 48"/>
                <a:gd name="T18" fmla="*/ 68 h 68"/>
              </a:gdLst>
              <a:ahLst/>
              <a:cxnLst>
                <a:cxn ang="T10">
                  <a:pos x="T0" y="T1"/>
                </a:cxn>
                <a:cxn ang="T11">
                  <a:pos x="T2" y="T3"/>
                </a:cxn>
                <a:cxn ang="T12">
                  <a:pos x="T4" y="T5"/>
                </a:cxn>
                <a:cxn ang="T13">
                  <a:pos x="T6" y="T7"/>
                </a:cxn>
                <a:cxn ang="T14">
                  <a:pos x="T8" y="T9"/>
                </a:cxn>
              </a:cxnLst>
              <a:rect l="T15" t="T16" r="T17" b="T18"/>
              <a:pathLst>
                <a:path w="48" h="68">
                  <a:moveTo>
                    <a:pt x="27" y="0"/>
                  </a:moveTo>
                  <a:lnTo>
                    <a:pt x="47" y="67"/>
                  </a:lnTo>
                  <a:lnTo>
                    <a:pt x="27" y="67"/>
                  </a:lnTo>
                  <a:lnTo>
                    <a:pt x="0" y="67"/>
                  </a:lnTo>
                  <a:lnTo>
                    <a:pt x="27" y="0"/>
                  </a:lnTo>
                </a:path>
              </a:pathLst>
            </a:custGeom>
            <a:solidFill>
              <a:srgbClr val="000000"/>
            </a:solidFill>
            <a:ln w="12700" cap="rnd">
              <a:solidFill>
                <a:srgbClr val="000000"/>
              </a:solidFill>
              <a:round/>
              <a:headEnd/>
              <a:tailEnd/>
            </a:ln>
          </p:spPr>
          <p:txBody>
            <a:bodyPr/>
            <a:lstStyle/>
            <a:p>
              <a:endParaRPr lang="cs-CZ"/>
            </a:p>
          </p:txBody>
        </p:sp>
        <p:sp>
          <p:nvSpPr>
            <p:cNvPr id="23857" name="Line 336"/>
            <p:cNvSpPr>
              <a:spLocks noChangeShapeType="1"/>
            </p:cNvSpPr>
            <p:nvPr/>
          </p:nvSpPr>
          <p:spPr bwMode="auto">
            <a:xfrm flipV="1">
              <a:off x="4025" y="3290"/>
              <a:ext cx="0" cy="51"/>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cs-CZ"/>
            </a:p>
          </p:txBody>
        </p:sp>
      </p:grpSp>
      <p:sp>
        <p:nvSpPr>
          <p:cNvPr id="23771" name="Oval 337"/>
          <p:cNvSpPr>
            <a:spLocks noChangeArrowheads="1"/>
          </p:cNvSpPr>
          <p:nvPr/>
        </p:nvSpPr>
        <p:spPr bwMode="auto">
          <a:xfrm>
            <a:off x="6039320" y="5245101"/>
            <a:ext cx="170039" cy="112713"/>
          </a:xfrm>
          <a:prstGeom prst="ellipse">
            <a:avLst/>
          </a:prstGeom>
          <a:solidFill>
            <a:srgbClr val="FFFFFF"/>
          </a:solidFill>
          <a:ln w="12700">
            <a:solidFill>
              <a:srgbClr val="000000"/>
            </a:solidFill>
            <a:round/>
            <a:headEnd/>
            <a:tailEnd/>
          </a:ln>
        </p:spPr>
        <p:txBody>
          <a:bodyPr wrap="none" anchor="ctr"/>
          <a:lstStyle/>
          <a:p>
            <a:endParaRPr lang="cs-CZ"/>
          </a:p>
        </p:txBody>
      </p:sp>
      <p:sp>
        <p:nvSpPr>
          <p:cNvPr id="23772" name="Line 338"/>
          <p:cNvSpPr>
            <a:spLocks noChangeShapeType="1"/>
          </p:cNvSpPr>
          <p:nvPr/>
        </p:nvSpPr>
        <p:spPr bwMode="auto">
          <a:xfrm flipV="1">
            <a:off x="6102353" y="5291139"/>
            <a:ext cx="58634" cy="15875"/>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cs-CZ"/>
          </a:p>
        </p:txBody>
      </p:sp>
      <p:grpSp>
        <p:nvGrpSpPr>
          <p:cNvPr id="23773" name="Group 339"/>
          <p:cNvGrpSpPr>
            <a:grpSpLocks/>
          </p:cNvGrpSpPr>
          <p:nvPr/>
        </p:nvGrpSpPr>
        <p:grpSpPr bwMode="auto">
          <a:xfrm>
            <a:off x="6089159" y="5116513"/>
            <a:ext cx="83554" cy="138112"/>
            <a:chOff x="4154" y="3223"/>
            <a:chExt cx="57" cy="87"/>
          </a:xfrm>
        </p:grpSpPr>
        <p:sp>
          <p:nvSpPr>
            <p:cNvPr id="23854" name="Freeform 340"/>
            <p:cNvSpPr>
              <a:spLocks/>
            </p:cNvSpPr>
            <p:nvPr/>
          </p:nvSpPr>
          <p:spPr bwMode="auto">
            <a:xfrm>
              <a:off x="4154" y="3242"/>
              <a:ext cx="57" cy="68"/>
            </a:xfrm>
            <a:custGeom>
              <a:avLst/>
              <a:gdLst>
                <a:gd name="T0" fmla="*/ 18 w 57"/>
                <a:gd name="T1" fmla="*/ 67 h 68"/>
                <a:gd name="T2" fmla="*/ 0 w 57"/>
                <a:gd name="T3" fmla="*/ 0 h 68"/>
                <a:gd name="T4" fmla="*/ 18 w 57"/>
                <a:gd name="T5" fmla="*/ 0 h 68"/>
                <a:gd name="T6" fmla="*/ 56 w 57"/>
                <a:gd name="T7" fmla="*/ 0 h 68"/>
                <a:gd name="T8" fmla="*/ 18 w 57"/>
                <a:gd name="T9" fmla="*/ 67 h 68"/>
                <a:gd name="T10" fmla="*/ 0 60000 65536"/>
                <a:gd name="T11" fmla="*/ 0 60000 65536"/>
                <a:gd name="T12" fmla="*/ 0 60000 65536"/>
                <a:gd name="T13" fmla="*/ 0 60000 65536"/>
                <a:gd name="T14" fmla="*/ 0 60000 65536"/>
                <a:gd name="T15" fmla="*/ 0 w 57"/>
                <a:gd name="T16" fmla="*/ 0 h 68"/>
                <a:gd name="T17" fmla="*/ 57 w 57"/>
                <a:gd name="T18" fmla="*/ 68 h 68"/>
              </a:gdLst>
              <a:ahLst/>
              <a:cxnLst>
                <a:cxn ang="T10">
                  <a:pos x="T0" y="T1"/>
                </a:cxn>
                <a:cxn ang="T11">
                  <a:pos x="T2" y="T3"/>
                </a:cxn>
                <a:cxn ang="T12">
                  <a:pos x="T4" y="T5"/>
                </a:cxn>
                <a:cxn ang="T13">
                  <a:pos x="T6" y="T7"/>
                </a:cxn>
                <a:cxn ang="T14">
                  <a:pos x="T8" y="T9"/>
                </a:cxn>
              </a:cxnLst>
              <a:rect l="T15" t="T16" r="T17" b="T18"/>
              <a:pathLst>
                <a:path w="57" h="68">
                  <a:moveTo>
                    <a:pt x="18" y="67"/>
                  </a:moveTo>
                  <a:lnTo>
                    <a:pt x="0" y="0"/>
                  </a:lnTo>
                  <a:lnTo>
                    <a:pt x="18" y="0"/>
                  </a:lnTo>
                  <a:lnTo>
                    <a:pt x="56" y="0"/>
                  </a:lnTo>
                  <a:lnTo>
                    <a:pt x="18" y="67"/>
                  </a:lnTo>
                </a:path>
              </a:pathLst>
            </a:custGeom>
            <a:solidFill>
              <a:srgbClr val="000000"/>
            </a:solidFill>
            <a:ln w="12700" cap="rnd">
              <a:solidFill>
                <a:srgbClr val="000000"/>
              </a:solidFill>
              <a:round/>
              <a:headEnd/>
              <a:tailEnd/>
            </a:ln>
          </p:spPr>
          <p:txBody>
            <a:bodyPr/>
            <a:lstStyle/>
            <a:p>
              <a:endParaRPr lang="cs-CZ"/>
            </a:p>
          </p:txBody>
        </p:sp>
        <p:sp>
          <p:nvSpPr>
            <p:cNvPr id="23855" name="Line 341"/>
            <p:cNvSpPr>
              <a:spLocks noChangeShapeType="1"/>
            </p:cNvSpPr>
            <p:nvPr/>
          </p:nvSpPr>
          <p:spPr bwMode="auto">
            <a:xfrm>
              <a:off x="4176" y="3223"/>
              <a:ext cx="0" cy="21"/>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cs-CZ"/>
            </a:p>
          </p:txBody>
        </p:sp>
      </p:grpSp>
      <p:sp>
        <p:nvSpPr>
          <p:cNvPr id="23774" name="Line 342"/>
          <p:cNvSpPr>
            <a:spLocks noChangeShapeType="1"/>
          </p:cNvSpPr>
          <p:nvPr/>
        </p:nvSpPr>
        <p:spPr bwMode="auto">
          <a:xfrm>
            <a:off x="6212291" y="5321300"/>
            <a:ext cx="58634" cy="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cs-CZ"/>
          </a:p>
        </p:txBody>
      </p:sp>
      <p:sp>
        <p:nvSpPr>
          <p:cNvPr id="23775" name="Line 343"/>
          <p:cNvSpPr>
            <a:spLocks noChangeShapeType="1"/>
          </p:cNvSpPr>
          <p:nvPr/>
        </p:nvSpPr>
        <p:spPr bwMode="auto">
          <a:xfrm>
            <a:off x="6212292" y="5321300"/>
            <a:ext cx="45442" cy="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cs-CZ"/>
          </a:p>
        </p:txBody>
      </p:sp>
      <p:grpSp>
        <p:nvGrpSpPr>
          <p:cNvPr id="23776" name="Group 344"/>
          <p:cNvGrpSpPr>
            <a:grpSpLocks/>
          </p:cNvGrpSpPr>
          <p:nvPr/>
        </p:nvGrpSpPr>
        <p:grpSpPr bwMode="auto">
          <a:xfrm>
            <a:off x="6212291" y="5130801"/>
            <a:ext cx="85020" cy="187325"/>
            <a:chOff x="4238" y="3232"/>
            <a:chExt cx="58" cy="118"/>
          </a:xfrm>
        </p:grpSpPr>
        <p:sp>
          <p:nvSpPr>
            <p:cNvPr id="23852" name="Freeform 345"/>
            <p:cNvSpPr>
              <a:spLocks/>
            </p:cNvSpPr>
            <p:nvPr/>
          </p:nvSpPr>
          <p:spPr bwMode="auto">
            <a:xfrm>
              <a:off x="4238" y="3232"/>
              <a:ext cx="58" cy="69"/>
            </a:xfrm>
            <a:custGeom>
              <a:avLst/>
              <a:gdLst>
                <a:gd name="T0" fmla="*/ 28 w 58"/>
                <a:gd name="T1" fmla="*/ 0 h 69"/>
                <a:gd name="T2" fmla="*/ 57 w 58"/>
                <a:gd name="T3" fmla="*/ 68 h 69"/>
                <a:gd name="T4" fmla="*/ 28 w 58"/>
                <a:gd name="T5" fmla="*/ 68 h 69"/>
                <a:gd name="T6" fmla="*/ 0 w 58"/>
                <a:gd name="T7" fmla="*/ 68 h 69"/>
                <a:gd name="T8" fmla="*/ 28 w 58"/>
                <a:gd name="T9" fmla="*/ 0 h 69"/>
                <a:gd name="T10" fmla="*/ 0 60000 65536"/>
                <a:gd name="T11" fmla="*/ 0 60000 65536"/>
                <a:gd name="T12" fmla="*/ 0 60000 65536"/>
                <a:gd name="T13" fmla="*/ 0 60000 65536"/>
                <a:gd name="T14" fmla="*/ 0 60000 65536"/>
                <a:gd name="T15" fmla="*/ 0 w 58"/>
                <a:gd name="T16" fmla="*/ 0 h 69"/>
                <a:gd name="T17" fmla="*/ 58 w 58"/>
                <a:gd name="T18" fmla="*/ 69 h 69"/>
              </a:gdLst>
              <a:ahLst/>
              <a:cxnLst>
                <a:cxn ang="T10">
                  <a:pos x="T0" y="T1"/>
                </a:cxn>
                <a:cxn ang="T11">
                  <a:pos x="T2" y="T3"/>
                </a:cxn>
                <a:cxn ang="T12">
                  <a:pos x="T4" y="T5"/>
                </a:cxn>
                <a:cxn ang="T13">
                  <a:pos x="T6" y="T7"/>
                </a:cxn>
                <a:cxn ang="T14">
                  <a:pos x="T8" y="T9"/>
                </a:cxn>
              </a:cxnLst>
              <a:rect l="T15" t="T16" r="T17" b="T18"/>
              <a:pathLst>
                <a:path w="58" h="69">
                  <a:moveTo>
                    <a:pt x="28" y="0"/>
                  </a:moveTo>
                  <a:lnTo>
                    <a:pt x="57" y="68"/>
                  </a:lnTo>
                  <a:lnTo>
                    <a:pt x="28" y="68"/>
                  </a:lnTo>
                  <a:lnTo>
                    <a:pt x="0" y="68"/>
                  </a:lnTo>
                  <a:lnTo>
                    <a:pt x="28" y="0"/>
                  </a:lnTo>
                </a:path>
              </a:pathLst>
            </a:custGeom>
            <a:solidFill>
              <a:srgbClr val="000000"/>
            </a:solidFill>
            <a:ln w="12700" cap="rnd">
              <a:solidFill>
                <a:srgbClr val="000000"/>
              </a:solidFill>
              <a:round/>
              <a:headEnd/>
              <a:tailEnd/>
            </a:ln>
          </p:spPr>
          <p:txBody>
            <a:bodyPr/>
            <a:lstStyle/>
            <a:p>
              <a:endParaRPr lang="cs-CZ"/>
            </a:p>
          </p:txBody>
        </p:sp>
        <p:sp>
          <p:nvSpPr>
            <p:cNvPr id="23853" name="Line 346"/>
            <p:cNvSpPr>
              <a:spLocks noChangeShapeType="1"/>
            </p:cNvSpPr>
            <p:nvPr/>
          </p:nvSpPr>
          <p:spPr bwMode="auto">
            <a:xfrm flipV="1">
              <a:off x="4270" y="3300"/>
              <a:ext cx="0" cy="5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cs-CZ"/>
            </a:p>
          </p:txBody>
        </p:sp>
      </p:grpSp>
      <p:sp>
        <p:nvSpPr>
          <p:cNvPr id="23777" name="Rectangle 347"/>
          <p:cNvSpPr>
            <a:spLocks noChangeArrowheads="1"/>
          </p:cNvSpPr>
          <p:nvPr/>
        </p:nvSpPr>
        <p:spPr bwMode="auto">
          <a:xfrm>
            <a:off x="3114941" y="5461001"/>
            <a:ext cx="639113" cy="250825"/>
          </a:xfrm>
          <a:prstGeom prst="rect">
            <a:avLst/>
          </a:prstGeom>
          <a:solidFill>
            <a:srgbClr val="FFFFFF"/>
          </a:solidFill>
          <a:ln w="12700">
            <a:solidFill>
              <a:srgbClr val="000000"/>
            </a:solidFill>
            <a:miter lim="800000"/>
            <a:headEnd/>
            <a:tailEnd/>
          </a:ln>
        </p:spPr>
        <p:txBody>
          <a:bodyPr wrap="none" anchor="ctr"/>
          <a:lstStyle/>
          <a:p>
            <a:endParaRPr lang="cs-CZ"/>
          </a:p>
        </p:txBody>
      </p:sp>
      <p:sp>
        <p:nvSpPr>
          <p:cNvPr id="23778" name="Rectangle 348"/>
          <p:cNvSpPr>
            <a:spLocks noChangeArrowheads="1"/>
          </p:cNvSpPr>
          <p:nvPr/>
        </p:nvSpPr>
        <p:spPr bwMode="auto">
          <a:xfrm>
            <a:off x="3197030" y="5521325"/>
            <a:ext cx="142187" cy="20638"/>
          </a:xfrm>
          <a:prstGeom prst="rect">
            <a:avLst/>
          </a:prstGeom>
          <a:solidFill>
            <a:srgbClr val="FFFFFF"/>
          </a:solidFill>
          <a:ln w="12700">
            <a:solidFill>
              <a:srgbClr val="000000"/>
            </a:solidFill>
            <a:miter lim="800000"/>
            <a:headEnd/>
            <a:tailEnd/>
          </a:ln>
        </p:spPr>
        <p:txBody>
          <a:bodyPr wrap="none" anchor="ctr"/>
          <a:lstStyle/>
          <a:p>
            <a:endParaRPr lang="cs-CZ"/>
          </a:p>
        </p:txBody>
      </p:sp>
      <p:sp>
        <p:nvSpPr>
          <p:cNvPr id="23779" name="Rectangle 349"/>
          <p:cNvSpPr>
            <a:spLocks noChangeArrowheads="1"/>
          </p:cNvSpPr>
          <p:nvPr/>
        </p:nvSpPr>
        <p:spPr bwMode="auto">
          <a:xfrm>
            <a:off x="3183836" y="5629275"/>
            <a:ext cx="128995" cy="20638"/>
          </a:xfrm>
          <a:prstGeom prst="rect">
            <a:avLst/>
          </a:prstGeom>
          <a:solidFill>
            <a:srgbClr val="FFFFFF"/>
          </a:solidFill>
          <a:ln w="12700">
            <a:solidFill>
              <a:srgbClr val="000000"/>
            </a:solidFill>
            <a:miter lim="800000"/>
            <a:headEnd/>
            <a:tailEnd/>
          </a:ln>
        </p:spPr>
        <p:txBody>
          <a:bodyPr wrap="none" anchor="ctr"/>
          <a:lstStyle/>
          <a:p>
            <a:endParaRPr lang="cs-CZ"/>
          </a:p>
        </p:txBody>
      </p:sp>
      <p:sp>
        <p:nvSpPr>
          <p:cNvPr id="23780" name="Rectangle 350"/>
          <p:cNvSpPr>
            <a:spLocks noChangeArrowheads="1"/>
          </p:cNvSpPr>
          <p:nvPr/>
        </p:nvSpPr>
        <p:spPr bwMode="auto">
          <a:xfrm>
            <a:off x="3474075" y="5537201"/>
            <a:ext cx="142188" cy="34925"/>
          </a:xfrm>
          <a:prstGeom prst="rect">
            <a:avLst/>
          </a:prstGeom>
          <a:solidFill>
            <a:srgbClr val="FFFFFF"/>
          </a:solidFill>
          <a:ln w="12700">
            <a:solidFill>
              <a:srgbClr val="000000"/>
            </a:solidFill>
            <a:miter lim="800000"/>
            <a:headEnd/>
            <a:tailEnd/>
          </a:ln>
        </p:spPr>
        <p:txBody>
          <a:bodyPr wrap="none" anchor="ctr"/>
          <a:lstStyle/>
          <a:p>
            <a:endParaRPr lang="cs-CZ"/>
          </a:p>
        </p:txBody>
      </p:sp>
      <p:sp>
        <p:nvSpPr>
          <p:cNvPr id="23781" name="Rectangle 351"/>
          <p:cNvSpPr>
            <a:spLocks noChangeArrowheads="1"/>
          </p:cNvSpPr>
          <p:nvPr/>
        </p:nvSpPr>
        <p:spPr bwMode="auto">
          <a:xfrm>
            <a:off x="3474075" y="5645150"/>
            <a:ext cx="142188" cy="19050"/>
          </a:xfrm>
          <a:prstGeom prst="rect">
            <a:avLst/>
          </a:prstGeom>
          <a:solidFill>
            <a:srgbClr val="FFFFFF"/>
          </a:solidFill>
          <a:ln w="12700">
            <a:solidFill>
              <a:srgbClr val="000000"/>
            </a:solidFill>
            <a:miter lim="800000"/>
            <a:headEnd/>
            <a:tailEnd/>
          </a:ln>
        </p:spPr>
        <p:txBody>
          <a:bodyPr wrap="none" anchor="ctr"/>
          <a:lstStyle/>
          <a:p>
            <a:endParaRPr lang="cs-CZ"/>
          </a:p>
        </p:txBody>
      </p:sp>
      <p:sp>
        <p:nvSpPr>
          <p:cNvPr id="23782" name="Line 352"/>
          <p:cNvSpPr>
            <a:spLocks noChangeShapeType="1"/>
          </p:cNvSpPr>
          <p:nvPr/>
        </p:nvSpPr>
        <p:spPr bwMode="auto">
          <a:xfrm>
            <a:off x="3107612" y="5537200"/>
            <a:ext cx="86486" cy="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cs-CZ"/>
          </a:p>
        </p:txBody>
      </p:sp>
      <p:sp>
        <p:nvSpPr>
          <p:cNvPr id="23783" name="Line 353"/>
          <p:cNvSpPr>
            <a:spLocks noChangeShapeType="1"/>
          </p:cNvSpPr>
          <p:nvPr/>
        </p:nvSpPr>
        <p:spPr bwMode="auto">
          <a:xfrm flipH="1">
            <a:off x="3252732" y="5561014"/>
            <a:ext cx="13192" cy="65087"/>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cs-CZ"/>
          </a:p>
        </p:txBody>
      </p:sp>
      <p:sp>
        <p:nvSpPr>
          <p:cNvPr id="23784" name="Line 354"/>
          <p:cNvSpPr>
            <a:spLocks noChangeShapeType="1"/>
          </p:cNvSpPr>
          <p:nvPr/>
        </p:nvSpPr>
        <p:spPr bwMode="auto">
          <a:xfrm>
            <a:off x="3315763" y="5567364"/>
            <a:ext cx="168574" cy="77787"/>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cs-CZ"/>
          </a:p>
        </p:txBody>
      </p:sp>
      <p:sp>
        <p:nvSpPr>
          <p:cNvPr id="23785" name="Line 355"/>
          <p:cNvSpPr>
            <a:spLocks noChangeShapeType="1"/>
          </p:cNvSpPr>
          <p:nvPr/>
        </p:nvSpPr>
        <p:spPr bwMode="auto">
          <a:xfrm>
            <a:off x="3556163" y="5576889"/>
            <a:ext cx="0" cy="65087"/>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cs-CZ"/>
          </a:p>
        </p:txBody>
      </p:sp>
      <p:sp>
        <p:nvSpPr>
          <p:cNvPr id="23786" name="Line 356"/>
          <p:cNvSpPr>
            <a:spLocks noChangeShapeType="1"/>
          </p:cNvSpPr>
          <p:nvPr/>
        </p:nvSpPr>
        <p:spPr bwMode="auto">
          <a:xfrm>
            <a:off x="3633854" y="5567363"/>
            <a:ext cx="140722" cy="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cs-CZ"/>
          </a:p>
        </p:txBody>
      </p:sp>
      <p:sp>
        <p:nvSpPr>
          <p:cNvPr id="23787" name="Oval 357"/>
          <p:cNvSpPr>
            <a:spLocks noChangeArrowheads="1"/>
          </p:cNvSpPr>
          <p:nvPr/>
        </p:nvSpPr>
        <p:spPr bwMode="auto">
          <a:xfrm>
            <a:off x="3293775" y="5843588"/>
            <a:ext cx="156846" cy="114300"/>
          </a:xfrm>
          <a:prstGeom prst="ellipse">
            <a:avLst/>
          </a:prstGeom>
          <a:solidFill>
            <a:srgbClr val="FFFFFF"/>
          </a:solidFill>
          <a:ln w="12700">
            <a:solidFill>
              <a:srgbClr val="000000"/>
            </a:solidFill>
            <a:round/>
            <a:headEnd/>
            <a:tailEnd/>
          </a:ln>
        </p:spPr>
        <p:txBody>
          <a:bodyPr wrap="none" anchor="ctr"/>
          <a:lstStyle/>
          <a:p>
            <a:endParaRPr lang="cs-CZ"/>
          </a:p>
        </p:txBody>
      </p:sp>
      <p:sp>
        <p:nvSpPr>
          <p:cNvPr id="23788" name="Line 358"/>
          <p:cNvSpPr>
            <a:spLocks noChangeShapeType="1"/>
          </p:cNvSpPr>
          <p:nvPr/>
        </p:nvSpPr>
        <p:spPr bwMode="auto">
          <a:xfrm flipV="1">
            <a:off x="3358274" y="5884864"/>
            <a:ext cx="67429" cy="46037"/>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cs-CZ"/>
          </a:p>
        </p:txBody>
      </p:sp>
      <p:grpSp>
        <p:nvGrpSpPr>
          <p:cNvPr id="23789" name="Group 359"/>
          <p:cNvGrpSpPr>
            <a:grpSpLocks/>
          </p:cNvGrpSpPr>
          <p:nvPr/>
        </p:nvGrpSpPr>
        <p:grpSpPr bwMode="auto">
          <a:xfrm>
            <a:off x="3330421" y="5715000"/>
            <a:ext cx="82088" cy="139700"/>
            <a:chOff x="2272" y="3600"/>
            <a:chExt cx="56" cy="88"/>
          </a:xfrm>
        </p:grpSpPr>
        <p:sp>
          <p:nvSpPr>
            <p:cNvPr id="23850" name="Freeform 360"/>
            <p:cNvSpPr>
              <a:spLocks/>
            </p:cNvSpPr>
            <p:nvPr/>
          </p:nvSpPr>
          <p:spPr bwMode="auto">
            <a:xfrm>
              <a:off x="2272" y="3619"/>
              <a:ext cx="56" cy="69"/>
            </a:xfrm>
            <a:custGeom>
              <a:avLst/>
              <a:gdLst>
                <a:gd name="T0" fmla="*/ 27 w 56"/>
                <a:gd name="T1" fmla="*/ 68 h 69"/>
                <a:gd name="T2" fmla="*/ 0 w 56"/>
                <a:gd name="T3" fmla="*/ 0 h 69"/>
                <a:gd name="T4" fmla="*/ 27 w 56"/>
                <a:gd name="T5" fmla="*/ 0 h 69"/>
                <a:gd name="T6" fmla="*/ 55 w 56"/>
                <a:gd name="T7" fmla="*/ 0 h 69"/>
                <a:gd name="T8" fmla="*/ 27 w 56"/>
                <a:gd name="T9" fmla="*/ 68 h 69"/>
                <a:gd name="T10" fmla="*/ 0 60000 65536"/>
                <a:gd name="T11" fmla="*/ 0 60000 65536"/>
                <a:gd name="T12" fmla="*/ 0 60000 65536"/>
                <a:gd name="T13" fmla="*/ 0 60000 65536"/>
                <a:gd name="T14" fmla="*/ 0 60000 65536"/>
                <a:gd name="T15" fmla="*/ 0 w 56"/>
                <a:gd name="T16" fmla="*/ 0 h 69"/>
                <a:gd name="T17" fmla="*/ 56 w 56"/>
                <a:gd name="T18" fmla="*/ 69 h 69"/>
              </a:gdLst>
              <a:ahLst/>
              <a:cxnLst>
                <a:cxn ang="T10">
                  <a:pos x="T0" y="T1"/>
                </a:cxn>
                <a:cxn ang="T11">
                  <a:pos x="T2" y="T3"/>
                </a:cxn>
                <a:cxn ang="T12">
                  <a:pos x="T4" y="T5"/>
                </a:cxn>
                <a:cxn ang="T13">
                  <a:pos x="T6" y="T7"/>
                </a:cxn>
                <a:cxn ang="T14">
                  <a:pos x="T8" y="T9"/>
                </a:cxn>
              </a:cxnLst>
              <a:rect l="T15" t="T16" r="T17" b="T18"/>
              <a:pathLst>
                <a:path w="56" h="69">
                  <a:moveTo>
                    <a:pt x="27" y="68"/>
                  </a:moveTo>
                  <a:lnTo>
                    <a:pt x="0" y="0"/>
                  </a:lnTo>
                  <a:lnTo>
                    <a:pt x="27" y="0"/>
                  </a:lnTo>
                  <a:lnTo>
                    <a:pt x="55" y="0"/>
                  </a:lnTo>
                  <a:lnTo>
                    <a:pt x="27" y="68"/>
                  </a:lnTo>
                </a:path>
              </a:pathLst>
            </a:custGeom>
            <a:solidFill>
              <a:srgbClr val="000000"/>
            </a:solidFill>
            <a:ln w="12700" cap="rnd">
              <a:solidFill>
                <a:srgbClr val="000000"/>
              </a:solidFill>
              <a:round/>
              <a:headEnd/>
              <a:tailEnd/>
            </a:ln>
          </p:spPr>
          <p:txBody>
            <a:bodyPr/>
            <a:lstStyle/>
            <a:p>
              <a:endParaRPr lang="cs-CZ"/>
            </a:p>
          </p:txBody>
        </p:sp>
        <p:sp>
          <p:nvSpPr>
            <p:cNvPr id="23851" name="Line 361"/>
            <p:cNvSpPr>
              <a:spLocks noChangeShapeType="1"/>
            </p:cNvSpPr>
            <p:nvPr/>
          </p:nvSpPr>
          <p:spPr bwMode="auto">
            <a:xfrm>
              <a:off x="2303" y="3600"/>
              <a:ext cx="0" cy="21"/>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cs-CZ"/>
            </a:p>
          </p:txBody>
        </p:sp>
      </p:grpSp>
      <p:sp>
        <p:nvSpPr>
          <p:cNvPr id="23790" name="Line 362"/>
          <p:cNvSpPr>
            <a:spLocks noChangeShapeType="1"/>
          </p:cNvSpPr>
          <p:nvPr/>
        </p:nvSpPr>
        <p:spPr bwMode="auto">
          <a:xfrm>
            <a:off x="3468212" y="5921375"/>
            <a:ext cx="41044" cy="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cs-CZ"/>
          </a:p>
        </p:txBody>
      </p:sp>
      <p:sp>
        <p:nvSpPr>
          <p:cNvPr id="23791" name="Line 363"/>
          <p:cNvSpPr>
            <a:spLocks noChangeShapeType="1"/>
          </p:cNvSpPr>
          <p:nvPr/>
        </p:nvSpPr>
        <p:spPr bwMode="auto">
          <a:xfrm>
            <a:off x="3468212" y="5921375"/>
            <a:ext cx="29317" cy="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cs-CZ"/>
          </a:p>
        </p:txBody>
      </p:sp>
      <p:grpSp>
        <p:nvGrpSpPr>
          <p:cNvPr id="23792" name="Group 364"/>
          <p:cNvGrpSpPr>
            <a:grpSpLocks/>
          </p:cNvGrpSpPr>
          <p:nvPr/>
        </p:nvGrpSpPr>
        <p:grpSpPr bwMode="auto">
          <a:xfrm>
            <a:off x="3468212" y="5730876"/>
            <a:ext cx="83554" cy="187325"/>
            <a:chOff x="2366" y="3610"/>
            <a:chExt cx="57" cy="118"/>
          </a:xfrm>
        </p:grpSpPr>
        <p:sp>
          <p:nvSpPr>
            <p:cNvPr id="23848" name="Freeform 365"/>
            <p:cNvSpPr>
              <a:spLocks/>
            </p:cNvSpPr>
            <p:nvPr/>
          </p:nvSpPr>
          <p:spPr bwMode="auto">
            <a:xfrm>
              <a:off x="2366" y="3610"/>
              <a:ext cx="57" cy="68"/>
            </a:xfrm>
            <a:custGeom>
              <a:avLst/>
              <a:gdLst>
                <a:gd name="T0" fmla="*/ 27 w 57"/>
                <a:gd name="T1" fmla="*/ 0 h 68"/>
                <a:gd name="T2" fmla="*/ 56 w 57"/>
                <a:gd name="T3" fmla="*/ 67 h 68"/>
                <a:gd name="T4" fmla="*/ 27 w 57"/>
                <a:gd name="T5" fmla="*/ 67 h 68"/>
                <a:gd name="T6" fmla="*/ 0 w 57"/>
                <a:gd name="T7" fmla="*/ 67 h 68"/>
                <a:gd name="T8" fmla="*/ 27 w 57"/>
                <a:gd name="T9" fmla="*/ 0 h 68"/>
                <a:gd name="T10" fmla="*/ 0 60000 65536"/>
                <a:gd name="T11" fmla="*/ 0 60000 65536"/>
                <a:gd name="T12" fmla="*/ 0 60000 65536"/>
                <a:gd name="T13" fmla="*/ 0 60000 65536"/>
                <a:gd name="T14" fmla="*/ 0 60000 65536"/>
                <a:gd name="T15" fmla="*/ 0 w 57"/>
                <a:gd name="T16" fmla="*/ 0 h 68"/>
                <a:gd name="T17" fmla="*/ 57 w 57"/>
                <a:gd name="T18" fmla="*/ 68 h 68"/>
              </a:gdLst>
              <a:ahLst/>
              <a:cxnLst>
                <a:cxn ang="T10">
                  <a:pos x="T0" y="T1"/>
                </a:cxn>
                <a:cxn ang="T11">
                  <a:pos x="T2" y="T3"/>
                </a:cxn>
                <a:cxn ang="T12">
                  <a:pos x="T4" y="T5"/>
                </a:cxn>
                <a:cxn ang="T13">
                  <a:pos x="T6" y="T7"/>
                </a:cxn>
                <a:cxn ang="T14">
                  <a:pos x="T8" y="T9"/>
                </a:cxn>
              </a:cxnLst>
              <a:rect l="T15" t="T16" r="T17" b="T18"/>
              <a:pathLst>
                <a:path w="57" h="68">
                  <a:moveTo>
                    <a:pt x="27" y="0"/>
                  </a:moveTo>
                  <a:lnTo>
                    <a:pt x="56" y="67"/>
                  </a:lnTo>
                  <a:lnTo>
                    <a:pt x="27" y="67"/>
                  </a:lnTo>
                  <a:lnTo>
                    <a:pt x="0" y="67"/>
                  </a:lnTo>
                  <a:lnTo>
                    <a:pt x="27" y="0"/>
                  </a:lnTo>
                </a:path>
              </a:pathLst>
            </a:custGeom>
            <a:solidFill>
              <a:srgbClr val="000000"/>
            </a:solidFill>
            <a:ln w="12700" cap="rnd">
              <a:solidFill>
                <a:srgbClr val="000000"/>
              </a:solidFill>
              <a:round/>
              <a:headEnd/>
              <a:tailEnd/>
            </a:ln>
          </p:spPr>
          <p:txBody>
            <a:bodyPr/>
            <a:lstStyle/>
            <a:p>
              <a:endParaRPr lang="cs-CZ"/>
            </a:p>
          </p:txBody>
        </p:sp>
        <p:sp>
          <p:nvSpPr>
            <p:cNvPr id="23849" name="Line 366"/>
            <p:cNvSpPr>
              <a:spLocks noChangeShapeType="1"/>
            </p:cNvSpPr>
            <p:nvPr/>
          </p:nvSpPr>
          <p:spPr bwMode="auto">
            <a:xfrm flipV="1">
              <a:off x="2397" y="3677"/>
              <a:ext cx="0" cy="51"/>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cs-CZ"/>
            </a:p>
          </p:txBody>
        </p:sp>
      </p:grpSp>
      <p:grpSp>
        <p:nvGrpSpPr>
          <p:cNvPr id="23793" name="Group 367"/>
          <p:cNvGrpSpPr>
            <a:grpSpLocks/>
          </p:cNvGrpSpPr>
          <p:nvPr/>
        </p:nvGrpSpPr>
        <p:grpSpPr bwMode="auto">
          <a:xfrm>
            <a:off x="2722092" y="5099050"/>
            <a:ext cx="373792" cy="357188"/>
            <a:chOff x="1857" y="3212"/>
            <a:chExt cx="255" cy="225"/>
          </a:xfrm>
        </p:grpSpPr>
        <p:sp>
          <p:nvSpPr>
            <p:cNvPr id="23846" name="Freeform 368"/>
            <p:cNvSpPr>
              <a:spLocks/>
            </p:cNvSpPr>
            <p:nvPr/>
          </p:nvSpPr>
          <p:spPr bwMode="auto">
            <a:xfrm>
              <a:off x="2026" y="3367"/>
              <a:ext cx="86" cy="70"/>
            </a:xfrm>
            <a:custGeom>
              <a:avLst/>
              <a:gdLst>
                <a:gd name="T0" fmla="*/ 85 w 86"/>
                <a:gd name="T1" fmla="*/ 69 h 70"/>
                <a:gd name="T2" fmla="*/ 0 w 86"/>
                <a:gd name="T3" fmla="*/ 29 h 70"/>
                <a:gd name="T4" fmla="*/ 28 w 86"/>
                <a:gd name="T5" fmla="*/ 10 h 70"/>
                <a:gd name="T6" fmla="*/ 47 w 86"/>
                <a:gd name="T7" fmla="*/ 0 h 70"/>
                <a:gd name="T8" fmla="*/ 85 w 86"/>
                <a:gd name="T9" fmla="*/ 69 h 70"/>
                <a:gd name="T10" fmla="*/ 0 60000 65536"/>
                <a:gd name="T11" fmla="*/ 0 60000 65536"/>
                <a:gd name="T12" fmla="*/ 0 60000 65536"/>
                <a:gd name="T13" fmla="*/ 0 60000 65536"/>
                <a:gd name="T14" fmla="*/ 0 60000 65536"/>
                <a:gd name="T15" fmla="*/ 0 w 86"/>
                <a:gd name="T16" fmla="*/ 0 h 70"/>
                <a:gd name="T17" fmla="*/ 86 w 86"/>
                <a:gd name="T18" fmla="*/ 70 h 70"/>
              </a:gdLst>
              <a:ahLst/>
              <a:cxnLst>
                <a:cxn ang="T10">
                  <a:pos x="T0" y="T1"/>
                </a:cxn>
                <a:cxn ang="T11">
                  <a:pos x="T2" y="T3"/>
                </a:cxn>
                <a:cxn ang="T12">
                  <a:pos x="T4" y="T5"/>
                </a:cxn>
                <a:cxn ang="T13">
                  <a:pos x="T6" y="T7"/>
                </a:cxn>
                <a:cxn ang="T14">
                  <a:pos x="T8" y="T9"/>
                </a:cxn>
              </a:cxnLst>
              <a:rect l="T15" t="T16" r="T17" b="T18"/>
              <a:pathLst>
                <a:path w="86" h="70">
                  <a:moveTo>
                    <a:pt x="85" y="69"/>
                  </a:moveTo>
                  <a:lnTo>
                    <a:pt x="0" y="29"/>
                  </a:lnTo>
                  <a:lnTo>
                    <a:pt x="28" y="10"/>
                  </a:lnTo>
                  <a:lnTo>
                    <a:pt x="47" y="0"/>
                  </a:lnTo>
                  <a:lnTo>
                    <a:pt x="85" y="69"/>
                  </a:lnTo>
                </a:path>
              </a:pathLst>
            </a:custGeom>
            <a:solidFill>
              <a:srgbClr val="000000"/>
            </a:solidFill>
            <a:ln w="12700" cap="rnd">
              <a:solidFill>
                <a:srgbClr val="000000"/>
              </a:solidFill>
              <a:round/>
              <a:headEnd/>
              <a:tailEnd/>
            </a:ln>
          </p:spPr>
          <p:txBody>
            <a:bodyPr/>
            <a:lstStyle/>
            <a:p>
              <a:endParaRPr lang="cs-CZ"/>
            </a:p>
          </p:txBody>
        </p:sp>
        <p:sp>
          <p:nvSpPr>
            <p:cNvPr id="23847" name="Line 369"/>
            <p:cNvSpPr>
              <a:spLocks noChangeShapeType="1"/>
            </p:cNvSpPr>
            <p:nvPr/>
          </p:nvSpPr>
          <p:spPr bwMode="auto">
            <a:xfrm>
              <a:off x="1857" y="3212"/>
              <a:ext cx="208" cy="176"/>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cs-CZ"/>
            </a:p>
          </p:txBody>
        </p:sp>
      </p:grpSp>
      <p:grpSp>
        <p:nvGrpSpPr>
          <p:cNvPr id="23794" name="Group 370"/>
          <p:cNvGrpSpPr>
            <a:grpSpLocks/>
          </p:cNvGrpSpPr>
          <p:nvPr/>
        </p:nvGrpSpPr>
        <p:grpSpPr bwMode="auto">
          <a:xfrm>
            <a:off x="3756986" y="5068888"/>
            <a:ext cx="1021700" cy="615950"/>
            <a:chOff x="2563" y="3193"/>
            <a:chExt cx="697" cy="388"/>
          </a:xfrm>
        </p:grpSpPr>
        <p:sp>
          <p:nvSpPr>
            <p:cNvPr id="23844" name="Freeform 371"/>
            <p:cNvSpPr>
              <a:spLocks/>
            </p:cNvSpPr>
            <p:nvPr/>
          </p:nvSpPr>
          <p:spPr bwMode="auto">
            <a:xfrm>
              <a:off x="3165" y="3193"/>
              <a:ext cx="95" cy="50"/>
            </a:xfrm>
            <a:custGeom>
              <a:avLst/>
              <a:gdLst>
                <a:gd name="T0" fmla="*/ 94 w 95"/>
                <a:gd name="T1" fmla="*/ 0 h 50"/>
                <a:gd name="T2" fmla="*/ 28 w 95"/>
                <a:gd name="T3" fmla="*/ 49 h 50"/>
                <a:gd name="T4" fmla="*/ 18 w 95"/>
                <a:gd name="T5" fmla="*/ 38 h 50"/>
                <a:gd name="T6" fmla="*/ 0 w 95"/>
                <a:gd name="T7" fmla="*/ 29 h 50"/>
                <a:gd name="T8" fmla="*/ 94 w 95"/>
                <a:gd name="T9" fmla="*/ 0 h 50"/>
                <a:gd name="T10" fmla="*/ 0 60000 65536"/>
                <a:gd name="T11" fmla="*/ 0 60000 65536"/>
                <a:gd name="T12" fmla="*/ 0 60000 65536"/>
                <a:gd name="T13" fmla="*/ 0 60000 65536"/>
                <a:gd name="T14" fmla="*/ 0 60000 65536"/>
                <a:gd name="T15" fmla="*/ 0 w 95"/>
                <a:gd name="T16" fmla="*/ 0 h 50"/>
                <a:gd name="T17" fmla="*/ 95 w 95"/>
                <a:gd name="T18" fmla="*/ 50 h 50"/>
              </a:gdLst>
              <a:ahLst/>
              <a:cxnLst>
                <a:cxn ang="T10">
                  <a:pos x="T0" y="T1"/>
                </a:cxn>
                <a:cxn ang="T11">
                  <a:pos x="T2" y="T3"/>
                </a:cxn>
                <a:cxn ang="T12">
                  <a:pos x="T4" y="T5"/>
                </a:cxn>
                <a:cxn ang="T13">
                  <a:pos x="T6" y="T7"/>
                </a:cxn>
                <a:cxn ang="T14">
                  <a:pos x="T8" y="T9"/>
                </a:cxn>
              </a:cxnLst>
              <a:rect l="T15" t="T16" r="T17" b="T18"/>
              <a:pathLst>
                <a:path w="95" h="50">
                  <a:moveTo>
                    <a:pt x="94" y="0"/>
                  </a:moveTo>
                  <a:lnTo>
                    <a:pt x="28" y="49"/>
                  </a:lnTo>
                  <a:lnTo>
                    <a:pt x="18" y="38"/>
                  </a:lnTo>
                  <a:lnTo>
                    <a:pt x="0" y="29"/>
                  </a:lnTo>
                  <a:lnTo>
                    <a:pt x="94" y="0"/>
                  </a:lnTo>
                </a:path>
              </a:pathLst>
            </a:custGeom>
            <a:solidFill>
              <a:srgbClr val="000000"/>
            </a:solidFill>
            <a:ln w="12700" cap="rnd">
              <a:solidFill>
                <a:srgbClr val="000000"/>
              </a:solidFill>
              <a:round/>
              <a:headEnd/>
              <a:tailEnd/>
            </a:ln>
          </p:spPr>
          <p:txBody>
            <a:bodyPr/>
            <a:lstStyle/>
            <a:p>
              <a:endParaRPr lang="cs-CZ"/>
            </a:p>
          </p:txBody>
        </p:sp>
        <p:sp>
          <p:nvSpPr>
            <p:cNvPr id="23845" name="Line 372"/>
            <p:cNvSpPr>
              <a:spLocks noChangeShapeType="1"/>
            </p:cNvSpPr>
            <p:nvPr/>
          </p:nvSpPr>
          <p:spPr bwMode="auto">
            <a:xfrm flipV="1">
              <a:off x="2563" y="3232"/>
              <a:ext cx="631" cy="349"/>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cs-CZ"/>
            </a:p>
          </p:txBody>
        </p:sp>
      </p:grpSp>
      <p:sp>
        <p:nvSpPr>
          <p:cNvPr id="23795" name="Line 373"/>
          <p:cNvSpPr>
            <a:spLocks noChangeShapeType="1"/>
          </p:cNvSpPr>
          <p:nvPr/>
        </p:nvSpPr>
        <p:spPr bwMode="auto">
          <a:xfrm>
            <a:off x="2900927" y="4743450"/>
            <a:ext cx="1492240" cy="522288"/>
          </a:xfrm>
          <a:prstGeom prst="line">
            <a:avLst/>
          </a:prstGeom>
          <a:noFill/>
          <a:ln w="25400">
            <a:solidFill>
              <a:schemeClr val="bg2"/>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cs-CZ"/>
          </a:p>
        </p:txBody>
      </p:sp>
      <p:sp>
        <p:nvSpPr>
          <p:cNvPr id="23796" name="Line 374"/>
          <p:cNvSpPr>
            <a:spLocks noChangeShapeType="1"/>
          </p:cNvSpPr>
          <p:nvPr/>
        </p:nvSpPr>
        <p:spPr bwMode="auto">
          <a:xfrm flipV="1">
            <a:off x="3025524" y="4775200"/>
            <a:ext cx="1630030" cy="446088"/>
          </a:xfrm>
          <a:prstGeom prst="line">
            <a:avLst/>
          </a:prstGeom>
          <a:noFill/>
          <a:ln w="25400">
            <a:solidFill>
              <a:schemeClr val="bg2"/>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cs-CZ"/>
          </a:p>
        </p:txBody>
      </p:sp>
      <p:sp>
        <p:nvSpPr>
          <p:cNvPr id="23797" name="Freeform 375"/>
          <p:cNvSpPr>
            <a:spLocks/>
          </p:cNvSpPr>
          <p:nvPr/>
        </p:nvSpPr>
        <p:spPr bwMode="auto">
          <a:xfrm>
            <a:off x="3038717" y="1735139"/>
            <a:ext cx="3287911" cy="511175"/>
          </a:xfrm>
          <a:custGeom>
            <a:avLst/>
            <a:gdLst>
              <a:gd name="T0" fmla="*/ 2147483647 w 2243"/>
              <a:gd name="T1" fmla="*/ 2147483647 h 322"/>
              <a:gd name="T2" fmla="*/ 2147483647 w 2243"/>
              <a:gd name="T3" fmla="*/ 2147483647 h 322"/>
              <a:gd name="T4" fmla="*/ 2147483647 w 2243"/>
              <a:gd name="T5" fmla="*/ 2147483647 h 322"/>
              <a:gd name="T6" fmla="*/ 2147483647 w 2243"/>
              <a:gd name="T7" fmla="*/ 2147483647 h 322"/>
              <a:gd name="T8" fmla="*/ 2147483647 w 2243"/>
              <a:gd name="T9" fmla="*/ 2147483647 h 322"/>
              <a:gd name="T10" fmla="*/ 2147483647 w 2243"/>
              <a:gd name="T11" fmla="*/ 2147483647 h 322"/>
              <a:gd name="T12" fmla="*/ 2147483647 w 2243"/>
              <a:gd name="T13" fmla="*/ 2147483647 h 322"/>
              <a:gd name="T14" fmla="*/ 2147483647 w 2243"/>
              <a:gd name="T15" fmla="*/ 2147483647 h 322"/>
              <a:gd name="T16" fmla="*/ 2147483647 w 2243"/>
              <a:gd name="T17" fmla="*/ 2147483647 h 322"/>
              <a:gd name="T18" fmla="*/ 2147483647 w 2243"/>
              <a:gd name="T19" fmla="*/ 2147483647 h 322"/>
              <a:gd name="T20" fmla="*/ 2147483647 w 2243"/>
              <a:gd name="T21" fmla="*/ 2147483647 h 322"/>
              <a:gd name="T22" fmla="*/ 2147483647 w 2243"/>
              <a:gd name="T23" fmla="*/ 2147483647 h 322"/>
              <a:gd name="T24" fmla="*/ 2147483647 w 2243"/>
              <a:gd name="T25" fmla="*/ 2147483647 h 322"/>
              <a:gd name="T26" fmla="*/ 2147483647 w 2243"/>
              <a:gd name="T27" fmla="*/ 2147483647 h 322"/>
              <a:gd name="T28" fmla="*/ 2147483647 w 2243"/>
              <a:gd name="T29" fmla="*/ 2147483647 h 322"/>
              <a:gd name="T30" fmla="*/ 2147483647 w 2243"/>
              <a:gd name="T31" fmla="*/ 2147483647 h 322"/>
              <a:gd name="T32" fmla="*/ 2147483647 w 2243"/>
              <a:gd name="T33" fmla="*/ 2147483647 h 322"/>
              <a:gd name="T34" fmla="*/ 2147483647 w 2243"/>
              <a:gd name="T35" fmla="*/ 2147483647 h 322"/>
              <a:gd name="T36" fmla="*/ 2147483647 w 2243"/>
              <a:gd name="T37" fmla="*/ 2147483647 h 322"/>
              <a:gd name="T38" fmla="*/ 2147483647 w 2243"/>
              <a:gd name="T39" fmla="*/ 2147483647 h 322"/>
              <a:gd name="T40" fmla="*/ 2147483647 w 2243"/>
              <a:gd name="T41" fmla="*/ 2147483647 h 322"/>
              <a:gd name="T42" fmla="*/ 2147483647 w 2243"/>
              <a:gd name="T43" fmla="*/ 2147483647 h 322"/>
              <a:gd name="T44" fmla="*/ 2147483647 w 2243"/>
              <a:gd name="T45" fmla="*/ 2147483647 h 322"/>
              <a:gd name="T46" fmla="*/ 2147483647 w 2243"/>
              <a:gd name="T47" fmla="*/ 2147483647 h 322"/>
              <a:gd name="T48" fmla="*/ 2147483647 w 2243"/>
              <a:gd name="T49" fmla="*/ 2147483647 h 322"/>
              <a:gd name="T50" fmla="*/ 2147483647 w 2243"/>
              <a:gd name="T51" fmla="*/ 2147483647 h 322"/>
              <a:gd name="T52" fmla="*/ 2147483647 w 2243"/>
              <a:gd name="T53" fmla="*/ 2147483647 h 322"/>
              <a:gd name="T54" fmla="*/ 2147483647 w 2243"/>
              <a:gd name="T55" fmla="*/ 2147483647 h 322"/>
              <a:gd name="T56" fmla="*/ 2147483647 w 2243"/>
              <a:gd name="T57" fmla="*/ 2147483647 h 322"/>
              <a:gd name="T58" fmla="*/ 2147483647 w 2243"/>
              <a:gd name="T59" fmla="*/ 2147483647 h 322"/>
              <a:gd name="T60" fmla="*/ 2147483647 w 2243"/>
              <a:gd name="T61" fmla="*/ 2147483647 h 322"/>
              <a:gd name="T62" fmla="*/ 2147483647 w 2243"/>
              <a:gd name="T63" fmla="*/ 2147483647 h 322"/>
              <a:gd name="T64" fmla="*/ 2147483647 w 2243"/>
              <a:gd name="T65" fmla="*/ 2147483647 h 322"/>
              <a:gd name="T66" fmla="*/ 2147483647 w 2243"/>
              <a:gd name="T67" fmla="*/ 2147483647 h 322"/>
              <a:gd name="T68" fmla="*/ 2147483647 w 2243"/>
              <a:gd name="T69" fmla="*/ 2147483647 h 322"/>
              <a:gd name="T70" fmla="*/ 2147483647 w 2243"/>
              <a:gd name="T71" fmla="*/ 2147483647 h 322"/>
              <a:gd name="T72" fmla="*/ 2147483647 w 2243"/>
              <a:gd name="T73" fmla="*/ 2147483647 h 322"/>
              <a:gd name="T74" fmla="*/ 2147483647 w 2243"/>
              <a:gd name="T75" fmla="*/ 2147483647 h 322"/>
              <a:gd name="T76" fmla="*/ 2147483647 w 2243"/>
              <a:gd name="T77" fmla="*/ 2147483647 h 322"/>
              <a:gd name="T78" fmla="*/ 2147483647 w 2243"/>
              <a:gd name="T79" fmla="*/ 2147483647 h 322"/>
              <a:gd name="T80" fmla="*/ 2147483647 w 2243"/>
              <a:gd name="T81" fmla="*/ 2147483647 h 322"/>
              <a:gd name="T82" fmla="*/ 2147483647 w 2243"/>
              <a:gd name="T83" fmla="*/ 2147483647 h 322"/>
              <a:gd name="T84" fmla="*/ 2147483647 w 2243"/>
              <a:gd name="T85" fmla="*/ 2147483647 h 322"/>
              <a:gd name="T86" fmla="*/ 2147483647 w 2243"/>
              <a:gd name="T87" fmla="*/ 2147483647 h 322"/>
              <a:gd name="T88" fmla="*/ 2147483647 w 2243"/>
              <a:gd name="T89" fmla="*/ 2147483647 h 322"/>
              <a:gd name="T90" fmla="*/ 2147483647 w 2243"/>
              <a:gd name="T91" fmla="*/ 2147483647 h 322"/>
              <a:gd name="T92" fmla="*/ 2147483647 w 2243"/>
              <a:gd name="T93" fmla="*/ 2147483647 h 322"/>
              <a:gd name="T94" fmla="*/ 2147483647 w 2243"/>
              <a:gd name="T95" fmla="*/ 2147483647 h 322"/>
              <a:gd name="T96" fmla="*/ 2147483647 w 2243"/>
              <a:gd name="T97" fmla="*/ 2147483647 h 322"/>
              <a:gd name="T98" fmla="*/ 2147483647 w 2243"/>
              <a:gd name="T99" fmla="*/ 2147483647 h 322"/>
              <a:gd name="T100" fmla="*/ 2147483647 w 2243"/>
              <a:gd name="T101" fmla="*/ 2147483647 h 322"/>
              <a:gd name="T102" fmla="*/ 2147483647 w 2243"/>
              <a:gd name="T103" fmla="*/ 2147483647 h 32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2243"/>
              <a:gd name="T157" fmla="*/ 0 h 322"/>
              <a:gd name="T158" fmla="*/ 2243 w 2243"/>
              <a:gd name="T159" fmla="*/ 322 h 32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2243" h="322">
                <a:moveTo>
                  <a:pt x="0" y="122"/>
                </a:moveTo>
                <a:lnTo>
                  <a:pt x="0" y="132"/>
                </a:lnTo>
                <a:lnTo>
                  <a:pt x="9" y="170"/>
                </a:lnTo>
                <a:lnTo>
                  <a:pt x="9" y="179"/>
                </a:lnTo>
                <a:lnTo>
                  <a:pt x="18" y="207"/>
                </a:lnTo>
                <a:lnTo>
                  <a:pt x="28" y="226"/>
                </a:lnTo>
                <a:lnTo>
                  <a:pt x="37" y="245"/>
                </a:lnTo>
                <a:lnTo>
                  <a:pt x="47" y="254"/>
                </a:lnTo>
                <a:lnTo>
                  <a:pt x="75" y="263"/>
                </a:lnTo>
                <a:lnTo>
                  <a:pt x="104" y="263"/>
                </a:lnTo>
                <a:lnTo>
                  <a:pt x="140" y="254"/>
                </a:lnTo>
                <a:lnTo>
                  <a:pt x="158" y="254"/>
                </a:lnTo>
                <a:lnTo>
                  <a:pt x="177" y="254"/>
                </a:lnTo>
                <a:lnTo>
                  <a:pt x="206" y="245"/>
                </a:lnTo>
                <a:lnTo>
                  <a:pt x="234" y="235"/>
                </a:lnTo>
                <a:lnTo>
                  <a:pt x="262" y="226"/>
                </a:lnTo>
                <a:lnTo>
                  <a:pt x="271" y="226"/>
                </a:lnTo>
                <a:lnTo>
                  <a:pt x="300" y="217"/>
                </a:lnTo>
                <a:lnTo>
                  <a:pt x="310" y="217"/>
                </a:lnTo>
                <a:lnTo>
                  <a:pt x="338" y="226"/>
                </a:lnTo>
                <a:lnTo>
                  <a:pt x="357" y="235"/>
                </a:lnTo>
                <a:lnTo>
                  <a:pt x="375" y="245"/>
                </a:lnTo>
                <a:lnTo>
                  <a:pt x="404" y="245"/>
                </a:lnTo>
                <a:lnTo>
                  <a:pt x="459" y="254"/>
                </a:lnTo>
                <a:lnTo>
                  <a:pt x="506" y="254"/>
                </a:lnTo>
                <a:lnTo>
                  <a:pt x="534" y="254"/>
                </a:lnTo>
                <a:lnTo>
                  <a:pt x="563" y="254"/>
                </a:lnTo>
                <a:lnTo>
                  <a:pt x="619" y="254"/>
                </a:lnTo>
                <a:lnTo>
                  <a:pt x="666" y="254"/>
                </a:lnTo>
                <a:lnTo>
                  <a:pt x="703" y="254"/>
                </a:lnTo>
                <a:lnTo>
                  <a:pt x="712" y="254"/>
                </a:lnTo>
                <a:lnTo>
                  <a:pt x="722" y="254"/>
                </a:lnTo>
                <a:lnTo>
                  <a:pt x="740" y="254"/>
                </a:lnTo>
                <a:lnTo>
                  <a:pt x="779" y="254"/>
                </a:lnTo>
                <a:lnTo>
                  <a:pt x="797" y="263"/>
                </a:lnTo>
                <a:lnTo>
                  <a:pt x="806" y="263"/>
                </a:lnTo>
                <a:lnTo>
                  <a:pt x="834" y="273"/>
                </a:lnTo>
                <a:lnTo>
                  <a:pt x="844" y="273"/>
                </a:lnTo>
                <a:lnTo>
                  <a:pt x="863" y="273"/>
                </a:lnTo>
                <a:lnTo>
                  <a:pt x="891" y="263"/>
                </a:lnTo>
                <a:lnTo>
                  <a:pt x="910" y="263"/>
                </a:lnTo>
                <a:lnTo>
                  <a:pt x="947" y="254"/>
                </a:lnTo>
                <a:lnTo>
                  <a:pt x="966" y="254"/>
                </a:lnTo>
                <a:lnTo>
                  <a:pt x="985" y="245"/>
                </a:lnTo>
                <a:lnTo>
                  <a:pt x="1022" y="235"/>
                </a:lnTo>
                <a:lnTo>
                  <a:pt x="1079" y="226"/>
                </a:lnTo>
                <a:lnTo>
                  <a:pt x="1126" y="226"/>
                </a:lnTo>
                <a:lnTo>
                  <a:pt x="1163" y="235"/>
                </a:lnTo>
                <a:lnTo>
                  <a:pt x="1173" y="245"/>
                </a:lnTo>
                <a:lnTo>
                  <a:pt x="1200" y="263"/>
                </a:lnTo>
                <a:lnTo>
                  <a:pt x="1239" y="301"/>
                </a:lnTo>
                <a:lnTo>
                  <a:pt x="1257" y="310"/>
                </a:lnTo>
                <a:lnTo>
                  <a:pt x="1266" y="321"/>
                </a:lnTo>
                <a:lnTo>
                  <a:pt x="1275" y="321"/>
                </a:lnTo>
                <a:lnTo>
                  <a:pt x="1303" y="321"/>
                </a:lnTo>
                <a:lnTo>
                  <a:pt x="1341" y="321"/>
                </a:lnTo>
                <a:lnTo>
                  <a:pt x="1359" y="321"/>
                </a:lnTo>
                <a:lnTo>
                  <a:pt x="1369" y="321"/>
                </a:lnTo>
                <a:lnTo>
                  <a:pt x="1398" y="310"/>
                </a:lnTo>
                <a:lnTo>
                  <a:pt x="1426" y="310"/>
                </a:lnTo>
                <a:lnTo>
                  <a:pt x="1454" y="310"/>
                </a:lnTo>
                <a:lnTo>
                  <a:pt x="1482" y="310"/>
                </a:lnTo>
                <a:lnTo>
                  <a:pt x="1492" y="310"/>
                </a:lnTo>
                <a:lnTo>
                  <a:pt x="1511" y="301"/>
                </a:lnTo>
                <a:lnTo>
                  <a:pt x="1520" y="292"/>
                </a:lnTo>
                <a:lnTo>
                  <a:pt x="1529" y="283"/>
                </a:lnTo>
                <a:lnTo>
                  <a:pt x="1539" y="263"/>
                </a:lnTo>
                <a:lnTo>
                  <a:pt x="1547" y="254"/>
                </a:lnTo>
                <a:lnTo>
                  <a:pt x="1557" y="245"/>
                </a:lnTo>
                <a:lnTo>
                  <a:pt x="1557" y="235"/>
                </a:lnTo>
                <a:lnTo>
                  <a:pt x="1575" y="226"/>
                </a:lnTo>
                <a:lnTo>
                  <a:pt x="1585" y="226"/>
                </a:lnTo>
                <a:lnTo>
                  <a:pt x="1594" y="226"/>
                </a:lnTo>
                <a:lnTo>
                  <a:pt x="1622" y="217"/>
                </a:lnTo>
                <a:lnTo>
                  <a:pt x="1641" y="207"/>
                </a:lnTo>
                <a:lnTo>
                  <a:pt x="1651" y="207"/>
                </a:lnTo>
                <a:lnTo>
                  <a:pt x="1669" y="197"/>
                </a:lnTo>
                <a:lnTo>
                  <a:pt x="1688" y="197"/>
                </a:lnTo>
                <a:lnTo>
                  <a:pt x="1698" y="197"/>
                </a:lnTo>
                <a:lnTo>
                  <a:pt x="1717" y="197"/>
                </a:lnTo>
                <a:lnTo>
                  <a:pt x="1745" y="188"/>
                </a:lnTo>
                <a:lnTo>
                  <a:pt x="1773" y="188"/>
                </a:lnTo>
                <a:lnTo>
                  <a:pt x="1782" y="188"/>
                </a:lnTo>
                <a:lnTo>
                  <a:pt x="1792" y="188"/>
                </a:lnTo>
                <a:lnTo>
                  <a:pt x="1821" y="179"/>
                </a:lnTo>
                <a:lnTo>
                  <a:pt x="1838" y="179"/>
                </a:lnTo>
                <a:lnTo>
                  <a:pt x="1847" y="179"/>
                </a:lnTo>
                <a:lnTo>
                  <a:pt x="1876" y="188"/>
                </a:lnTo>
                <a:lnTo>
                  <a:pt x="1894" y="197"/>
                </a:lnTo>
                <a:lnTo>
                  <a:pt x="1894" y="207"/>
                </a:lnTo>
                <a:lnTo>
                  <a:pt x="1894" y="217"/>
                </a:lnTo>
                <a:lnTo>
                  <a:pt x="1904" y="226"/>
                </a:lnTo>
                <a:lnTo>
                  <a:pt x="1914" y="245"/>
                </a:lnTo>
                <a:lnTo>
                  <a:pt x="1932" y="263"/>
                </a:lnTo>
                <a:lnTo>
                  <a:pt x="1941" y="263"/>
                </a:lnTo>
                <a:lnTo>
                  <a:pt x="1951" y="273"/>
                </a:lnTo>
                <a:lnTo>
                  <a:pt x="1970" y="273"/>
                </a:lnTo>
                <a:lnTo>
                  <a:pt x="2008" y="283"/>
                </a:lnTo>
                <a:lnTo>
                  <a:pt x="2035" y="283"/>
                </a:lnTo>
                <a:lnTo>
                  <a:pt x="2055" y="283"/>
                </a:lnTo>
                <a:lnTo>
                  <a:pt x="2074" y="283"/>
                </a:lnTo>
                <a:lnTo>
                  <a:pt x="2101" y="283"/>
                </a:lnTo>
                <a:lnTo>
                  <a:pt x="2138" y="273"/>
                </a:lnTo>
                <a:lnTo>
                  <a:pt x="2157" y="273"/>
                </a:lnTo>
                <a:lnTo>
                  <a:pt x="2176" y="263"/>
                </a:lnTo>
                <a:lnTo>
                  <a:pt x="2186" y="263"/>
                </a:lnTo>
                <a:lnTo>
                  <a:pt x="2204" y="254"/>
                </a:lnTo>
                <a:lnTo>
                  <a:pt x="2214" y="245"/>
                </a:lnTo>
                <a:lnTo>
                  <a:pt x="2223" y="235"/>
                </a:lnTo>
                <a:lnTo>
                  <a:pt x="2223" y="226"/>
                </a:lnTo>
                <a:lnTo>
                  <a:pt x="2223" y="217"/>
                </a:lnTo>
                <a:lnTo>
                  <a:pt x="2223" y="188"/>
                </a:lnTo>
                <a:lnTo>
                  <a:pt x="2214" y="179"/>
                </a:lnTo>
                <a:lnTo>
                  <a:pt x="2204" y="170"/>
                </a:lnTo>
                <a:lnTo>
                  <a:pt x="2204" y="159"/>
                </a:lnTo>
                <a:lnTo>
                  <a:pt x="2204" y="140"/>
                </a:lnTo>
                <a:lnTo>
                  <a:pt x="2204" y="132"/>
                </a:lnTo>
                <a:lnTo>
                  <a:pt x="2214" y="122"/>
                </a:lnTo>
                <a:lnTo>
                  <a:pt x="2223" y="113"/>
                </a:lnTo>
                <a:lnTo>
                  <a:pt x="2233" y="102"/>
                </a:lnTo>
                <a:lnTo>
                  <a:pt x="2242" y="94"/>
                </a:lnTo>
                <a:lnTo>
                  <a:pt x="2242" y="84"/>
                </a:lnTo>
                <a:lnTo>
                  <a:pt x="2242" y="75"/>
                </a:lnTo>
                <a:lnTo>
                  <a:pt x="2242" y="57"/>
                </a:lnTo>
                <a:lnTo>
                  <a:pt x="2223" y="46"/>
                </a:lnTo>
                <a:lnTo>
                  <a:pt x="2204" y="37"/>
                </a:lnTo>
                <a:lnTo>
                  <a:pt x="2186" y="27"/>
                </a:lnTo>
                <a:lnTo>
                  <a:pt x="2167" y="19"/>
                </a:lnTo>
                <a:lnTo>
                  <a:pt x="2148" y="9"/>
                </a:lnTo>
                <a:lnTo>
                  <a:pt x="2120" y="0"/>
                </a:lnTo>
                <a:lnTo>
                  <a:pt x="2092" y="0"/>
                </a:lnTo>
                <a:lnTo>
                  <a:pt x="2074" y="9"/>
                </a:lnTo>
                <a:lnTo>
                  <a:pt x="2064" y="9"/>
                </a:lnTo>
                <a:lnTo>
                  <a:pt x="2035" y="19"/>
                </a:lnTo>
                <a:lnTo>
                  <a:pt x="1998" y="27"/>
                </a:lnTo>
                <a:lnTo>
                  <a:pt x="1980" y="37"/>
                </a:lnTo>
                <a:lnTo>
                  <a:pt x="1961" y="46"/>
                </a:lnTo>
                <a:lnTo>
                  <a:pt x="1941" y="46"/>
                </a:lnTo>
                <a:lnTo>
                  <a:pt x="1904" y="57"/>
                </a:lnTo>
                <a:lnTo>
                  <a:pt x="1847" y="65"/>
                </a:lnTo>
                <a:lnTo>
                  <a:pt x="1828" y="65"/>
                </a:lnTo>
                <a:lnTo>
                  <a:pt x="1811" y="65"/>
                </a:lnTo>
                <a:lnTo>
                  <a:pt x="1754" y="75"/>
                </a:lnTo>
                <a:lnTo>
                  <a:pt x="1717" y="84"/>
                </a:lnTo>
                <a:lnTo>
                  <a:pt x="1698" y="94"/>
                </a:lnTo>
                <a:lnTo>
                  <a:pt x="1688" y="94"/>
                </a:lnTo>
                <a:lnTo>
                  <a:pt x="1669" y="102"/>
                </a:lnTo>
                <a:lnTo>
                  <a:pt x="1622" y="122"/>
                </a:lnTo>
                <a:lnTo>
                  <a:pt x="1614" y="122"/>
                </a:lnTo>
                <a:lnTo>
                  <a:pt x="1604" y="122"/>
                </a:lnTo>
                <a:lnTo>
                  <a:pt x="1585" y="122"/>
                </a:lnTo>
                <a:lnTo>
                  <a:pt x="1575" y="122"/>
                </a:lnTo>
                <a:lnTo>
                  <a:pt x="1557" y="113"/>
                </a:lnTo>
                <a:lnTo>
                  <a:pt x="1547" y="102"/>
                </a:lnTo>
                <a:lnTo>
                  <a:pt x="1539" y="94"/>
                </a:lnTo>
                <a:lnTo>
                  <a:pt x="1529" y="84"/>
                </a:lnTo>
                <a:lnTo>
                  <a:pt x="1511" y="75"/>
                </a:lnTo>
                <a:lnTo>
                  <a:pt x="1482" y="65"/>
                </a:lnTo>
                <a:lnTo>
                  <a:pt x="1463" y="57"/>
                </a:lnTo>
                <a:lnTo>
                  <a:pt x="1435" y="46"/>
                </a:lnTo>
                <a:lnTo>
                  <a:pt x="1359" y="37"/>
                </a:lnTo>
                <a:lnTo>
                  <a:pt x="1322" y="37"/>
                </a:lnTo>
                <a:lnTo>
                  <a:pt x="1285" y="37"/>
                </a:lnTo>
                <a:lnTo>
                  <a:pt x="1210" y="37"/>
                </a:lnTo>
                <a:lnTo>
                  <a:pt x="1173" y="27"/>
                </a:lnTo>
                <a:lnTo>
                  <a:pt x="1153" y="27"/>
                </a:lnTo>
                <a:lnTo>
                  <a:pt x="1106" y="19"/>
                </a:lnTo>
                <a:lnTo>
                  <a:pt x="1079" y="19"/>
                </a:lnTo>
                <a:lnTo>
                  <a:pt x="1032" y="27"/>
                </a:lnTo>
                <a:lnTo>
                  <a:pt x="1012" y="37"/>
                </a:lnTo>
                <a:lnTo>
                  <a:pt x="993" y="46"/>
                </a:lnTo>
                <a:lnTo>
                  <a:pt x="966" y="57"/>
                </a:lnTo>
                <a:lnTo>
                  <a:pt x="938" y="75"/>
                </a:lnTo>
                <a:lnTo>
                  <a:pt x="929" y="84"/>
                </a:lnTo>
                <a:lnTo>
                  <a:pt x="919" y="94"/>
                </a:lnTo>
                <a:lnTo>
                  <a:pt x="900" y="113"/>
                </a:lnTo>
                <a:lnTo>
                  <a:pt x="882" y="122"/>
                </a:lnTo>
                <a:lnTo>
                  <a:pt x="863" y="122"/>
                </a:lnTo>
                <a:lnTo>
                  <a:pt x="853" y="122"/>
                </a:lnTo>
                <a:lnTo>
                  <a:pt x="825" y="122"/>
                </a:lnTo>
                <a:lnTo>
                  <a:pt x="779" y="113"/>
                </a:lnTo>
                <a:lnTo>
                  <a:pt x="759" y="102"/>
                </a:lnTo>
                <a:lnTo>
                  <a:pt x="740" y="94"/>
                </a:lnTo>
                <a:lnTo>
                  <a:pt x="712" y="84"/>
                </a:lnTo>
                <a:lnTo>
                  <a:pt x="666" y="75"/>
                </a:lnTo>
                <a:lnTo>
                  <a:pt x="619" y="75"/>
                </a:lnTo>
                <a:lnTo>
                  <a:pt x="591" y="75"/>
                </a:lnTo>
                <a:lnTo>
                  <a:pt x="572" y="75"/>
                </a:lnTo>
                <a:lnTo>
                  <a:pt x="553" y="75"/>
                </a:lnTo>
                <a:lnTo>
                  <a:pt x="524" y="75"/>
                </a:lnTo>
                <a:lnTo>
                  <a:pt x="506" y="75"/>
                </a:lnTo>
                <a:lnTo>
                  <a:pt x="477" y="65"/>
                </a:lnTo>
                <a:lnTo>
                  <a:pt x="459" y="65"/>
                </a:lnTo>
                <a:lnTo>
                  <a:pt x="450" y="65"/>
                </a:lnTo>
                <a:lnTo>
                  <a:pt x="430" y="57"/>
                </a:lnTo>
                <a:lnTo>
                  <a:pt x="421" y="57"/>
                </a:lnTo>
                <a:lnTo>
                  <a:pt x="394" y="46"/>
                </a:lnTo>
                <a:lnTo>
                  <a:pt x="357" y="37"/>
                </a:lnTo>
                <a:lnTo>
                  <a:pt x="328" y="37"/>
                </a:lnTo>
                <a:lnTo>
                  <a:pt x="310" y="37"/>
                </a:lnTo>
                <a:lnTo>
                  <a:pt x="291" y="37"/>
                </a:lnTo>
                <a:lnTo>
                  <a:pt x="253" y="37"/>
                </a:lnTo>
                <a:lnTo>
                  <a:pt x="215" y="37"/>
                </a:lnTo>
                <a:lnTo>
                  <a:pt x="168" y="46"/>
                </a:lnTo>
                <a:lnTo>
                  <a:pt x="140" y="57"/>
                </a:lnTo>
                <a:lnTo>
                  <a:pt x="112" y="65"/>
                </a:lnTo>
                <a:lnTo>
                  <a:pt x="75" y="84"/>
                </a:lnTo>
                <a:lnTo>
                  <a:pt x="37" y="102"/>
                </a:lnTo>
                <a:lnTo>
                  <a:pt x="18" y="122"/>
                </a:lnTo>
                <a:lnTo>
                  <a:pt x="9" y="132"/>
                </a:lnTo>
                <a:lnTo>
                  <a:pt x="0" y="122"/>
                </a:lnTo>
              </a:path>
            </a:pathLst>
          </a:custGeom>
          <a:pattFill prst="lgConfetti">
            <a:fgClr>
              <a:srgbClr val="000000"/>
            </a:fgClr>
            <a:bgClr>
              <a:srgbClr val="FFFFFF"/>
            </a:bgClr>
          </a:patt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cs-CZ"/>
          </a:p>
        </p:txBody>
      </p:sp>
      <p:sp>
        <p:nvSpPr>
          <p:cNvPr id="23798" name="Freeform 376"/>
          <p:cNvSpPr>
            <a:spLocks/>
          </p:cNvSpPr>
          <p:nvPr/>
        </p:nvSpPr>
        <p:spPr bwMode="auto">
          <a:xfrm>
            <a:off x="3038717" y="1719264"/>
            <a:ext cx="3312831" cy="555625"/>
          </a:xfrm>
          <a:custGeom>
            <a:avLst/>
            <a:gdLst>
              <a:gd name="T0" fmla="*/ 0 w 2260"/>
              <a:gd name="T1" fmla="*/ 2147483647 h 350"/>
              <a:gd name="T2" fmla="*/ 2147483647 w 2260"/>
              <a:gd name="T3" fmla="*/ 2147483647 h 350"/>
              <a:gd name="T4" fmla="*/ 2147483647 w 2260"/>
              <a:gd name="T5" fmla="*/ 2147483647 h 350"/>
              <a:gd name="T6" fmla="*/ 2147483647 w 2260"/>
              <a:gd name="T7" fmla="*/ 2147483647 h 350"/>
              <a:gd name="T8" fmla="*/ 2147483647 w 2260"/>
              <a:gd name="T9" fmla="*/ 2147483647 h 350"/>
              <a:gd name="T10" fmla="*/ 2147483647 w 2260"/>
              <a:gd name="T11" fmla="*/ 2147483647 h 350"/>
              <a:gd name="T12" fmla="*/ 2147483647 w 2260"/>
              <a:gd name="T13" fmla="*/ 2147483647 h 350"/>
              <a:gd name="T14" fmla="*/ 2147483647 w 2260"/>
              <a:gd name="T15" fmla="*/ 2147483647 h 350"/>
              <a:gd name="T16" fmla="*/ 2147483647 w 2260"/>
              <a:gd name="T17" fmla="*/ 2147483647 h 350"/>
              <a:gd name="T18" fmla="*/ 2147483647 w 2260"/>
              <a:gd name="T19" fmla="*/ 2147483647 h 350"/>
              <a:gd name="T20" fmla="*/ 2147483647 w 2260"/>
              <a:gd name="T21" fmla="*/ 2147483647 h 350"/>
              <a:gd name="T22" fmla="*/ 2147483647 w 2260"/>
              <a:gd name="T23" fmla="*/ 2147483647 h 350"/>
              <a:gd name="T24" fmla="*/ 2147483647 w 2260"/>
              <a:gd name="T25" fmla="*/ 2147483647 h 350"/>
              <a:gd name="T26" fmla="*/ 2147483647 w 2260"/>
              <a:gd name="T27" fmla="*/ 2147483647 h 350"/>
              <a:gd name="T28" fmla="*/ 2147483647 w 2260"/>
              <a:gd name="T29" fmla="*/ 2147483647 h 350"/>
              <a:gd name="T30" fmla="*/ 2147483647 w 2260"/>
              <a:gd name="T31" fmla="*/ 2147483647 h 350"/>
              <a:gd name="T32" fmla="*/ 2147483647 w 2260"/>
              <a:gd name="T33" fmla="*/ 2147483647 h 350"/>
              <a:gd name="T34" fmla="*/ 2147483647 w 2260"/>
              <a:gd name="T35" fmla="*/ 2147483647 h 350"/>
              <a:gd name="T36" fmla="*/ 2147483647 w 2260"/>
              <a:gd name="T37" fmla="*/ 2147483647 h 350"/>
              <a:gd name="T38" fmla="*/ 2147483647 w 2260"/>
              <a:gd name="T39" fmla="*/ 2147483647 h 350"/>
              <a:gd name="T40" fmla="*/ 2147483647 w 2260"/>
              <a:gd name="T41" fmla="*/ 2147483647 h 350"/>
              <a:gd name="T42" fmla="*/ 2147483647 w 2260"/>
              <a:gd name="T43" fmla="*/ 2147483647 h 350"/>
              <a:gd name="T44" fmla="*/ 2147483647 w 2260"/>
              <a:gd name="T45" fmla="*/ 2147483647 h 350"/>
              <a:gd name="T46" fmla="*/ 2147483647 w 2260"/>
              <a:gd name="T47" fmla="*/ 2147483647 h 350"/>
              <a:gd name="T48" fmla="*/ 2147483647 w 2260"/>
              <a:gd name="T49" fmla="*/ 2147483647 h 350"/>
              <a:gd name="T50" fmla="*/ 2147483647 w 2260"/>
              <a:gd name="T51" fmla="*/ 2147483647 h 350"/>
              <a:gd name="T52" fmla="*/ 2147483647 w 2260"/>
              <a:gd name="T53" fmla="*/ 2147483647 h 350"/>
              <a:gd name="T54" fmla="*/ 2147483647 w 2260"/>
              <a:gd name="T55" fmla="*/ 2147483647 h 350"/>
              <a:gd name="T56" fmla="*/ 2147483647 w 2260"/>
              <a:gd name="T57" fmla="*/ 0 h 350"/>
              <a:gd name="T58" fmla="*/ 2147483647 w 2260"/>
              <a:gd name="T59" fmla="*/ 2147483647 h 350"/>
              <a:gd name="T60" fmla="*/ 2147483647 w 2260"/>
              <a:gd name="T61" fmla="*/ 2147483647 h 350"/>
              <a:gd name="T62" fmla="*/ 2147483647 w 2260"/>
              <a:gd name="T63" fmla="*/ 2147483647 h 350"/>
              <a:gd name="T64" fmla="*/ 2147483647 w 2260"/>
              <a:gd name="T65" fmla="*/ 2147483647 h 350"/>
              <a:gd name="T66" fmla="*/ 2147483647 w 2260"/>
              <a:gd name="T67" fmla="*/ 2147483647 h 350"/>
              <a:gd name="T68" fmla="*/ 2147483647 w 2260"/>
              <a:gd name="T69" fmla="*/ 2147483647 h 350"/>
              <a:gd name="T70" fmla="*/ 2147483647 w 2260"/>
              <a:gd name="T71" fmla="*/ 2147483647 h 350"/>
              <a:gd name="T72" fmla="*/ 2147483647 w 2260"/>
              <a:gd name="T73" fmla="*/ 2147483647 h 350"/>
              <a:gd name="T74" fmla="*/ 2147483647 w 2260"/>
              <a:gd name="T75" fmla="*/ 2147483647 h 350"/>
              <a:gd name="T76" fmla="*/ 2147483647 w 2260"/>
              <a:gd name="T77" fmla="*/ 2147483647 h 350"/>
              <a:gd name="T78" fmla="*/ 2147483647 w 2260"/>
              <a:gd name="T79" fmla="*/ 2147483647 h 350"/>
              <a:gd name="T80" fmla="*/ 2147483647 w 2260"/>
              <a:gd name="T81" fmla="*/ 2147483647 h 350"/>
              <a:gd name="T82" fmla="*/ 2147483647 w 2260"/>
              <a:gd name="T83" fmla="*/ 2147483647 h 350"/>
              <a:gd name="T84" fmla="*/ 2147483647 w 2260"/>
              <a:gd name="T85" fmla="*/ 2147483647 h 350"/>
              <a:gd name="T86" fmla="*/ 2147483647 w 2260"/>
              <a:gd name="T87" fmla="*/ 2147483647 h 350"/>
              <a:gd name="T88" fmla="*/ 2147483647 w 2260"/>
              <a:gd name="T89" fmla="*/ 2147483647 h 350"/>
              <a:gd name="T90" fmla="*/ 2147483647 w 2260"/>
              <a:gd name="T91" fmla="*/ 2147483647 h 350"/>
              <a:gd name="T92" fmla="*/ 2147483647 w 2260"/>
              <a:gd name="T93" fmla="*/ 2147483647 h 350"/>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2260"/>
              <a:gd name="T142" fmla="*/ 0 h 350"/>
              <a:gd name="T143" fmla="*/ 2260 w 2260"/>
              <a:gd name="T144" fmla="*/ 350 h 350"/>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2260" h="350">
                <a:moveTo>
                  <a:pt x="0" y="135"/>
                </a:moveTo>
                <a:lnTo>
                  <a:pt x="18" y="252"/>
                </a:lnTo>
                <a:lnTo>
                  <a:pt x="75" y="281"/>
                </a:lnTo>
                <a:lnTo>
                  <a:pt x="235" y="252"/>
                </a:lnTo>
                <a:lnTo>
                  <a:pt x="301" y="223"/>
                </a:lnTo>
                <a:lnTo>
                  <a:pt x="413" y="271"/>
                </a:lnTo>
                <a:lnTo>
                  <a:pt x="659" y="271"/>
                </a:lnTo>
                <a:lnTo>
                  <a:pt x="762" y="262"/>
                </a:lnTo>
                <a:lnTo>
                  <a:pt x="856" y="301"/>
                </a:lnTo>
                <a:lnTo>
                  <a:pt x="1120" y="223"/>
                </a:lnTo>
                <a:lnTo>
                  <a:pt x="1224" y="301"/>
                </a:lnTo>
                <a:lnTo>
                  <a:pt x="1289" y="349"/>
                </a:lnTo>
                <a:lnTo>
                  <a:pt x="1431" y="320"/>
                </a:lnTo>
                <a:lnTo>
                  <a:pt x="1487" y="339"/>
                </a:lnTo>
                <a:lnTo>
                  <a:pt x="1552" y="271"/>
                </a:lnTo>
                <a:lnTo>
                  <a:pt x="1562" y="242"/>
                </a:lnTo>
                <a:lnTo>
                  <a:pt x="1619" y="232"/>
                </a:lnTo>
                <a:lnTo>
                  <a:pt x="1675" y="213"/>
                </a:lnTo>
                <a:lnTo>
                  <a:pt x="1892" y="184"/>
                </a:lnTo>
                <a:lnTo>
                  <a:pt x="1910" y="262"/>
                </a:lnTo>
                <a:lnTo>
                  <a:pt x="1986" y="301"/>
                </a:lnTo>
                <a:lnTo>
                  <a:pt x="2136" y="301"/>
                </a:lnTo>
                <a:lnTo>
                  <a:pt x="2230" y="262"/>
                </a:lnTo>
                <a:lnTo>
                  <a:pt x="2230" y="213"/>
                </a:lnTo>
                <a:lnTo>
                  <a:pt x="2203" y="174"/>
                </a:lnTo>
                <a:lnTo>
                  <a:pt x="2211" y="135"/>
                </a:lnTo>
                <a:lnTo>
                  <a:pt x="2259" y="87"/>
                </a:lnTo>
                <a:lnTo>
                  <a:pt x="2230" y="48"/>
                </a:lnTo>
                <a:lnTo>
                  <a:pt x="2108" y="0"/>
                </a:lnTo>
                <a:lnTo>
                  <a:pt x="2023" y="29"/>
                </a:lnTo>
                <a:lnTo>
                  <a:pt x="1939" y="68"/>
                </a:lnTo>
                <a:lnTo>
                  <a:pt x="1732" y="87"/>
                </a:lnTo>
                <a:lnTo>
                  <a:pt x="1646" y="126"/>
                </a:lnTo>
                <a:lnTo>
                  <a:pt x="1581" y="145"/>
                </a:lnTo>
                <a:lnTo>
                  <a:pt x="1525" y="87"/>
                </a:lnTo>
                <a:lnTo>
                  <a:pt x="1402" y="48"/>
                </a:lnTo>
                <a:lnTo>
                  <a:pt x="1251" y="48"/>
                </a:lnTo>
                <a:lnTo>
                  <a:pt x="1091" y="19"/>
                </a:lnTo>
                <a:lnTo>
                  <a:pt x="941" y="77"/>
                </a:lnTo>
                <a:lnTo>
                  <a:pt x="903" y="135"/>
                </a:lnTo>
                <a:lnTo>
                  <a:pt x="800" y="135"/>
                </a:lnTo>
                <a:lnTo>
                  <a:pt x="715" y="87"/>
                </a:lnTo>
                <a:lnTo>
                  <a:pt x="470" y="87"/>
                </a:lnTo>
                <a:lnTo>
                  <a:pt x="385" y="48"/>
                </a:lnTo>
                <a:lnTo>
                  <a:pt x="235" y="38"/>
                </a:lnTo>
                <a:lnTo>
                  <a:pt x="47" y="96"/>
                </a:lnTo>
                <a:lnTo>
                  <a:pt x="9" y="145"/>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cs-CZ"/>
          </a:p>
        </p:txBody>
      </p:sp>
      <p:sp>
        <p:nvSpPr>
          <p:cNvPr id="23799" name="Freeform 377"/>
          <p:cNvSpPr>
            <a:spLocks/>
          </p:cNvSpPr>
          <p:nvPr/>
        </p:nvSpPr>
        <p:spPr bwMode="auto">
          <a:xfrm>
            <a:off x="3038717" y="1735139"/>
            <a:ext cx="3298172" cy="523875"/>
          </a:xfrm>
          <a:custGeom>
            <a:avLst/>
            <a:gdLst>
              <a:gd name="T0" fmla="*/ 2147483647 w 2250"/>
              <a:gd name="T1" fmla="*/ 2147483647 h 330"/>
              <a:gd name="T2" fmla="*/ 2147483647 w 2250"/>
              <a:gd name="T3" fmla="*/ 2147483647 h 330"/>
              <a:gd name="T4" fmla="*/ 2147483647 w 2250"/>
              <a:gd name="T5" fmla="*/ 2147483647 h 330"/>
              <a:gd name="T6" fmla="*/ 2147483647 w 2250"/>
              <a:gd name="T7" fmla="*/ 2147483647 h 330"/>
              <a:gd name="T8" fmla="*/ 2147483647 w 2250"/>
              <a:gd name="T9" fmla="*/ 2147483647 h 330"/>
              <a:gd name="T10" fmla="*/ 2147483647 w 2250"/>
              <a:gd name="T11" fmla="*/ 2147483647 h 330"/>
              <a:gd name="T12" fmla="*/ 2147483647 w 2250"/>
              <a:gd name="T13" fmla="*/ 2147483647 h 330"/>
              <a:gd name="T14" fmla="*/ 2147483647 w 2250"/>
              <a:gd name="T15" fmla="*/ 2147483647 h 330"/>
              <a:gd name="T16" fmla="*/ 2147483647 w 2250"/>
              <a:gd name="T17" fmla="*/ 2147483647 h 330"/>
              <a:gd name="T18" fmla="*/ 2147483647 w 2250"/>
              <a:gd name="T19" fmla="*/ 2147483647 h 330"/>
              <a:gd name="T20" fmla="*/ 2147483647 w 2250"/>
              <a:gd name="T21" fmla="*/ 2147483647 h 330"/>
              <a:gd name="T22" fmla="*/ 2147483647 w 2250"/>
              <a:gd name="T23" fmla="*/ 2147483647 h 330"/>
              <a:gd name="T24" fmla="*/ 2147483647 w 2250"/>
              <a:gd name="T25" fmla="*/ 2147483647 h 330"/>
              <a:gd name="T26" fmla="*/ 2147483647 w 2250"/>
              <a:gd name="T27" fmla="*/ 2147483647 h 330"/>
              <a:gd name="T28" fmla="*/ 2147483647 w 2250"/>
              <a:gd name="T29" fmla="*/ 2147483647 h 330"/>
              <a:gd name="T30" fmla="*/ 2147483647 w 2250"/>
              <a:gd name="T31" fmla="*/ 2147483647 h 330"/>
              <a:gd name="T32" fmla="*/ 2147483647 w 2250"/>
              <a:gd name="T33" fmla="*/ 2147483647 h 330"/>
              <a:gd name="T34" fmla="*/ 2147483647 w 2250"/>
              <a:gd name="T35" fmla="*/ 2147483647 h 330"/>
              <a:gd name="T36" fmla="*/ 2147483647 w 2250"/>
              <a:gd name="T37" fmla="*/ 2147483647 h 330"/>
              <a:gd name="T38" fmla="*/ 2147483647 w 2250"/>
              <a:gd name="T39" fmla="*/ 2147483647 h 330"/>
              <a:gd name="T40" fmla="*/ 2147483647 w 2250"/>
              <a:gd name="T41" fmla="*/ 2147483647 h 330"/>
              <a:gd name="T42" fmla="*/ 2147483647 w 2250"/>
              <a:gd name="T43" fmla="*/ 2147483647 h 330"/>
              <a:gd name="T44" fmla="*/ 2147483647 w 2250"/>
              <a:gd name="T45" fmla="*/ 2147483647 h 330"/>
              <a:gd name="T46" fmla="*/ 2147483647 w 2250"/>
              <a:gd name="T47" fmla="*/ 2147483647 h 330"/>
              <a:gd name="T48" fmla="*/ 2147483647 w 2250"/>
              <a:gd name="T49" fmla="*/ 2147483647 h 330"/>
              <a:gd name="T50" fmla="*/ 2147483647 w 2250"/>
              <a:gd name="T51" fmla="*/ 2147483647 h 330"/>
              <a:gd name="T52" fmla="*/ 2147483647 w 2250"/>
              <a:gd name="T53" fmla="*/ 2147483647 h 330"/>
              <a:gd name="T54" fmla="*/ 2147483647 w 2250"/>
              <a:gd name="T55" fmla="*/ 2147483647 h 330"/>
              <a:gd name="T56" fmla="*/ 2147483647 w 2250"/>
              <a:gd name="T57" fmla="*/ 2147483647 h 330"/>
              <a:gd name="T58" fmla="*/ 2147483647 w 2250"/>
              <a:gd name="T59" fmla="*/ 2147483647 h 330"/>
              <a:gd name="T60" fmla="*/ 2147483647 w 2250"/>
              <a:gd name="T61" fmla="*/ 2147483647 h 330"/>
              <a:gd name="T62" fmla="*/ 2147483647 w 2250"/>
              <a:gd name="T63" fmla="*/ 2147483647 h 330"/>
              <a:gd name="T64" fmla="*/ 2147483647 w 2250"/>
              <a:gd name="T65" fmla="*/ 2147483647 h 330"/>
              <a:gd name="T66" fmla="*/ 2147483647 w 2250"/>
              <a:gd name="T67" fmla="*/ 2147483647 h 330"/>
              <a:gd name="T68" fmla="*/ 2147483647 w 2250"/>
              <a:gd name="T69" fmla="*/ 2147483647 h 330"/>
              <a:gd name="T70" fmla="*/ 2147483647 w 2250"/>
              <a:gd name="T71" fmla="*/ 2147483647 h 330"/>
              <a:gd name="T72" fmla="*/ 2147483647 w 2250"/>
              <a:gd name="T73" fmla="*/ 2147483647 h 330"/>
              <a:gd name="T74" fmla="*/ 2147483647 w 2250"/>
              <a:gd name="T75" fmla="*/ 2147483647 h 330"/>
              <a:gd name="T76" fmla="*/ 2147483647 w 2250"/>
              <a:gd name="T77" fmla="*/ 2147483647 h 330"/>
              <a:gd name="T78" fmla="*/ 2147483647 w 2250"/>
              <a:gd name="T79" fmla="*/ 2147483647 h 330"/>
              <a:gd name="T80" fmla="*/ 2147483647 w 2250"/>
              <a:gd name="T81" fmla="*/ 2147483647 h 330"/>
              <a:gd name="T82" fmla="*/ 2147483647 w 2250"/>
              <a:gd name="T83" fmla="*/ 2147483647 h 330"/>
              <a:gd name="T84" fmla="*/ 2147483647 w 2250"/>
              <a:gd name="T85" fmla="*/ 2147483647 h 330"/>
              <a:gd name="T86" fmla="*/ 2147483647 w 2250"/>
              <a:gd name="T87" fmla="*/ 2147483647 h 330"/>
              <a:gd name="T88" fmla="*/ 2147483647 w 2250"/>
              <a:gd name="T89" fmla="*/ 2147483647 h 330"/>
              <a:gd name="T90" fmla="*/ 2147483647 w 2250"/>
              <a:gd name="T91" fmla="*/ 2147483647 h 330"/>
              <a:gd name="T92" fmla="*/ 2147483647 w 2250"/>
              <a:gd name="T93" fmla="*/ 2147483647 h 330"/>
              <a:gd name="T94" fmla="*/ 2147483647 w 2250"/>
              <a:gd name="T95" fmla="*/ 2147483647 h 330"/>
              <a:gd name="T96" fmla="*/ 2147483647 w 2250"/>
              <a:gd name="T97" fmla="*/ 2147483647 h 330"/>
              <a:gd name="T98" fmla="*/ 2147483647 w 2250"/>
              <a:gd name="T99" fmla="*/ 2147483647 h 330"/>
              <a:gd name="T100" fmla="*/ 2147483647 w 2250"/>
              <a:gd name="T101" fmla="*/ 2147483647 h 330"/>
              <a:gd name="T102" fmla="*/ 2147483647 w 2250"/>
              <a:gd name="T103" fmla="*/ 2147483647 h 33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2250"/>
              <a:gd name="T157" fmla="*/ 0 h 330"/>
              <a:gd name="T158" fmla="*/ 2250 w 2250"/>
              <a:gd name="T159" fmla="*/ 330 h 330"/>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2250" h="330">
                <a:moveTo>
                  <a:pt x="0" y="125"/>
                </a:moveTo>
                <a:lnTo>
                  <a:pt x="0" y="135"/>
                </a:lnTo>
                <a:lnTo>
                  <a:pt x="9" y="174"/>
                </a:lnTo>
                <a:lnTo>
                  <a:pt x="9" y="183"/>
                </a:lnTo>
                <a:lnTo>
                  <a:pt x="18" y="212"/>
                </a:lnTo>
                <a:lnTo>
                  <a:pt x="28" y="232"/>
                </a:lnTo>
                <a:lnTo>
                  <a:pt x="37" y="251"/>
                </a:lnTo>
                <a:lnTo>
                  <a:pt x="47" y="260"/>
                </a:lnTo>
                <a:lnTo>
                  <a:pt x="75" y="270"/>
                </a:lnTo>
                <a:lnTo>
                  <a:pt x="103" y="270"/>
                </a:lnTo>
                <a:lnTo>
                  <a:pt x="141" y="260"/>
                </a:lnTo>
                <a:lnTo>
                  <a:pt x="159" y="260"/>
                </a:lnTo>
                <a:lnTo>
                  <a:pt x="178" y="260"/>
                </a:lnTo>
                <a:lnTo>
                  <a:pt x="206" y="251"/>
                </a:lnTo>
                <a:lnTo>
                  <a:pt x="235" y="241"/>
                </a:lnTo>
                <a:lnTo>
                  <a:pt x="263" y="232"/>
                </a:lnTo>
                <a:lnTo>
                  <a:pt x="272" y="232"/>
                </a:lnTo>
                <a:lnTo>
                  <a:pt x="301" y="222"/>
                </a:lnTo>
                <a:lnTo>
                  <a:pt x="310" y="222"/>
                </a:lnTo>
                <a:lnTo>
                  <a:pt x="339" y="232"/>
                </a:lnTo>
                <a:lnTo>
                  <a:pt x="357" y="241"/>
                </a:lnTo>
                <a:lnTo>
                  <a:pt x="376" y="251"/>
                </a:lnTo>
                <a:lnTo>
                  <a:pt x="405" y="251"/>
                </a:lnTo>
                <a:lnTo>
                  <a:pt x="460" y="260"/>
                </a:lnTo>
                <a:lnTo>
                  <a:pt x="508" y="260"/>
                </a:lnTo>
                <a:lnTo>
                  <a:pt x="536" y="260"/>
                </a:lnTo>
                <a:lnTo>
                  <a:pt x="564" y="260"/>
                </a:lnTo>
                <a:lnTo>
                  <a:pt x="620" y="260"/>
                </a:lnTo>
                <a:lnTo>
                  <a:pt x="667" y="260"/>
                </a:lnTo>
                <a:lnTo>
                  <a:pt x="706" y="260"/>
                </a:lnTo>
                <a:lnTo>
                  <a:pt x="715" y="260"/>
                </a:lnTo>
                <a:lnTo>
                  <a:pt x="724" y="260"/>
                </a:lnTo>
                <a:lnTo>
                  <a:pt x="743" y="260"/>
                </a:lnTo>
                <a:lnTo>
                  <a:pt x="781" y="260"/>
                </a:lnTo>
                <a:lnTo>
                  <a:pt x="800" y="270"/>
                </a:lnTo>
                <a:lnTo>
                  <a:pt x="809" y="270"/>
                </a:lnTo>
                <a:lnTo>
                  <a:pt x="837" y="280"/>
                </a:lnTo>
                <a:lnTo>
                  <a:pt x="847" y="280"/>
                </a:lnTo>
                <a:lnTo>
                  <a:pt x="866" y="280"/>
                </a:lnTo>
                <a:lnTo>
                  <a:pt x="894" y="270"/>
                </a:lnTo>
                <a:lnTo>
                  <a:pt x="913" y="270"/>
                </a:lnTo>
                <a:lnTo>
                  <a:pt x="950" y="260"/>
                </a:lnTo>
                <a:lnTo>
                  <a:pt x="969" y="260"/>
                </a:lnTo>
                <a:lnTo>
                  <a:pt x="988" y="251"/>
                </a:lnTo>
                <a:lnTo>
                  <a:pt x="1025" y="241"/>
                </a:lnTo>
                <a:lnTo>
                  <a:pt x="1082" y="232"/>
                </a:lnTo>
                <a:lnTo>
                  <a:pt x="1129" y="232"/>
                </a:lnTo>
                <a:lnTo>
                  <a:pt x="1167" y="241"/>
                </a:lnTo>
                <a:lnTo>
                  <a:pt x="1176" y="251"/>
                </a:lnTo>
                <a:lnTo>
                  <a:pt x="1204" y="270"/>
                </a:lnTo>
                <a:lnTo>
                  <a:pt x="1242" y="309"/>
                </a:lnTo>
                <a:lnTo>
                  <a:pt x="1261" y="318"/>
                </a:lnTo>
                <a:lnTo>
                  <a:pt x="1271" y="329"/>
                </a:lnTo>
                <a:lnTo>
                  <a:pt x="1279" y="329"/>
                </a:lnTo>
                <a:lnTo>
                  <a:pt x="1308" y="329"/>
                </a:lnTo>
                <a:lnTo>
                  <a:pt x="1345" y="329"/>
                </a:lnTo>
                <a:lnTo>
                  <a:pt x="1364" y="329"/>
                </a:lnTo>
                <a:lnTo>
                  <a:pt x="1374" y="329"/>
                </a:lnTo>
                <a:lnTo>
                  <a:pt x="1402" y="318"/>
                </a:lnTo>
                <a:lnTo>
                  <a:pt x="1431" y="318"/>
                </a:lnTo>
                <a:lnTo>
                  <a:pt x="1458" y="318"/>
                </a:lnTo>
                <a:lnTo>
                  <a:pt x="1486" y="318"/>
                </a:lnTo>
                <a:lnTo>
                  <a:pt x="1496" y="318"/>
                </a:lnTo>
                <a:lnTo>
                  <a:pt x="1515" y="309"/>
                </a:lnTo>
                <a:lnTo>
                  <a:pt x="1525" y="299"/>
                </a:lnTo>
                <a:lnTo>
                  <a:pt x="1533" y="290"/>
                </a:lnTo>
                <a:lnTo>
                  <a:pt x="1543" y="270"/>
                </a:lnTo>
                <a:lnTo>
                  <a:pt x="1552" y="260"/>
                </a:lnTo>
                <a:lnTo>
                  <a:pt x="1562" y="251"/>
                </a:lnTo>
                <a:lnTo>
                  <a:pt x="1562" y="241"/>
                </a:lnTo>
                <a:lnTo>
                  <a:pt x="1581" y="232"/>
                </a:lnTo>
                <a:lnTo>
                  <a:pt x="1590" y="232"/>
                </a:lnTo>
                <a:lnTo>
                  <a:pt x="1599" y="232"/>
                </a:lnTo>
                <a:lnTo>
                  <a:pt x="1628" y="222"/>
                </a:lnTo>
                <a:lnTo>
                  <a:pt x="1646" y="212"/>
                </a:lnTo>
                <a:lnTo>
                  <a:pt x="1656" y="212"/>
                </a:lnTo>
                <a:lnTo>
                  <a:pt x="1675" y="202"/>
                </a:lnTo>
                <a:lnTo>
                  <a:pt x="1693" y="202"/>
                </a:lnTo>
                <a:lnTo>
                  <a:pt x="1703" y="202"/>
                </a:lnTo>
                <a:lnTo>
                  <a:pt x="1722" y="202"/>
                </a:lnTo>
                <a:lnTo>
                  <a:pt x="1750" y="193"/>
                </a:lnTo>
                <a:lnTo>
                  <a:pt x="1779" y="193"/>
                </a:lnTo>
                <a:lnTo>
                  <a:pt x="1788" y="193"/>
                </a:lnTo>
                <a:lnTo>
                  <a:pt x="1797" y="193"/>
                </a:lnTo>
                <a:lnTo>
                  <a:pt x="1826" y="183"/>
                </a:lnTo>
                <a:lnTo>
                  <a:pt x="1844" y="183"/>
                </a:lnTo>
                <a:lnTo>
                  <a:pt x="1853" y="183"/>
                </a:lnTo>
                <a:lnTo>
                  <a:pt x="1882" y="193"/>
                </a:lnTo>
                <a:lnTo>
                  <a:pt x="1900" y="202"/>
                </a:lnTo>
                <a:lnTo>
                  <a:pt x="1900" y="212"/>
                </a:lnTo>
                <a:lnTo>
                  <a:pt x="1900" y="222"/>
                </a:lnTo>
                <a:lnTo>
                  <a:pt x="1910" y="232"/>
                </a:lnTo>
                <a:lnTo>
                  <a:pt x="1920" y="251"/>
                </a:lnTo>
                <a:lnTo>
                  <a:pt x="1939" y="270"/>
                </a:lnTo>
                <a:lnTo>
                  <a:pt x="1947" y="270"/>
                </a:lnTo>
                <a:lnTo>
                  <a:pt x="1957" y="280"/>
                </a:lnTo>
                <a:lnTo>
                  <a:pt x="1976" y="280"/>
                </a:lnTo>
                <a:lnTo>
                  <a:pt x="2014" y="290"/>
                </a:lnTo>
                <a:lnTo>
                  <a:pt x="2042" y="290"/>
                </a:lnTo>
                <a:lnTo>
                  <a:pt x="2061" y="290"/>
                </a:lnTo>
                <a:lnTo>
                  <a:pt x="2080" y="290"/>
                </a:lnTo>
                <a:lnTo>
                  <a:pt x="2108" y="290"/>
                </a:lnTo>
                <a:lnTo>
                  <a:pt x="2146" y="280"/>
                </a:lnTo>
                <a:lnTo>
                  <a:pt x="2164" y="280"/>
                </a:lnTo>
                <a:lnTo>
                  <a:pt x="2183" y="270"/>
                </a:lnTo>
                <a:lnTo>
                  <a:pt x="2193" y="270"/>
                </a:lnTo>
                <a:lnTo>
                  <a:pt x="2211" y="260"/>
                </a:lnTo>
                <a:lnTo>
                  <a:pt x="2221" y="251"/>
                </a:lnTo>
                <a:lnTo>
                  <a:pt x="2230" y="241"/>
                </a:lnTo>
                <a:lnTo>
                  <a:pt x="2230" y="232"/>
                </a:lnTo>
                <a:lnTo>
                  <a:pt x="2230" y="222"/>
                </a:lnTo>
                <a:lnTo>
                  <a:pt x="2230" y="193"/>
                </a:lnTo>
                <a:lnTo>
                  <a:pt x="2221" y="183"/>
                </a:lnTo>
                <a:lnTo>
                  <a:pt x="2211" y="174"/>
                </a:lnTo>
                <a:lnTo>
                  <a:pt x="2211" y="163"/>
                </a:lnTo>
                <a:lnTo>
                  <a:pt x="2211" y="144"/>
                </a:lnTo>
                <a:lnTo>
                  <a:pt x="2211" y="135"/>
                </a:lnTo>
                <a:lnTo>
                  <a:pt x="2221" y="125"/>
                </a:lnTo>
                <a:lnTo>
                  <a:pt x="2230" y="116"/>
                </a:lnTo>
                <a:lnTo>
                  <a:pt x="2240" y="105"/>
                </a:lnTo>
                <a:lnTo>
                  <a:pt x="2249" y="96"/>
                </a:lnTo>
                <a:lnTo>
                  <a:pt x="2249" y="86"/>
                </a:lnTo>
                <a:lnTo>
                  <a:pt x="2249" y="77"/>
                </a:lnTo>
                <a:lnTo>
                  <a:pt x="2249" y="58"/>
                </a:lnTo>
                <a:lnTo>
                  <a:pt x="2230" y="47"/>
                </a:lnTo>
                <a:lnTo>
                  <a:pt x="2211" y="38"/>
                </a:lnTo>
                <a:lnTo>
                  <a:pt x="2193" y="28"/>
                </a:lnTo>
                <a:lnTo>
                  <a:pt x="2174" y="19"/>
                </a:lnTo>
                <a:lnTo>
                  <a:pt x="2155" y="9"/>
                </a:lnTo>
                <a:lnTo>
                  <a:pt x="2127" y="0"/>
                </a:lnTo>
                <a:lnTo>
                  <a:pt x="2098" y="0"/>
                </a:lnTo>
                <a:lnTo>
                  <a:pt x="2080" y="9"/>
                </a:lnTo>
                <a:lnTo>
                  <a:pt x="2070" y="9"/>
                </a:lnTo>
                <a:lnTo>
                  <a:pt x="2042" y="19"/>
                </a:lnTo>
                <a:lnTo>
                  <a:pt x="2004" y="28"/>
                </a:lnTo>
                <a:lnTo>
                  <a:pt x="1986" y="38"/>
                </a:lnTo>
                <a:lnTo>
                  <a:pt x="1967" y="47"/>
                </a:lnTo>
                <a:lnTo>
                  <a:pt x="1947" y="47"/>
                </a:lnTo>
                <a:lnTo>
                  <a:pt x="1910" y="58"/>
                </a:lnTo>
                <a:lnTo>
                  <a:pt x="1853" y="67"/>
                </a:lnTo>
                <a:lnTo>
                  <a:pt x="1835" y="67"/>
                </a:lnTo>
                <a:lnTo>
                  <a:pt x="1816" y="67"/>
                </a:lnTo>
                <a:lnTo>
                  <a:pt x="1759" y="77"/>
                </a:lnTo>
                <a:lnTo>
                  <a:pt x="1722" y="86"/>
                </a:lnTo>
                <a:lnTo>
                  <a:pt x="1703" y="96"/>
                </a:lnTo>
                <a:lnTo>
                  <a:pt x="1693" y="96"/>
                </a:lnTo>
                <a:lnTo>
                  <a:pt x="1675" y="105"/>
                </a:lnTo>
                <a:lnTo>
                  <a:pt x="1628" y="125"/>
                </a:lnTo>
                <a:lnTo>
                  <a:pt x="1619" y="125"/>
                </a:lnTo>
                <a:lnTo>
                  <a:pt x="1609" y="125"/>
                </a:lnTo>
                <a:lnTo>
                  <a:pt x="1590" y="125"/>
                </a:lnTo>
                <a:lnTo>
                  <a:pt x="1581" y="125"/>
                </a:lnTo>
                <a:lnTo>
                  <a:pt x="1562" y="116"/>
                </a:lnTo>
                <a:lnTo>
                  <a:pt x="1552" y="105"/>
                </a:lnTo>
                <a:lnTo>
                  <a:pt x="1543" y="96"/>
                </a:lnTo>
                <a:lnTo>
                  <a:pt x="1533" y="86"/>
                </a:lnTo>
                <a:lnTo>
                  <a:pt x="1515" y="77"/>
                </a:lnTo>
                <a:lnTo>
                  <a:pt x="1486" y="67"/>
                </a:lnTo>
                <a:lnTo>
                  <a:pt x="1468" y="58"/>
                </a:lnTo>
                <a:lnTo>
                  <a:pt x="1439" y="47"/>
                </a:lnTo>
                <a:lnTo>
                  <a:pt x="1364" y="38"/>
                </a:lnTo>
                <a:lnTo>
                  <a:pt x="1327" y="38"/>
                </a:lnTo>
                <a:lnTo>
                  <a:pt x="1289" y="38"/>
                </a:lnTo>
                <a:lnTo>
                  <a:pt x="1214" y="38"/>
                </a:lnTo>
                <a:lnTo>
                  <a:pt x="1176" y="28"/>
                </a:lnTo>
                <a:lnTo>
                  <a:pt x="1157" y="28"/>
                </a:lnTo>
                <a:lnTo>
                  <a:pt x="1110" y="19"/>
                </a:lnTo>
                <a:lnTo>
                  <a:pt x="1082" y="19"/>
                </a:lnTo>
                <a:lnTo>
                  <a:pt x="1035" y="28"/>
                </a:lnTo>
                <a:lnTo>
                  <a:pt x="1016" y="38"/>
                </a:lnTo>
                <a:lnTo>
                  <a:pt x="997" y="47"/>
                </a:lnTo>
                <a:lnTo>
                  <a:pt x="969" y="58"/>
                </a:lnTo>
                <a:lnTo>
                  <a:pt x="941" y="77"/>
                </a:lnTo>
                <a:lnTo>
                  <a:pt x="931" y="86"/>
                </a:lnTo>
                <a:lnTo>
                  <a:pt x="921" y="96"/>
                </a:lnTo>
                <a:lnTo>
                  <a:pt x="903" y="116"/>
                </a:lnTo>
                <a:lnTo>
                  <a:pt x="884" y="125"/>
                </a:lnTo>
                <a:lnTo>
                  <a:pt x="866" y="125"/>
                </a:lnTo>
                <a:lnTo>
                  <a:pt x="856" y="125"/>
                </a:lnTo>
                <a:lnTo>
                  <a:pt x="827" y="125"/>
                </a:lnTo>
                <a:lnTo>
                  <a:pt x="781" y="116"/>
                </a:lnTo>
                <a:lnTo>
                  <a:pt x="762" y="105"/>
                </a:lnTo>
                <a:lnTo>
                  <a:pt x="743" y="96"/>
                </a:lnTo>
                <a:lnTo>
                  <a:pt x="715" y="86"/>
                </a:lnTo>
                <a:lnTo>
                  <a:pt x="667" y="77"/>
                </a:lnTo>
                <a:lnTo>
                  <a:pt x="620" y="77"/>
                </a:lnTo>
                <a:lnTo>
                  <a:pt x="593" y="77"/>
                </a:lnTo>
                <a:lnTo>
                  <a:pt x="573" y="77"/>
                </a:lnTo>
                <a:lnTo>
                  <a:pt x="555" y="77"/>
                </a:lnTo>
                <a:lnTo>
                  <a:pt x="526" y="77"/>
                </a:lnTo>
                <a:lnTo>
                  <a:pt x="508" y="77"/>
                </a:lnTo>
                <a:lnTo>
                  <a:pt x="479" y="67"/>
                </a:lnTo>
                <a:lnTo>
                  <a:pt x="460" y="67"/>
                </a:lnTo>
                <a:lnTo>
                  <a:pt x="452" y="67"/>
                </a:lnTo>
                <a:lnTo>
                  <a:pt x="432" y="58"/>
                </a:lnTo>
                <a:lnTo>
                  <a:pt x="423" y="58"/>
                </a:lnTo>
                <a:lnTo>
                  <a:pt x="395" y="47"/>
                </a:lnTo>
                <a:lnTo>
                  <a:pt x="357" y="38"/>
                </a:lnTo>
                <a:lnTo>
                  <a:pt x="329" y="38"/>
                </a:lnTo>
                <a:lnTo>
                  <a:pt x="310" y="38"/>
                </a:lnTo>
                <a:lnTo>
                  <a:pt x="292" y="38"/>
                </a:lnTo>
                <a:lnTo>
                  <a:pt x="254" y="38"/>
                </a:lnTo>
                <a:lnTo>
                  <a:pt x="216" y="38"/>
                </a:lnTo>
                <a:lnTo>
                  <a:pt x="169" y="47"/>
                </a:lnTo>
                <a:lnTo>
                  <a:pt x="141" y="58"/>
                </a:lnTo>
                <a:lnTo>
                  <a:pt x="112" y="67"/>
                </a:lnTo>
                <a:lnTo>
                  <a:pt x="75" y="86"/>
                </a:lnTo>
                <a:lnTo>
                  <a:pt x="37" y="105"/>
                </a:lnTo>
                <a:lnTo>
                  <a:pt x="18" y="125"/>
                </a:lnTo>
                <a:lnTo>
                  <a:pt x="9" y="135"/>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cs-CZ"/>
          </a:p>
        </p:txBody>
      </p:sp>
      <p:sp>
        <p:nvSpPr>
          <p:cNvPr id="23800" name="Rectangle 378"/>
          <p:cNvSpPr>
            <a:spLocks noChangeArrowheads="1"/>
          </p:cNvSpPr>
          <p:nvPr/>
        </p:nvSpPr>
        <p:spPr bwMode="auto">
          <a:xfrm>
            <a:off x="1838182" y="1593851"/>
            <a:ext cx="5467637" cy="4602163"/>
          </a:xfrm>
          <a:prstGeom prst="rect">
            <a:avLst/>
          </a:prstGeom>
          <a:noFill/>
          <a:ln w="25400">
            <a:solidFill>
              <a:srgbClr val="000000"/>
            </a:solidFill>
            <a:prstDash val="sysDot"/>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cs-CZ"/>
          </a:p>
        </p:txBody>
      </p:sp>
      <p:sp>
        <p:nvSpPr>
          <p:cNvPr id="23801" name="Rectangle 379"/>
          <p:cNvSpPr>
            <a:spLocks noChangeArrowheads="1"/>
          </p:cNvSpPr>
          <p:nvPr/>
        </p:nvSpPr>
        <p:spPr bwMode="auto">
          <a:xfrm>
            <a:off x="1940792" y="1931988"/>
            <a:ext cx="285335" cy="2868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defTabSz="762000" eaLnBrk="0" hangingPunct="0">
              <a:lnSpc>
                <a:spcPct val="90000"/>
              </a:lnSpc>
            </a:pPr>
            <a:r>
              <a:rPr lang="en-US" sz="1400" b="1">
                <a:solidFill>
                  <a:srgbClr val="000000"/>
                </a:solidFill>
              </a:rPr>
              <a:t>1</a:t>
            </a:r>
          </a:p>
        </p:txBody>
      </p:sp>
      <p:sp>
        <p:nvSpPr>
          <p:cNvPr id="23802" name="Rectangle 380"/>
          <p:cNvSpPr>
            <a:spLocks noChangeArrowheads="1"/>
          </p:cNvSpPr>
          <p:nvPr/>
        </p:nvSpPr>
        <p:spPr bwMode="auto">
          <a:xfrm>
            <a:off x="1936395" y="2606676"/>
            <a:ext cx="285335" cy="2868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defTabSz="762000" eaLnBrk="0" hangingPunct="0">
              <a:lnSpc>
                <a:spcPct val="90000"/>
              </a:lnSpc>
            </a:pPr>
            <a:r>
              <a:rPr lang="en-US" sz="1400" b="1">
                <a:solidFill>
                  <a:srgbClr val="000000"/>
                </a:solidFill>
              </a:rPr>
              <a:t>2</a:t>
            </a:r>
          </a:p>
        </p:txBody>
      </p:sp>
      <p:sp>
        <p:nvSpPr>
          <p:cNvPr id="23803" name="Rectangle 381"/>
          <p:cNvSpPr>
            <a:spLocks noChangeArrowheads="1"/>
          </p:cNvSpPr>
          <p:nvPr/>
        </p:nvSpPr>
        <p:spPr bwMode="auto">
          <a:xfrm>
            <a:off x="1946655" y="3298826"/>
            <a:ext cx="285335" cy="2868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defTabSz="762000" eaLnBrk="0" hangingPunct="0">
              <a:lnSpc>
                <a:spcPct val="90000"/>
              </a:lnSpc>
            </a:pPr>
            <a:r>
              <a:rPr lang="en-US" sz="1400" b="1">
                <a:solidFill>
                  <a:srgbClr val="000000"/>
                </a:solidFill>
              </a:rPr>
              <a:t>3</a:t>
            </a:r>
          </a:p>
        </p:txBody>
      </p:sp>
      <p:sp>
        <p:nvSpPr>
          <p:cNvPr id="23804" name="Rectangle 382"/>
          <p:cNvSpPr>
            <a:spLocks noChangeArrowheads="1"/>
          </p:cNvSpPr>
          <p:nvPr/>
        </p:nvSpPr>
        <p:spPr bwMode="auto">
          <a:xfrm>
            <a:off x="1940792" y="3897313"/>
            <a:ext cx="285335" cy="2868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defTabSz="762000" eaLnBrk="0" hangingPunct="0">
              <a:lnSpc>
                <a:spcPct val="90000"/>
              </a:lnSpc>
            </a:pPr>
            <a:r>
              <a:rPr lang="en-US" sz="1400" b="1">
                <a:solidFill>
                  <a:srgbClr val="000000"/>
                </a:solidFill>
              </a:rPr>
              <a:t>4</a:t>
            </a:r>
          </a:p>
        </p:txBody>
      </p:sp>
      <p:sp>
        <p:nvSpPr>
          <p:cNvPr id="23805" name="Rectangle 383"/>
          <p:cNvSpPr>
            <a:spLocks noChangeArrowheads="1"/>
          </p:cNvSpPr>
          <p:nvPr/>
        </p:nvSpPr>
        <p:spPr bwMode="auto">
          <a:xfrm>
            <a:off x="1936395" y="4867276"/>
            <a:ext cx="285335" cy="2868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defTabSz="762000" eaLnBrk="0" hangingPunct="0">
              <a:lnSpc>
                <a:spcPct val="90000"/>
              </a:lnSpc>
            </a:pPr>
            <a:r>
              <a:rPr lang="en-US" sz="1400" b="1">
                <a:solidFill>
                  <a:srgbClr val="000000"/>
                </a:solidFill>
              </a:rPr>
              <a:t>5</a:t>
            </a:r>
          </a:p>
        </p:txBody>
      </p:sp>
      <p:grpSp>
        <p:nvGrpSpPr>
          <p:cNvPr id="23806" name="Group 384"/>
          <p:cNvGrpSpPr>
            <a:grpSpLocks/>
          </p:cNvGrpSpPr>
          <p:nvPr/>
        </p:nvGrpSpPr>
        <p:grpSpPr bwMode="auto">
          <a:xfrm>
            <a:off x="4548547" y="2986088"/>
            <a:ext cx="184698" cy="112712"/>
            <a:chOff x="3103" y="1881"/>
            <a:chExt cx="126" cy="71"/>
          </a:xfrm>
        </p:grpSpPr>
        <p:sp>
          <p:nvSpPr>
            <p:cNvPr id="23842" name="Oval 385"/>
            <p:cNvSpPr>
              <a:spLocks noChangeArrowheads="1"/>
            </p:cNvSpPr>
            <p:nvPr/>
          </p:nvSpPr>
          <p:spPr bwMode="auto">
            <a:xfrm>
              <a:off x="3103" y="1881"/>
              <a:ext cx="126" cy="71"/>
            </a:xfrm>
            <a:prstGeom prst="ellipse">
              <a:avLst/>
            </a:prstGeom>
            <a:solidFill>
              <a:srgbClr val="FFFFFF"/>
            </a:solidFill>
            <a:ln w="12700">
              <a:solidFill>
                <a:srgbClr val="000000"/>
              </a:solidFill>
              <a:round/>
              <a:headEnd/>
              <a:tailEnd/>
            </a:ln>
          </p:spPr>
          <p:txBody>
            <a:bodyPr wrap="none" anchor="ctr"/>
            <a:lstStyle/>
            <a:p>
              <a:endParaRPr lang="cs-CZ"/>
            </a:p>
          </p:txBody>
        </p:sp>
        <p:sp>
          <p:nvSpPr>
            <p:cNvPr id="23843" name="Line 386"/>
            <p:cNvSpPr>
              <a:spLocks noChangeShapeType="1"/>
            </p:cNvSpPr>
            <p:nvPr/>
          </p:nvSpPr>
          <p:spPr bwMode="auto">
            <a:xfrm flipV="1">
              <a:off x="3156" y="1896"/>
              <a:ext cx="47" cy="3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cs-CZ"/>
            </a:p>
          </p:txBody>
        </p:sp>
      </p:grpSp>
      <p:grpSp>
        <p:nvGrpSpPr>
          <p:cNvPr id="23807" name="Group 387"/>
          <p:cNvGrpSpPr>
            <a:grpSpLocks/>
          </p:cNvGrpSpPr>
          <p:nvPr/>
        </p:nvGrpSpPr>
        <p:grpSpPr bwMode="auto">
          <a:xfrm>
            <a:off x="5432457" y="3662363"/>
            <a:ext cx="183232" cy="112712"/>
            <a:chOff x="3706" y="2307"/>
            <a:chExt cx="125" cy="71"/>
          </a:xfrm>
        </p:grpSpPr>
        <p:sp>
          <p:nvSpPr>
            <p:cNvPr id="23840" name="Oval 388"/>
            <p:cNvSpPr>
              <a:spLocks noChangeArrowheads="1"/>
            </p:cNvSpPr>
            <p:nvPr/>
          </p:nvSpPr>
          <p:spPr bwMode="auto">
            <a:xfrm>
              <a:off x="3706" y="2307"/>
              <a:ext cx="125" cy="71"/>
            </a:xfrm>
            <a:prstGeom prst="ellipse">
              <a:avLst/>
            </a:prstGeom>
            <a:solidFill>
              <a:srgbClr val="FFFFFF"/>
            </a:solidFill>
            <a:ln w="12700">
              <a:solidFill>
                <a:srgbClr val="000000"/>
              </a:solidFill>
              <a:round/>
              <a:headEnd/>
              <a:tailEnd/>
            </a:ln>
          </p:spPr>
          <p:txBody>
            <a:bodyPr wrap="none" anchor="ctr"/>
            <a:lstStyle/>
            <a:p>
              <a:endParaRPr lang="cs-CZ"/>
            </a:p>
          </p:txBody>
        </p:sp>
        <p:sp>
          <p:nvSpPr>
            <p:cNvPr id="23841" name="Line 389"/>
            <p:cNvSpPr>
              <a:spLocks noChangeShapeType="1"/>
            </p:cNvSpPr>
            <p:nvPr/>
          </p:nvSpPr>
          <p:spPr bwMode="auto">
            <a:xfrm flipV="1">
              <a:off x="3749" y="2332"/>
              <a:ext cx="48" cy="3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cs-CZ"/>
            </a:p>
          </p:txBody>
        </p:sp>
      </p:grpSp>
      <p:grpSp>
        <p:nvGrpSpPr>
          <p:cNvPr id="23808" name="Group 390"/>
          <p:cNvGrpSpPr>
            <a:grpSpLocks/>
          </p:cNvGrpSpPr>
          <p:nvPr/>
        </p:nvGrpSpPr>
        <p:grpSpPr bwMode="auto">
          <a:xfrm>
            <a:off x="4548547" y="3662363"/>
            <a:ext cx="184698" cy="112712"/>
            <a:chOff x="3103" y="2307"/>
            <a:chExt cx="126" cy="71"/>
          </a:xfrm>
        </p:grpSpPr>
        <p:sp>
          <p:nvSpPr>
            <p:cNvPr id="23838" name="Oval 391"/>
            <p:cNvSpPr>
              <a:spLocks noChangeArrowheads="1"/>
            </p:cNvSpPr>
            <p:nvPr/>
          </p:nvSpPr>
          <p:spPr bwMode="auto">
            <a:xfrm>
              <a:off x="3103" y="2307"/>
              <a:ext cx="126" cy="71"/>
            </a:xfrm>
            <a:prstGeom prst="ellipse">
              <a:avLst/>
            </a:prstGeom>
            <a:solidFill>
              <a:srgbClr val="FFFFFF"/>
            </a:solidFill>
            <a:ln w="12700">
              <a:solidFill>
                <a:srgbClr val="000000"/>
              </a:solidFill>
              <a:round/>
              <a:headEnd/>
              <a:tailEnd/>
            </a:ln>
          </p:spPr>
          <p:txBody>
            <a:bodyPr wrap="none" anchor="ctr"/>
            <a:lstStyle/>
            <a:p>
              <a:endParaRPr lang="cs-CZ"/>
            </a:p>
          </p:txBody>
        </p:sp>
        <p:sp>
          <p:nvSpPr>
            <p:cNvPr id="23839" name="Line 392"/>
            <p:cNvSpPr>
              <a:spLocks noChangeShapeType="1"/>
            </p:cNvSpPr>
            <p:nvPr/>
          </p:nvSpPr>
          <p:spPr bwMode="auto">
            <a:xfrm flipV="1">
              <a:off x="3146" y="2332"/>
              <a:ext cx="48" cy="3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cs-CZ"/>
            </a:p>
          </p:txBody>
        </p:sp>
      </p:grpSp>
      <p:grpSp>
        <p:nvGrpSpPr>
          <p:cNvPr id="23809" name="Group 393"/>
          <p:cNvGrpSpPr>
            <a:grpSpLocks/>
          </p:cNvGrpSpPr>
          <p:nvPr/>
        </p:nvGrpSpPr>
        <p:grpSpPr bwMode="auto">
          <a:xfrm>
            <a:off x="3708612" y="3678239"/>
            <a:ext cx="183232" cy="111125"/>
            <a:chOff x="2530" y="2317"/>
            <a:chExt cx="125" cy="70"/>
          </a:xfrm>
        </p:grpSpPr>
        <p:sp>
          <p:nvSpPr>
            <p:cNvPr id="23836" name="Oval 394"/>
            <p:cNvSpPr>
              <a:spLocks noChangeArrowheads="1"/>
            </p:cNvSpPr>
            <p:nvPr/>
          </p:nvSpPr>
          <p:spPr bwMode="auto">
            <a:xfrm>
              <a:off x="2530" y="2317"/>
              <a:ext cx="125" cy="70"/>
            </a:xfrm>
            <a:prstGeom prst="ellipse">
              <a:avLst/>
            </a:prstGeom>
            <a:solidFill>
              <a:srgbClr val="FFFFFF"/>
            </a:solidFill>
            <a:ln w="12700">
              <a:solidFill>
                <a:srgbClr val="000000"/>
              </a:solidFill>
              <a:round/>
              <a:headEnd/>
              <a:tailEnd/>
            </a:ln>
          </p:spPr>
          <p:txBody>
            <a:bodyPr wrap="none" anchor="ctr"/>
            <a:lstStyle/>
            <a:p>
              <a:endParaRPr lang="cs-CZ"/>
            </a:p>
          </p:txBody>
        </p:sp>
        <p:sp>
          <p:nvSpPr>
            <p:cNvPr id="23837" name="Line 395"/>
            <p:cNvSpPr>
              <a:spLocks noChangeShapeType="1"/>
            </p:cNvSpPr>
            <p:nvPr/>
          </p:nvSpPr>
          <p:spPr bwMode="auto">
            <a:xfrm flipV="1">
              <a:off x="2573" y="2332"/>
              <a:ext cx="47" cy="3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cs-CZ"/>
            </a:p>
          </p:txBody>
        </p:sp>
      </p:grpSp>
      <p:sp>
        <p:nvSpPr>
          <p:cNvPr id="23810" name="Line 396"/>
          <p:cNvSpPr>
            <a:spLocks noChangeShapeType="1"/>
          </p:cNvSpPr>
          <p:nvPr/>
        </p:nvSpPr>
        <p:spPr bwMode="auto">
          <a:xfrm>
            <a:off x="2934641" y="2841626"/>
            <a:ext cx="0" cy="187325"/>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cs-CZ"/>
          </a:p>
        </p:txBody>
      </p:sp>
      <p:sp>
        <p:nvSpPr>
          <p:cNvPr id="23811" name="Line 397"/>
          <p:cNvSpPr>
            <a:spLocks noChangeShapeType="1"/>
          </p:cNvSpPr>
          <p:nvPr/>
        </p:nvSpPr>
        <p:spPr bwMode="auto">
          <a:xfrm>
            <a:off x="2943436" y="3032125"/>
            <a:ext cx="1588986" cy="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cs-CZ"/>
          </a:p>
        </p:txBody>
      </p:sp>
      <p:sp>
        <p:nvSpPr>
          <p:cNvPr id="23812" name="Line 398"/>
          <p:cNvSpPr>
            <a:spLocks noChangeShapeType="1"/>
          </p:cNvSpPr>
          <p:nvPr/>
        </p:nvSpPr>
        <p:spPr bwMode="auto">
          <a:xfrm>
            <a:off x="4750835" y="3032125"/>
            <a:ext cx="1630030" cy="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cs-CZ"/>
          </a:p>
        </p:txBody>
      </p:sp>
      <p:sp>
        <p:nvSpPr>
          <p:cNvPr id="23813" name="Line 399"/>
          <p:cNvSpPr>
            <a:spLocks noChangeShapeType="1"/>
          </p:cNvSpPr>
          <p:nvPr/>
        </p:nvSpPr>
        <p:spPr bwMode="auto">
          <a:xfrm>
            <a:off x="6383797" y="2825750"/>
            <a:ext cx="0" cy="20320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cs-CZ"/>
          </a:p>
        </p:txBody>
      </p:sp>
      <p:sp>
        <p:nvSpPr>
          <p:cNvPr id="23814" name="Line 400"/>
          <p:cNvSpPr>
            <a:spLocks noChangeShapeType="1"/>
          </p:cNvSpPr>
          <p:nvPr/>
        </p:nvSpPr>
        <p:spPr bwMode="auto">
          <a:xfrm>
            <a:off x="2934641" y="3532188"/>
            <a:ext cx="0" cy="187325"/>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cs-CZ"/>
          </a:p>
        </p:txBody>
      </p:sp>
      <p:sp>
        <p:nvSpPr>
          <p:cNvPr id="23815" name="Line 401"/>
          <p:cNvSpPr>
            <a:spLocks noChangeShapeType="1"/>
          </p:cNvSpPr>
          <p:nvPr/>
        </p:nvSpPr>
        <p:spPr bwMode="auto">
          <a:xfrm>
            <a:off x="2943436" y="3722688"/>
            <a:ext cx="747586" cy="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cs-CZ"/>
          </a:p>
        </p:txBody>
      </p:sp>
      <p:sp>
        <p:nvSpPr>
          <p:cNvPr id="23816" name="Line 402"/>
          <p:cNvSpPr>
            <a:spLocks noChangeShapeType="1"/>
          </p:cNvSpPr>
          <p:nvPr/>
        </p:nvSpPr>
        <p:spPr bwMode="auto">
          <a:xfrm>
            <a:off x="5634745" y="3722688"/>
            <a:ext cx="746120" cy="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cs-CZ"/>
          </a:p>
        </p:txBody>
      </p:sp>
      <p:sp>
        <p:nvSpPr>
          <p:cNvPr id="23817" name="Line 403"/>
          <p:cNvSpPr>
            <a:spLocks noChangeShapeType="1"/>
          </p:cNvSpPr>
          <p:nvPr/>
        </p:nvSpPr>
        <p:spPr bwMode="auto">
          <a:xfrm>
            <a:off x="4750835" y="3722688"/>
            <a:ext cx="665498" cy="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cs-CZ"/>
          </a:p>
        </p:txBody>
      </p:sp>
      <p:sp>
        <p:nvSpPr>
          <p:cNvPr id="23818" name="Line 404"/>
          <p:cNvSpPr>
            <a:spLocks noChangeShapeType="1"/>
          </p:cNvSpPr>
          <p:nvPr/>
        </p:nvSpPr>
        <p:spPr bwMode="auto">
          <a:xfrm>
            <a:off x="3909435" y="3722688"/>
            <a:ext cx="622988" cy="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cs-CZ"/>
          </a:p>
        </p:txBody>
      </p:sp>
      <p:sp>
        <p:nvSpPr>
          <p:cNvPr id="23819" name="Line 405"/>
          <p:cNvSpPr>
            <a:spLocks noChangeShapeType="1"/>
          </p:cNvSpPr>
          <p:nvPr/>
        </p:nvSpPr>
        <p:spPr bwMode="auto">
          <a:xfrm>
            <a:off x="6399920" y="3532188"/>
            <a:ext cx="0" cy="187325"/>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cs-CZ"/>
          </a:p>
        </p:txBody>
      </p:sp>
      <p:sp>
        <p:nvSpPr>
          <p:cNvPr id="23820" name="Line 406"/>
          <p:cNvSpPr>
            <a:spLocks noChangeShapeType="1"/>
          </p:cNvSpPr>
          <p:nvPr/>
        </p:nvSpPr>
        <p:spPr bwMode="auto">
          <a:xfrm>
            <a:off x="3803893" y="3502026"/>
            <a:ext cx="0" cy="157163"/>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cs-CZ"/>
          </a:p>
        </p:txBody>
      </p:sp>
      <p:sp>
        <p:nvSpPr>
          <p:cNvPr id="23821" name="Line 407"/>
          <p:cNvSpPr>
            <a:spLocks noChangeShapeType="1"/>
          </p:cNvSpPr>
          <p:nvPr/>
        </p:nvSpPr>
        <p:spPr bwMode="auto">
          <a:xfrm>
            <a:off x="4645293" y="3502026"/>
            <a:ext cx="0" cy="157163"/>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cs-CZ"/>
          </a:p>
        </p:txBody>
      </p:sp>
      <p:sp>
        <p:nvSpPr>
          <p:cNvPr id="23822" name="Line 408"/>
          <p:cNvSpPr>
            <a:spLocks noChangeShapeType="1"/>
          </p:cNvSpPr>
          <p:nvPr/>
        </p:nvSpPr>
        <p:spPr bwMode="auto">
          <a:xfrm>
            <a:off x="5527738" y="3502026"/>
            <a:ext cx="0" cy="142875"/>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cs-CZ"/>
          </a:p>
        </p:txBody>
      </p:sp>
      <p:sp>
        <p:nvSpPr>
          <p:cNvPr id="23823" name="Freeform 409"/>
          <p:cNvSpPr>
            <a:spLocks/>
          </p:cNvSpPr>
          <p:nvPr/>
        </p:nvSpPr>
        <p:spPr bwMode="auto">
          <a:xfrm>
            <a:off x="2900927" y="3487738"/>
            <a:ext cx="60100" cy="95250"/>
          </a:xfrm>
          <a:custGeom>
            <a:avLst/>
            <a:gdLst>
              <a:gd name="T0" fmla="*/ 2147483647 w 41"/>
              <a:gd name="T1" fmla="*/ 0 h 60"/>
              <a:gd name="T2" fmla="*/ 2147483647 w 41"/>
              <a:gd name="T3" fmla="*/ 2147483647 h 60"/>
              <a:gd name="T4" fmla="*/ 2147483647 w 41"/>
              <a:gd name="T5" fmla="*/ 2147483647 h 60"/>
              <a:gd name="T6" fmla="*/ 0 w 41"/>
              <a:gd name="T7" fmla="*/ 2147483647 h 60"/>
              <a:gd name="T8" fmla="*/ 2147483647 w 41"/>
              <a:gd name="T9" fmla="*/ 0 h 60"/>
              <a:gd name="T10" fmla="*/ 0 60000 65536"/>
              <a:gd name="T11" fmla="*/ 0 60000 65536"/>
              <a:gd name="T12" fmla="*/ 0 60000 65536"/>
              <a:gd name="T13" fmla="*/ 0 60000 65536"/>
              <a:gd name="T14" fmla="*/ 0 60000 65536"/>
              <a:gd name="T15" fmla="*/ 0 w 41"/>
              <a:gd name="T16" fmla="*/ 0 h 60"/>
              <a:gd name="T17" fmla="*/ 41 w 41"/>
              <a:gd name="T18" fmla="*/ 60 h 60"/>
            </a:gdLst>
            <a:ahLst/>
            <a:cxnLst>
              <a:cxn ang="T10">
                <a:pos x="T0" y="T1"/>
              </a:cxn>
              <a:cxn ang="T11">
                <a:pos x="T2" y="T3"/>
              </a:cxn>
              <a:cxn ang="T12">
                <a:pos x="T4" y="T5"/>
              </a:cxn>
              <a:cxn ang="T13">
                <a:pos x="T6" y="T7"/>
              </a:cxn>
              <a:cxn ang="T14">
                <a:pos x="T8" y="T9"/>
              </a:cxn>
            </a:cxnLst>
            <a:rect l="T15" t="T16" r="T17" b="T18"/>
            <a:pathLst>
              <a:path w="41" h="60">
                <a:moveTo>
                  <a:pt x="24" y="0"/>
                </a:moveTo>
                <a:lnTo>
                  <a:pt x="40" y="59"/>
                </a:lnTo>
                <a:lnTo>
                  <a:pt x="24" y="59"/>
                </a:lnTo>
                <a:lnTo>
                  <a:pt x="0" y="59"/>
                </a:lnTo>
                <a:lnTo>
                  <a:pt x="24" y="0"/>
                </a:lnTo>
              </a:path>
            </a:pathLst>
          </a:custGeom>
          <a:solidFill>
            <a:srgbClr val="00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cs-CZ"/>
          </a:p>
        </p:txBody>
      </p:sp>
      <p:sp>
        <p:nvSpPr>
          <p:cNvPr id="23824" name="Freeform 410"/>
          <p:cNvSpPr>
            <a:spLocks/>
          </p:cNvSpPr>
          <p:nvPr/>
        </p:nvSpPr>
        <p:spPr bwMode="auto">
          <a:xfrm>
            <a:off x="2900926" y="3487738"/>
            <a:ext cx="70361" cy="107950"/>
          </a:xfrm>
          <a:custGeom>
            <a:avLst/>
            <a:gdLst>
              <a:gd name="T0" fmla="*/ 2147483647 w 48"/>
              <a:gd name="T1" fmla="*/ 0 h 68"/>
              <a:gd name="T2" fmla="*/ 2147483647 w 48"/>
              <a:gd name="T3" fmla="*/ 2147483647 h 68"/>
              <a:gd name="T4" fmla="*/ 2147483647 w 48"/>
              <a:gd name="T5" fmla="*/ 2147483647 h 68"/>
              <a:gd name="T6" fmla="*/ 0 w 48"/>
              <a:gd name="T7" fmla="*/ 2147483647 h 68"/>
              <a:gd name="T8" fmla="*/ 2147483647 w 48"/>
              <a:gd name="T9" fmla="*/ 0 h 68"/>
              <a:gd name="T10" fmla="*/ 0 60000 65536"/>
              <a:gd name="T11" fmla="*/ 0 60000 65536"/>
              <a:gd name="T12" fmla="*/ 0 60000 65536"/>
              <a:gd name="T13" fmla="*/ 0 60000 65536"/>
              <a:gd name="T14" fmla="*/ 0 60000 65536"/>
              <a:gd name="T15" fmla="*/ 0 w 48"/>
              <a:gd name="T16" fmla="*/ 0 h 68"/>
              <a:gd name="T17" fmla="*/ 48 w 48"/>
              <a:gd name="T18" fmla="*/ 68 h 68"/>
            </a:gdLst>
            <a:ahLst/>
            <a:cxnLst>
              <a:cxn ang="T10">
                <a:pos x="T0" y="T1"/>
              </a:cxn>
              <a:cxn ang="T11">
                <a:pos x="T2" y="T3"/>
              </a:cxn>
              <a:cxn ang="T12">
                <a:pos x="T4" y="T5"/>
              </a:cxn>
              <a:cxn ang="T13">
                <a:pos x="T6" y="T7"/>
              </a:cxn>
              <a:cxn ang="T14">
                <a:pos x="T8" y="T9"/>
              </a:cxn>
            </a:cxnLst>
            <a:rect l="T15" t="T16" r="T17" b="T18"/>
            <a:pathLst>
              <a:path w="48" h="68">
                <a:moveTo>
                  <a:pt x="28" y="0"/>
                </a:moveTo>
                <a:lnTo>
                  <a:pt x="47" y="67"/>
                </a:lnTo>
                <a:lnTo>
                  <a:pt x="28" y="67"/>
                </a:lnTo>
                <a:lnTo>
                  <a:pt x="0" y="67"/>
                </a:lnTo>
                <a:lnTo>
                  <a:pt x="28" y="0"/>
                </a:lnTo>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cs-CZ"/>
          </a:p>
        </p:txBody>
      </p:sp>
      <p:sp>
        <p:nvSpPr>
          <p:cNvPr id="23825" name="Freeform 411"/>
          <p:cNvSpPr>
            <a:spLocks/>
          </p:cNvSpPr>
          <p:nvPr/>
        </p:nvSpPr>
        <p:spPr bwMode="auto">
          <a:xfrm>
            <a:off x="6335423" y="2795589"/>
            <a:ext cx="60100" cy="96837"/>
          </a:xfrm>
          <a:custGeom>
            <a:avLst/>
            <a:gdLst>
              <a:gd name="T0" fmla="*/ 2147483647 w 41"/>
              <a:gd name="T1" fmla="*/ 0 h 61"/>
              <a:gd name="T2" fmla="*/ 2147483647 w 41"/>
              <a:gd name="T3" fmla="*/ 2147483647 h 61"/>
              <a:gd name="T4" fmla="*/ 2147483647 w 41"/>
              <a:gd name="T5" fmla="*/ 2147483647 h 61"/>
              <a:gd name="T6" fmla="*/ 0 w 41"/>
              <a:gd name="T7" fmla="*/ 2147483647 h 61"/>
              <a:gd name="T8" fmla="*/ 2147483647 w 41"/>
              <a:gd name="T9" fmla="*/ 0 h 61"/>
              <a:gd name="T10" fmla="*/ 0 60000 65536"/>
              <a:gd name="T11" fmla="*/ 0 60000 65536"/>
              <a:gd name="T12" fmla="*/ 0 60000 65536"/>
              <a:gd name="T13" fmla="*/ 0 60000 65536"/>
              <a:gd name="T14" fmla="*/ 0 60000 65536"/>
              <a:gd name="T15" fmla="*/ 0 w 41"/>
              <a:gd name="T16" fmla="*/ 0 h 61"/>
              <a:gd name="T17" fmla="*/ 41 w 41"/>
              <a:gd name="T18" fmla="*/ 61 h 61"/>
            </a:gdLst>
            <a:ahLst/>
            <a:cxnLst>
              <a:cxn ang="T10">
                <a:pos x="T0" y="T1"/>
              </a:cxn>
              <a:cxn ang="T11">
                <a:pos x="T2" y="T3"/>
              </a:cxn>
              <a:cxn ang="T12">
                <a:pos x="T4" y="T5"/>
              </a:cxn>
              <a:cxn ang="T13">
                <a:pos x="T6" y="T7"/>
              </a:cxn>
              <a:cxn ang="T14">
                <a:pos x="T8" y="T9"/>
              </a:cxn>
            </a:cxnLst>
            <a:rect l="T15" t="T16" r="T17" b="T18"/>
            <a:pathLst>
              <a:path w="41" h="61">
                <a:moveTo>
                  <a:pt x="24" y="0"/>
                </a:moveTo>
                <a:lnTo>
                  <a:pt x="40" y="60"/>
                </a:lnTo>
                <a:lnTo>
                  <a:pt x="24" y="60"/>
                </a:lnTo>
                <a:lnTo>
                  <a:pt x="0" y="60"/>
                </a:lnTo>
                <a:lnTo>
                  <a:pt x="24" y="0"/>
                </a:lnTo>
              </a:path>
            </a:pathLst>
          </a:custGeom>
          <a:solidFill>
            <a:srgbClr val="00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cs-CZ"/>
          </a:p>
        </p:txBody>
      </p:sp>
      <p:sp>
        <p:nvSpPr>
          <p:cNvPr id="23826" name="Freeform 412"/>
          <p:cNvSpPr>
            <a:spLocks/>
          </p:cNvSpPr>
          <p:nvPr/>
        </p:nvSpPr>
        <p:spPr bwMode="auto">
          <a:xfrm>
            <a:off x="6335423" y="2795589"/>
            <a:ext cx="71827" cy="109537"/>
          </a:xfrm>
          <a:custGeom>
            <a:avLst/>
            <a:gdLst>
              <a:gd name="T0" fmla="*/ 2147483647 w 49"/>
              <a:gd name="T1" fmla="*/ 0 h 69"/>
              <a:gd name="T2" fmla="*/ 2147483647 w 49"/>
              <a:gd name="T3" fmla="*/ 2147483647 h 69"/>
              <a:gd name="T4" fmla="*/ 2147483647 w 49"/>
              <a:gd name="T5" fmla="*/ 2147483647 h 69"/>
              <a:gd name="T6" fmla="*/ 0 w 49"/>
              <a:gd name="T7" fmla="*/ 2147483647 h 69"/>
              <a:gd name="T8" fmla="*/ 2147483647 w 49"/>
              <a:gd name="T9" fmla="*/ 0 h 69"/>
              <a:gd name="T10" fmla="*/ 0 60000 65536"/>
              <a:gd name="T11" fmla="*/ 0 60000 65536"/>
              <a:gd name="T12" fmla="*/ 0 60000 65536"/>
              <a:gd name="T13" fmla="*/ 0 60000 65536"/>
              <a:gd name="T14" fmla="*/ 0 60000 65536"/>
              <a:gd name="T15" fmla="*/ 0 w 49"/>
              <a:gd name="T16" fmla="*/ 0 h 69"/>
              <a:gd name="T17" fmla="*/ 49 w 49"/>
              <a:gd name="T18" fmla="*/ 69 h 69"/>
            </a:gdLst>
            <a:ahLst/>
            <a:cxnLst>
              <a:cxn ang="T10">
                <a:pos x="T0" y="T1"/>
              </a:cxn>
              <a:cxn ang="T11">
                <a:pos x="T2" y="T3"/>
              </a:cxn>
              <a:cxn ang="T12">
                <a:pos x="T4" y="T5"/>
              </a:cxn>
              <a:cxn ang="T13">
                <a:pos x="T6" y="T7"/>
              </a:cxn>
              <a:cxn ang="T14">
                <a:pos x="T8" y="T9"/>
              </a:cxn>
            </a:cxnLst>
            <a:rect l="T15" t="T16" r="T17" b="T18"/>
            <a:pathLst>
              <a:path w="49" h="69">
                <a:moveTo>
                  <a:pt x="29" y="0"/>
                </a:moveTo>
                <a:lnTo>
                  <a:pt x="48" y="68"/>
                </a:lnTo>
                <a:lnTo>
                  <a:pt x="29" y="68"/>
                </a:lnTo>
                <a:lnTo>
                  <a:pt x="0" y="68"/>
                </a:lnTo>
                <a:lnTo>
                  <a:pt x="29" y="0"/>
                </a:lnTo>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cs-CZ"/>
          </a:p>
        </p:txBody>
      </p:sp>
      <p:sp>
        <p:nvSpPr>
          <p:cNvPr id="23827" name="Freeform 413"/>
          <p:cNvSpPr>
            <a:spLocks/>
          </p:cNvSpPr>
          <p:nvPr/>
        </p:nvSpPr>
        <p:spPr bwMode="auto">
          <a:xfrm>
            <a:off x="2886268" y="2811463"/>
            <a:ext cx="60100" cy="95250"/>
          </a:xfrm>
          <a:custGeom>
            <a:avLst/>
            <a:gdLst>
              <a:gd name="T0" fmla="*/ 2147483647 w 41"/>
              <a:gd name="T1" fmla="*/ 0 h 60"/>
              <a:gd name="T2" fmla="*/ 2147483647 w 41"/>
              <a:gd name="T3" fmla="*/ 2147483647 h 60"/>
              <a:gd name="T4" fmla="*/ 2147483647 w 41"/>
              <a:gd name="T5" fmla="*/ 2147483647 h 60"/>
              <a:gd name="T6" fmla="*/ 0 w 41"/>
              <a:gd name="T7" fmla="*/ 2147483647 h 60"/>
              <a:gd name="T8" fmla="*/ 2147483647 w 41"/>
              <a:gd name="T9" fmla="*/ 0 h 60"/>
              <a:gd name="T10" fmla="*/ 0 60000 65536"/>
              <a:gd name="T11" fmla="*/ 0 60000 65536"/>
              <a:gd name="T12" fmla="*/ 0 60000 65536"/>
              <a:gd name="T13" fmla="*/ 0 60000 65536"/>
              <a:gd name="T14" fmla="*/ 0 60000 65536"/>
              <a:gd name="T15" fmla="*/ 0 w 41"/>
              <a:gd name="T16" fmla="*/ 0 h 60"/>
              <a:gd name="T17" fmla="*/ 41 w 41"/>
              <a:gd name="T18" fmla="*/ 60 h 60"/>
            </a:gdLst>
            <a:ahLst/>
            <a:cxnLst>
              <a:cxn ang="T10">
                <a:pos x="T0" y="T1"/>
              </a:cxn>
              <a:cxn ang="T11">
                <a:pos x="T2" y="T3"/>
              </a:cxn>
              <a:cxn ang="T12">
                <a:pos x="T4" y="T5"/>
              </a:cxn>
              <a:cxn ang="T13">
                <a:pos x="T6" y="T7"/>
              </a:cxn>
              <a:cxn ang="T14">
                <a:pos x="T8" y="T9"/>
              </a:cxn>
            </a:cxnLst>
            <a:rect l="T15" t="T16" r="T17" b="T18"/>
            <a:pathLst>
              <a:path w="41" h="60">
                <a:moveTo>
                  <a:pt x="24" y="0"/>
                </a:moveTo>
                <a:lnTo>
                  <a:pt x="40" y="59"/>
                </a:lnTo>
                <a:lnTo>
                  <a:pt x="24" y="59"/>
                </a:lnTo>
                <a:lnTo>
                  <a:pt x="0" y="59"/>
                </a:lnTo>
                <a:lnTo>
                  <a:pt x="24" y="0"/>
                </a:lnTo>
              </a:path>
            </a:pathLst>
          </a:custGeom>
          <a:solidFill>
            <a:srgbClr val="00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cs-CZ"/>
          </a:p>
        </p:txBody>
      </p:sp>
      <p:sp>
        <p:nvSpPr>
          <p:cNvPr id="23828" name="Freeform 414"/>
          <p:cNvSpPr>
            <a:spLocks/>
          </p:cNvSpPr>
          <p:nvPr/>
        </p:nvSpPr>
        <p:spPr bwMode="auto">
          <a:xfrm>
            <a:off x="2886269" y="2811463"/>
            <a:ext cx="71826" cy="107950"/>
          </a:xfrm>
          <a:custGeom>
            <a:avLst/>
            <a:gdLst>
              <a:gd name="T0" fmla="*/ 2147483647 w 49"/>
              <a:gd name="T1" fmla="*/ 0 h 68"/>
              <a:gd name="T2" fmla="*/ 2147483647 w 49"/>
              <a:gd name="T3" fmla="*/ 2147483647 h 68"/>
              <a:gd name="T4" fmla="*/ 2147483647 w 49"/>
              <a:gd name="T5" fmla="*/ 2147483647 h 68"/>
              <a:gd name="T6" fmla="*/ 0 w 49"/>
              <a:gd name="T7" fmla="*/ 2147483647 h 68"/>
              <a:gd name="T8" fmla="*/ 2147483647 w 49"/>
              <a:gd name="T9" fmla="*/ 0 h 68"/>
              <a:gd name="T10" fmla="*/ 0 60000 65536"/>
              <a:gd name="T11" fmla="*/ 0 60000 65536"/>
              <a:gd name="T12" fmla="*/ 0 60000 65536"/>
              <a:gd name="T13" fmla="*/ 0 60000 65536"/>
              <a:gd name="T14" fmla="*/ 0 60000 65536"/>
              <a:gd name="T15" fmla="*/ 0 w 49"/>
              <a:gd name="T16" fmla="*/ 0 h 68"/>
              <a:gd name="T17" fmla="*/ 49 w 49"/>
              <a:gd name="T18" fmla="*/ 68 h 68"/>
            </a:gdLst>
            <a:ahLst/>
            <a:cxnLst>
              <a:cxn ang="T10">
                <a:pos x="T0" y="T1"/>
              </a:cxn>
              <a:cxn ang="T11">
                <a:pos x="T2" y="T3"/>
              </a:cxn>
              <a:cxn ang="T12">
                <a:pos x="T4" y="T5"/>
              </a:cxn>
              <a:cxn ang="T13">
                <a:pos x="T6" y="T7"/>
              </a:cxn>
              <a:cxn ang="T14">
                <a:pos x="T8" y="T9"/>
              </a:cxn>
            </a:cxnLst>
            <a:rect l="T15" t="T16" r="T17" b="T18"/>
            <a:pathLst>
              <a:path w="49" h="68">
                <a:moveTo>
                  <a:pt x="29" y="0"/>
                </a:moveTo>
                <a:lnTo>
                  <a:pt x="48" y="67"/>
                </a:lnTo>
                <a:lnTo>
                  <a:pt x="29" y="67"/>
                </a:lnTo>
                <a:lnTo>
                  <a:pt x="0" y="67"/>
                </a:lnTo>
                <a:lnTo>
                  <a:pt x="29" y="0"/>
                </a:lnTo>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cs-CZ"/>
          </a:p>
        </p:txBody>
      </p:sp>
      <p:sp>
        <p:nvSpPr>
          <p:cNvPr id="23829" name="Freeform 415"/>
          <p:cNvSpPr>
            <a:spLocks/>
          </p:cNvSpPr>
          <p:nvPr/>
        </p:nvSpPr>
        <p:spPr bwMode="auto">
          <a:xfrm>
            <a:off x="6350082" y="3502025"/>
            <a:ext cx="60100" cy="96838"/>
          </a:xfrm>
          <a:custGeom>
            <a:avLst/>
            <a:gdLst>
              <a:gd name="T0" fmla="*/ 2147483647 w 41"/>
              <a:gd name="T1" fmla="*/ 0 h 61"/>
              <a:gd name="T2" fmla="*/ 2147483647 w 41"/>
              <a:gd name="T3" fmla="*/ 2147483647 h 61"/>
              <a:gd name="T4" fmla="*/ 2147483647 w 41"/>
              <a:gd name="T5" fmla="*/ 2147483647 h 61"/>
              <a:gd name="T6" fmla="*/ 0 w 41"/>
              <a:gd name="T7" fmla="*/ 2147483647 h 61"/>
              <a:gd name="T8" fmla="*/ 2147483647 w 41"/>
              <a:gd name="T9" fmla="*/ 0 h 61"/>
              <a:gd name="T10" fmla="*/ 0 60000 65536"/>
              <a:gd name="T11" fmla="*/ 0 60000 65536"/>
              <a:gd name="T12" fmla="*/ 0 60000 65536"/>
              <a:gd name="T13" fmla="*/ 0 60000 65536"/>
              <a:gd name="T14" fmla="*/ 0 60000 65536"/>
              <a:gd name="T15" fmla="*/ 0 w 41"/>
              <a:gd name="T16" fmla="*/ 0 h 61"/>
              <a:gd name="T17" fmla="*/ 41 w 41"/>
              <a:gd name="T18" fmla="*/ 61 h 61"/>
            </a:gdLst>
            <a:ahLst/>
            <a:cxnLst>
              <a:cxn ang="T10">
                <a:pos x="T0" y="T1"/>
              </a:cxn>
              <a:cxn ang="T11">
                <a:pos x="T2" y="T3"/>
              </a:cxn>
              <a:cxn ang="T12">
                <a:pos x="T4" y="T5"/>
              </a:cxn>
              <a:cxn ang="T13">
                <a:pos x="T6" y="T7"/>
              </a:cxn>
              <a:cxn ang="T14">
                <a:pos x="T8" y="T9"/>
              </a:cxn>
            </a:cxnLst>
            <a:rect l="T15" t="T16" r="T17" b="T18"/>
            <a:pathLst>
              <a:path w="41" h="61">
                <a:moveTo>
                  <a:pt x="24" y="0"/>
                </a:moveTo>
                <a:lnTo>
                  <a:pt x="40" y="60"/>
                </a:lnTo>
                <a:lnTo>
                  <a:pt x="24" y="60"/>
                </a:lnTo>
                <a:lnTo>
                  <a:pt x="0" y="60"/>
                </a:lnTo>
                <a:lnTo>
                  <a:pt x="24" y="0"/>
                </a:lnTo>
              </a:path>
            </a:pathLst>
          </a:custGeom>
          <a:solidFill>
            <a:srgbClr val="00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cs-CZ"/>
          </a:p>
        </p:txBody>
      </p:sp>
      <p:sp>
        <p:nvSpPr>
          <p:cNvPr id="23830" name="Freeform 416"/>
          <p:cNvSpPr>
            <a:spLocks/>
          </p:cNvSpPr>
          <p:nvPr/>
        </p:nvSpPr>
        <p:spPr bwMode="auto">
          <a:xfrm>
            <a:off x="6350081" y="3502025"/>
            <a:ext cx="70361" cy="109538"/>
          </a:xfrm>
          <a:custGeom>
            <a:avLst/>
            <a:gdLst>
              <a:gd name="T0" fmla="*/ 2147483647 w 48"/>
              <a:gd name="T1" fmla="*/ 0 h 69"/>
              <a:gd name="T2" fmla="*/ 2147483647 w 48"/>
              <a:gd name="T3" fmla="*/ 2147483647 h 69"/>
              <a:gd name="T4" fmla="*/ 2147483647 w 48"/>
              <a:gd name="T5" fmla="*/ 2147483647 h 69"/>
              <a:gd name="T6" fmla="*/ 0 w 48"/>
              <a:gd name="T7" fmla="*/ 2147483647 h 69"/>
              <a:gd name="T8" fmla="*/ 2147483647 w 48"/>
              <a:gd name="T9" fmla="*/ 0 h 69"/>
              <a:gd name="T10" fmla="*/ 0 60000 65536"/>
              <a:gd name="T11" fmla="*/ 0 60000 65536"/>
              <a:gd name="T12" fmla="*/ 0 60000 65536"/>
              <a:gd name="T13" fmla="*/ 0 60000 65536"/>
              <a:gd name="T14" fmla="*/ 0 60000 65536"/>
              <a:gd name="T15" fmla="*/ 0 w 48"/>
              <a:gd name="T16" fmla="*/ 0 h 69"/>
              <a:gd name="T17" fmla="*/ 48 w 48"/>
              <a:gd name="T18" fmla="*/ 69 h 69"/>
            </a:gdLst>
            <a:ahLst/>
            <a:cxnLst>
              <a:cxn ang="T10">
                <a:pos x="T0" y="T1"/>
              </a:cxn>
              <a:cxn ang="T11">
                <a:pos x="T2" y="T3"/>
              </a:cxn>
              <a:cxn ang="T12">
                <a:pos x="T4" y="T5"/>
              </a:cxn>
              <a:cxn ang="T13">
                <a:pos x="T6" y="T7"/>
              </a:cxn>
              <a:cxn ang="T14">
                <a:pos x="T8" y="T9"/>
              </a:cxn>
            </a:cxnLst>
            <a:rect l="T15" t="T16" r="T17" b="T18"/>
            <a:pathLst>
              <a:path w="48" h="69">
                <a:moveTo>
                  <a:pt x="28" y="0"/>
                </a:moveTo>
                <a:lnTo>
                  <a:pt x="47" y="68"/>
                </a:lnTo>
                <a:lnTo>
                  <a:pt x="28" y="68"/>
                </a:lnTo>
                <a:lnTo>
                  <a:pt x="0" y="68"/>
                </a:lnTo>
                <a:lnTo>
                  <a:pt x="28" y="0"/>
                </a:lnTo>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cs-CZ"/>
          </a:p>
        </p:txBody>
      </p:sp>
      <p:sp>
        <p:nvSpPr>
          <p:cNvPr id="23831" name="Freeform 417"/>
          <p:cNvSpPr>
            <a:spLocks/>
          </p:cNvSpPr>
          <p:nvPr/>
        </p:nvSpPr>
        <p:spPr bwMode="auto">
          <a:xfrm>
            <a:off x="5482296" y="3470275"/>
            <a:ext cx="58634" cy="98425"/>
          </a:xfrm>
          <a:custGeom>
            <a:avLst/>
            <a:gdLst>
              <a:gd name="T0" fmla="*/ 2147483647 w 40"/>
              <a:gd name="T1" fmla="*/ 0 h 62"/>
              <a:gd name="T2" fmla="*/ 2147483647 w 40"/>
              <a:gd name="T3" fmla="*/ 2147483647 h 62"/>
              <a:gd name="T4" fmla="*/ 2147483647 w 40"/>
              <a:gd name="T5" fmla="*/ 2147483647 h 62"/>
              <a:gd name="T6" fmla="*/ 0 w 40"/>
              <a:gd name="T7" fmla="*/ 2147483647 h 62"/>
              <a:gd name="T8" fmla="*/ 2147483647 w 40"/>
              <a:gd name="T9" fmla="*/ 0 h 62"/>
              <a:gd name="T10" fmla="*/ 0 60000 65536"/>
              <a:gd name="T11" fmla="*/ 0 60000 65536"/>
              <a:gd name="T12" fmla="*/ 0 60000 65536"/>
              <a:gd name="T13" fmla="*/ 0 60000 65536"/>
              <a:gd name="T14" fmla="*/ 0 60000 65536"/>
              <a:gd name="T15" fmla="*/ 0 w 40"/>
              <a:gd name="T16" fmla="*/ 0 h 62"/>
              <a:gd name="T17" fmla="*/ 40 w 40"/>
              <a:gd name="T18" fmla="*/ 62 h 62"/>
            </a:gdLst>
            <a:ahLst/>
            <a:cxnLst>
              <a:cxn ang="T10">
                <a:pos x="T0" y="T1"/>
              </a:cxn>
              <a:cxn ang="T11">
                <a:pos x="T2" y="T3"/>
              </a:cxn>
              <a:cxn ang="T12">
                <a:pos x="T4" y="T5"/>
              </a:cxn>
              <a:cxn ang="T13">
                <a:pos x="T6" y="T7"/>
              </a:cxn>
              <a:cxn ang="T14">
                <a:pos x="T8" y="T9"/>
              </a:cxn>
            </a:cxnLst>
            <a:rect l="T15" t="T16" r="T17" b="T18"/>
            <a:pathLst>
              <a:path w="40" h="62">
                <a:moveTo>
                  <a:pt x="22" y="0"/>
                </a:moveTo>
                <a:lnTo>
                  <a:pt x="39" y="61"/>
                </a:lnTo>
                <a:lnTo>
                  <a:pt x="22" y="61"/>
                </a:lnTo>
                <a:lnTo>
                  <a:pt x="0" y="61"/>
                </a:lnTo>
                <a:lnTo>
                  <a:pt x="22" y="0"/>
                </a:lnTo>
              </a:path>
            </a:pathLst>
          </a:custGeom>
          <a:solidFill>
            <a:srgbClr val="00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cs-CZ"/>
          </a:p>
        </p:txBody>
      </p:sp>
      <p:sp>
        <p:nvSpPr>
          <p:cNvPr id="23832" name="Freeform 418"/>
          <p:cNvSpPr>
            <a:spLocks/>
          </p:cNvSpPr>
          <p:nvPr/>
        </p:nvSpPr>
        <p:spPr bwMode="auto">
          <a:xfrm>
            <a:off x="5482296" y="3470276"/>
            <a:ext cx="70361" cy="111125"/>
          </a:xfrm>
          <a:custGeom>
            <a:avLst/>
            <a:gdLst>
              <a:gd name="T0" fmla="*/ 2147483647 w 48"/>
              <a:gd name="T1" fmla="*/ 0 h 70"/>
              <a:gd name="T2" fmla="*/ 2147483647 w 48"/>
              <a:gd name="T3" fmla="*/ 2147483647 h 70"/>
              <a:gd name="T4" fmla="*/ 2147483647 w 48"/>
              <a:gd name="T5" fmla="*/ 2147483647 h 70"/>
              <a:gd name="T6" fmla="*/ 0 w 48"/>
              <a:gd name="T7" fmla="*/ 2147483647 h 70"/>
              <a:gd name="T8" fmla="*/ 2147483647 w 48"/>
              <a:gd name="T9" fmla="*/ 0 h 70"/>
              <a:gd name="T10" fmla="*/ 0 60000 65536"/>
              <a:gd name="T11" fmla="*/ 0 60000 65536"/>
              <a:gd name="T12" fmla="*/ 0 60000 65536"/>
              <a:gd name="T13" fmla="*/ 0 60000 65536"/>
              <a:gd name="T14" fmla="*/ 0 60000 65536"/>
              <a:gd name="T15" fmla="*/ 0 w 48"/>
              <a:gd name="T16" fmla="*/ 0 h 70"/>
              <a:gd name="T17" fmla="*/ 48 w 48"/>
              <a:gd name="T18" fmla="*/ 70 h 70"/>
            </a:gdLst>
            <a:ahLst/>
            <a:cxnLst>
              <a:cxn ang="T10">
                <a:pos x="T0" y="T1"/>
              </a:cxn>
              <a:cxn ang="T11">
                <a:pos x="T2" y="T3"/>
              </a:cxn>
              <a:cxn ang="T12">
                <a:pos x="T4" y="T5"/>
              </a:cxn>
              <a:cxn ang="T13">
                <a:pos x="T6" y="T7"/>
              </a:cxn>
              <a:cxn ang="T14">
                <a:pos x="T8" y="T9"/>
              </a:cxn>
            </a:cxnLst>
            <a:rect l="T15" t="T16" r="T17" b="T18"/>
            <a:pathLst>
              <a:path w="48" h="70">
                <a:moveTo>
                  <a:pt x="27" y="0"/>
                </a:moveTo>
                <a:lnTo>
                  <a:pt x="47" y="69"/>
                </a:lnTo>
                <a:lnTo>
                  <a:pt x="27" y="69"/>
                </a:lnTo>
                <a:lnTo>
                  <a:pt x="0" y="69"/>
                </a:lnTo>
                <a:lnTo>
                  <a:pt x="27" y="0"/>
                </a:lnTo>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cs-CZ"/>
          </a:p>
        </p:txBody>
      </p:sp>
      <p:sp>
        <p:nvSpPr>
          <p:cNvPr id="23833" name="Freeform 419"/>
          <p:cNvSpPr>
            <a:spLocks/>
          </p:cNvSpPr>
          <p:nvPr/>
        </p:nvSpPr>
        <p:spPr bwMode="auto">
          <a:xfrm>
            <a:off x="4598386" y="3470275"/>
            <a:ext cx="58634" cy="98425"/>
          </a:xfrm>
          <a:custGeom>
            <a:avLst/>
            <a:gdLst>
              <a:gd name="T0" fmla="*/ 2147483647 w 40"/>
              <a:gd name="T1" fmla="*/ 0 h 62"/>
              <a:gd name="T2" fmla="*/ 2147483647 w 40"/>
              <a:gd name="T3" fmla="*/ 2147483647 h 62"/>
              <a:gd name="T4" fmla="*/ 2147483647 w 40"/>
              <a:gd name="T5" fmla="*/ 2147483647 h 62"/>
              <a:gd name="T6" fmla="*/ 0 w 40"/>
              <a:gd name="T7" fmla="*/ 2147483647 h 62"/>
              <a:gd name="T8" fmla="*/ 2147483647 w 40"/>
              <a:gd name="T9" fmla="*/ 0 h 62"/>
              <a:gd name="T10" fmla="*/ 0 60000 65536"/>
              <a:gd name="T11" fmla="*/ 0 60000 65536"/>
              <a:gd name="T12" fmla="*/ 0 60000 65536"/>
              <a:gd name="T13" fmla="*/ 0 60000 65536"/>
              <a:gd name="T14" fmla="*/ 0 60000 65536"/>
              <a:gd name="T15" fmla="*/ 0 w 40"/>
              <a:gd name="T16" fmla="*/ 0 h 62"/>
              <a:gd name="T17" fmla="*/ 40 w 40"/>
              <a:gd name="T18" fmla="*/ 62 h 62"/>
            </a:gdLst>
            <a:ahLst/>
            <a:cxnLst>
              <a:cxn ang="T10">
                <a:pos x="T0" y="T1"/>
              </a:cxn>
              <a:cxn ang="T11">
                <a:pos x="T2" y="T3"/>
              </a:cxn>
              <a:cxn ang="T12">
                <a:pos x="T4" y="T5"/>
              </a:cxn>
              <a:cxn ang="T13">
                <a:pos x="T6" y="T7"/>
              </a:cxn>
              <a:cxn ang="T14">
                <a:pos x="T8" y="T9"/>
              </a:cxn>
            </a:cxnLst>
            <a:rect l="T15" t="T16" r="T17" b="T18"/>
            <a:pathLst>
              <a:path w="40" h="62">
                <a:moveTo>
                  <a:pt x="23" y="0"/>
                </a:moveTo>
                <a:lnTo>
                  <a:pt x="39" y="61"/>
                </a:lnTo>
                <a:lnTo>
                  <a:pt x="23" y="61"/>
                </a:lnTo>
                <a:lnTo>
                  <a:pt x="0" y="61"/>
                </a:lnTo>
                <a:lnTo>
                  <a:pt x="23" y="0"/>
                </a:lnTo>
              </a:path>
            </a:pathLst>
          </a:custGeom>
          <a:solidFill>
            <a:srgbClr val="00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cs-CZ"/>
          </a:p>
        </p:txBody>
      </p:sp>
      <p:sp>
        <p:nvSpPr>
          <p:cNvPr id="23834" name="Freeform 420"/>
          <p:cNvSpPr>
            <a:spLocks/>
          </p:cNvSpPr>
          <p:nvPr/>
        </p:nvSpPr>
        <p:spPr bwMode="auto">
          <a:xfrm>
            <a:off x="4598386" y="3470276"/>
            <a:ext cx="70361" cy="111125"/>
          </a:xfrm>
          <a:custGeom>
            <a:avLst/>
            <a:gdLst>
              <a:gd name="T0" fmla="*/ 2147483647 w 48"/>
              <a:gd name="T1" fmla="*/ 0 h 70"/>
              <a:gd name="T2" fmla="*/ 2147483647 w 48"/>
              <a:gd name="T3" fmla="*/ 2147483647 h 70"/>
              <a:gd name="T4" fmla="*/ 2147483647 w 48"/>
              <a:gd name="T5" fmla="*/ 2147483647 h 70"/>
              <a:gd name="T6" fmla="*/ 0 w 48"/>
              <a:gd name="T7" fmla="*/ 2147483647 h 70"/>
              <a:gd name="T8" fmla="*/ 2147483647 w 48"/>
              <a:gd name="T9" fmla="*/ 0 h 70"/>
              <a:gd name="T10" fmla="*/ 0 60000 65536"/>
              <a:gd name="T11" fmla="*/ 0 60000 65536"/>
              <a:gd name="T12" fmla="*/ 0 60000 65536"/>
              <a:gd name="T13" fmla="*/ 0 60000 65536"/>
              <a:gd name="T14" fmla="*/ 0 60000 65536"/>
              <a:gd name="T15" fmla="*/ 0 w 48"/>
              <a:gd name="T16" fmla="*/ 0 h 70"/>
              <a:gd name="T17" fmla="*/ 48 w 48"/>
              <a:gd name="T18" fmla="*/ 70 h 70"/>
            </a:gdLst>
            <a:ahLst/>
            <a:cxnLst>
              <a:cxn ang="T10">
                <a:pos x="T0" y="T1"/>
              </a:cxn>
              <a:cxn ang="T11">
                <a:pos x="T2" y="T3"/>
              </a:cxn>
              <a:cxn ang="T12">
                <a:pos x="T4" y="T5"/>
              </a:cxn>
              <a:cxn ang="T13">
                <a:pos x="T6" y="T7"/>
              </a:cxn>
              <a:cxn ang="T14">
                <a:pos x="T8" y="T9"/>
              </a:cxn>
            </a:cxnLst>
            <a:rect l="T15" t="T16" r="T17" b="T18"/>
            <a:pathLst>
              <a:path w="48" h="70">
                <a:moveTo>
                  <a:pt x="28" y="0"/>
                </a:moveTo>
                <a:lnTo>
                  <a:pt x="47" y="69"/>
                </a:lnTo>
                <a:lnTo>
                  <a:pt x="28" y="69"/>
                </a:lnTo>
                <a:lnTo>
                  <a:pt x="0" y="69"/>
                </a:lnTo>
                <a:lnTo>
                  <a:pt x="28" y="0"/>
                </a:lnTo>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cs-CZ"/>
          </a:p>
        </p:txBody>
      </p:sp>
      <p:sp>
        <p:nvSpPr>
          <p:cNvPr id="23835" name="Freeform 421"/>
          <p:cNvSpPr>
            <a:spLocks/>
          </p:cNvSpPr>
          <p:nvPr/>
        </p:nvSpPr>
        <p:spPr bwMode="auto">
          <a:xfrm>
            <a:off x="3756985" y="3470276"/>
            <a:ext cx="70361" cy="111125"/>
          </a:xfrm>
          <a:custGeom>
            <a:avLst/>
            <a:gdLst>
              <a:gd name="T0" fmla="*/ 2147483647 w 48"/>
              <a:gd name="T1" fmla="*/ 0 h 70"/>
              <a:gd name="T2" fmla="*/ 2147483647 w 48"/>
              <a:gd name="T3" fmla="*/ 2147483647 h 70"/>
              <a:gd name="T4" fmla="*/ 2147483647 w 48"/>
              <a:gd name="T5" fmla="*/ 2147483647 h 70"/>
              <a:gd name="T6" fmla="*/ 0 w 48"/>
              <a:gd name="T7" fmla="*/ 2147483647 h 70"/>
              <a:gd name="T8" fmla="*/ 2147483647 w 48"/>
              <a:gd name="T9" fmla="*/ 0 h 70"/>
              <a:gd name="T10" fmla="*/ 0 60000 65536"/>
              <a:gd name="T11" fmla="*/ 0 60000 65536"/>
              <a:gd name="T12" fmla="*/ 0 60000 65536"/>
              <a:gd name="T13" fmla="*/ 0 60000 65536"/>
              <a:gd name="T14" fmla="*/ 0 60000 65536"/>
              <a:gd name="T15" fmla="*/ 0 w 48"/>
              <a:gd name="T16" fmla="*/ 0 h 70"/>
              <a:gd name="T17" fmla="*/ 48 w 48"/>
              <a:gd name="T18" fmla="*/ 70 h 70"/>
            </a:gdLst>
            <a:ahLst/>
            <a:cxnLst>
              <a:cxn ang="T10">
                <a:pos x="T0" y="T1"/>
              </a:cxn>
              <a:cxn ang="T11">
                <a:pos x="T2" y="T3"/>
              </a:cxn>
              <a:cxn ang="T12">
                <a:pos x="T4" y="T5"/>
              </a:cxn>
              <a:cxn ang="T13">
                <a:pos x="T6" y="T7"/>
              </a:cxn>
              <a:cxn ang="T14">
                <a:pos x="T8" y="T9"/>
              </a:cxn>
            </a:cxnLst>
            <a:rect l="T15" t="T16" r="T17" b="T18"/>
            <a:pathLst>
              <a:path w="48" h="70">
                <a:moveTo>
                  <a:pt x="28" y="0"/>
                </a:moveTo>
                <a:lnTo>
                  <a:pt x="47" y="69"/>
                </a:lnTo>
                <a:lnTo>
                  <a:pt x="28" y="69"/>
                </a:lnTo>
                <a:lnTo>
                  <a:pt x="0" y="69"/>
                </a:lnTo>
                <a:lnTo>
                  <a:pt x="28" y="0"/>
                </a:lnTo>
              </a:path>
            </a:pathLst>
          </a:custGeom>
          <a:solidFill>
            <a:srgbClr val="000000"/>
          </a:solidFill>
          <a:ln w="12700" cap="rnd">
            <a:solidFill>
              <a:srgbClr val="000000"/>
            </a:solidFill>
            <a:round/>
            <a:headEnd/>
            <a:tailEnd/>
          </a:ln>
        </p:spPr>
        <p:txBody>
          <a:bodyPr/>
          <a:lstStyle/>
          <a:p>
            <a:endParaRPr lang="cs-CZ"/>
          </a:p>
        </p:txBody>
      </p:sp>
    </p:spTree>
    <p:extLst>
      <p:ext uri="{BB962C8B-B14F-4D97-AF65-F5344CB8AC3E}">
        <p14:creationId xmlns:p14="http://schemas.microsoft.com/office/powerpoint/2010/main" val="761037144"/>
      </p:ext>
    </p:extLst>
  </p:cSld>
  <p:clrMapOvr>
    <a:masterClrMapping/>
  </p:clrMapOvr>
  <p:transition spd="slow"/>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Nadpis 3"/>
          <p:cNvSpPr>
            <a:spLocks noGrp="1"/>
          </p:cNvSpPr>
          <p:nvPr>
            <p:ph type="title"/>
          </p:nvPr>
        </p:nvSpPr>
        <p:spPr/>
        <p:txBody>
          <a:bodyPr/>
          <a:lstStyle/>
          <a:p>
            <a:r>
              <a:rPr lang="en-US" dirty="0" smtClean="0"/>
              <a:t>Requirements</a:t>
            </a:r>
            <a:endParaRPr lang="cs-CZ" dirty="0"/>
          </a:p>
        </p:txBody>
      </p:sp>
    </p:spTree>
    <p:extLst>
      <p:ext uri="{BB962C8B-B14F-4D97-AF65-F5344CB8AC3E}">
        <p14:creationId xmlns:p14="http://schemas.microsoft.com/office/powerpoint/2010/main" val="4188893080"/>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4933" name="Picture 5" descr="C:\Program Files\Microsoft Office\MEDIA\CAGCAT10\j0233018.wmf"/>
          <p:cNvPicPr>
            <a:picLocks noChangeAspect="1" noChangeArrowheads="1"/>
          </p:cNvPicPr>
          <p:nvPr/>
        </p:nvPicPr>
        <p:blipFill>
          <a:blip r:embed="rId3" cstate="print"/>
          <a:srcRect/>
          <a:stretch>
            <a:fillRect/>
          </a:stretch>
        </p:blipFill>
        <p:spPr bwMode="auto">
          <a:xfrm>
            <a:off x="2143108" y="714356"/>
            <a:ext cx="5143535" cy="5224939"/>
          </a:xfrm>
          <a:prstGeom prst="rect">
            <a:avLst/>
          </a:prstGeom>
          <a:noFill/>
        </p:spPr>
      </p:pic>
      <p:sp>
        <p:nvSpPr>
          <p:cNvPr id="9" name="Zaoblený obdélníkový popisek 8"/>
          <p:cNvSpPr/>
          <p:nvPr/>
        </p:nvSpPr>
        <p:spPr>
          <a:xfrm>
            <a:off x="285720" y="571480"/>
            <a:ext cx="3286148" cy="1571636"/>
          </a:xfrm>
          <a:prstGeom prst="wedgeRoundRectCallout">
            <a:avLst>
              <a:gd name="adj1" fmla="val 34475"/>
              <a:gd name="adj2" fmla="val 7758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We have implemented all your needs</a:t>
            </a:r>
            <a:endParaRPr lang="cs-CZ" sz="2400" dirty="0"/>
          </a:p>
        </p:txBody>
      </p:sp>
      <p:sp>
        <p:nvSpPr>
          <p:cNvPr id="10" name="Zaoblený obdélníkový popisek 9"/>
          <p:cNvSpPr/>
          <p:nvPr/>
        </p:nvSpPr>
        <p:spPr>
          <a:xfrm>
            <a:off x="5715008" y="1857364"/>
            <a:ext cx="3214678" cy="1571636"/>
          </a:xfrm>
          <a:prstGeom prst="wedgeRoundRectCallout">
            <a:avLst>
              <a:gd name="adj1" fmla="val -31368"/>
              <a:gd name="adj2" fmla="val 8297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Yes, but ii is not what I wanted</a:t>
            </a:r>
            <a:endParaRPr lang="cs-CZ" sz="2400" dirty="0"/>
          </a:p>
        </p:txBody>
      </p:sp>
      <p:sp>
        <p:nvSpPr>
          <p:cNvPr id="13" name="Symbol „Zákaz“ 12"/>
          <p:cNvSpPr/>
          <p:nvPr/>
        </p:nvSpPr>
        <p:spPr>
          <a:xfrm>
            <a:off x="1500166" y="214290"/>
            <a:ext cx="6429420" cy="6286520"/>
          </a:xfrm>
          <a:prstGeom prst="noSmoking">
            <a:avLst>
              <a:gd name="adj" fmla="val 11002"/>
            </a:avLst>
          </a:prstGeom>
          <a:solidFill>
            <a:srgbClr val="FF0000">
              <a:alpha val="52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a:solidFill>
                <a:schemeClr val="tx1"/>
              </a:solidFill>
            </a:endParaRPr>
          </a:p>
        </p:txBody>
      </p:sp>
    </p:spTree>
    <p:extLst>
      <p:ext uri="{BB962C8B-B14F-4D97-AF65-F5344CB8AC3E}">
        <p14:creationId xmlns:p14="http://schemas.microsoft.com/office/powerpoint/2010/main" val="705154023"/>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0" presetClass="entr" presetSubtype="0" fill="hold" grpId="0" nodeType="clickEffect">
                                  <p:stCondLst>
                                    <p:cond delay="0"/>
                                  </p:stCondLst>
                                  <p:iterate type="lt">
                                    <p:tmPct val="10000"/>
                                  </p:iterate>
                                  <p:childTnLst>
                                    <p:set>
                                      <p:cBhvr>
                                        <p:cTn id="6" dur="1" fill="hold">
                                          <p:stCondLst>
                                            <p:cond delay="0"/>
                                          </p:stCondLst>
                                        </p:cTn>
                                        <p:tgtEl>
                                          <p:spTgt spid="9"/>
                                        </p:tgtEl>
                                        <p:attrNameLst>
                                          <p:attrName>style.visibility</p:attrName>
                                        </p:attrNameLst>
                                      </p:cBhvr>
                                      <p:to>
                                        <p:strVal val="visible"/>
                                      </p:to>
                                    </p:set>
                                    <p:animEffect transition="in" filter="fade">
                                      <p:cBhvr>
                                        <p:cTn id="7" dur="2000"/>
                                        <p:tgtEl>
                                          <p:spTgt spid="9"/>
                                        </p:tgtEl>
                                      </p:cBhvr>
                                    </p:animEffect>
                                    <p:anim calcmode="lin" valueType="num">
                                      <p:cBhvr>
                                        <p:cTn id="8" dur="2000" fill="hold"/>
                                        <p:tgtEl>
                                          <p:spTgt spid="9"/>
                                        </p:tgtEl>
                                        <p:attrNameLst>
                                          <p:attrName>ppt_x</p:attrName>
                                        </p:attrNameLst>
                                      </p:cBhvr>
                                      <p:tavLst>
                                        <p:tav tm="0">
                                          <p:val>
                                            <p:strVal val="#ppt_x-.1"/>
                                          </p:val>
                                        </p:tav>
                                        <p:tav tm="100000">
                                          <p:val>
                                            <p:strVal val="#ppt_x"/>
                                          </p:val>
                                        </p:tav>
                                      </p:tavLst>
                                    </p:anim>
                                    <p:anim calcmode="lin" valueType="num">
                                      <p:cBhvr>
                                        <p:cTn id="9" dur="20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0" presetClass="entr" presetSubtype="0" fill="hold" grpId="0" nodeType="clickEffect">
                                  <p:stCondLst>
                                    <p:cond delay="0"/>
                                  </p:stCondLst>
                                  <p:iterate type="lt">
                                    <p:tmPct val="10000"/>
                                  </p:iterate>
                                  <p:childTnLst>
                                    <p:set>
                                      <p:cBhvr>
                                        <p:cTn id="13" dur="1" fill="hold">
                                          <p:stCondLst>
                                            <p:cond delay="0"/>
                                          </p:stCondLst>
                                        </p:cTn>
                                        <p:tgtEl>
                                          <p:spTgt spid="10"/>
                                        </p:tgtEl>
                                        <p:attrNameLst>
                                          <p:attrName>style.visibility</p:attrName>
                                        </p:attrNameLst>
                                      </p:cBhvr>
                                      <p:to>
                                        <p:strVal val="visible"/>
                                      </p:to>
                                    </p:set>
                                    <p:animEffect transition="in" filter="fade">
                                      <p:cBhvr>
                                        <p:cTn id="14" dur="2000"/>
                                        <p:tgtEl>
                                          <p:spTgt spid="10"/>
                                        </p:tgtEl>
                                      </p:cBhvr>
                                    </p:animEffect>
                                    <p:anim calcmode="lin" valueType="num">
                                      <p:cBhvr>
                                        <p:cTn id="15" dur="2000" fill="hold"/>
                                        <p:tgtEl>
                                          <p:spTgt spid="10"/>
                                        </p:tgtEl>
                                        <p:attrNameLst>
                                          <p:attrName>ppt_x</p:attrName>
                                        </p:attrNameLst>
                                      </p:cBhvr>
                                      <p:tavLst>
                                        <p:tav tm="0">
                                          <p:val>
                                            <p:strVal val="#ppt_x-.1"/>
                                          </p:val>
                                        </p:tav>
                                        <p:tav tm="100000">
                                          <p:val>
                                            <p:strVal val="#ppt_x"/>
                                          </p:val>
                                        </p:tav>
                                      </p:tavLst>
                                    </p:anim>
                                    <p:anim calcmode="lin" valueType="num">
                                      <p:cBhvr>
                                        <p:cTn id="16" dur="20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1" presetClass="entr" presetSubtype="0" fill="hold" grpId="0" nodeType="clickEffect">
                                  <p:stCondLst>
                                    <p:cond delay="0"/>
                                  </p:stCondLst>
                                  <p:childTnLst>
                                    <p:set>
                                      <p:cBhvr>
                                        <p:cTn id="20" dur="1000">
                                          <p:stCondLst>
                                            <p:cond delay="0"/>
                                          </p:stCondLst>
                                        </p:cTn>
                                        <p:tgtEl>
                                          <p:spTgt spid="13"/>
                                        </p:tgtEl>
                                        <p:attrNameLst>
                                          <p:attrName>style.visibility</p:attrName>
                                        </p:attrNameLst>
                                      </p:cBhvr>
                                      <p:to>
                                        <p:strVal val="visible"/>
                                      </p:to>
                                    </p:set>
                                  </p:childTnLst>
                                </p:cTn>
                              </p:par>
                            </p:childTnLst>
                          </p:cTn>
                        </p:par>
                        <p:par>
                          <p:cTn id="21" fill="hold">
                            <p:stCondLst>
                              <p:cond delay="1000"/>
                            </p:stCondLst>
                            <p:childTnLst>
                              <p:par>
                                <p:cTn id="22" presetID="35" presetClass="emph" presetSubtype="0" repeatCount="3000" fill="hold" grpId="1" nodeType="afterEffect">
                                  <p:stCondLst>
                                    <p:cond delay="0"/>
                                  </p:stCondLst>
                                  <p:childTnLst>
                                    <p:anim calcmode="discrete" valueType="str">
                                      <p:cBhvr>
                                        <p:cTn id="23" dur="1000" fill="hold"/>
                                        <p:tgtEl>
                                          <p:spTgt spid="13"/>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3" grpId="0" animBg="1"/>
      <p:bldP spid="13" grpId="1" animBg="1"/>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5" descr="C:\Program Files\Microsoft Office\MEDIA\CAGCAT10\j0233018.wmf"/>
          <p:cNvPicPr>
            <a:picLocks noChangeAspect="1" noChangeArrowheads="1"/>
          </p:cNvPicPr>
          <p:nvPr/>
        </p:nvPicPr>
        <p:blipFill>
          <a:blip r:embed="rId3" cstate="print"/>
          <a:srcRect/>
          <a:stretch>
            <a:fillRect/>
          </a:stretch>
        </p:blipFill>
        <p:spPr bwMode="auto">
          <a:xfrm>
            <a:off x="2143108" y="714356"/>
            <a:ext cx="5143535" cy="5224939"/>
          </a:xfrm>
          <a:prstGeom prst="rect">
            <a:avLst/>
          </a:prstGeom>
          <a:noFill/>
        </p:spPr>
      </p:pic>
      <p:sp>
        <p:nvSpPr>
          <p:cNvPr id="5" name="Zaoblený obdélníkový popisek 4"/>
          <p:cNvSpPr/>
          <p:nvPr/>
        </p:nvSpPr>
        <p:spPr>
          <a:xfrm>
            <a:off x="285720" y="571480"/>
            <a:ext cx="3286148" cy="1571636"/>
          </a:xfrm>
          <a:prstGeom prst="wedgeRoundRectCallout">
            <a:avLst>
              <a:gd name="adj1" fmla="val 34475"/>
              <a:gd name="adj2" fmla="val 7758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Why you didn’t tell us that you want this requirement?</a:t>
            </a:r>
            <a:endParaRPr lang="cs-CZ" sz="2400" dirty="0"/>
          </a:p>
        </p:txBody>
      </p:sp>
      <p:sp>
        <p:nvSpPr>
          <p:cNvPr id="6" name="Zaoblený obdélníkový popisek 5"/>
          <p:cNvSpPr/>
          <p:nvPr/>
        </p:nvSpPr>
        <p:spPr>
          <a:xfrm>
            <a:off x="5715008" y="1785926"/>
            <a:ext cx="3214678" cy="1571636"/>
          </a:xfrm>
          <a:prstGeom prst="wedgeRoundRectCallout">
            <a:avLst>
              <a:gd name="adj1" fmla="val -31368"/>
              <a:gd name="adj2" fmla="val 8297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You did not ask me. I thought that you knew everything. It is your fault.</a:t>
            </a:r>
            <a:endParaRPr lang="cs-CZ" sz="2400" dirty="0"/>
          </a:p>
        </p:txBody>
      </p:sp>
      <p:sp>
        <p:nvSpPr>
          <p:cNvPr id="7" name="Symbol „Zákaz“ 6"/>
          <p:cNvSpPr/>
          <p:nvPr/>
        </p:nvSpPr>
        <p:spPr>
          <a:xfrm>
            <a:off x="1500166" y="214290"/>
            <a:ext cx="6429420" cy="6286520"/>
          </a:xfrm>
          <a:prstGeom prst="noSmoking">
            <a:avLst>
              <a:gd name="adj" fmla="val 11002"/>
            </a:avLst>
          </a:prstGeom>
          <a:solidFill>
            <a:srgbClr val="FF0000">
              <a:alpha val="52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a:solidFill>
                <a:schemeClr val="tx1"/>
              </a:solidFill>
            </a:endParaRPr>
          </a:p>
        </p:txBody>
      </p:sp>
    </p:spTree>
    <p:extLst>
      <p:ext uri="{BB962C8B-B14F-4D97-AF65-F5344CB8AC3E}">
        <p14:creationId xmlns:p14="http://schemas.microsoft.com/office/powerpoint/2010/main" val="2037916612"/>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0" presetClass="entr" presetSubtype="0" fill="hold" grpId="0" nodeType="click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3000"/>
                                        <p:tgtEl>
                                          <p:spTgt spid="5"/>
                                        </p:tgtEl>
                                      </p:cBhvr>
                                    </p:animEffect>
                                    <p:anim calcmode="lin" valueType="num">
                                      <p:cBhvr>
                                        <p:cTn id="8" dur="3000" fill="hold"/>
                                        <p:tgtEl>
                                          <p:spTgt spid="5"/>
                                        </p:tgtEl>
                                        <p:attrNameLst>
                                          <p:attrName>ppt_x</p:attrName>
                                        </p:attrNameLst>
                                      </p:cBhvr>
                                      <p:tavLst>
                                        <p:tav tm="0">
                                          <p:val>
                                            <p:strVal val="#ppt_x-.1"/>
                                          </p:val>
                                        </p:tav>
                                        <p:tav tm="100000">
                                          <p:val>
                                            <p:strVal val="#ppt_x"/>
                                          </p:val>
                                        </p:tav>
                                      </p:tavLst>
                                    </p:anim>
                                    <p:anim calcmode="lin" valueType="num">
                                      <p:cBhvr>
                                        <p:cTn id="9" dur="30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0" presetClass="entr" presetSubtype="0" fill="hold" grpId="0" nodeType="clickEffect">
                                  <p:stCondLst>
                                    <p:cond delay="0"/>
                                  </p:stCondLst>
                                  <p:iterate type="lt">
                                    <p:tmPct val="10000"/>
                                  </p:iterate>
                                  <p:childTnLst>
                                    <p:set>
                                      <p:cBhvr>
                                        <p:cTn id="13" dur="1" fill="hold">
                                          <p:stCondLst>
                                            <p:cond delay="0"/>
                                          </p:stCondLst>
                                        </p:cTn>
                                        <p:tgtEl>
                                          <p:spTgt spid="6"/>
                                        </p:tgtEl>
                                        <p:attrNameLst>
                                          <p:attrName>style.visibility</p:attrName>
                                        </p:attrNameLst>
                                      </p:cBhvr>
                                      <p:to>
                                        <p:strVal val="visible"/>
                                      </p:to>
                                    </p:set>
                                    <p:animEffect transition="in" filter="fade">
                                      <p:cBhvr>
                                        <p:cTn id="14" dur="2000"/>
                                        <p:tgtEl>
                                          <p:spTgt spid="6"/>
                                        </p:tgtEl>
                                      </p:cBhvr>
                                    </p:animEffect>
                                    <p:anim calcmode="lin" valueType="num">
                                      <p:cBhvr>
                                        <p:cTn id="15" dur="2000" fill="hold"/>
                                        <p:tgtEl>
                                          <p:spTgt spid="6"/>
                                        </p:tgtEl>
                                        <p:attrNameLst>
                                          <p:attrName>ppt_x</p:attrName>
                                        </p:attrNameLst>
                                      </p:cBhvr>
                                      <p:tavLst>
                                        <p:tav tm="0">
                                          <p:val>
                                            <p:strVal val="#ppt_x-.1"/>
                                          </p:val>
                                        </p:tav>
                                        <p:tav tm="100000">
                                          <p:val>
                                            <p:strVal val="#ppt_x"/>
                                          </p:val>
                                        </p:tav>
                                      </p:tavLst>
                                    </p:anim>
                                    <p:anim calcmode="lin" valueType="num">
                                      <p:cBhvr>
                                        <p:cTn id="16" dur="20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1" presetClass="entr" presetSubtype="0" fill="hold" grpId="0" nodeType="clickEffect">
                                  <p:stCondLst>
                                    <p:cond delay="0"/>
                                  </p:stCondLst>
                                  <p:childTnLst>
                                    <p:set>
                                      <p:cBhvr>
                                        <p:cTn id="20" dur="1000">
                                          <p:stCondLst>
                                            <p:cond delay="0"/>
                                          </p:stCondLst>
                                        </p:cTn>
                                        <p:tgtEl>
                                          <p:spTgt spid="7"/>
                                        </p:tgtEl>
                                        <p:attrNameLst>
                                          <p:attrName>style.visibility</p:attrName>
                                        </p:attrNameLst>
                                      </p:cBhvr>
                                      <p:to>
                                        <p:strVal val="visible"/>
                                      </p:to>
                                    </p:set>
                                  </p:childTnLst>
                                </p:cTn>
                              </p:par>
                            </p:childTnLst>
                          </p:cTn>
                        </p:par>
                        <p:par>
                          <p:cTn id="21" fill="hold">
                            <p:stCondLst>
                              <p:cond delay="1000"/>
                            </p:stCondLst>
                            <p:childTnLst>
                              <p:par>
                                <p:cTn id="22" presetID="35" presetClass="emph" presetSubtype="0" repeatCount="3000" fill="hold" grpId="1" nodeType="afterEffect">
                                  <p:stCondLst>
                                    <p:cond delay="0"/>
                                  </p:stCondLst>
                                  <p:childTnLst>
                                    <p:anim calcmode="discrete" valueType="str">
                                      <p:cBhvr>
                                        <p:cTn id="23" dur="1000" fill="hold"/>
                                        <p:tgtEl>
                                          <p:spTgt spid="7"/>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7" grpId="1" animBg="1"/>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C:\Program Files\Microsoft Office\MEDIA\CAGCAT10\j0195384.wmf"/>
          <p:cNvPicPr>
            <a:picLocks noGrp="1" noChangeAspect="1" noChangeArrowheads="1"/>
          </p:cNvPicPr>
          <p:nvPr>
            <p:ph idx="1"/>
          </p:nvPr>
        </p:nvPicPr>
        <p:blipFill>
          <a:blip r:embed="rId3" cstate="print"/>
          <a:stretch>
            <a:fillRect/>
          </a:stretch>
        </p:blipFill>
        <p:spPr bwMode="auto">
          <a:xfrm>
            <a:off x="2285984" y="1214422"/>
            <a:ext cx="5000660" cy="5105052"/>
          </a:xfrm>
          <a:prstGeom prst="rect">
            <a:avLst/>
          </a:prstGeom>
          <a:noFill/>
        </p:spPr>
      </p:pic>
      <p:sp>
        <p:nvSpPr>
          <p:cNvPr id="5" name="Obláček 4"/>
          <p:cNvSpPr/>
          <p:nvPr/>
        </p:nvSpPr>
        <p:spPr>
          <a:xfrm>
            <a:off x="857224" y="0"/>
            <a:ext cx="3500462" cy="2000240"/>
          </a:xfrm>
          <a:prstGeom prst="cloudCallout">
            <a:avLst>
              <a:gd name="adj1" fmla="val 84386"/>
              <a:gd name="adj2" fmla="val 2671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I think that this requirement means this….</a:t>
            </a:r>
            <a:endParaRPr lang="cs-CZ" sz="2400" dirty="0"/>
          </a:p>
        </p:txBody>
      </p:sp>
      <p:sp>
        <p:nvSpPr>
          <p:cNvPr id="6" name="Symbol „Zákaz“ 5"/>
          <p:cNvSpPr/>
          <p:nvPr/>
        </p:nvSpPr>
        <p:spPr>
          <a:xfrm>
            <a:off x="1500166" y="214290"/>
            <a:ext cx="6429420" cy="6286520"/>
          </a:xfrm>
          <a:prstGeom prst="noSmoking">
            <a:avLst>
              <a:gd name="adj" fmla="val 11002"/>
            </a:avLst>
          </a:prstGeom>
          <a:solidFill>
            <a:srgbClr val="FF0000">
              <a:alpha val="52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a:solidFill>
                <a:schemeClr val="tx1"/>
              </a:solidFill>
            </a:endParaRPr>
          </a:p>
        </p:txBody>
      </p:sp>
    </p:spTree>
    <p:extLst>
      <p:ext uri="{BB962C8B-B14F-4D97-AF65-F5344CB8AC3E}">
        <p14:creationId xmlns:p14="http://schemas.microsoft.com/office/powerpoint/2010/main" val="1928724057"/>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0" presetClass="entr" presetSubtype="0" fill="hold" grpId="0" nodeType="click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2000"/>
                                        <p:tgtEl>
                                          <p:spTgt spid="5"/>
                                        </p:tgtEl>
                                      </p:cBhvr>
                                    </p:animEffect>
                                    <p:anim calcmode="lin" valueType="num">
                                      <p:cBhvr>
                                        <p:cTn id="8" dur="2000" fill="hold"/>
                                        <p:tgtEl>
                                          <p:spTgt spid="5"/>
                                        </p:tgtEl>
                                        <p:attrNameLst>
                                          <p:attrName>ppt_x</p:attrName>
                                        </p:attrNameLst>
                                      </p:cBhvr>
                                      <p:tavLst>
                                        <p:tav tm="0">
                                          <p:val>
                                            <p:strVal val="#ppt_x-.1"/>
                                          </p:val>
                                        </p:tav>
                                        <p:tav tm="100000">
                                          <p:val>
                                            <p:strVal val="#ppt_x"/>
                                          </p:val>
                                        </p:tav>
                                      </p:tavLst>
                                    </p:anim>
                                    <p:anim calcmode="lin" valueType="num">
                                      <p:cBhvr>
                                        <p:cTn id="9" dur="20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1" presetClass="entr" presetSubtype="0" fill="hold" grpId="0" nodeType="clickEffect">
                                  <p:stCondLst>
                                    <p:cond delay="0"/>
                                  </p:stCondLst>
                                  <p:childTnLst>
                                    <p:set>
                                      <p:cBhvr>
                                        <p:cTn id="13" dur="1000">
                                          <p:stCondLst>
                                            <p:cond delay="0"/>
                                          </p:stCondLst>
                                        </p:cTn>
                                        <p:tgtEl>
                                          <p:spTgt spid="6"/>
                                        </p:tgtEl>
                                        <p:attrNameLst>
                                          <p:attrName>style.visibility</p:attrName>
                                        </p:attrNameLst>
                                      </p:cBhvr>
                                      <p:to>
                                        <p:strVal val="visible"/>
                                      </p:to>
                                    </p:set>
                                  </p:childTnLst>
                                </p:cTn>
                              </p:par>
                            </p:childTnLst>
                          </p:cTn>
                        </p:par>
                        <p:par>
                          <p:cTn id="14" fill="hold">
                            <p:stCondLst>
                              <p:cond delay="1000"/>
                            </p:stCondLst>
                            <p:childTnLst>
                              <p:par>
                                <p:cTn id="15" presetID="35" presetClass="emph" presetSubtype="0" repeatCount="3000" fill="hold" grpId="1" nodeType="afterEffect">
                                  <p:stCondLst>
                                    <p:cond delay="0"/>
                                  </p:stCondLst>
                                  <p:childTnLst>
                                    <p:anim calcmode="discrete" valueType="str">
                                      <p:cBhvr>
                                        <p:cTn id="16" dur="1000" fill="hold"/>
                                        <p:tgtEl>
                                          <p:spTgt spid="6"/>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6" grpId="1"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Nadpis 1"/>
          <p:cNvSpPr>
            <a:spLocks noGrp="1"/>
          </p:cNvSpPr>
          <p:nvPr>
            <p:ph type="title"/>
          </p:nvPr>
        </p:nvSpPr>
        <p:spPr/>
        <p:txBody>
          <a:bodyPr>
            <a:normAutofit fontScale="90000"/>
          </a:bodyPr>
          <a:lstStyle/>
          <a:p>
            <a:r>
              <a:rPr lang="en-US" sz="3600" smtClean="0"/>
              <a:t>Software Engineering Code of Ethics and Professional Practice 2/2</a:t>
            </a:r>
            <a:endParaRPr lang="cs-CZ" sz="3600" smtClean="0"/>
          </a:p>
        </p:txBody>
      </p:sp>
      <p:sp>
        <p:nvSpPr>
          <p:cNvPr id="8195" name="Zástupný symbol pro obsah 2"/>
          <p:cNvSpPr>
            <a:spLocks noGrp="1"/>
          </p:cNvSpPr>
          <p:nvPr>
            <p:ph idx="1"/>
          </p:nvPr>
        </p:nvSpPr>
        <p:spPr/>
        <p:txBody>
          <a:bodyPr>
            <a:normAutofit lnSpcReduction="10000"/>
          </a:bodyPr>
          <a:lstStyle/>
          <a:p>
            <a:pPr>
              <a:buFont typeface="Wingdings" pitchFamily="2" charset="2"/>
              <a:buNone/>
            </a:pPr>
            <a:r>
              <a:rPr lang="en-US" dirty="0" smtClean="0"/>
              <a:t>5. MANAGEMENT - Software engineering managers and leaders shall subscribe to and promote an ethical approach to the management of software development and maintenance.</a:t>
            </a:r>
          </a:p>
          <a:p>
            <a:pPr>
              <a:buFont typeface="Wingdings" pitchFamily="2" charset="2"/>
              <a:buNone/>
            </a:pPr>
            <a:r>
              <a:rPr lang="en-US" dirty="0" smtClean="0"/>
              <a:t>6. PROFESSION - Software engineers shall advance the integrity and reputation of the profession consistent with the public interest.</a:t>
            </a:r>
          </a:p>
          <a:p>
            <a:pPr>
              <a:buFont typeface="Wingdings" pitchFamily="2" charset="2"/>
              <a:buNone/>
            </a:pPr>
            <a:r>
              <a:rPr lang="en-US" dirty="0" smtClean="0"/>
              <a:t>7. COLLEAGUES - Software engineers shall be fair to and supportive of their colleagues.</a:t>
            </a:r>
          </a:p>
          <a:p>
            <a:pPr>
              <a:buFont typeface="Wingdings" pitchFamily="2" charset="2"/>
              <a:buNone/>
            </a:pPr>
            <a:r>
              <a:rPr lang="en-US" dirty="0" smtClean="0"/>
              <a:t>8. SELF - Software engineers shall participate in lifelong learning regarding the practice of their profession and shall promote an ethical approach to the practice of the profession.</a:t>
            </a:r>
          </a:p>
        </p:txBody>
      </p:sp>
    </p:spTree>
    <p:extLst>
      <p:ext uri="{BB962C8B-B14F-4D97-AF65-F5344CB8AC3E}">
        <p14:creationId xmlns:p14="http://schemas.microsoft.com/office/powerpoint/2010/main" val="3518713211"/>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Users\svata\AppData\Local\Microsoft\Windows\Temporary Internet Files\Content.IE5\L3RXZ0DE\MCj04324950000[1].wmf"/>
          <p:cNvPicPr>
            <a:picLocks noGrp="1" noChangeAspect="1" noChangeArrowheads="1"/>
          </p:cNvPicPr>
          <p:nvPr>
            <p:ph idx="1"/>
          </p:nvPr>
        </p:nvPicPr>
        <p:blipFill>
          <a:blip r:embed="rId3" cstate="print"/>
          <a:stretch>
            <a:fillRect/>
          </a:stretch>
        </p:blipFill>
        <p:spPr bwMode="auto">
          <a:xfrm>
            <a:off x="2357422" y="2000240"/>
            <a:ext cx="4883017" cy="4857760"/>
          </a:xfrm>
          <a:prstGeom prst="rect">
            <a:avLst/>
          </a:prstGeom>
          <a:noFill/>
        </p:spPr>
      </p:pic>
      <p:sp>
        <p:nvSpPr>
          <p:cNvPr id="5" name="Zaoblený obdélníkový popisek 4"/>
          <p:cNvSpPr/>
          <p:nvPr/>
        </p:nvSpPr>
        <p:spPr>
          <a:xfrm>
            <a:off x="214282" y="214290"/>
            <a:ext cx="3286148" cy="1571636"/>
          </a:xfrm>
          <a:prstGeom prst="wedgeRoundRectCallout">
            <a:avLst>
              <a:gd name="adj1" fmla="val 29009"/>
              <a:gd name="adj2" fmla="val 6303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I have a new great requirement.  That requirement must be implemented now.</a:t>
            </a:r>
            <a:endParaRPr lang="cs-CZ" sz="2400" dirty="0"/>
          </a:p>
        </p:txBody>
      </p:sp>
      <p:sp>
        <p:nvSpPr>
          <p:cNvPr id="6" name="Zaoblený obdélníkový popisek 5"/>
          <p:cNvSpPr/>
          <p:nvPr/>
        </p:nvSpPr>
        <p:spPr>
          <a:xfrm>
            <a:off x="5643570" y="500042"/>
            <a:ext cx="3214678" cy="1571636"/>
          </a:xfrm>
          <a:prstGeom prst="wedgeRoundRectCallout">
            <a:avLst>
              <a:gd name="adj1" fmla="val -31368"/>
              <a:gd name="adj2" fmla="val 8297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Sure, no problem…</a:t>
            </a:r>
            <a:endParaRPr lang="cs-CZ" sz="2400" dirty="0"/>
          </a:p>
        </p:txBody>
      </p:sp>
      <p:sp>
        <p:nvSpPr>
          <p:cNvPr id="7" name="Symbol „Zákaz“ 6"/>
          <p:cNvSpPr/>
          <p:nvPr/>
        </p:nvSpPr>
        <p:spPr>
          <a:xfrm>
            <a:off x="1500166" y="214290"/>
            <a:ext cx="6429420" cy="6286520"/>
          </a:xfrm>
          <a:prstGeom prst="noSmoking">
            <a:avLst>
              <a:gd name="adj" fmla="val 11002"/>
            </a:avLst>
          </a:prstGeom>
          <a:solidFill>
            <a:srgbClr val="FF0000">
              <a:alpha val="52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a:solidFill>
                <a:schemeClr val="tx1"/>
              </a:solidFill>
            </a:endParaRPr>
          </a:p>
        </p:txBody>
      </p:sp>
    </p:spTree>
    <p:extLst>
      <p:ext uri="{BB962C8B-B14F-4D97-AF65-F5344CB8AC3E}">
        <p14:creationId xmlns:p14="http://schemas.microsoft.com/office/powerpoint/2010/main" val="46365380"/>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0" presetClass="entr" presetSubtype="0" fill="hold" grpId="0" nodeType="click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2000"/>
                                        <p:tgtEl>
                                          <p:spTgt spid="5"/>
                                        </p:tgtEl>
                                      </p:cBhvr>
                                    </p:animEffect>
                                    <p:anim calcmode="lin" valueType="num">
                                      <p:cBhvr>
                                        <p:cTn id="8" dur="2000" fill="hold"/>
                                        <p:tgtEl>
                                          <p:spTgt spid="5"/>
                                        </p:tgtEl>
                                        <p:attrNameLst>
                                          <p:attrName>ppt_x</p:attrName>
                                        </p:attrNameLst>
                                      </p:cBhvr>
                                      <p:tavLst>
                                        <p:tav tm="0">
                                          <p:val>
                                            <p:strVal val="#ppt_x-.1"/>
                                          </p:val>
                                        </p:tav>
                                        <p:tav tm="100000">
                                          <p:val>
                                            <p:strVal val="#ppt_x"/>
                                          </p:val>
                                        </p:tav>
                                      </p:tavLst>
                                    </p:anim>
                                    <p:anim calcmode="lin" valueType="num">
                                      <p:cBhvr>
                                        <p:cTn id="9" dur="20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0" presetClass="entr" presetSubtype="0" fill="hold" grpId="0" nodeType="clickEffect">
                                  <p:stCondLst>
                                    <p:cond delay="0"/>
                                  </p:stCondLst>
                                  <p:iterate type="lt">
                                    <p:tmPct val="10000"/>
                                  </p:iterate>
                                  <p:childTnLst>
                                    <p:set>
                                      <p:cBhvr>
                                        <p:cTn id="13" dur="1" fill="hold">
                                          <p:stCondLst>
                                            <p:cond delay="0"/>
                                          </p:stCondLst>
                                        </p:cTn>
                                        <p:tgtEl>
                                          <p:spTgt spid="6"/>
                                        </p:tgtEl>
                                        <p:attrNameLst>
                                          <p:attrName>style.visibility</p:attrName>
                                        </p:attrNameLst>
                                      </p:cBhvr>
                                      <p:to>
                                        <p:strVal val="visible"/>
                                      </p:to>
                                    </p:set>
                                    <p:animEffect transition="in" filter="fade">
                                      <p:cBhvr>
                                        <p:cTn id="14" dur="2000"/>
                                        <p:tgtEl>
                                          <p:spTgt spid="6"/>
                                        </p:tgtEl>
                                      </p:cBhvr>
                                    </p:animEffect>
                                    <p:anim calcmode="lin" valueType="num">
                                      <p:cBhvr>
                                        <p:cTn id="15" dur="2000" fill="hold"/>
                                        <p:tgtEl>
                                          <p:spTgt spid="6"/>
                                        </p:tgtEl>
                                        <p:attrNameLst>
                                          <p:attrName>ppt_x</p:attrName>
                                        </p:attrNameLst>
                                      </p:cBhvr>
                                      <p:tavLst>
                                        <p:tav tm="0">
                                          <p:val>
                                            <p:strVal val="#ppt_x-.1"/>
                                          </p:val>
                                        </p:tav>
                                        <p:tav tm="100000">
                                          <p:val>
                                            <p:strVal val="#ppt_x"/>
                                          </p:val>
                                        </p:tav>
                                      </p:tavLst>
                                    </p:anim>
                                    <p:anim calcmode="lin" valueType="num">
                                      <p:cBhvr>
                                        <p:cTn id="16" dur="20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1" presetClass="entr" presetSubtype="0" fill="hold" grpId="0" nodeType="clickEffect">
                                  <p:stCondLst>
                                    <p:cond delay="0"/>
                                  </p:stCondLst>
                                  <p:childTnLst>
                                    <p:set>
                                      <p:cBhvr>
                                        <p:cTn id="20" dur="1000">
                                          <p:stCondLst>
                                            <p:cond delay="0"/>
                                          </p:stCondLst>
                                        </p:cTn>
                                        <p:tgtEl>
                                          <p:spTgt spid="7"/>
                                        </p:tgtEl>
                                        <p:attrNameLst>
                                          <p:attrName>style.visibility</p:attrName>
                                        </p:attrNameLst>
                                      </p:cBhvr>
                                      <p:to>
                                        <p:strVal val="visible"/>
                                      </p:to>
                                    </p:set>
                                  </p:childTnLst>
                                </p:cTn>
                              </p:par>
                            </p:childTnLst>
                          </p:cTn>
                        </p:par>
                        <p:par>
                          <p:cTn id="21" fill="hold">
                            <p:stCondLst>
                              <p:cond delay="1000"/>
                            </p:stCondLst>
                            <p:childTnLst>
                              <p:par>
                                <p:cTn id="22" presetID="35" presetClass="emph" presetSubtype="0" repeatCount="3000" fill="hold" grpId="1" nodeType="afterEffect">
                                  <p:stCondLst>
                                    <p:cond delay="0"/>
                                  </p:stCondLst>
                                  <p:childTnLst>
                                    <p:anim calcmode="discrete" valueType="str">
                                      <p:cBhvr>
                                        <p:cTn id="23" dur="1000" fill="hold"/>
                                        <p:tgtEl>
                                          <p:spTgt spid="7"/>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7" grpId="1" animBg="1"/>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Freeform 7"/>
          <p:cNvSpPr>
            <a:spLocks/>
          </p:cNvSpPr>
          <p:nvPr/>
        </p:nvSpPr>
        <p:spPr bwMode="auto">
          <a:xfrm>
            <a:off x="4425948" y="1571612"/>
            <a:ext cx="2060306" cy="1164014"/>
          </a:xfrm>
          <a:custGeom>
            <a:avLst/>
            <a:gdLst/>
            <a:ahLst/>
            <a:cxnLst>
              <a:cxn ang="0">
                <a:pos x="152" y="640"/>
              </a:cxn>
              <a:cxn ang="0">
                <a:pos x="8" y="352"/>
              </a:cxn>
              <a:cxn ang="0">
                <a:pos x="104" y="112"/>
              </a:cxn>
              <a:cxn ang="0">
                <a:pos x="440" y="208"/>
              </a:cxn>
              <a:cxn ang="0">
                <a:pos x="824" y="16"/>
              </a:cxn>
              <a:cxn ang="0">
                <a:pos x="1208" y="112"/>
              </a:cxn>
              <a:cxn ang="0">
                <a:pos x="1112" y="496"/>
              </a:cxn>
              <a:cxn ang="0">
                <a:pos x="1256" y="784"/>
              </a:cxn>
              <a:cxn ang="0">
                <a:pos x="1016" y="976"/>
              </a:cxn>
              <a:cxn ang="0">
                <a:pos x="632" y="784"/>
              </a:cxn>
              <a:cxn ang="0">
                <a:pos x="344" y="1072"/>
              </a:cxn>
              <a:cxn ang="0">
                <a:pos x="56" y="928"/>
              </a:cxn>
              <a:cxn ang="0">
                <a:pos x="152" y="640"/>
              </a:cxn>
            </a:cxnLst>
            <a:rect l="0" t="0" r="r" b="b"/>
            <a:pathLst>
              <a:path w="1272" h="1096">
                <a:moveTo>
                  <a:pt x="152" y="640"/>
                </a:moveTo>
                <a:cubicBezTo>
                  <a:pt x="144" y="544"/>
                  <a:pt x="16" y="440"/>
                  <a:pt x="8" y="352"/>
                </a:cubicBezTo>
                <a:cubicBezTo>
                  <a:pt x="0" y="264"/>
                  <a:pt x="32" y="136"/>
                  <a:pt x="104" y="112"/>
                </a:cubicBezTo>
                <a:cubicBezTo>
                  <a:pt x="176" y="88"/>
                  <a:pt x="320" y="224"/>
                  <a:pt x="440" y="208"/>
                </a:cubicBezTo>
                <a:cubicBezTo>
                  <a:pt x="560" y="192"/>
                  <a:pt x="696" y="32"/>
                  <a:pt x="824" y="16"/>
                </a:cubicBezTo>
                <a:cubicBezTo>
                  <a:pt x="952" y="0"/>
                  <a:pt x="1160" y="32"/>
                  <a:pt x="1208" y="112"/>
                </a:cubicBezTo>
                <a:cubicBezTo>
                  <a:pt x="1256" y="192"/>
                  <a:pt x="1104" y="384"/>
                  <a:pt x="1112" y="496"/>
                </a:cubicBezTo>
                <a:cubicBezTo>
                  <a:pt x="1120" y="608"/>
                  <a:pt x="1272" y="704"/>
                  <a:pt x="1256" y="784"/>
                </a:cubicBezTo>
                <a:cubicBezTo>
                  <a:pt x="1240" y="864"/>
                  <a:pt x="1120" y="976"/>
                  <a:pt x="1016" y="976"/>
                </a:cubicBezTo>
                <a:cubicBezTo>
                  <a:pt x="912" y="976"/>
                  <a:pt x="744" y="768"/>
                  <a:pt x="632" y="784"/>
                </a:cubicBezTo>
                <a:cubicBezTo>
                  <a:pt x="520" y="800"/>
                  <a:pt x="440" y="1048"/>
                  <a:pt x="344" y="1072"/>
                </a:cubicBezTo>
                <a:cubicBezTo>
                  <a:pt x="248" y="1096"/>
                  <a:pt x="96" y="1000"/>
                  <a:pt x="56" y="928"/>
                </a:cubicBezTo>
                <a:cubicBezTo>
                  <a:pt x="16" y="856"/>
                  <a:pt x="160" y="736"/>
                  <a:pt x="152" y="640"/>
                </a:cubicBezTo>
                <a:close/>
              </a:path>
            </a:pathLst>
          </a:custGeom>
          <a:gradFill rotWithShape="0">
            <a:gsLst>
              <a:gs pos="0">
                <a:srgbClr val="FFFFFF"/>
              </a:gs>
              <a:gs pos="100000">
                <a:srgbClr val="FF3300"/>
              </a:gs>
            </a:gsLst>
            <a:path path="rect">
              <a:fillToRect l="50000" t="50000" r="50000" b="50000"/>
            </a:path>
          </a:gradFill>
          <a:ln w="28575" cap="flat" cmpd="sng">
            <a:solidFill>
              <a:schemeClr val="bg2"/>
            </a:solidFill>
            <a:prstDash val="solid"/>
            <a:round/>
            <a:headEnd type="none" w="sm" len="sm"/>
            <a:tailEnd type="none" w="sm" len="sm"/>
          </a:ln>
          <a:effectLst/>
        </p:spPr>
        <p:txBody>
          <a:bodyPr wrap="none" anchor="ctr"/>
          <a:lstStyle/>
          <a:p>
            <a:endParaRPr lang="cs-CZ"/>
          </a:p>
        </p:txBody>
      </p:sp>
      <p:sp>
        <p:nvSpPr>
          <p:cNvPr id="80" name="Line 12"/>
          <p:cNvSpPr>
            <a:spLocks noChangeShapeType="1"/>
          </p:cNvSpPr>
          <p:nvPr/>
        </p:nvSpPr>
        <p:spPr bwMode="auto">
          <a:xfrm>
            <a:off x="3804079" y="3014077"/>
            <a:ext cx="4925555" cy="22824"/>
          </a:xfrm>
          <a:prstGeom prst="line">
            <a:avLst/>
          </a:prstGeom>
          <a:noFill/>
          <a:ln w="28575">
            <a:solidFill>
              <a:srgbClr val="FFFF99"/>
            </a:solidFill>
            <a:prstDash val="sysDot"/>
            <a:round/>
            <a:headEnd type="none" w="sm" len="sm"/>
            <a:tailEnd type="none" w="sm" len="sm"/>
          </a:ln>
          <a:effectLst/>
        </p:spPr>
        <p:txBody>
          <a:bodyPr wrap="none" anchor="ctr"/>
          <a:lstStyle/>
          <a:p>
            <a:endParaRPr lang="cs-CZ"/>
          </a:p>
        </p:txBody>
      </p:sp>
      <p:sp>
        <p:nvSpPr>
          <p:cNvPr id="81" name="Text Box 13"/>
          <p:cNvSpPr txBox="1">
            <a:spLocks noChangeArrowheads="1"/>
          </p:cNvSpPr>
          <p:nvPr/>
        </p:nvSpPr>
        <p:spPr bwMode="auto">
          <a:xfrm>
            <a:off x="6910520" y="3068854"/>
            <a:ext cx="1540144" cy="584775"/>
          </a:xfrm>
          <a:prstGeom prst="rect">
            <a:avLst/>
          </a:prstGeom>
          <a:noFill/>
          <a:ln w="12700">
            <a:noFill/>
            <a:miter lim="800000"/>
            <a:headEnd type="none" w="sm" len="sm"/>
            <a:tailEnd type="none" w="sm" len="sm"/>
          </a:ln>
          <a:effectLst/>
        </p:spPr>
        <p:txBody>
          <a:bodyPr>
            <a:spAutoFit/>
          </a:bodyPr>
          <a:lstStyle/>
          <a:p>
            <a:pPr algn="ctr"/>
            <a:r>
              <a:rPr lang="en-US" sz="1600" b="1" dirty="0" smtClean="0"/>
              <a:t>Solution domain</a:t>
            </a:r>
            <a:endParaRPr lang="en-US" sz="1600" b="1" dirty="0"/>
          </a:p>
        </p:txBody>
      </p:sp>
      <p:sp>
        <p:nvSpPr>
          <p:cNvPr id="82" name="Text Box 14"/>
          <p:cNvSpPr txBox="1">
            <a:spLocks noChangeArrowheads="1"/>
          </p:cNvSpPr>
          <p:nvPr/>
        </p:nvSpPr>
        <p:spPr bwMode="auto">
          <a:xfrm>
            <a:off x="6776848" y="1911687"/>
            <a:ext cx="1557580" cy="584775"/>
          </a:xfrm>
          <a:prstGeom prst="rect">
            <a:avLst/>
          </a:prstGeom>
          <a:noFill/>
          <a:ln w="12700">
            <a:noFill/>
            <a:miter lim="800000"/>
            <a:headEnd type="none" w="sm" len="sm"/>
            <a:tailEnd type="none" w="sm" len="sm"/>
          </a:ln>
          <a:effectLst/>
        </p:spPr>
        <p:txBody>
          <a:bodyPr>
            <a:spAutoFit/>
          </a:bodyPr>
          <a:lstStyle/>
          <a:p>
            <a:pPr algn="ctr"/>
            <a:r>
              <a:rPr lang="en-US" sz="1600" b="1" dirty="0" smtClean="0"/>
              <a:t>Problem Domain</a:t>
            </a:r>
            <a:endParaRPr lang="en-US" sz="1600" b="1" dirty="0"/>
          </a:p>
        </p:txBody>
      </p:sp>
      <p:sp>
        <p:nvSpPr>
          <p:cNvPr id="83" name="Text Box 30"/>
          <p:cNvSpPr txBox="1">
            <a:spLocks noChangeArrowheads="1"/>
          </p:cNvSpPr>
          <p:nvPr/>
        </p:nvSpPr>
        <p:spPr bwMode="auto">
          <a:xfrm>
            <a:off x="5286104" y="5643380"/>
            <a:ext cx="1726124" cy="337792"/>
          </a:xfrm>
          <a:prstGeom prst="rect">
            <a:avLst/>
          </a:prstGeom>
          <a:ln>
            <a:solidFill>
              <a:schemeClr val="tx1"/>
            </a:solidFill>
            <a:headEnd type="none" w="sm" len="sm"/>
            <a:tailEnd type="none" w="sm" len="sm"/>
          </a:ln>
        </p:spPr>
        <p:style>
          <a:lnRef idx="2">
            <a:schemeClr val="accent1"/>
          </a:lnRef>
          <a:fillRef idx="1">
            <a:schemeClr val="lt1"/>
          </a:fillRef>
          <a:effectRef idx="0">
            <a:schemeClr val="accent1"/>
          </a:effectRef>
          <a:fontRef idx="minor">
            <a:schemeClr val="dk1"/>
          </a:fontRef>
        </p:style>
        <p:txBody>
          <a:bodyPr wrap="square">
            <a:spAutoFit/>
          </a:bodyPr>
          <a:lstStyle/>
          <a:p>
            <a:pPr algn="ctr"/>
            <a:r>
              <a:rPr lang="en-US" sz="1600" b="1" dirty="0" smtClean="0">
                <a:solidFill>
                  <a:schemeClr val="tx2"/>
                </a:solidFill>
              </a:rPr>
              <a:t>Design</a:t>
            </a:r>
            <a:endParaRPr lang="en-US" sz="1200" dirty="0">
              <a:solidFill>
                <a:schemeClr val="tx2"/>
              </a:solidFill>
            </a:endParaRPr>
          </a:p>
        </p:txBody>
      </p:sp>
      <p:sp>
        <p:nvSpPr>
          <p:cNvPr id="84" name="Text Box 31"/>
          <p:cNvSpPr txBox="1">
            <a:spLocks noChangeArrowheads="1"/>
          </p:cNvSpPr>
          <p:nvPr/>
        </p:nvSpPr>
        <p:spPr bwMode="auto">
          <a:xfrm>
            <a:off x="7189490" y="5396883"/>
            <a:ext cx="1774998" cy="584775"/>
          </a:xfrm>
          <a:prstGeom prst="rect">
            <a:avLst/>
          </a:prstGeom>
          <a:ln>
            <a:solidFill>
              <a:schemeClr val="tx1"/>
            </a:solidFill>
            <a:headEnd type="none" w="sm" len="sm"/>
            <a:tailEnd type="none" w="sm" len="sm"/>
          </a:ln>
        </p:spPr>
        <p:style>
          <a:lnRef idx="2">
            <a:schemeClr val="accent1"/>
          </a:lnRef>
          <a:fillRef idx="1">
            <a:schemeClr val="lt1"/>
          </a:fillRef>
          <a:effectRef idx="0">
            <a:schemeClr val="accent1"/>
          </a:effectRef>
          <a:fontRef idx="minor">
            <a:schemeClr val="dk1"/>
          </a:fontRef>
        </p:style>
        <p:txBody>
          <a:bodyPr wrap="square">
            <a:spAutoFit/>
          </a:bodyPr>
          <a:lstStyle/>
          <a:p>
            <a:pPr algn="ctr"/>
            <a:r>
              <a:rPr lang="en-US" sz="1600" b="1" dirty="0" smtClean="0">
                <a:solidFill>
                  <a:schemeClr val="tx2"/>
                </a:solidFill>
              </a:rPr>
              <a:t>User Documentation</a:t>
            </a:r>
            <a:endParaRPr lang="en-US" sz="1200" dirty="0">
              <a:solidFill>
                <a:schemeClr val="tx2"/>
              </a:solidFill>
            </a:endParaRPr>
          </a:p>
        </p:txBody>
      </p:sp>
      <p:sp>
        <p:nvSpPr>
          <p:cNvPr id="85" name="Text Box 32"/>
          <p:cNvSpPr txBox="1">
            <a:spLocks noChangeArrowheads="1"/>
          </p:cNvSpPr>
          <p:nvPr/>
        </p:nvSpPr>
        <p:spPr bwMode="auto">
          <a:xfrm>
            <a:off x="6776848" y="3817475"/>
            <a:ext cx="1766807" cy="646331"/>
          </a:xfrm>
          <a:prstGeom prst="rect">
            <a:avLst/>
          </a:prstGeom>
          <a:ln>
            <a:headEnd type="none" w="sm" len="sm"/>
            <a:tailEnd type="none" w="sm" len="sm"/>
          </a:ln>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en-US" b="1" i="1" dirty="0" smtClean="0">
                <a:solidFill>
                  <a:sysClr val="windowText" lastClr="000000"/>
                </a:solidFill>
              </a:rPr>
              <a:t>Product to be built</a:t>
            </a:r>
            <a:endParaRPr lang="en-US" b="1" i="1" strike="sngStrike" dirty="0" smtClean="0">
              <a:solidFill>
                <a:sysClr val="windowText" lastClr="000000"/>
              </a:solidFill>
            </a:endParaRPr>
          </a:p>
        </p:txBody>
      </p:sp>
      <p:sp>
        <p:nvSpPr>
          <p:cNvPr id="86" name="Text Box 37"/>
          <p:cNvSpPr txBox="1">
            <a:spLocks noChangeArrowheads="1"/>
          </p:cNvSpPr>
          <p:nvPr/>
        </p:nvSpPr>
        <p:spPr bwMode="auto">
          <a:xfrm rot="3820401" flipH="1">
            <a:off x="4099806" y="3637207"/>
            <a:ext cx="1930894" cy="339994"/>
          </a:xfrm>
          <a:prstGeom prst="rect">
            <a:avLst/>
          </a:prstGeom>
          <a:noFill/>
          <a:ln w="12700">
            <a:noFill/>
            <a:miter lim="800000"/>
            <a:headEnd type="none" w="sm" len="sm"/>
            <a:tailEnd type="none" w="sm" len="sm"/>
          </a:ln>
          <a:effectLst/>
        </p:spPr>
        <p:txBody>
          <a:bodyPr>
            <a:spAutoFit/>
          </a:bodyPr>
          <a:lstStyle/>
          <a:p>
            <a:pPr algn="ctr"/>
            <a:r>
              <a:rPr lang="en-US" sz="1600" b="1" dirty="0" smtClean="0">
                <a:solidFill>
                  <a:srgbClr val="00CCFF"/>
                </a:solidFill>
              </a:rPr>
              <a:t>Traceability</a:t>
            </a:r>
            <a:endParaRPr lang="en-US" sz="1600" dirty="0">
              <a:solidFill>
                <a:srgbClr val="00CCFF"/>
              </a:solidFill>
            </a:endParaRPr>
          </a:p>
        </p:txBody>
      </p:sp>
      <p:sp>
        <p:nvSpPr>
          <p:cNvPr id="87" name="Freeform 38"/>
          <p:cNvSpPr>
            <a:spLocks/>
          </p:cNvSpPr>
          <p:nvPr/>
        </p:nvSpPr>
        <p:spPr bwMode="auto">
          <a:xfrm rot="21396869" flipH="1">
            <a:off x="3493144" y="2187855"/>
            <a:ext cx="700330" cy="1033919"/>
          </a:xfrm>
          <a:custGeom>
            <a:avLst/>
            <a:gdLst/>
            <a:ahLst/>
            <a:cxnLst>
              <a:cxn ang="0">
                <a:pos x="96" y="624"/>
              </a:cxn>
              <a:cxn ang="0">
                <a:pos x="48" y="192"/>
              </a:cxn>
              <a:cxn ang="0">
                <a:pos x="384" y="0"/>
              </a:cxn>
            </a:cxnLst>
            <a:rect l="0" t="0" r="r" b="b"/>
            <a:pathLst>
              <a:path w="384" h="624">
                <a:moveTo>
                  <a:pt x="96" y="624"/>
                </a:moveTo>
                <a:cubicBezTo>
                  <a:pt x="48" y="460"/>
                  <a:pt x="0" y="296"/>
                  <a:pt x="48" y="192"/>
                </a:cubicBezTo>
                <a:cubicBezTo>
                  <a:pt x="96" y="88"/>
                  <a:pt x="240" y="44"/>
                  <a:pt x="384" y="0"/>
                </a:cubicBezTo>
              </a:path>
            </a:pathLst>
          </a:custGeom>
          <a:noFill/>
          <a:ln w="28575" cap="flat" cmpd="sng">
            <a:solidFill>
              <a:srgbClr val="00CCFF"/>
            </a:solidFill>
            <a:prstDash val="solid"/>
            <a:round/>
            <a:headEnd type="triangle" w="med" len="med"/>
            <a:tailEnd type="triangle" w="med" len="med"/>
          </a:ln>
          <a:effectLst/>
        </p:spPr>
        <p:txBody>
          <a:bodyPr wrap="none" anchor="ctr"/>
          <a:lstStyle/>
          <a:p>
            <a:endParaRPr lang="cs-CZ"/>
          </a:p>
        </p:txBody>
      </p:sp>
      <p:sp>
        <p:nvSpPr>
          <p:cNvPr id="88" name="Freeform 39"/>
          <p:cNvSpPr>
            <a:spLocks/>
          </p:cNvSpPr>
          <p:nvPr/>
        </p:nvSpPr>
        <p:spPr bwMode="auto">
          <a:xfrm flipH="1">
            <a:off x="4193474" y="3463706"/>
            <a:ext cx="700330" cy="1036201"/>
          </a:xfrm>
          <a:custGeom>
            <a:avLst/>
            <a:gdLst/>
            <a:ahLst/>
            <a:cxnLst>
              <a:cxn ang="0">
                <a:pos x="96" y="624"/>
              </a:cxn>
              <a:cxn ang="0">
                <a:pos x="48" y="192"/>
              </a:cxn>
              <a:cxn ang="0">
                <a:pos x="384" y="0"/>
              </a:cxn>
            </a:cxnLst>
            <a:rect l="0" t="0" r="r" b="b"/>
            <a:pathLst>
              <a:path w="384" h="624">
                <a:moveTo>
                  <a:pt x="96" y="624"/>
                </a:moveTo>
                <a:cubicBezTo>
                  <a:pt x="48" y="460"/>
                  <a:pt x="0" y="296"/>
                  <a:pt x="48" y="192"/>
                </a:cubicBezTo>
                <a:cubicBezTo>
                  <a:pt x="96" y="88"/>
                  <a:pt x="240" y="44"/>
                  <a:pt x="384" y="0"/>
                </a:cubicBezTo>
              </a:path>
            </a:pathLst>
          </a:custGeom>
          <a:noFill/>
          <a:ln w="28575" cap="flat" cmpd="sng">
            <a:solidFill>
              <a:srgbClr val="00CCFF"/>
            </a:solidFill>
            <a:prstDash val="solid"/>
            <a:round/>
            <a:headEnd type="triangle" w="med" len="med"/>
            <a:tailEnd type="triangle" w="med" len="med"/>
          </a:ln>
          <a:effectLst/>
        </p:spPr>
        <p:txBody>
          <a:bodyPr wrap="none" anchor="ctr"/>
          <a:lstStyle/>
          <a:p>
            <a:endParaRPr lang="cs-CZ"/>
          </a:p>
        </p:txBody>
      </p:sp>
      <p:sp>
        <p:nvSpPr>
          <p:cNvPr id="89" name="Freeform 40"/>
          <p:cNvSpPr>
            <a:spLocks/>
          </p:cNvSpPr>
          <p:nvPr/>
        </p:nvSpPr>
        <p:spPr bwMode="auto">
          <a:xfrm rot="2510695" flipH="1">
            <a:off x="4495691" y="4785205"/>
            <a:ext cx="665458" cy="956318"/>
          </a:xfrm>
          <a:custGeom>
            <a:avLst/>
            <a:gdLst/>
            <a:ahLst/>
            <a:cxnLst>
              <a:cxn ang="0">
                <a:pos x="96" y="624"/>
              </a:cxn>
              <a:cxn ang="0">
                <a:pos x="48" y="192"/>
              </a:cxn>
              <a:cxn ang="0">
                <a:pos x="384" y="0"/>
              </a:cxn>
            </a:cxnLst>
            <a:rect l="0" t="0" r="r" b="b"/>
            <a:pathLst>
              <a:path w="384" h="624">
                <a:moveTo>
                  <a:pt x="96" y="624"/>
                </a:moveTo>
                <a:cubicBezTo>
                  <a:pt x="48" y="460"/>
                  <a:pt x="0" y="296"/>
                  <a:pt x="48" y="192"/>
                </a:cubicBezTo>
                <a:cubicBezTo>
                  <a:pt x="96" y="88"/>
                  <a:pt x="240" y="44"/>
                  <a:pt x="384" y="0"/>
                </a:cubicBezTo>
              </a:path>
            </a:pathLst>
          </a:custGeom>
          <a:noFill/>
          <a:ln w="38100" cap="flat" cmpd="sng">
            <a:solidFill>
              <a:srgbClr val="00CCFF"/>
            </a:solidFill>
            <a:prstDash val="sysDot"/>
            <a:round/>
            <a:headEnd type="triangle" w="med" len="med"/>
            <a:tailEnd type="none" w="med" len="med"/>
          </a:ln>
          <a:effectLst/>
        </p:spPr>
        <p:txBody>
          <a:bodyPr wrap="none" anchor="ctr"/>
          <a:lstStyle/>
          <a:p>
            <a:endParaRPr lang="cs-CZ"/>
          </a:p>
        </p:txBody>
      </p:sp>
      <p:sp>
        <p:nvSpPr>
          <p:cNvPr id="90" name="Freeform 41"/>
          <p:cNvSpPr>
            <a:spLocks/>
          </p:cNvSpPr>
          <p:nvPr/>
        </p:nvSpPr>
        <p:spPr bwMode="auto">
          <a:xfrm flipH="1">
            <a:off x="4757225" y="4741839"/>
            <a:ext cx="1787148" cy="737209"/>
          </a:xfrm>
          <a:custGeom>
            <a:avLst/>
            <a:gdLst/>
            <a:ahLst/>
            <a:cxnLst>
              <a:cxn ang="0">
                <a:pos x="96" y="624"/>
              </a:cxn>
              <a:cxn ang="0">
                <a:pos x="48" y="192"/>
              </a:cxn>
              <a:cxn ang="0">
                <a:pos x="384" y="0"/>
              </a:cxn>
            </a:cxnLst>
            <a:rect l="0" t="0" r="r" b="b"/>
            <a:pathLst>
              <a:path w="384" h="624">
                <a:moveTo>
                  <a:pt x="96" y="624"/>
                </a:moveTo>
                <a:cubicBezTo>
                  <a:pt x="48" y="460"/>
                  <a:pt x="0" y="296"/>
                  <a:pt x="48" y="192"/>
                </a:cubicBezTo>
                <a:cubicBezTo>
                  <a:pt x="96" y="88"/>
                  <a:pt x="240" y="44"/>
                  <a:pt x="384" y="0"/>
                </a:cubicBezTo>
              </a:path>
            </a:pathLst>
          </a:custGeom>
          <a:noFill/>
          <a:ln w="38100" cap="flat" cmpd="sng">
            <a:solidFill>
              <a:srgbClr val="00CCFF"/>
            </a:solidFill>
            <a:prstDash val="sysDot"/>
            <a:round/>
            <a:headEnd type="triangle" w="med" len="med"/>
            <a:tailEnd type="triangle" w="med" len="med"/>
          </a:ln>
          <a:effectLst/>
        </p:spPr>
        <p:txBody>
          <a:bodyPr wrap="none" anchor="ctr"/>
          <a:lstStyle/>
          <a:p>
            <a:endParaRPr lang="cs-CZ"/>
          </a:p>
        </p:txBody>
      </p:sp>
      <p:sp>
        <p:nvSpPr>
          <p:cNvPr id="91" name="Freeform 42"/>
          <p:cNvSpPr>
            <a:spLocks/>
          </p:cNvSpPr>
          <p:nvPr/>
        </p:nvSpPr>
        <p:spPr bwMode="auto">
          <a:xfrm>
            <a:off x="4983887" y="4737275"/>
            <a:ext cx="2844908" cy="664173"/>
          </a:xfrm>
          <a:custGeom>
            <a:avLst/>
            <a:gdLst/>
            <a:ahLst/>
            <a:cxnLst>
              <a:cxn ang="0">
                <a:pos x="0" y="0"/>
              </a:cxn>
              <a:cxn ang="0">
                <a:pos x="816" y="240"/>
              </a:cxn>
              <a:cxn ang="0">
                <a:pos x="1152" y="768"/>
              </a:cxn>
              <a:cxn ang="0">
                <a:pos x="1152" y="816"/>
              </a:cxn>
            </a:cxnLst>
            <a:rect l="0" t="0" r="r" b="b"/>
            <a:pathLst>
              <a:path w="1208" h="864">
                <a:moveTo>
                  <a:pt x="0" y="0"/>
                </a:moveTo>
                <a:cubicBezTo>
                  <a:pt x="312" y="56"/>
                  <a:pt x="624" y="112"/>
                  <a:pt x="816" y="240"/>
                </a:cubicBezTo>
                <a:cubicBezTo>
                  <a:pt x="1008" y="368"/>
                  <a:pt x="1096" y="672"/>
                  <a:pt x="1152" y="768"/>
                </a:cubicBezTo>
                <a:cubicBezTo>
                  <a:pt x="1208" y="864"/>
                  <a:pt x="1180" y="840"/>
                  <a:pt x="1152" y="816"/>
                </a:cubicBezTo>
              </a:path>
            </a:pathLst>
          </a:custGeom>
          <a:noFill/>
          <a:ln w="38100" cap="flat" cmpd="sng">
            <a:solidFill>
              <a:srgbClr val="00CCFF"/>
            </a:solidFill>
            <a:prstDash val="sysDot"/>
            <a:round/>
            <a:headEnd type="none" w="med" len="med"/>
            <a:tailEnd type="triangle" w="med" len="med"/>
          </a:ln>
          <a:effectLst/>
        </p:spPr>
        <p:txBody>
          <a:bodyPr wrap="none" lIns="107950" tIns="53975" rIns="107950" bIns="53975" anchor="ctr"/>
          <a:lstStyle/>
          <a:p>
            <a:endParaRPr lang="cs-CZ"/>
          </a:p>
        </p:txBody>
      </p:sp>
      <p:sp>
        <p:nvSpPr>
          <p:cNvPr id="2" name="Title 1"/>
          <p:cNvSpPr>
            <a:spLocks noGrp="1"/>
          </p:cNvSpPr>
          <p:nvPr>
            <p:ph type="title"/>
          </p:nvPr>
        </p:nvSpPr>
        <p:spPr/>
        <p:txBody>
          <a:bodyPr>
            <a:normAutofit/>
          </a:bodyPr>
          <a:lstStyle/>
          <a:p>
            <a:r>
              <a:rPr lang="en-US" dirty="0" smtClean="0"/>
              <a:t>What are the Requirements for</a:t>
            </a:r>
            <a:r>
              <a:rPr lang="cs-CZ" dirty="0" smtClean="0"/>
              <a:t>?</a:t>
            </a:r>
            <a:endParaRPr lang="cs-CZ" dirty="0"/>
          </a:p>
        </p:txBody>
      </p:sp>
      <p:sp>
        <p:nvSpPr>
          <p:cNvPr id="30" name="Text Box 15"/>
          <p:cNvSpPr txBox="1">
            <a:spLocks noChangeArrowheads="1"/>
          </p:cNvSpPr>
          <p:nvPr/>
        </p:nvSpPr>
        <p:spPr bwMode="auto">
          <a:xfrm>
            <a:off x="2449915" y="2482282"/>
            <a:ext cx="1235021" cy="337792"/>
          </a:xfrm>
          <a:prstGeom prst="rect">
            <a:avLst/>
          </a:prstGeom>
          <a:noFill/>
          <a:ln w="12700">
            <a:noFill/>
            <a:miter lim="800000"/>
            <a:headEnd type="none" w="sm" len="sm"/>
            <a:tailEnd type="none" w="sm" len="sm"/>
          </a:ln>
          <a:effectLst/>
        </p:spPr>
        <p:txBody>
          <a:bodyPr>
            <a:spAutoFit/>
          </a:bodyPr>
          <a:lstStyle/>
          <a:p>
            <a:pPr algn="ctr"/>
            <a:r>
              <a:rPr lang="en-US" sz="1600" b="1" dirty="0" smtClean="0">
                <a:solidFill>
                  <a:schemeClr val="tx2"/>
                </a:solidFill>
              </a:rPr>
              <a:t>Needs</a:t>
            </a:r>
            <a:endParaRPr lang="en-US" sz="1200" dirty="0">
              <a:solidFill>
                <a:schemeClr val="tx2"/>
              </a:solidFill>
            </a:endParaRPr>
          </a:p>
        </p:txBody>
      </p:sp>
      <p:sp>
        <p:nvSpPr>
          <p:cNvPr id="31" name="Text Box 16"/>
          <p:cNvSpPr txBox="1">
            <a:spLocks noChangeArrowheads="1"/>
          </p:cNvSpPr>
          <p:nvPr/>
        </p:nvSpPr>
        <p:spPr bwMode="auto">
          <a:xfrm>
            <a:off x="2121544" y="3210362"/>
            <a:ext cx="1909197" cy="338554"/>
          </a:xfrm>
          <a:prstGeom prst="rect">
            <a:avLst/>
          </a:prstGeom>
          <a:noFill/>
          <a:ln w="12700">
            <a:noFill/>
            <a:miter lim="800000"/>
            <a:headEnd type="none" w="sm" len="sm"/>
            <a:tailEnd type="none" w="sm" len="sm"/>
          </a:ln>
          <a:effectLst/>
        </p:spPr>
        <p:txBody>
          <a:bodyPr>
            <a:spAutoFit/>
          </a:bodyPr>
          <a:lstStyle/>
          <a:p>
            <a:pPr algn="ctr"/>
            <a:r>
              <a:rPr lang="en-US" sz="1600" b="1" dirty="0" smtClean="0">
                <a:solidFill>
                  <a:schemeClr val="tx2"/>
                </a:solidFill>
              </a:rPr>
              <a:t>Requests</a:t>
            </a:r>
            <a:endParaRPr lang="en-US" sz="1200" dirty="0">
              <a:solidFill>
                <a:schemeClr val="tx2"/>
              </a:solidFill>
            </a:endParaRPr>
          </a:p>
        </p:txBody>
      </p:sp>
      <p:sp>
        <p:nvSpPr>
          <p:cNvPr id="32" name="Text Box 17"/>
          <p:cNvSpPr txBox="1">
            <a:spLocks noChangeArrowheads="1"/>
          </p:cNvSpPr>
          <p:nvPr/>
        </p:nvSpPr>
        <p:spPr bwMode="auto">
          <a:xfrm>
            <a:off x="1987871" y="3938441"/>
            <a:ext cx="2208508" cy="584775"/>
          </a:xfrm>
          <a:prstGeom prst="rect">
            <a:avLst/>
          </a:prstGeom>
          <a:noFill/>
          <a:ln w="12700">
            <a:noFill/>
            <a:miter lim="800000"/>
            <a:headEnd type="none" w="sm" len="sm"/>
            <a:tailEnd type="none" w="sm" len="sm"/>
          </a:ln>
          <a:effectLst/>
        </p:spPr>
        <p:txBody>
          <a:bodyPr>
            <a:spAutoFit/>
          </a:bodyPr>
          <a:lstStyle/>
          <a:p>
            <a:pPr algn="ctr"/>
            <a:r>
              <a:rPr lang="en-US" sz="1600" b="1" dirty="0" smtClean="0">
                <a:solidFill>
                  <a:schemeClr val="tx2"/>
                </a:solidFill>
              </a:rPr>
              <a:t>Software Requirements</a:t>
            </a:r>
            <a:endParaRPr lang="en-US" sz="1200" dirty="0">
              <a:solidFill>
                <a:schemeClr val="tx2"/>
              </a:solidFill>
            </a:endParaRPr>
          </a:p>
        </p:txBody>
      </p:sp>
      <p:sp>
        <p:nvSpPr>
          <p:cNvPr id="33" name="AutoShape 8"/>
          <p:cNvSpPr>
            <a:spLocks noChangeArrowheads="1"/>
          </p:cNvSpPr>
          <p:nvPr/>
        </p:nvSpPr>
        <p:spPr bwMode="auto">
          <a:xfrm>
            <a:off x="1139339" y="1578459"/>
            <a:ext cx="3748653" cy="3453243"/>
          </a:xfrm>
          <a:prstGeom prst="triangle">
            <a:avLst>
              <a:gd name="adj" fmla="val 50000"/>
            </a:avLst>
          </a:prstGeom>
          <a:noFill/>
          <a:ln w="38100">
            <a:solidFill>
              <a:schemeClr val="tx1"/>
            </a:solidFill>
            <a:miter lim="800000"/>
            <a:headEnd type="none" w="sm" len="sm"/>
            <a:tailEnd type="none" w="sm" len="sm"/>
          </a:ln>
          <a:effectLst/>
        </p:spPr>
        <p:txBody>
          <a:bodyPr wrap="none" anchor="ctr"/>
          <a:lstStyle/>
          <a:p>
            <a:endParaRPr lang="cs-CZ"/>
          </a:p>
        </p:txBody>
      </p:sp>
      <p:sp>
        <p:nvSpPr>
          <p:cNvPr id="34" name="Line 9"/>
          <p:cNvSpPr>
            <a:spLocks noChangeShapeType="1"/>
          </p:cNvSpPr>
          <p:nvPr/>
        </p:nvSpPr>
        <p:spPr bwMode="auto">
          <a:xfrm flipV="1">
            <a:off x="2197098" y="3014077"/>
            <a:ext cx="1589545" cy="13694"/>
          </a:xfrm>
          <a:prstGeom prst="line">
            <a:avLst/>
          </a:prstGeom>
          <a:noFill/>
          <a:ln w="28575">
            <a:solidFill>
              <a:schemeClr val="tx1"/>
            </a:solidFill>
            <a:round/>
            <a:headEnd type="none" w="sm" len="sm"/>
            <a:tailEnd type="none" w="sm" len="sm"/>
          </a:ln>
          <a:effectLst/>
        </p:spPr>
        <p:txBody>
          <a:bodyPr wrap="none" anchor="ctr"/>
          <a:lstStyle/>
          <a:p>
            <a:endParaRPr lang="cs-CZ"/>
          </a:p>
        </p:txBody>
      </p:sp>
      <p:sp>
        <p:nvSpPr>
          <p:cNvPr id="35" name="Line 10"/>
          <p:cNvSpPr>
            <a:spLocks noChangeShapeType="1"/>
          </p:cNvSpPr>
          <p:nvPr/>
        </p:nvSpPr>
        <p:spPr bwMode="auto">
          <a:xfrm>
            <a:off x="1775738" y="3847146"/>
            <a:ext cx="2440983" cy="0"/>
          </a:xfrm>
          <a:prstGeom prst="line">
            <a:avLst/>
          </a:prstGeom>
          <a:noFill/>
          <a:ln w="28575">
            <a:solidFill>
              <a:schemeClr val="tx1"/>
            </a:solidFill>
            <a:round/>
            <a:headEnd type="none" w="sm" len="sm"/>
            <a:tailEnd type="none" w="sm" len="sm"/>
          </a:ln>
          <a:effectLst/>
        </p:spPr>
        <p:txBody>
          <a:bodyPr wrap="none" anchor="ctr"/>
          <a:lstStyle/>
          <a:p>
            <a:endParaRPr lang="cs-CZ"/>
          </a:p>
        </p:txBody>
      </p:sp>
      <p:sp>
        <p:nvSpPr>
          <p:cNvPr id="36" name="Line 34"/>
          <p:cNvSpPr>
            <a:spLocks noChangeShapeType="1"/>
          </p:cNvSpPr>
          <p:nvPr/>
        </p:nvSpPr>
        <p:spPr bwMode="auto">
          <a:xfrm flipH="1">
            <a:off x="4957734" y="4627720"/>
            <a:ext cx="200509" cy="403981"/>
          </a:xfrm>
          <a:prstGeom prst="line">
            <a:avLst/>
          </a:prstGeom>
          <a:noFill/>
          <a:ln w="28575">
            <a:solidFill>
              <a:schemeClr val="tx1"/>
            </a:solidFill>
            <a:round/>
            <a:headEnd type="none" w="sm" len="sm"/>
            <a:tailEnd type="none" w="sm" len="sm"/>
          </a:ln>
          <a:effectLst/>
        </p:spPr>
        <p:txBody>
          <a:bodyPr wrap="none" anchor="ctr"/>
          <a:lstStyle/>
          <a:p>
            <a:endParaRPr lang="cs-CZ"/>
          </a:p>
        </p:txBody>
      </p:sp>
      <p:sp>
        <p:nvSpPr>
          <p:cNvPr id="37" name="Line 35"/>
          <p:cNvSpPr>
            <a:spLocks noChangeShapeType="1"/>
          </p:cNvSpPr>
          <p:nvPr/>
        </p:nvSpPr>
        <p:spPr bwMode="auto">
          <a:xfrm flipH="1">
            <a:off x="4216721" y="3484247"/>
            <a:ext cx="209227" cy="362899"/>
          </a:xfrm>
          <a:prstGeom prst="line">
            <a:avLst/>
          </a:prstGeom>
          <a:noFill/>
          <a:ln w="28575">
            <a:solidFill>
              <a:schemeClr val="tx1"/>
            </a:solidFill>
            <a:round/>
            <a:headEnd type="none" w="sm" len="sm"/>
            <a:tailEnd type="none" w="sm" len="sm"/>
          </a:ln>
          <a:effectLst/>
        </p:spPr>
        <p:txBody>
          <a:bodyPr wrap="none" anchor="ctr"/>
          <a:lstStyle/>
          <a:p>
            <a:endParaRPr lang="cs-CZ"/>
          </a:p>
        </p:txBody>
      </p:sp>
      <p:sp>
        <p:nvSpPr>
          <p:cNvPr id="38" name="Line 36"/>
          <p:cNvSpPr>
            <a:spLocks noChangeShapeType="1"/>
          </p:cNvSpPr>
          <p:nvPr/>
        </p:nvSpPr>
        <p:spPr bwMode="auto">
          <a:xfrm flipH="1">
            <a:off x="3786643" y="2756168"/>
            <a:ext cx="110425" cy="255627"/>
          </a:xfrm>
          <a:prstGeom prst="line">
            <a:avLst/>
          </a:prstGeom>
          <a:noFill/>
          <a:ln w="28575">
            <a:solidFill>
              <a:schemeClr val="tx1"/>
            </a:solidFill>
            <a:round/>
            <a:headEnd type="none" w="sm" len="sm"/>
            <a:tailEnd type="none" w="sm" len="sm"/>
          </a:ln>
          <a:effectLst/>
        </p:spPr>
        <p:txBody>
          <a:bodyPr wrap="none" anchor="ctr"/>
          <a:lstStyle/>
          <a:p>
            <a:endParaRPr lang="cs-CZ"/>
          </a:p>
        </p:txBody>
      </p:sp>
      <p:sp>
        <p:nvSpPr>
          <p:cNvPr id="39" name="Line 33"/>
          <p:cNvSpPr>
            <a:spLocks noChangeShapeType="1"/>
          </p:cNvSpPr>
          <p:nvPr/>
        </p:nvSpPr>
        <p:spPr bwMode="auto">
          <a:xfrm>
            <a:off x="3045631" y="1571612"/>
            <a:ext cx="2127142" cy="3051543"/>
          </a:xfrm>
          <a:prstGeom prst="line">
            <a:avLst/>
          </a:prstGeom>
          <a:noFill/>
          <a:ln w="28575">
            <a:solidFill>
              <a:schemeClr val="tx1"/>
            </a:solidFill>
            <a:round/>
            <a:headEnd type="none" w="sm" len="sm"/>
            <a:tailEnd type="none" w="sm" len="sm"/>
          </a:ln>
          <a:effectLst/>
        </p:spPr>
        <p:txBody>
          <a:bodyPr wrap="none" anchor="ctr"/>
          <a:lstStyle/>
          <a:p>
            <a:endParaRPr lang="cs-CZ"/>
          </a:p>
        </p:txBody>
      </p:sp>
      <p:sp>
        <p:nvSpPr>
          <p:cNvPr id="92" name="Text Box 11"/>
          <p:cNvSpPr txBox="1">
            <a:spLocks noChangeArrowheads="1"/>
          </p:cNvSpPr>
          <p:nvPr/>
        </p:nvSpPr>
        <p:spPr bwMode="auto">
          <a:xfrm>
            <a:off x="4545092" y="1936793"/>
            <a:ext cx="1752277" cy="337792"/>
          </a:xfrm>
          <a:prstGeom prst="rect">
            <a:avLst/>
          </a:prstGeom>
          <a:noFill/>
          <a:ln w="12700">
            <a:noFill/>
            <a:miter lim="800000"/>
            <a:headEnd type="none" w="sm" len="sm"/>
            <a:tailEnd type="none" w="sm" len="sm"/>
          </a:ln>
          <a:effectLst/>
        </p:spPr>
        <p:txBody>
          <a:bodyPr>
            <a:spAutoFit/>
          </a:bodyPr>
          <a:lstStyle/>
          <a:p>
            <a:pPr algn="ctr"/>
            <a:r>
              <a:rPr lang="en-US" sz="1600" b="1" dirty="0" smtClean="0">
                <a:solidFill>
                  <a:sysClr val="windowText" lastClr="000000"/>
                </a:solidFill>
              </a:rPr>
              <a:t>Problem</a:t>
            </a:r>
            <a:endParaRPr lang="en-US" sz="1200" b="1" dirty="0">
              <a:solidFill>
                <a:sysClr val="windowText" lastClr="000000"/>
              </a:solidFill>
            </a:endParaRPr>
          </a:p>
        </p:txBody>
      </p:sp>
      <p:sp>
        <p:nvSpPr>
          <p:cNvPr id="93" name="AutoShape 18" descr="5%"/>
          <p:cNvSpPr>
            <a:spLocks noChangeArrowheads="1"/>
          </p:cNvSpPr>
          <p:nvPr/>
        </p:nvSpPr>
        <p:spPr bwMode="auto">
          <a:xfrm flipV="1">
            <a:off x="500034" y="5214292"/>
            <a:ext cx="5018545" cy="819375"/>
          </a:xfrm>
          <a:custGeom>
            <a:avLst/>
            <a:gdLst>
              <a:gd name="G0" fmla="+- 2456 0 0"/>
              <a:gd name="G1" fmla="+- 21600 0 2456"/>
              <a:gd name="G2" fmla="*/ 2456 1 2"/>
              <a:gd name="G3" fmla="+- 21600 0 G2"/>
              <a:gd name="G4" fmla="+/ 2456 21600 2"/>
              <a:gd name="G5" fmla="+/ G1 0 2"/>
              <a:gd name="G6" fmla="*/ 21600 21600 2456"/>
              <a:gd name="G7" fmla="*/ G6 1 2"/>
              <a:gd name="G8" fmla="+- 21600 0 G7"/>
              <a:gd name="G9" fmla="*/ 21600 1 2"/>
              <a:gd name="G10" fmla="+- 2456 0 G9"/>
              <a:gd name="G11" fmla="?: G10 G8 0"/>
              <a:gd name="G12" fmla="?: G10 G7 21600"/>
              <a:gd name="T0" fmla="*/ 20372 w 21600"/>
              <a:gd name="T1" fmla="*/ 10800 h 21600"/>
              <a:gd name="T2" fmla="*/ 10800 w 21600"/>
              <a:gd name="T3" fmla="*/ 21600 h 21600"/>
              <a:gd name="T4" fmla="*/ 1228 w 21600"/>
              <a:gd name="T5" fmla="*/ 10800 h 21600"/>
              <a:gd name="T6" fmla="*/ 10800 w 21600"/>
              <a:gd name="T7" fmla="*/ 0 h 21600"/>
              <a:gd name="T8" fmla="*/ 3028 w 21600"/>
              <a:gd name="T9" fmla="*/ 3028 h 21600"/>
              <a:gd name="T10" fmla="*/ 18572 w 21600"/>
              <a:gd name="T11" fmla="*/ 18572 h 21600"/>
            </a:gdLst>
            <a:ahLst/>
            <a:cxnLst>
              <a:cxn ang="0">
                <a:pos x="T0" y="T1"/>
              </a:cxn>
              <a:cxn ang="0">
                <a:pos x="T2" y="T3"/>
              </a:cxn>
              <a:cxn ang="0">
                <a:pos x="T4" y="T5"/>
              </a:cxn>
              <a:cxn ang="0">
                <a:pos x="T6" y="T7"/>
              </a:cxn>
            </a:cxnLst>
            <a:rect l="T8" t="T9" r="T10" b="T11"/>
            <a:pathLst>
              <a:path w="21600" h="21600">
                <a:moveTo>
                  <a:pt x="0" y="0"/>
                </a:moveTo>
                <a:lnTo>
                  <a:pt x="2456" y="21600"/>
                </a:lnTo>
                <a:lnTo>
                  <a:pt x="19144" y="21600"/>
                </a:lnTo>
                <a:lnTo>
                  <a:pt x="21600" y="0"/>
                </a:lnTo>
                <a:close/>
              </a:path>
            </a:pathLst>
          </a:custGeom>
          <a:noFill/>
          <a:ln w="38100">
            <a:solidFill>
              <a:schemeClr val="tx1"/>
            </a:solidFill>
            <a:miter lim="800000"/>
            <a:headEnd type="none" w="sm" len="sm"/>
            <a:tailEnd type="none" w="sm" len="sm"/>
          </a:ln>
          <a:effectLst/>
        </p:spPr>
        <p:txBody>
          <a:bodyPr wrap="none" anchor="ctr"/>
          <a:lstStyle/>
          <a:p>
            <a:endParaRPr lang="cs-CZ"/>
          </a:p>
        </p:txBody>
      </p:sp>
      <p:sp>
        <p:nvSpPr>
          <p:cNvPr id="94" name="Text Box 29"/>
          <p:cNvSpPr txBox="1">
            <a:spLocks noChangeArrowheads="1"/>
          </p:cNvSpPr>
          <p:nvPr/>
        </p:nvSpPr>
        <p:spPr bwMode="auto">
          <a:xfrm>
            <a:off x="2179663" y="5305587"/>
            <a:ext cx="1906292" cy="337792"/>
          </a:xfrm>
          <a:prstGeom prst="rect">
            <a:avLst/>
          </a:prstGeom>
          <a:noFill/>
          <a:ln w="12700">
            <a:noFill/>
            <a:miter lim="800000"/>
            <a:headEnd type="none" w="sm" len="sm"/>
            <a:tailEnd type="none" w="sm" len="sm"/>
          </a:ln>
          <a:effectLst/>
        </p:spPr>
        <p:txBody>
          <a:bodyPr>
            <a:spAutoFit/>
          </a:bodyPr>
          <a:lstStyle/>
          <a:p>
            <a:pPr algn="ctr"/>
            <a:r>
              <a:rPr lang="en-US" sz="1600" b="1" dirty="0" smtClean="0">
                <a:solidFill>
                  <a:schemeClr val="tx2"/>
                </a:solidFill>
              </a:rPr>
              <a:t>Test Procedures</a:t>
            </a:r>
            <a:endParaRPr lang="en-US" sz="1200" dirty="0">
              <a:solidFill>
                <a:schemeClr val="tx2"/>
              </a:solidFill>
            </a:endParaRPr>
          </a:p>
        </p:txBody>
      </p:sp>
    </p:spTree>
    <p:extLst>
      <p:ext uri="{BB962C8B-B14F-4D97-AF65-F5344CB8AC3E}">
        <p14:creationId xmlns:p14="http://schemas.microsoft.com/office/powerpoint/2010/main" val="2886781258"/>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0" presetClass="entr" presetSubtype="0" fill="hold" grpId="0" nodeType="click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anim calcmode="lin" valueType="num">
                                      <p:cBhvr>
                                        <p:cTn id="8" dur="2000" fill="hold"/>
                                        <p:tgtEl>
                                          <p:spTgt spid="2"/>
                                        </p:tgtEl>
                                        <p:attrNameLst>
                                          <p:attrName>ppt_x</p:attrName>
                                        </p:attrNameLst>
                                      </p:cBhvr>
                                      <p:tavLst>
                                        <p:tav tm="0">
                                          <p:val>
                                            <p:strVal val="#ppt_x-.1"/>
                                          </p:val>
                                        </p:tav>
                                        <p:tav tm="100000">
                                          <p:val>
                                            <p:strVal val="#ppt_x"/>
                                          </p:val>
                                        </p:tav>
                                      </p:tavLst>
                                    </p:anim>
                                    <p:anim calcmode="lin" valueType="num">
                                      <p:cBhvr>
                                        <p:cTn id="9" dur="20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79"/>
                                        </p:tgtEl>
                                        <p:attrNameLst>
                                          <p:attrName>style.visibility</p:attrName>
                                        </p:attrNameLst>
                                      </p:cBhvr>
                                      <p:to>
                                        <p:strVal val="visible"/>
                                      </p:to>
                                    </p:set>
                                    <p:animEffect transition="in" filter="fade">
                                      <p:cBhvr>
                                        <p:cTn id="14" dur="2000"/>
                                        <p:tgtEl>
                                          <p:spTgt spid="79"/>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82"/>
                                        </p:tgtEl>
                                        <p:attrNameLst>
                                          <p:attrName>style.visibility</p:attrName>
                                        </p:attrNameLst>
                                      </p:cBhvr>
                                      <p:to>
                                        <p:strVal val="visible"/>
                                      </p:to>
                                    </p:set>
                                    <p:animEffect transition="in" filter="fade">
                                      <p:cBhvr>
                                        <p:cTn id="17" dur="2000"/>
                                        <p:tgtEl>
                                          <p:spTgt spid="82"/>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92"/>
                                        </p:tgtEl>
                                        <p:attrNameLst>
                                          <p:attrName>style.visibility</p:attrName>
                                        </p:attrNameLst>
                                      </p:cBhvr>
                                      <p:to>
                                        <p:strVal val="visible"/>
                                      </p:to>
                                    </p:set>
                                    <p:animEffect transition="in" filter="fade">
                                      <p:cBhvr>
                                        <p:cTn id="20" dur="2000"/>
                                        <p:tgtEl>
                                          <p:spTgt spid="92"/>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3"/>
                                        </p:tgtEl>
                                        <p:attrNameLst>
                                          <p:attrName>style.visibility</p:attrName>
                                        </p:attrNameLst>
                                      </p:cBhvr>
                                      <p:to>
                                        <p:strVal val="visible"/>
                                      </p:to>
                                    </p:set>
                                    <p:animEffect transition="in" filter="fade">
                                      <p:cBhvr>
                                        <p:cTn id="25" dur="2000"/>
                                        <p:tgtEl>
                                          <p:spTgt spid="33"/>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4"/>
                                        </p:tgtEl>
                                        <p:attrNameLst>
                                          <p:attrName>style.visibility</p:attrName>
                                        </p:attrNameLst>
                                      </p:cBhvr>
                                      <p:to>
                                        <p:strVal val="visible"/>
                                      </p:to>
                                    </p:set>
                                    <p:animEffect transition="in" filter="fade">
                                      <p:cBhvr>
                                        <p:cTn id="28" dur="2000"/>
                                        <p:tgtEl>
                                          <p:spTgt spid="34"/>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5"/>
                                        </p:tgtEl>
                                        <p:attrNameLst>
                                          <p:attrName>style.visibility</p:attrName>
                                        </p:attrNameLst>
                                      </p:cBhvr>
                                      <p:to>
                                        <p:strVal val="visible"/>
                                      </p:to>
                                    </p:set>
                                    <p:animEffect transition="in" filter="fade">
                                      <p:cBhvr>
                                        <p:cTn id="31" dur="2000"/>
                                        <p:tgtEl>
                                          <p:spTgt spid="35"/>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7"/>
                                        </p:tgtEl>
                                        <p:attrNameLst>
                                          <p:attrName>style.visibility</p:attrName>
                                        </p:attrNameLst>
                                      </p:cBhvr>
                                      <p:to>
                                        <p:strVal val="visible"/>
                                      </p:to>
                                    </p:set>
                                    <p:animEffect transition="in" filter="fade">
                                      <p:cBhvr>
                                        <p:cTn id="34" dur="2000"/>
                                        <p:tgtEl>
                                          <p:spTgt spid="37"/>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8"/>
                                        </p:tgtEl>
                                        <p:attrNameLst>
                                          <p:attrName>style.visibility</p:attrName>
                                        </p:attrNameLst>
                                      </p:cBhvr>
                                      <p:to>
                                        <p:strVal val="visible"/>
                                      </p:to>
                                    </p:set>
                                    <p:animEffect transition="in" filter="fade">
                                      <p:cBhvr>
                                        <p:cTn id="37" dur="2000"/>
                                        <p:tgtEl>
                                          <p:spTgt spid="38"/>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9"/>
                                        </p:tgtEl>
                                        <p:attrNameLst>
                                          <p:attrName>style.visibility</p:attrName>
                                        </p:attrNameLst>
                                      </p:cBhvr>
                                      <p:to>
                                        <p:strVal val="visible"/>
                                      </p:to>
                                    </p:set>
                                    <p:animEffect transition="in" filter="fade">
                                      <p:cBhvr>
                                        <p:cTn id="40" dur="2000"/>
                                        <p:tgtEl>
                                          <p:spTgt spid="39"/>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6"/>
                                        </p:tgtEl>
                                        <p:attrNameLst>
                                          <p:attrName>style.visibility</p:attrName>
                                        </p:attrNameLst>
                                      </p:cBhvr>
                                      <p:to>
                                        <p:strVal val="visible"/>
                                      </p:to>
                                    </p:set>
                                    <p:animEffect transition="in" filter="fade">
                                      <p:cBhvr>
                                        <p:cTn id="43" dur="2000"/>
                                        <p:tgtEl>
                                          <p:spTgt spid="36"/>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80"/>
                                        </p:tgtEl>
                                        <p:attrNameLst>
                                          <p:attrName>style.visibility</p:attrName>
                                        </p:attrNameLst>
                                      </p:cBhvr>
                                      <p:to>
                                        <p:strVal val="visible"/>
                                      </p:to>
                                    </p:set>
                                    <p:animEffect transition="in" filter="fade">
                                      <p:cBhvr>
                                        <p:cTn id="48" dur="2000"/>
                                        <p:tgtEl>
                                          <p:spTgt spid="80"/>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81"/>
                                        </p:tgtEl>
                                        <p:attrNameLst>
                                          <p:attrName>style.visibility</p:attrName>
                                        </p:attrNameLst>
                                      </p:cBhvr>
                                      <p:to>
                                        <p:strVal val="visible"/>
                                      </p:to>
                                    </p:set>
                                    <p:animEffect transition="in" filter="fade">
                                      <p:cBhvr>
                                        <p:cTn id="51" dur="2000"/>
                                        <p:tgtEl>
                                          <p:spTgt spid="81"/>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85"/>
                                        </p:tgtEl>
                                        <p:attrNameLst>
                                          <p:attrName>style.visibility</p:attrName>
                                        </p:attrNameLst>
                                      </p:cBhvr>
                                      <p:to>
                                        <p:strVal val="visible"/>
                                      </p:to>
                                    </p:set>
                                    <p:animEffect transition="in" filter="fade">
                                      <p:cBhvr>
                                        <p:cTn id="54" dur="2000"/>
                                        <p:tgtEl>
                                          <p:spTgt spid="85"/>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30"/>
                                        </p:tgtEl>
                                        <p:attrNameLst>
                                          <p:attrName>style.visibility</p:attrName>
                                        </p:attrNameLst>
                                      </p:cBhvr>
                                      <p:to>
                                        <p:strVal val="visible"/>
                                      </p:to>
                                    </p:set>
                                    <p:animEffect transition="in" filter="fade">
                                      <p:cBhvr>
                                        <p:cTn id="59" dur="2000"/>
                                        <p:tgtEl>
                                          <p:spTgt spid="30"/>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31"/>
                                        </p:tgtEl>
                                        <p:attrNameLst>
                                          <p:attrName>style.visibility</p:attrName>
                                        </p:attrNameLst>
                                      </p:cBhvr>
                                      <p:to>
                                        <p:strVal val="visible"/>
                                      </p:to>
                                    </p:set>
                                    <p:animEffect transition="in" filter="fade">
                                      <p:cBhvr>
                                        <p:cTn id="64" dur="2000"/>
                                        <p:tgtEl>
                                          <p:spTgt spid="31"/>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87"/>
                                        </p:tgtEl>
                                        <p:attrNameLst>
                                          <p:attrName>style.visibility</p:attrName>
                                        </p:attrNameLst>
                                      </p:cBhvr>
                                      <p:to>
                                        <p:strVal val="visible"/>
                                      </p:to>
                                    </p:set>
                                    <p:animEffect transition="in" filter="fade">
                                      <p:cBhvr>
                                        <p:cTn id="67" dur="2000"/>
                                        <p:tgtEl>
                                          <p:spTgt spid="87"/>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88"/>
                                        </p:tgtEl>
                                        <p:attrNameLst>
                                          <p:attrName>style.visibility</p:attrName>
                                        </p:attrNameLst>
                                      </p:cBhvr>
                                      <p:to>
                                        <p:strVal val="visible"/>
                                      </p:to>
                                    </p:set>
                                    <p:animEffect transition="in" filter="fade">
                                      <p:cBhvr>
                                        <p:cTn id="72" dur="2000"/>
                                        <p:tgtEl>
                                          <p:spTgt spid="88"/>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32"/>
                                        </p:tgtEl>
                                        <p:attrNameLst>
                                          <p:attrName>style.visibility</p:attrName>
                                        </p:attrNameLst>
                                      </p:cBhvr>
                                      <p:to>
                                        <p:strVal val="visible"/>
                                      </p:to>
                                    </p:set>
                                    <p:animEffect transition="in" filter="fade">
                                      <p:cBhvr>
                                        <p:cTn id="75" dur="2000"/>
                                        <p:tgtEl>
                                          <p:spTgt spid="32"/>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86"/>
                                        </p:tgtEl>
                                        <p:attrNameLst>
                                          <p:attrName>style.visibility</p:attrName>
                                        </p:attrNameLst>
                                      </p:cBhvr>
                                      <p:to>
                                        <p:strVal val="visible"/>
                                      </p:to>
                                    </p:set>
                                    <p:animEffect transition="in" filter="fade">
                                      <p:cBhvr>
                                        <p:cTn id="78" dur="2000"/>
                                        <p:tgtEl>
                                          <p:spTgt spid="86"/>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grpId="0" nodeType="clickEffect">
                                  <p:stCondLst>
                                    <p:cond delay="0"/>
                                  </p:stCondLst>
                                  <p:childTnLst>
                                    <p:set>
                                      <p:cBhvr>
                                        <p:cTn id="82" dur="1" fill="hold">
                                          <p:stCondLst>
                                            <p:cond delay="0"/>
                                          </p:stCondLst>
                                        </p:cTn>
                                        <p:tgtEl>
                                          <p:spTgt spid="89"/>
                                        </p:tgtEl>
                                        <p:attrNameLst>
                                          <p:attrName>style.visibility</p:attrName>
                                        </p:attrNameLst>
                                      </p:cBhvr>
                                      <p:to>
                                        <p:strVal val="visible"/>
                                      </p:to>
                                    </p:set>
                                    <p:animEffect transition="in" filter="fade">
                                      <p:cBhvr>
                                        <p:cTn id="83" dur="2000"/>
                                        <p:tgtEl>
                                          <p:spTgt spid="89"/>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93"/>
                                        </p:tgtEl>
                                        <p:attrNameLst>
                                          <p:attrName>style.visibility</p:attrName>
                                        </p:attrNameLst>
                                      </p:cBhvr>
                                      <p:to>
                                        <p:strVal val="visible"/>
                                      </p:to>
                                    </p:set>
                                    <p:animEffect transition="in" filter="fade">
                                      <p:cBhvr>
                                        <p:cTn id="86" dur="2000"/>
                                        <p:tgtEl>
                                          <p:spTgt spid="93"/>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94"/>
                                        </p:tgtEl>
                                        <p:attrNameLst>
                                          <p:attrName>style.visibility</p:attrName>
                                        </p:attrNameLst>
                                      </p:cBhvr>
                                      <p:to>
                                        <p:strVal val="visible"/>
                                      </p:to>
                                    </p:set>
                                    <p:animEffect transition="in" filter="fade">
                                      <p:cBhvr>
                                        <p:cTn id="89" dur="2000"/>
                                        <p:tgtEl>
                                          <p:spTgt spid="94"/>
                                        </p:tgtEl>
                                      </p:cBhvr>
                                    </p:animEffect>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grpId="0" nodeType="clickEffect">
                                  <p:stCondLst>
                                    <p:cond delay="0"/>
                                  </p:stCondLst>
                                  <p:childTnLst>
                                    <p:set>
                                      <p:cBhvr>
                                        <p:cTn id="93" dur="1" fill="hold">
                                          <p:stCondLst>
                                            <p:cond delay="0"/>
                                          </p:stCondLst>
                                        </p:cTn>
                                        <p:tgtEl>
                                          <p:spTgt spid="90"/>
                                        </p:tgtEl>
                                        <p:attrNameLst>
                                          <p:attrName>style.visibility</p:attrName>
                                        </p:attrNameLst>
                                      </p:cBhvr>
                                      <p:to>
                                        <p:strVal val="visible"/>
                                      </p:to>
                                    </p:set>
                                    <p:animEffect transition="in" filter="fade">
                                      <p:cBhvr>
                                        <p:cTn id="94" dur="2000"/>
                                        <p:tgtEl>
                                          <p:spTgt spid="90"/>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83"/>
                                        </p:tgtEl>
                                        <p:attrNameLst>
                                          <p:attrName>style.visibility</p:attrName>
                                        </p:attrNameLst>
                                      </p:cBhvr>
                                      <p:to>
                                        <p:strVal val="visible"/>
                                      </p:to>
                                    </p:set>
                                    <p:animEffect transition="in" filter="fade">
                                      <p:cBhvr>
                                        <p:cTn id="97" dur="2000"/>
                                        <p:tgtEl>
                                          <p:spTgt spid="83"/>
                                        </p:tgtEl>
                                      </p:cBhvr>
                                    </p:animEffect>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grpId="0" nodeType="clickEffect">
                                  <p:stCondLst>
                                    <p:cond delay="0"/>
                                  </p:stCondLst>
                                  <p:childTnLst>
                                    <p:set>
                                      <p:cBhvr>
                                        <p:cTn id="101" dur="1" fill="hold">
                                          <p:stCondLst>
                                            <p:cond delay="0"/>
                                          </p:stCondLst>
                                        </p:cTn>
                                        <p:tgtEl>
                                          <p:spTgt spid="91"/>
                                        </p:tgtEl>
                                        <p:attrNameLst>
                                          <p:attrName>style.visibility</p:attrName>
                                        </p:attrNameLst>
                                      </p:cBhvr>
                                      <p:to>
                                        <p:strVal val="visible"/>
                                      </p:to>
                                    </p:set>
                                    <p:animEffect transition="in" filter="fade">
                                      <p:cBhvr>
                                        <p:cTn id="102" dur="2000"/>
                                        <p:tgtEl>
                                          <p:spTgt spid="91"/>
                                        </p:tgtEl>
                                      </p:cBhvr>
                                    </p:animEffect>
                                  </p:childTnLst>
                                </p:cTn>
                              </p:par>
                              <p:par>
                                <p:cTn id="103" presetID="10" presetClass="entr" presetSubtype="0" fill="hold" grpId="0" nodeType="withEffect">
                                  <p:stCondLst>
                                    <p:cond delay="0"/>
                                  </p:stCondLst>
                                  <p:childTnLst>
                                    <p:set>
                                      <p:cBhvr>
                                        <p:cTn id="104" dur="1" fill="hold">
                                          <p:stCondLst>
                                            <p:cond delay="0"/>
                                          </p:stCondLst>
                                        </p:cTn>
                                        <p:tgtEl>
                                          <p:spTgt spid="84"/>
                                        </p:tgtEl>
                                        <p:attrNameLst>
                                          <p:attrName>style.visibility</p:attrName>
                                        </p:attrNameLst>
                                      </p:cBhvr>
                                      <p:to>
                                        <p:strVal val="visible"/>
                                      </p:to>
                                    </p:set>
                                    <p:animEffect transition="in" filter="fade">
                                      <p:cBhvr>
                                        <p:cTn id="105" dur="2000"/>
                                        <p:tgtEl>
                                          <p:spTgt spid="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 grpId="0" animBg="1"/>
      <p:bldP spid="80" grpId="0" animBg="1"/>
      <p:bldP spid="81" grpId="0"/>
      <p:bldP spid="82" grpId="0"/>
      <p:bldP spid="83" grpId="0" animBg="1"/>
      <p:bldP spid="84" grpId="0" animBg="1"/>
      <p:bldP spid="85" grpId="0" animBg="1"/>
      <p:bldP spid="86" grpId="0"/>
      <p:bldP spid="87" grpId="0" animBg="1"/>
      <p:bldP spid="88" grpId="0" animBg="1"/>
      <p:bldP spid="89" grpId="0" animBg="1"/>
      <p:bldP spid="90" grpId="0" animBg="1"/>
      <p:bldP spid="91" grpId="0" animBg="1"/>
      <p:bldP spid="2" grpId="0"/>
      <p:bldP spid="30" grpId="0"/>
      <p:bldP spid="31" grpId="0"/>
      <p:bldP spid="32" grpId="0"/>
      <p:bldP spid="33" grpId="0" animBg="1"/>
      <p:bldP spid="34" grpId="0" animBg="1"/>
      <p:bldP spid="35" grpId="0" animBg="1"/>
      <p:bldP spid="36" grpId="0" animBg="1"/>
      <p:bldP spid="37" grpId="0" animBg="1"/>
      <p:bldP spid="38" grpId="0" animBg="1"/>
      <p:bldP spid="39" grpId="0" animBg="1"/>
      <p:bldP spid="92" grpId="0"/>
      <p:bldP spid="93" grpId="0" animBg="1"/>
      <p:bldP spid="94" grpId="0"/>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title"/>
          </p:nvPr>
        </p:nvSpPr>
        <p:spPr/>
        <p:txBody>
          <a:bodyPr>
            <a:normAutofit fontScale="90000"/>
          </a:bodyPr>
          <a:lstStyle/>
          <a:p>
            <a:r>
              <a:rPr lang="en-US" dirty="0" smtClean="0"/>
              <a:t>Definition of the Software Requirement</a:t>
            </a:r>
            <a:endParaRPr lang="cs-CZ" dirty="0"/>
          </a:p>
        </p:txBody>
      </p:sp>
      <p:sp>
        <p:nvSpPr>
          <p:cNvPr id="3" name="Zástupný symbol pro obsah 2"/>
          <p:cNvSpPr>
            <a:spLocks noGrp="1"/>
          </p:cNvSpPr>
          <p:nvPr>
            <p:ph idx="1"/>
          </p:nvPr>
        </p:nvSpPr>
        <p:spPr/>
        <p:txBody>
          <a:bodyPr>
            <a:normAutofit/>
          </a:bodyPr>
          <a:lstStyle/>
          <a:p>
            <a:r>
              <a:rPr lang="en-US" dirty="0" smtClean="0"/>
              <a:t>Requirement</a:t>
            </a:r>
          </a:p>
          <a:p>
            <a:pPr lvl="1"/>
            <a:r>
              <a:rPr lang="en-US" dirty="0" smtClean="0"/>
              <a:t>Condition or the capability of the system that the system has to satisfy</a:t>
            </a:r>
          </a:p>
          <a:p>
            <a:pPr marL="274320" lvl="1" indent="0">
              <a:buNone/>
            </a:pPr>
            <a:endParaRPr lang="en-US" dirty="0" smtClean="0"/>
          </a:p>
          <a:p>
            <a:r>
              <a:rPr lang="en-US" dirty="0" smtClean="0"/>
              <a:t>Requirement management</a:t>
            </a:r>
          </a:p>
          <a:p>
            <a:pPr lvl="1"/>
            <a:r>
              <a:rPr lang="en-US" dirty="0" smtClean="0"/>
              <a:t>The systematic approach to the:</a:t>
            </a:r>
          </a:p>
          <a:p>
            <a:pPr lvl="2"/>
            <a:r>
              <a:rPr lang="en-US" dirty="0" smtClean="0"/>
              <a:t>Gathering, selection, organization and definition of the requirements. </a:t>
            </a:r>
          </a:p>
          <a:p>
            <a:pPr lvl="2"/>
            <a:r>
              <a:rPr lang="en-US" dirty="0" smtClean="0"/>
              <a:t>Creation of the process and method for the customers and </a:t>
            </a:r>
            <a:r>
              <a:rPr lang="en-US" dirty="0"/>
              <a:t>developers that </a:t>
            </a:r>
            <a:r>
              <a:rPr lang="en-US" dirty="0" smtClean="0"/>
              <a:t>enables to change the requirements in a controlled way</a:t>
            </a:r>
          </a:p>
        </p:txBody>
      </p:sp>
    </p:spTree>
    <p:extLst>
      <p:ext uri="{BB962C8B-B14F-4D97-AF65-F5344CB8AC3E}">
        <p14:creationId xmlns:p14="http://schemas.microsoft.com/office/powerpoint/2010/main" val="3890119261"/>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0" presetClass="entr" presetSubtype="0" fill="hold" grpId="0" nodeType="click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anim calcmode="lin" valueType="num">
                                      <p:cBhvr>
                                        <p:cTn id="8" dur="2000" fill="hold"/>
                                        <p:tgtEl>
                                          <p:spTgt spid="2"/>
                                        </p:tgtEl>
                                        <p:attrNameLst>
                                          <p:attrName>ppt_x</p:attrName>
                                        </p:attrNameLst>
                                      </p:cBhvr>
                                      <p:tavLst>
                                        <p:tav tm="0">
                                          <p:val>
                                            <p:strVal val="#ppt_x-.1"/>
                                          </p:val>
                                        </p:tav>
                                        <p:tav tm="100000">
                                          <p:val>
                                            <p:strVal val="#ppt_x"/>
                                          </p:val>
                                        </p:tav>
                                      </p:tavLst>
                                    </p:anim>
                                    <p:anim calcmode="lin" valueType="num">
                                      <p:cBhvr>
                                        <p:cTn id="9" dur="20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2000"/>
                                        <p:tgtEl>
                                          <p:spTgt spid="3">
                                            <p:txEl>
                                              <p:pRg st="0" end="0"/>
                                            </p:txEl>
                                          </p:spTgt>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20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2000"/>
                                        <p:tgtEl>
                                          <p:spTgt spid="3">
                                            <p:txEl>
                                              <p:pRg st="3" end="3"/>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2000"/>
                                        <p:tgtEl>
                                          <p:spTgt spid="3">
                                            <p:txEl>
                                              <p:pRg st="4" end="4"/>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2000"/>
                                        <p:tgtEl>
                                          <p:spTgt spid="3">
                                            <p:txEl>
                                              <p:pRg st="5" end="5"/>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20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title"/>
          </p:nvPr>
        </p:nvSpPr>
        <p:spPr/>
        <p:txBody>
          <a:bodyPr>
            <a:normAutofit fontScale="90000"/>
          </a:bodyPr>
          <a:lstStyle/>
          <a:p>
            <a:r>
              <a:rPr lang="en-US" dirty="0"/>
              <a:t>Definition of the Software </a:t>
            </a:r>
            <a:r>
              <a:rPr lang="en-US" dirty="0" smtClean="0"/>
              <a:t>Requirement II</a:t>
            </a:r>
            <a:endParaRPr lang="cs-CZ" dirty="0"/>
          </a:p>
        </p:txBody>
      </p:sp>
      <p:sp>
        <p:nvSpPr>
          <p:cNvPr id="3" name="Zástupný symbol pro obsah 2"/>
          <p:cNvSpPr>
            <a:spLocks noGrp="1"/>
          </p:cNvSpPr>
          <p:nvPr>
            <p:ph idx="1"/>
          </p:nvPr>
        </p:nvSpPr>
        <p:spPr/>
        <p:txBody>
          <a:bodyPr/>
          <a:lstStyle/>
          <a:p>
            <a:r>
              <a:rPr lang="en-US" dirty="0" smtClean="0"/>
              <a:t>Requirement</a:t>
            </a:r>
          </a:p>
          <a:p>
            <a:pPr lvl="1"/>
            <a:r>
              <a:rPr lang="en-US" dirty="0"/>
              <a:t>is a needed function, property or behavior of the </a:t>
            </a:r>
            <a:r>
              <a:rPr lang="en-US" dirty="0" smtClean="0"/>
              <a:t>system</a:t>
            </a:r>
          </a:p>
          <a:p>
            <a:pPr lvl="1"/>
            <a:endParaRPr lang="en-US" dirty="0"/>
          </a:p>
          <a:p>
            <a:r>
              <a:rPr lang="en-US" dirty="0" smtClean="0"/>
              <a:t>Types of requirements</a:t>
            </a:r>
          </a:p>
          <a:p>
            <a:pPr lvl="1"/>
            <a:r>
              <a:rPr lang="en-US" dirty="0" smtClean="0"/>
              <a:t>Directly connected to the customer</a:t>
            </a:r>
          </a:p>
          <a:p>
            <a:pPr lvl="1"/>
            <a:r>
              <a:rPr lang="en-US" dirty="0" smtClean="0"/>
              <a:t>System needs</a:t>
            </a:r>
          </a:p>
          <a:p>
            <a:pPr lvl="1"/>
            <a:r>
              <a:rPr lang="en-US" dirty="0" smtClean="0"/>
              <a:t>Legislative needs</a:t>
            </a:r>
          </a:p>
          <a:p>
            <a:pPr lvl="1"/>
            <a:r>
              <a:rPr lang="en-US" dirty="0" smtClean="0"/>
              <a:t>Etc.</a:t>
            </a:r>
          </a:p>
          <a:p>
            <a:endParaRPr lang="cs-CZ" dirty="0"/>
          </a:p>
        </p:txBody>
      </p:sp>
    </p:spTree>
    <p:extLst>
      <p:ext uri="{BB962C8B-B14F-4D97-AF65-F5344CB8AC3E}">
        <p14:creationId xmlns:p14="http://schemas.microsoft.com/office/powerpoint/2010/main" val="144658076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title"/>
          </p:nvPr>
        </p:nvSpPr>
        <p:spPr/>
        <p:txBody>
          <a:bodyPr>
            <a:normAutofit fontScale="90000"/>
          </a:bodyPr>
          <a:lstStyle/>
          <a:p>
            <a:r>
              <a:rPr lang="en-US" dirty="0" smtClean="0"/>
              <a:t>What does the Software Requirement Specify?</a:t>
            </a:r>
            <a:endParaRPr lang="cs-CZ" dirty="0"/>
          </a:p>
        </p:txBody>
      </p:sp>
      <p:sp>
        <p:nvSpPr>
          <p:cNvPr id="112" name="Line 2053"/>
          <p:cNvSpPr>
            <a:spLocks noChangeShapeType="1"/>
          </p:cNvSpPr>
          <p:nvPr/>
        </p:nvSpPr>
        <p:spPr bwMode="auto">
          <a:xfrm flipV="1">
            <a:off x="1524000" y="2827338"/>
            <a:ext cx="1143000" cy="355600"/>
          </a:xfrm>
          <a:prstGeom prst="line">
            <a:avLst/>
          </a:prstGeom>
          <a:noFill/>
          <a:ln w="50800">
            <a:solidFill>
              <a:schemeClr val="accent1"/>
            </a:solidFill>
            <a:round/>
            <a:headEnd type="none" w="sm" len="sm"/>
            <a:tailEnd type="stealth" w="med" len="lg"/>
          </a:ln>
          <a:effectLst/>
        </p:spPr>
        <p:txBody>
          <a:bodyPr wrap="none" anchor="ctr"/>
          <a:lstStyle/>
          <a:p>
            <a:endParaRPr lang="cs-CZ"/>
          </a:p>
        </p:txBody>
      </p:sp>
      <p:sp>
        <p:nvSpPr>
          <p:cNvPr id="113" name="Line 2054"/>
          <p:cNvSpPr>
            <a:spLocks noChangeShapeType="1"/>
          </p:cNvSpPr>
          <p:nvPr/>
        </p:nvSpPr>
        <p:spPr bwMode="auto">
          <a:xfrm flipV="1">
            <a:off x="1552575" y="2471738"/>
            <a:ext cx="1219200" cy="0"/>
          </a:xfrm>
          <a:prstGeom prst="line">
            <a:avLst/>
          </a:prstGeom>
          <a:noFill/>
          <a:ln w="50800">
            <a:solidFill>
              <a:schemeClr val="accent1"/>
            </a:solidFill>
            <a:round/>
            <a:headEnd type="none" w="sm" len="sm"/>
            <a:tailEnd type="stealth" w="med" len="lg"/>
          </a:ln>
          <a:effectLst/>
        </p:spPr>
        <p:txBody>
          <a:bodyPr wrap="none" anchor="ctr"/>
          <a:lstStyle/>
          <a:p>
            <a:endParaRPr lang="cs-CZ"/>
          </a:p>
        </p:txBody>
      </p:sp>
      <p:sp>
        <p:nvSpPr>
          <p:cNvPr id="114" name="Line 2055"/>
          <p:cNvSpPr>
            <a:spLocks noChangeShapeType="1"/>
          </p:cNvSpPr>
          <p:nvPr/>
        </p:nvSpPr>
        <p:spPr bwMode="auto">
          <a:xfrm>
            <a:off x="1557338" y="1633538"/>
            <a:ext cx="1143000" cy="584200"/>
          </a:xfrm>
          <a:prstGeom prst="line">
            <a:avLst/>
          </a:prstGeom>
          <a:noFill/>
          <a:ln w="50800">
            <a:solidFill>
              <a:schemeClr val="accent1"/>
            </a:solidFill>
            <a:round/>
            <a:headEnd type="none" w="sm" len="sm"/>
            <a:tailEnd type="stealth" w="med" len="lg"/>
          </a:ln>
          <a:effectLst/>
        </p:spPr>
        <p:txBody>
          <a:bodyPr wrap="none" anchor="ctr"/>
          <a:lstStyle/>
          <a:p>
            <a:endParaRPr lang="cs-CZ"/>
          </a:p>
        </p:txBody>
      </p:sp>
      <p:sp>
        <p:nvSpPr>
          <p:cNvPr id="115" name="AutoShape 2056"/>
          <p:cNvSpPr>
            <a:spLocks noChangeArrowheads="1"/>
          </p:cNvSpPr>
          <p:nvPr/>
        </p:nvSpPr>
        <p:spPr bwMode="auto">
          <a:xfrm>
            <a:off x="5557838" y="2397125"/>
            <a:ext cx="1423987" cy="273050"/>
          </a:xfrm>
          <a:prstGeom prst="rightArrow">
            <a:avLst>
              <a:gd name="adj1" fmla="val 47204"/>
              <a:gd name="adj2" fmla="val 193297"/>
            </a:avLst>
          </a:prstGeom>
          <a:solidFill>
            <a:schemeClr val="accent1"/>
          </a:solidFill>
          <a:ln w="50800">
            <a:solidFill>
              <a:schemeClr val="accent1"/>
            </a:solidFill>
            <a:miter lim="800000"/>
            <a:headEnd/>
            <a:tailEnd/>
          </a:ln>
          <a:effectLst/>
        </p:spPr>
        <p:txBody>
          <a:bodyPr wrap="none" anchor="ctr"/>
          <a:lstStyle/>
          <a:p>
            <a:endParaRPr lang="cs-CZ"/>
          </a:p>
        </p:txBody>
      </p:sp>
      <p:sp>
        <p:nvSpPr>
          <p:cNvPr id="116" name="Rectangle 2057"/>
          <p:cNvSpPr>
            <a:spLocks noChangeArrowheads="1"/>
          </p:cNvSpPr>
          <p:nvPr/>
        </p:nvSpPr>
        <p:spPr bwMode="auto">
          <a:xfrm>
            <a:off x="249238" y="2154238"/>
            <a:ext cx="1165384" cy="523862"/>
          </a:xfrm>
          <a:prstGeom prst="rect">
            <a:avLst/>
          </a:prstGeom>
          <a:noFill/>
          <a:ln w="9525">
            <a:noFill/>
            <a:miter lim="800000"/>
            <a:headEnd/>
            <a:tailEnd/>
          </a:ln>
          <a:effectLst/>
        </p:spPr>
        <p:txBody>
          <a:bodyPr wrap="none" lIns="92075" tIns="46038" rIns="92075" bIns="46038">
            <a:spAutoFit/>
          </a:bodyPr>
          <a:lstStyle/>
          <a:p>
            <a:r>
              <a:rPr lang="en-US" sz="2800" dirty="0" smtClean="0"/>
              <a:t>Inputs</a:t>
            </a:r>
            <a:endParaRPr lang="en-US" sz="2800" dirty="0"/>
          </a:p>
        </p:txBody>
      </p:sp>
      <p:sp>
        <p:nvSpPr>
          <p:cNvPr id="117" name="Rectangle 2058"/>
          <p:cNvSpPr>
            <a:spLocks noChangeArrowheads="1"/>
          </p:cNvSpPr>
          <p:nvPr/>
        </p:nvSpPr>
        <p:spPr bwMode="auto">
          <a:xfrm>
            <a:off x="7170738" y="2243138"/>
            <a:ext cx="1444306" cy="523862"/>
          </a:xfrm>
          <a:prstGeom prst="rect">
            <a:avLst/>
          </a:prstGeom>
          <a:noFill/>
          <a:ln w="9525">
            <a:noFill/>
            <a:miter lim="800000"/>
            <a:headEnd/>
            <a:tailEnd/>
          </a:ln>
          <a:effectLst/>
        </p:spPr>
        <p:txBody>
          <a:bodyPr wrap="none" lIns="92075" tIns="46038" rIns="92075" bIns="46038">
            <a:spAutoFit/>
          </a:bodyPr>
          <a:lstStyle/>
          <a:p>
            <a:r>
              <a:rPr lang="en-US" sz="2800" dirty="0" smtClean="0"/>
              <a:t>Outputs</a:t>
            </a:r>
            <a:endParaRPr lang="en-US" sz="2800" dirty="0"/>
          </a:p>
        </p:txBody>
      </p:sp>
      <p:sp>
        <p:nvSpPr>
          <p:cNvPr id="118" name="Rectangle 2059"/>
          <p:cNvSpPr>
            <a:spLocks noChangeArrowheads="1"/>
          </p:cNvSpPr>
          <p:nvPr/>
        </p:nvSpPr>
        <p:spPr bwMode="auto">
          <a:xfrm>
            <a:off x="752475" y="3871913"/>
            <a:ext cx="2205732" cy="523862"/>
          </a:xfrm>
          <a:prstGeom prst="rect">
            <a:avLst/>
          </a:prstGeom>
          <a:noFill/>
          <a:ln w="9525">
            <a:noFill/>
            <a:miter lim="800000"/>
            <a:headEnd/>
            <a:tailEnd/>
          </a:ln>
          <a:effectLst/>
        </p:spPr>
        <p:txBody>
          <a:bodyPr wrap="none" lIns="92075" tIns="46038" rIns="92075" bIns="46038">
            <a:spAutoFit/>
          </a:bodyPr>
          <a:lstStyle/>
          <a:p>
            <a:r>
              <a:rPr lang="en-US" sz="2800" dirty="0" smtClean="0"/>
              <a:t>Functionality</a:t>
            </a:r>
            <a:endParaRPr lang="en-US" sz="2800" dirty="0"/>
          </a:p>
        </p:txBody>
      </p:sp>
      <p:sp>
        <p:nvSpPr>
          <p:cNvPr id="119" name="Rectangle 2060"/>
          <p:cNvSpPr>
            <a:spLocks noChangeArrowheads="1"/>
          </p:cNvSpPr>
          <p:nvPr/>
        </p:nvSpPr>
        <p:spPr bwMode="auto">
          <a:xfrm>
            <a:off x="1929970" y="4705355"/>
            <a:ext cx="4039567" cy="739306"/>
          </a:xfrm>
          <a:prstGeom prst="rect">
            <a:avLst/>
          </a:prstGeom>
          <a:noFill/>
          <a:ln w="9525">
            <a:noFill/>
            <a:miter lim="800000"/>
            <a:headEnd/>
            <a:tailEnd/>
          </a:ln>
          <a:effectLst/>
        </p:spPr>
        <p:txBody>
          <a:bodyPr wrap="none" lIns="92075" tIns="46038" rIns="92075" bIns="46038">
            <a:spAutoFit/>
          </a:bodyPr>
          <a:lstStyle/>
          <a:p>
            <a:r>
              <a:rPr lang="en-US" sz="2400" dirty="0" smtClean="0"/>
              <a:t>Non functional requirements</a:t>
            </a:r>
            <a:endParaRPr lang="en-US" sz="2400" dirty="0"/>
          </a:p>
          <a:p>
            <a:r>
              <a:rPr lang="en-US" sz="1800" dirty="0" smtClean="0"/>
              <a:t>(e.g. )</a:t>
            </a:r>
            <a:endParaRPr lang="en-US" sz="1800" dirty="0"/>
          </a:p>
        </p:txBody>
      </p:sp>
      <p:sp>
        <p:nvSpPr>
          <p:cNvPr id="120" name="Arc 2061"/>
          <p:cNvSpPr>
            <a:spLocks/>
          </p:cNvSpPr>
          <p:nvPr/>
        </p:nvSpPr>
        <p:spPr bwMode="auto">
          <a:xfrm>
            <a:off x="3779912" y="3265480"/>
            <a:ext cx="1343025" cy="1108075"/>
          </a:xfrm>
          <a:custGeom>
            <a:avLst/>
            <a:gdLst>
              <a:gd name="G0" fmla="+- 21600 0 0"/>
              <a:gd name="G1" fmla="+- 0 0 0"/>
              <a:gd name="G2" fmla="+- 21600 0 0"/>
              <a:gd name="T0" fmla="*/ 22164 w 22164"/>
              <a:gd name="T1" fmla="*/ 21593 h 21600"/>
              <a:gd name="T2" fmla="*/ 0 w 22164"/>
              <a:gd name="T3" fmla="*/ 0 h 21600"/>
              <a:gd name="T4" fmla="*/ 21600 w 22164"/>
              <a:gd name="T5" fmla="*/ 0 h 21600"/>
            </a:gdLst>
            <a:ahLst/>
            <a:cxnLst>
              <a:cxn ang="0">
                <a:pos x="T0" y="T1"/>
              </a:cxn>
              <a:cxn ang="0">
                <a:pos x="T2" y="T3"/>
              </a:cxn>
              <a:cxn ang="0">
                <a:pos x="T4" y="T5"/>
              </a:cxn>
            </a:cxnLst>
            <a:rect l="0" t="0" r="r" b="b"/>
            <a:pathLst>
              <a:path w="22164" h="21600" fill="none" extrusionOk="0">
                <a:moveTo>
                  <a:pt x="22163" y="21592"/>
                </a:moveTo>
                <a:cubicBezTo>
                  <a:pt x="21976" y="21597"/>
                  <a:pt x="21788" y="21599"/>
                  <a:pt x="21600" y="21600"/>
                </a:cubicBezTo>
                <a:cubicBezTo>
                  <a:pt x="9670" y="21600"/>
                  <a:pt x="0" y="11929"/>
                  <a:pt x="0" y="0"/>
                </a:cubicBezTo>
              </a:path>
              <a:path w="22164" h="21600" stroke="0" extrusionOk="0">
                <a:moveTo>
                  <a:pt x="22163" y="21592"/>
                </a:moveTo>
                <a:cubicBezTo>
                  <a:pt x="21976" y="21597"/>
                  <a:pt x="21788" y="21599"/>
                  <a:pt x="21600" y="21600"/>
                </a:cubicBezTo>
                <a:cubicBezTo>
                  <a:pt x="9670" y="21600"/>
                  <a:pt x="0" y="11929"/>
                  <a:pt x="0" y="0"/>
                </a:cubicBezTo>
                <a:lnTo>
                  <a:pt x="21600" y="0"/>
                </a:lnTo>
                <a:close/>
              </a:path>
            </a:pathLst>
          </a:custGeom>
          <a:noFill/>
          <a:ln w="50800" cap="rnd">
            <a:solidFill>
              <a:srgbClr val="FAF8CC"/>
            </a:solidFill>
            <a:prstDash val="sysDot"/>
            <a:round/>
            <a:headEnd type="none" w="sm" len="sm"/>
            <a:tailEnd type="none" w="sm" len="sm"/>
          </a:ln>
          <a:effectLst/>
        </p:spPr>
        <p:txBody>
          <a:bodyPr wrap="none" anchor="ctr"/>
          <a:lstStyle/>
          <a:p>
            <a:endParaRPr lang="cs-CZ"/>
          </a:p>
        </p:txBody>
      </p:sp>
      <p:sp>
        <p:nvSpPr>
          <p:cNvPr id="121" name="Rectangle 2062"/>
          <p:cNvSpPr>
            <a:spLocks noChangeArrowheads="1"/>
          </p:cNvSpPr>
          <p:nvPr/>
        </p:nvSpPr>
        <p:spPr bwMode="auto">
          <a:xfrm>
            <a:off x="5810250" y="3667125"/>
            <a:ext cx="2619307" cy="462307"/>
          </a:xfrm>
          <a:prstGeom prst="rect">
            <a:avLst/>
          </a:prstGeom>
          <a:noFill/>
          <a:ln w="9525">
            <a:noFill/>
            <a:miter lim="800000"/>
            <a:headEnd/>
            <a:tailEnd/>
          </a:ln>
          <a:effectLst/>
        </p:spPr>
        <p:txBody>
          <a:bodyPr wrap="none" lIns="92075" tIns="46038" rIns="92075" bIns="46038">
            <a:spAutoFit/>
          </a:bodyPr>
          <a:lstStyle/>
          <a:p>
            <a:r>
              <a:rPr lang="en-US" sz="2400" dirty="0" smtClean="0"/>
              <a:t>Design conditions</a:t>
            </a:r>
            <a:endParaRPr lang="en-US" sz="2400" dirty="0"/>
          </a:p>
        </p:txBody>
      </p:sp>
      <p:grpSp>
        <p:nvGrpSpPr>
          <p:cNvPr id="122" name="Group 2063"/>
          <p:cNvGrpSpPr>
            <a:grpSpLocks/>
          </p:cNvGrpSpPr>
          <p:nvPr/>
        </p:nvGrpSpPr>
        <p:grpSpPr bwMode="auto">
          <a:xfrm>
            <a:off x="5857884" y="4143380"/>
            <a:ext cx="3009900" cy="1608138"/>
            <a:chOff x="3477" y="2752"/>
            <a:chExt cx="1896" cy="1013"/>
          </a:xfrm>
        </p:grpSpPr>
        <p:sp>
          <p:nvSpPr>
            <p:cNvPr id="123" name="Rectangle 2064"/>
            <p:cNvSpPr>
              <a:spLocks noChangeArrowheads="1"/>
            </p:cNvSpPr>
            <p:nvPr/>
          </p:nvSpPr>
          <p:spPr bwMode="auto">
            <a:xfrm>
              <a:off x="5110" y="3295"/>
              <a:ext cx="17" cy="187"/>
            </a:xfrm>
            <a:prstGeom prst="rect">
              <a:avLst/>
            </a:prstGeom>
            <a:solidFill>
              <a:srgbClr val="114FFB"/>
            </a:solidFill>
            <a:ln w="9525">
              <a:solidFill>
                <a:schemeClr val="accent1"/>
              </a:solidFill>
              <a:miter lim="800000"/>
              <a:headEnd/>
              <a:tailEnd/>
            </a:ln>
          </p:spPr>
          <p:txBody>
            <a:bodyPr/>
            <a:lstStyle/>
            <a:p>
              <a:endParaRPr lang="cs-CZ"/>
            </a:p>
          </p:txBody>
        </p:sp>
        <p:sp>
          <p:nvSpPr>
            <p:cNvPr id="124" name="Rectangle 2065"/>
            <p:cNvSpPr>
              <a:spLocks noChangeArrowheads="1"/>
            </p:cNvSpPr>
            <p:nvPr/>
          </p:nvSpPr>
          <p:spPr bwMode="auto">
            <a:xfrm>
              <a:off x="4437" y="3289"/>
              <a:ext cx="16" cy="188"/>
            </a:xfrm>
            <a:prstGeom prst="rect">
              <a:avLst/>
            </a:prstGeom>
            <a:solidFill>
              <a:srgbClr val="114FFB"/>
            </a:solidFill>
            <a:ln w="9525">
              <a:solidFill>
                <a:schemeClr val="accent1"/>
              </a:solidFill>
              <a:miter lim="800000"/>
              <a:headEnd/>
              <a:tailEnd/>
            </a:ln>
          </p:spPr>
          <p:txBody>
            <a:bodyPr/>
            <a:lstStyle/>
            <a:p>
              <a:endParaRPr lang="cs-CZ"/>
            </a:p>
          </p:txBody>
        </p:sp>
        <p:sp>
          <p:nvSpPr>
            <p:cNvPr id="125" name="Rectangle 2066"/>
            <p:cNvSpPr>
              <a:spLocks noChangeArrowheads="1"/>
            </p:cNvSpPr>
            <p:nvPr/>
          </p:nvSpPr>
          <p:spPr bwMode="auto">
            <a:xfrm>
              <a:off x="4398" y="3109"/>
              <a:ext cx="17" cy="187"/>
            </a:xfrm>
            <a:prstGeom prst="rect">
              <a:avLst/>
            </a:prstGeom>
            <a:solidFill>
              <a:srgbClr val="114FFB"/>
            </a:solidFill>
            <a:ln w="9525">
              <a:solidFill>
                <a:schemeClr val="accent1"/>
              </a:solidFill>
              <a:miter lim="800000"/>
              <a:headEnd/>
              <a:tailEnd/>
            </a:ln>
          </p:spPr>
          <p:txBody>
            <a:bodyPr/>
            <a:lstStyle/>
            <a:p>
              <a:endParaRPr lang="cs-CZ"/>
            </a:p>
          </p:txBody>
        </p:sp>
        <p:sp>
          <p:nvSpPr>
            <p:cNvPr id="126" name="Rectangle 2067"/>
            <p:cNvSpPr>
              <a:spLocks noChangeArrowheads="1"/>
            </p:cNvSpPr>
            <p:nvPr/>
          </p:nvSpPr>
          <p:spPr bwMode="auto">
            <a:xfrm>
              <a:off x="3789" y="3291"/>
              <a:ext cx="17" cy="188"/>
            </a:xfrm>
            <a:prstGeom prst="rect">
              <a:avLst/>
            </a:prstGeom>
            <a:solidFill>
              <a:srgbClr val="114FFB"/>
            </a:solidFill>
            <a:ln w="9525">
              <a:solidFill>
                <a:schemeClr val="accent1"/>
              </a:solidFill>
              <a:miter lim="800000"/>
              <a:headEnd/>
              <a:tailEnd/>
            </a:ln>
          </p:spPr>
          <p:txBody>
            <a:bodyPr/>
            <a:lstStyle/>
            <a:p>
              <a:endParaRPr lang="cs-CZ"/>
            </a:p>
          </p:txBody>
        </p:sp>
        <p:sp>
          <p:nvSpPr>
            <p:cNvPr id="127" name="Rectangle 2068"/>
            <p:cNvSpPr>
              <a:spLocks noChangeArrowheads="1"/>
            </p:cNvSpPr>
            <p:nvPr/>
          </p:nvSpPr>
          <p:spPr bwMode="auto">
            <a:xfrm>
              <a:off x="3701" y="3105"/>
              <a:ext cx="17" cy="187"/>
            </a:xfrm>
            <a:prstGeom prst="rect">
              <a:avLst/>
            </a:prstGeom>
            <a:solidFill>
              <a:srgbClr val="114FFB"/>
            </a:solidFill>
            <a:ln w="9525">
              <a:solidFill>
                <a:schemeClr val="accent1"/>
              </a:solidFill>
              <a:miter lim="800000"/>
              <a:headEnd/>
              <a:tailEnd/>
            </a:ln>
          </p:spPr>
          <p:txBody>
            <a:bodyPr/>
            <a:lstStyle/>
            <a:p>
              <a:endParaRPr lang="cs-CZ"/>
            </a:p>
          </p:txBody>
        </p:sp>
        <p:sp>
          <p:nvSpPr>
            <p:cNvPr id="128" name="Rectangle 2069"/>
            <p:cNvSpPr>
              <a:spLocks noChangeArrowheads="1"/>
            </p:cNvSpPr>
            <p:nvPr/>
          </p:nvSpPr>
          <p:spPr bwMode="auto">
            <a:xfrm>
              <a:off x="4477" y="3034"/>
              <a:ext cx="469" cy="17"/>
            </a:xfrm>
            <a:prstGeom prst="rect">
              <a:avLst/>
            </a:prstGeom>
            <a:solidFill>
              <a:srgbClr val="114FFB"/>
            </a:solidFill>
            <a:ln w="9525">
              <a:solidFill>
                <a:schemeClr val="accent1"/>
              </a:solidFill>
              <a:miter lim="800000"/>
              <a:headEnd/>
              <a:tailEnd/>
            </a:ln>
          </p:spPr>
          <p:txBody>
            <a:bodyPr/>
            <a:lstStyle/>
            <a:p>
              <a:endParaRPr lang="cs-CZ"/>
            </a:p>
          </p:txBody>
        </p:sp>
        <p:sp>
          <p:nvSpPr>
            <p:cNvPr id="129" name="Rectangle 2070"/>
            <p:cNvSpPr>
              <a:spLocks noChangeArrowheads="1"/>
            </p:cNvSpPr>
            <p:nvPr/>
          </p:nvSpPr>
          <p:spPr bwMode="auto">
            <a:xfrm>
              <a:off x="3627" y="3286"/>
              <a:ext cx="1711" cy="17"/>
            </a:xfrm>
            <a:prstGeom prst="rect">
              <a:avLst/>
            </a:prstGeom>
            <a:solidFill>
              <a:srgbClr val="114FFB"/>
            </a:solidFill>
            <a:ln w="9525">
              <a:solidFill>
                <a:schemeClr val="accent1"/>
              </a:solidFill>
              <a:miter lim="800000"/>
              <a:headEnd/>
              <a:tailEnd/>
            </a:ln>
          </p:spPr>
          <p:txBody>
            <a:bodyPr/>
            <a:lstStyle/>
            <a:p>
              <a:endParaRPr lang="cs-CZ"/>
            </a:p>
          </p:txBody>
        </p:sp>
        <p:grpSp>
          <p:nvGrpSpPr>
            <p:cNvPr id="130" name="Group 2071"/>
            <p:cNvGrpSpPr>
              <a:grpSpLocks/>
            </p:cNvGrpSpPr>
            <p:nvPr/>
          </p:nvGrpSpPr>
          <p:grpSpPr bwMode="auto">
            <a:xfrm>
              <a:off x="3605" y="3397"/>
              <a:ext cx="413" cy="368"/>
              <a:chOff x="3688" y="3512"/>
              <a:chExt cx="413" cy="368"/>
            </a:xfrm>
          </p:grpSpPr>
          <p:grpSp>
            <p:nvGrpSpPr>
              <p:cNvPr id="201" name="Group 2072"/>
              <p:cNvGrpSpPr>
                <a:grpSpLocks/>
              </p:cNvGrpSpPr>
              <p:nvPr/>
            </p:nvGrpSpPr>
            <p:grpSpPr bwMode="auto">
              <a:xfrm>
                <a:off x="3705" y="3742"/>
                <a:ext cx="378" cy="116"/>
                <a:chOff x="3705" y="3742"/>
                <a:chExt cx="378" cy="116"/>
              </a:xfrm>
            </p:grpSpPr>
            <p:sp>
              <p:nvSpPr>
                <p:cNvPr id="214" name="Rectangle 2073"/>
                <p:cNvSpPr>
                  <a:spLocks noChangeArrowheads="1"/>
                </p:cNvSpPr>
                <p:nvPr/>
              </p:nvSpPr>
              <p:spPr bwMode="auto">
                <a:xfrm>
                  <a:off x="3705" y="3742"/>
                  <a:ext cx="378" cy="116"/>
                </a:xfrm>
                <a:prstGeom prst="rect">
                  <a:avLst/>
                </a:prstGeom>
                <a:solidFill>
                  <a:srgbClr val="FFFFFF"/>
                </a:solidFill>
                <a:ln w="6350">
                  <a:solidFill>
                    <a:srgbClr val="000000"/>
                  </a:solidFill>
                  <a:miter lim="800000"/>
                  <a:headEnd/>
                  <a:tailEnd/>
                </a:ln>
              </p:spPr>
              <p:txBody>
                <a:bodyPr/>
                <a:lstStyle/>
                <a:p>
                  <a:endParaRPr lang="cs-CZ"/>
                </a:p>
              </p:txBody>
            </p:sp>
            <p:sp>
              <p:nvSpPr>
                <p:cNvPr id="215" name="Rectangle 2074"/>
                <p:cNvSpPr>
                  <a:spLocks noChangeArrowheads="1"/>
                </p:cNvSpPr>
                <p:nvPr/>
              </p:nvSpPr>
              <p:spPr bwMode="auto">
                <a:xfrm>
                  <a:off x="3915" y="3762"/>
                  <a:ext cx="131" cy="53"/>
                </a:xfrm>
                <a:prstGeom prst="rect">
                  <a:avLst/>
                </a:prstGeom>
                <a:solidFill>
                  <a:srgbClr val="808080"/>
                </a:solidFill>
                <a:ln w="6350">
                  <a:solidFill>
                    <a:srgbClr val="000000"/>
                  </a:solidFill>
                  <a:miter lim="800000"/>
                  <a:headEnd/>
                  <a:tailEnd/>
                </a:ln>
              </p:spPr>
              <p:txBody>
                <a:bodyPr/>
                <a:lstStyle/>
                <a:p>
                  <a:endParaRPr lang="cs-CZ"/>
                </a:p>
              </p:txBody>
            </p:sp>
          </p:grpSp>
          <p:grpSp>
            <p:nvGrpSpPr>
              <p:cNvPr id="202" name="Group 2075"/>
              <p:cNvGrpSpPr>
                <a:grpSpLocks/>
              </p:cNvGrpSpPr>
              <p:nvPr/>
            </p:nvGrpSpPr>
            <p:grpSpPr bwMode="auto">
              <a:xfrm>
                <a:off x="3688" y="3806"/>
                <a:ext cx="413" cy="74"/>
                <a:chOff x="3688" y="3806"/>
                <a:chExt cx="413" cy="74"/>
              </a:xfrm>
            </p:grpSpPr>
            <p:sp>
              <p:nvSpPr>
                <p:cNvPr id="211" name="Freeform 2076"/>
                <p:cNvSpPr>
                  <a:spLocks/>
                </p:cNvSpPr>
                <p:nvPr/>
              </p:nvSpPr>
              <p:spPr bwMode="auto">
                <a:xfrm>
                  <a:off x="3688" y="3806"/>
                  <a:ext cx="413" cy="74"/>
                </a:xfrm>
                <a:custGeom>
                  <a:avLst/>
                  <a:gdLst/>
                  <a:ahLst/>
                  <a:cxnLst>
                    <a:cxn ang="0">
                      <a:pos x="155" y="0"/>
                    </a:cxn>
                    <a:cxn ang="0">
                      <a:pos x="1090" y="0"/>
                    </a:cxn>
                    <a:cxn ang="0">
                      <a:pos x="1238" y="201"/>
                    </a:cxn>
                    <a:cxn ang="0">
                      <a:pos x="1241" y="210"/>
                    </a:cxn>
                    <a:cxn ang="0">
                      <a:pos x="1235" y="218"/>
                    </a:cxn>
                    <a:cxn ang="0">
                      <a:pos x="1226" y="223"/>
                    </a:cxn>
                    <a:cxn ang="0">
                      <a:pos x="18" y="223"/>
                    </a:cxn>
                    <a:cxn ang="0">
                      <a:pos x="7" y="217"/>
                    </a:cxn>
                    <a:cxn ang="0">
                      <a:pos x="0" y="207"/>
                    </a:cxn>
                    <a:cxn ang="0">
                      <a:pos x="2" y="196"/>
                    </a:cxn>
                    <a:cxn ang="0">
                      <a:pos x="155" y="0"/>
                    </a:cxn>
                  </a:cxnLst>
                  <a:rect l="0" t="0" r="r" b="b"/>
                  <a:pathLst>
                    <a:path w="1241" h="223">
                      <a:moveTo>
                        <a:pt x="155" y="0"/>
                      </a:moveTo>
                      <a:lnTo>
                        <a:pt x="1090" y="0"/>
                      </a:lnTo>
                      <a:lnTo>
                        <a:pt x="1238" y="201"/>
                      </a:lnTo>
                      <a:lnTo>
                        <a:pt x="1241" y="210"/>
                      </a:lnTo>
                      <a:lnTo>
                        <a:pt x="1235" y="218"/>
                      </a:lnTo>
                      <a:lnTo>
                        <a:pt x="1226" y="223"/>
                      </a:lnTo>
                      <a:lnTo>
                        <a:pt x="18" y="223"/>
                      </a:lnTo>
                      <a:lnTo>
                        <a:pt x="7" y="217"/>
                      </a:lnTo>
                      <a:lnTo>
                        <a:pt x="0" y="207"/>
                      </a:lnTo>
                      <a:lnTo>
                        <a:pt x="2" y="196"/>
                      </a:lnTo>
                      <a:lnTo>
                        <a:pt x="155" y="0"/>
                      </a:lnTo>
                      <a:close/>
                    </a:path>
                  </a:pathLst>
                </a:custGeom>
                <a:solidFill>
                  <a:srgbClr val="FFFFFF"/>
                </a:solidFill>
                <a:ln w="6350">
                  <a:solidFill>
                    <a:srgbClr val="000000"/>
                  </a:solidFill>
                  <a:prstDash val="solid"/>
                  <a:round/>
                  <a:headEnd/>
                  <a:tailEnd/>
                </a:ln>
              </p:spPr>
              <p:txBody>
                <a:bodyPr/>
                <a:lstStyle/>
                <a:p>
                  <a:endParaRPr lang="cs-CZ"/>
                </a:p>
              </p:txBody>
            </p:sp>
            <p:sp>
              <p:nvSpPr>
                <p:cNvPr id="212" name="Freeform 2077"/>
                <p:cNvSpPr>
                  <a:spLocks/>
                </p:cNvSpPr>
                <p:nvPr/>
              </p:nvSpPr>
              <p:spPr bwMode="auto">
                <a:xfrm>
                  <a:off x="3711" y="3821"/>
                  <a:ext cx="275" cy="47"/>
                </a:xfrm>
                <a:custGeom>
                  <a:avLst/>
                  <a:gdLst/>
                  <a:ahLst/>
                  <a:cxnLst>
                    <a:cxn ang="0">
                      <a:pos x="111" y="0"/>
                    </a:cxn>
                    <a:cxn ang="0">
                      <a:pos x="785" y="0"/>
                    </a:cxn>
                    <a:cxn ang="0">
                      <a:pos x="824" y="141"/>
                    </a:cxn>
                    <a:cxn ang="0">
                      <a:pos x="0" y="141"/>
                    </a:cxn>
                    <a:cxn ang="0">
                      <a:pos x="111" y="0"/>
                    </a:cxn>
                  </a:cxnLst>
                  <a:rect l="0" t="0" r="r" b="b"/>
                  <a:pathLst>
                    <a:path w="824" h="141">
                      <a:moveTo>
                        <a:pt x="111" y="0"/>
                      </a:moveTo>
                      <a:lnTo>
                        <a:pt x="785" y="0"/>
                      </a:lnTo>
                      <a:lnTo>
                        <a:pt x="824" y="141"/>
                      </a:lnTo>
                      <a:lnTo>
                        <a:pt x="0" y="141"/>
                      </a:lnTo>
                      <a:lnTo>
                        <a:pt x="111" y="0"/>
                      </a:lnTo>
                      <a:close/>
                    </a:path>
                  </a:pathLst>
                </a:custGeom>
                <a:solidFill>
                  <a:srgbClr val="FFFFFF"/>
                </a:solidFill>
                <a:ln w="6350">
                  <a:solidFill>
                    <a:srgbClr val="000000"/>
                  </a:solidFill>
                  <a:prstDash val="solid"/>
                  <a:round/>
                  <a:headEnd/>
                  <a:tailEnd/>
                </a:ln>
              </p:spPr>
              <p:txBody>
                <a:bodyPr/>
                <a:lstStyle/>
                <a:p>
                  <a:endParaRPr lang="cs-CZ"/>
                </a:p>
              </p:txBody>
            </p:sp>
            <p:sp>
              <p:nvSpPr>
                <p:cNvPr id="213" name="Freeform 2078"/>
                <p:cNvSpPr>
                  <a:spLocks/>
                </p:cNvSpPr>
                <p:nvPr/>
              </p:nvSpPr>
              <p:spPr bwMode="auto">
                <a:xfrm>
                  <a:off x="3994" y="3821"/>
                  <a:ext cx="84" cy="47"/>
                </a:xfrm>
                <a:custGeom>
                  <a:avLst/>
                  <a:gdLst/>
                  <a:ahLst/>
                  <a:cxnLst>
                    <a:cxn ang="0">
                      <a:pos x="0" y="0"/>
                    </a:cxn>
                    <a:cxn ang="0">
                      <a:pos x="147" y="0"/>
                    </a:cxn>
                    <a:cxn ang="0">
                      <a:pos x="250" y="141"/>
                    </a:cxn>
                    <a:cxn ang="0">
                      <a:pos x="47" y="141"/>
                    </a:cxn>
                    <a:cxn ang="0">
                      <a:pos x="0" y="0"/>
                    </a:cxn>
                  </a:cxnLst>
                  <a:rect l="0" t="0" r="r" b="b"/>
                  <a:pathLst>
                    <a:path w="250" h="141">
                      <a:moveTo>
                        <a:pt x="0" y="0"/>
                      </a:moveTo>
                      <a:lnTo>
                        <a:pt x="147" y="0"/>
                      </a:lnTo>
                      <a:lnTo>
                        <a:pt x="250" y="141"/>
                      </a:lnTo>
                      <a:lnTo>
                        <a:pt x="47" y="141"/>
                      </a:lnTo>
                      <a:lnTo>
                        <a:pt x="0" y="0"/>
                      </a:lnTo>
                      <a:close/>
                    </a:path>
                  </a:pathLst>
                </a:custGeom>
                <a:solidFill>
                  <a:srgbClr val="FFFFFF"/>
                </a:solidFill>
                <a:ln w="6350">
                  <a:solidFill>
                    <a:srgbClr val="000000"/>
                  </a:solidFill>
                  <a:prstDash val="solid"/>
                  <a:round/>
                  <a:headEnd/>
                  <a:tailEnd/>
                </a:ln>
              </p:spPr>
              <p:txBody>
                <a:bodyPr/>
                <a:lstStyle/>
                <a:p>
                  <a:endParaRPr lang="cs-CZ"/>
                </a:p>
              </p:txBody>
            </p:sp>
          </p:grpSp>
          <p:grpSp>
            <p:nvGrpSpPr>
              <p:cNvPr id="203" name="Group 2079"/>
              <p:cNvGrpSpPr>
                <a:grpSpLocks/>
              </p:cNvGrpSpPr>
              <p:nvPr/>
            </p:nvGrpSpPr>
            <p:grpSpPr bwMode="auto">
              <a:xfrm>
                <a:off x="3757" y="3512"/>
                <a:ext cx="275" cy="226"/>
                <a:chOff x="3757" y="3512"/>
                <a:chExt cx="275" cy="226"/>
              </a:xfrm>
            </p:grpSpPr>
            <p:sp>
              <p:nvSpPr>
                <p:cNvPr id="204" name="Rectangle 2080"/>
                <p:cNvSpPr>
                  <a:spLocks noChangeArrowheads="1"/>
                </p:cNvSpPr>
                <p:nvPr/>
              </p:nvSpPr>
              <p:spPr bwMode="auto">
                <a:xfrm>
                  <a:off x="3757" y="3512"/>
                  <a:ext cx="275" cy="226"/>
                </a:xfrm>
                <a:prstGeom prst="rect">
                  <a:avLst/>
                </a:prstGeom>
                <a:solidFill>
                  <a:srgbClr val="FFFFFF"/>
                </a:solidFill>
                <a:ln w="6350">
                  <a:solidFill>
                    <a:srgbClr val="000000"/>
                  </a:solidFill>
                  <a:miter lim="800000"/>
                  <a:headEnd/>
                  <a:tailEnd/>
                </a:ln>
              </p:spPr>
              <p:txBody>
                <a:bodyPr/>
                <a:lstStyle/>
                <a:p>
                  <a:endParaRPr lang="cs-CZ"/>
                </a:p>
              </p:txBody>
            </p:sp>
            <p:sp>
              <p:nvSpPr>
                <p:cNvPr id="205" name="Rectangle 2081"/>
                <p:cNvSpPr>
                  <a:spLocks noChangeArrowheads="1"/>
                </p:cNvSpPr>
                <p:nvPr/>
              </p:nvSpPr>
              <p:spPr bwMode="auto">
                <a:xfrm>
                  <a:off x="3775" y="3531"/>
                  <a:ext cx="239" cy="191"/>
                </a:xfrm>
                <a:prstGeom prst="rect">
                  <a:avLst/>
                </a:prstGeom>
                <a:solidFill>
                  <a:srgbClr val="114FFB"/>
                </a:solidFill>
                <a:ln w="6350">
                  <a:solidFill>
                    <a:srgbClr val="000000"/>
                  </a:solidFill>
                  <a:miter lim="800000"/>
                  <a:headEnd/>
                  <a:tailEnd/>
                </a:ln>
              </p:spPr>
              <p:txBody>
                <a:bodyPr/>
                <a:lstStyle/>
                <a:p>
                  <a:endParaRPr lang="cs-CZ"/>
                </a:p>
              </p:txBody>
            </p:sp>
            <p:sp>
              <p:nvSpPr>
                <p:cNvPr id="206" name="Rectangle 2082"/>
                <p:cNvSpPr>
                  <a:spLocks noChangeArrowheads="1"/>
                </p:cNvSpPr>
                <p:nvPr/>
              </p:nvSpPr>
              <p:spPr bwMode="auto">
                <a:xfrm>
                  <a:off x="3980" y="3531"/>
                  <a:ext cx="33" cy="191"/>
                </a:xfrm>
                <a:prstGeom prst="rect">
                  <a:avLst/>
                </a:prstGeom>
                <a:solidFill>
                  <a:srgbClr val="FFFFFF"/>
                </a:solidFill>
                <a:ln w="6350">
                  <a:solidFill>
                    <a:srgbClr val="000000"/>
                  </a:solidFill>
                  <a:miter lim="800000"/>
                  <a:headEnd/>
                  <a:tailEnd/>
                </a:ln>
              </p:spPr>
              <p:txBody>
                <a:bodyPr/>
                <a:lstStyle/>
                <a:p>
                  <a:endParaRPr lang="cs-CZ"/>
                </a:p>
              </p:txBody>
            </p:sp>
            <p:sp>
              <p:nvSpPr>
                <p:cNvPr id="207" name="Rectangle 2083"/>
                <p:cNvSpPr>
                  <a:spLocks noChangeArrowheads="1"/>
                </p:cNvSpPr>
                <p:nvPr/>
              </p:nvSpPr>
              <p:spPr bwMode="auto">
                <a:xfrm>
                  <a:off x="3989" y="3541"/>
                  <a:ext cx="15" cy="12"/>
                </a:xfrm>
                <a:prstGeom prst="rect">
                  <a:avLst/>
                </a:prstGeom>
                <a:solidFill>
                  <a:srgbClr val="FFFFFF"/>
                </a:solidFill>
                <a:ln w="6350">
                  <a:solidFill>
                    <a:srgbClr val="000000"/>
                  </a:solidFill>
                  <a:miter lim="800000"/>
                  <a:headEnd/>
                  <a:tailEnd/>
                </a:ln>
              </p:spPr>
              <p:txBody>
                <a:bodyPr/>
                <a:lstStyle/>
                <a:p>
                  <a:endParaRPr lang="cs-CZ"/>
                </a:p>
              </p:txBody>
            </p:sp>
            <p:sp>
              <p:nvSpPr>
                <p:cNvPr id="208" name="Oval 2084"/>
                <p:cNvSpPr>
                  <a:spLocks noChangeArrowheads="1"/>
                </p:cNvSpPr>
                <p:nvPr/>
              </p:nvSpPr>
              <p:spPr bwMode="auto">
                <a:xfrm>
                  <a:off x="3990" y="3624"/>
                  <a:ext cx="12" cy="12"/>
                </a:xfrm>
                <a:prstGeom prst="ellipse">
                  <a:avLst/>
                </a:prstGeom>
                <a:solidFill>
                  <a:srgbClr val="FFFFFF"/>
                </a:solidFill>
                <a:ln w="6350">
                  <a:solidFill>
                    <a:srgbClr val="000000"/>
                  </a:solidFill>
                  <a:round/>
                  <a:headEnd/>
                  <a:tailEnd/>
                </a:ln>
              </p:spPr>
              <p:txBody>
                <a:bodyPr/>
                <a:lstStyle/>
                <a:p>
                  <a:endParaRPr lang="cs-CZ"/>
                </a:p>
              </p:txBody>
            </p:sp>
            <p:sp>
              <p:nvSpPr>
                <p:cNvPr id="209" name="Oval 2085"/>
                <p:cNvSpPr>
                  <a:spLocks noChangeArrowheads="1"/>
                </p:cNvSpPr>
                <p:nvPr/>
              </p:nvSpPr>
              <p:spPr bwMode="auto">
                <a:xfrm>
                  <a:off x="3990" y="3659"/>
                  <a:ext cx="12" cy="12"/>
                </a:xfrm>
                <a:prstGeom prst="ellipse">
                  <a:avLst/>
                </a:prstGeom>
                <a:solidFill>
                  <a:srgbClr val="FFFFFF"/>
                </a:solidFill>
                <a:ln w="6350">
                  <a:solidFill>
                    <a:srgbClr val="000000"/>
                  </a:solidFill>
                  <a:round/>
                  <a:headEnd/>
                  <a:tailEnd/>
                </a:ln>
              </p:spPr>
              <p:txBody>
                <a:bodyPr/>
                <a:lstStyle/>
                <a:p>
                  <a:endParaRPr lang="cs-CZ"/>
                </a:p>
              </p:txBody>
            </p:sp>
            <p:sp>
              <p:nvSpPr>
                <p:cNvPr id="210" name="Oval 2086"/>
                <p:cNvSpPr>
                  <a:spLocks noChangeArrowheads="1"/>
                </p:cNvSpPr>
                <p:nvPr/>
              </p:nvSpPr>
              <p:spPr bwMode="auto">
                <a:xfrm>
                  <a:off x="3990" y="3692"/>
                  <a:ext cx="12" cy="12"/>
                </a:xfrm>
                <a:prstGeom prst="ellipse">
                  <a:avLst/>
                </a:prstGeom>
                <a:solidFill>
                  <a:srgbClr val="FFFFFF"/>
                </a:solidFill>
                <a:ln w="6350">
                  <a:solidFill>
                    <a:srgbClr val="000000"/>
                  </a:solidFill>
                  <a:round/>
                  <a:headEnd/>
                  <a:tailEnd/>
                </a:ln>
              </p:spPr>
              <p:txBody>
                <a:bodyPr/>
                <a:lstStyle/>
                <a:p>
                  <a:endParaRPr lang="cs-CZ"/>
                </a:p>
              </p:txBody>
            </p:sp>
          </p:grpSp>
        </p:grpSp>
        <p:grpSp>
          <p:nvGrpSpPr>
            <p:cNvPr id="131" name="Group 2087"/>
            <p:cNvGrpSpPr>
              <a:grpSpLocks/>
            </p:cNvGrpSpPr>
            <p:nvPr/>
          </p:nvGrpSpPr>
          <p:grpSpPr bwMode="auto">
            <a:xfrm>
              <a:off x="4238" y="3003"/>
              <a:ext cx="330" cy="120"/>
              <a:chOff x="4321" y="3118"/>
              <a:chExt cx="330" cy="120"/>
            </a:xfrm>
          </p:grpSpPr>
          <p:sp>
            <p:nvSpPr>
              <p:cNvPr id="193" name="Rectangle 2088"/>
              <p:cNvSpPr>
                <a:spLocks noChangeArrowheads="1"/>
              </p:cNvSpPr>
              <p:nvPr/>
            </p:nvSpPr>
            <p:spPr bwMode="auto">
              <a:xfrm>
                <a:off x="4321" y="3123"/>
                <a:ext cx="330" cy="115"/>
              </a:xfrm>
              <a:prstGeom prst="rect">
                <a:avLst/>
              </a:prstGeom>
              <a:solidFill>
                <a:srgbClr val="C0C0C0"/>
              </a:solidFill>
              <a:ln w="6350">
                <a:solidFill>
                  <a:srgbClr val="000000"/>
                </a:solidFill>
                <a:miter lim="800000"/>
                <a:headEnd/>
                <a:tailEnd/>
              </a:ln>
            </p:spPr>
            <p:txBody>
              <a:bodyPr/>
              <a:lstStyle/>
              <a:p>
                <a:endParaRPr lang="cs-CZ"/>
              </a:p>
            </p:txBody>
          </p:sp>
          <p:sp>
            <p:nvSpPr>
              <p:cNvPr id="194" name="Rectangle 2089"/>
              <p:cNvSpPr>
                <a:spLocks noChangeArrowheads="1"/>
              </p:cNvSpPr>
              <p:nvPr/>
            </p:nvSpPr>
            <p:spPr bwMode="auto">
              <a:xfrm>
                <a:off x="4322" y="3202"/>
                <a:ext cx="328" cy="10"/>
              </a:xfrm>
              <a:prstGeom prst="rect">
                <a:avLst/>
              </a:prstGeom>
              <a:solidFill>
                <a:srgbClr val="000000"/>
              </a:solidFill>
              <a:ln w="9525">
                <a:noFill/>
                <a:miter lim="800000"/>
                <a:headEnd/>
                <a:tailEnd/>
              </a:ln>
            </p:spPr>
            <p:txBody>
              <a:bodyPr/>
              <a:lstStyle/>
              <a:p>
                <a:endParaRPr lang="cs-CZ"/>
              </a:p>
            </p:txBody>
          </p:sp>
          <p:grpSp>
            <p:nvGrpSpPr>
              <p:cNvPr id="195" name="Group 2090"/>
              <p:cNvGrpSpPr>
                <a:grpSpLocks/>
              </p:cNvGrpSpPr>
              <p:nvPr/>
            </p:nvGrpSpPr>
            <p:grpSpPr bwMode="auto">
              <a:xfrm>
                <a:off x="4516" y="3210"/>
                <a:ext cx="83" cy="27"/>
                <a:chOff x="4516" y="3210"/>
                <a:chExt cx="83" cy="27"/>
              </a:xfrm>
            </p:grpSpPr>
            <p:sp>
              <p:nvSpPr>
                <p:cNvPr id="197" name="Rectangle 2091"/>
                <p:cNvSpPr>
                  <a:spLocks noChangeArrowheads="1"/>
                </p:cNvSpPr>
                <p:nvPr/>
              </p:nvSpPr>
              <p:spPr bwMode="auto">
                <a:xfrm>
                  <a:off x="4516" y="3210"/>
                  <a:ext cx="9" cy="27"/>
                </a:xfrm>
                <a:prstGeom prst="rect">
                  <a:avLst/>
                </a:prstGeom>
                <a:solidFill>
                  <a:srgbClr val="000000"/>
                </a:solidFill>
                <a:ln w="9525">
                  <a:noFill/>
                  <a:miter lim="800000"/>
                  <a:headEnd/>
                  <a:tailEnd/>
                </a:ln>
              </p:spPr>
              <p:txBody>
                <a:bodyPr/>
                <a:lstStyle/>
                <a:p>
                  <a:endParaRPr lang="cs-CZ"/>
                </a:p>
              </p:txBody>
            </p:sp>
            <p:sp>
              <p:nvSpPr>
                <p:cNvPr id="198" name="Rectangle 2092"/>
                <p:cNvSpPr>
                  <a:spLocks noChangeArrowheads="1"/>
                </p:cNvSpPr>
                <p:nvPr/>
              </p:nvSpPr>
              <p:spPr bwMode="auto">
                <a:xfrm>
                  <a:off x="4542" y="3210"/>
                  <a:ext cx="9" cy="27"/>
                </a:xfrm>
                <a:prstGeom prst="rect">
                  <a:avLst/>
                </a:prstGeom>
                <a:solidFill>
                  <a:srgbClr val="000000"/>
                </a:solidFill>
                <a:ln w="9525">
                  <a:noFill/>
                  <a:miter lim="800000"/>
                  <a:headEnd/>
                  <a:tailEnd/>
                </a:ln>
              </p:spPr>
              <p:txBody>
                <a:bodyPr/>
                <a:lstStyle/>
                <a:p>
                  <a:endParaRPr lang="cs-CZ"/>
                </a:p>
              </p:txBody>
            </p:sp>
            <p:sp>
              <p:nvSpPr>
                <p:cNvPr id="199" name="Rectangle 2093"/>
                <p:cNvSpPr>
                  <a:spLocks noChangeArrowheads="1"/>
                </p:cNvSpPr>
                <p:nvPr/>
              </p:nvSpPr>
              <p:spPr bwMode="auto">
                <a:xfrm>
                  <a:off x="4567" y="3210"/>
                  <a:ext cx="8" cy="27"/>
                </a:xfrm>
                <a:prstGeom prst="rect">
                  <a:avLst/>
                </a:prstGeom>
                <a:solidFill>
                  <a:srgbClr val="000000"/>
                </a:solidFill>
                <a:ln w="9525">
                  <a:noFill/>
                  <a:miter lim="800000"/>
                  <a:headEnd/>
                  <a:tailEnd/>
                </a:ln>
              </p:spPr>
              <p:txBody>
                <a:bodyPr/>
                <a:lstStyle/>
                <a:p>
                  <a:endParaRPr lang="cs-CZ"/>
                </a:p>
              </p:txBody>
            </p:sp>
            <p:sp>
              <p:nvSpPr>
                <p:cNvPr id="200" name="Rectangle 2094"/>
                <p:cNvSpPr>
                  <a:spLocks noChangeArrowheads="1"/>
                </p:cNvSpPr>
                <p:nvPr/>
              </p:nvSpPr>
              <p:spPr bwMode="auto">
                <a:xfrm>
                  <a:off x="4590" y="3210"/>
                  <a:ext cx="9" cy="27"/>
                </a:xfrm>
                <a:prstGeom prst="rect">
                  <a:avLst/>
                </a:prstGeom>
                <a:solidFill>
                  <a:srgbClr val="000000"/>
                </a:solidFill>
                <a:ln w="9525">
                  <a:noFill/>
                  <a:miter lim="800000"/>
                  <a:headEnd/>
                  <a:tailEnd/>
                </a:ln>
              </p:spPr>
              <p:txBody>
                <a:bodyPr/>
                <a:lstStyle/>
                <a:p>
                  <a:endParaRPr lang="cs-CZ"/>
                </a:p>
              </p:txBody>
            </p:sp>
          </p:grpSp>
          <p:sp>
            <p:nvSpPr>
              <p:cNvPr id="196" name="Rectangle 2095"/>
              <p:cNvSpPr>
                <a:spLocks noChangeArrowheads="1"/>
              </p:cNvSpPr>
              <p:nvPr/>
            </p:nvSpPr>
            <p:spPr bwMode="auto">
              <a:xfrm>
                <a:off x="4363" y="3118"/>
                <a:ext cx="7" cy="31"/>
              </a:xfrm>
              <a:prstGeom prst="rect">
                <a:avLst/>
              </a:prstGeom>
              <a:solidFill>
                <a:srgbClr val="000000"/>
              </a:solidFill>
              <a:ln w="9525">
                <a:noFill/>
                <a:miter lim="800000"/>
                <a:headEnd/>
                <a:tailEnd/>
              </a:ln>
            </p:spPr>
            <p:txBody>
              <a:bodyPr/>
              <a:lstStyle/>
              <a:p>
                <a:endParaRPr lang="cs-CZ"/>
              </a:p>
            </p:txBody>
          </p:sp>
        </p:grpSp>
        <p:grpSp>
          <p:nvGrpSpPr>
            <p:cNvPr id="132" name="Group 2096"/>
            <p:cNvGrpSpPr>
              <a:grpSpLocks/>
            </p:cNvGrpSpPr>
            <p:nvPr/>
          </p:nvGrpSpPr>
          <p:grpSpPr bwMode="auto">
            <a:xfrm>
              <a:off x="4891" y="2876"/>
              <a:ext cx="482" cy="247"/>
              <a:chOff x="4974" y="2991"/>
              <a:chExt cx="482" cy="247"/>
            </a:xfrm>
          </p:grpSpPr>
          <p:grpSp>
            <p:nvGrpSpPr>
              <p:cNvPr id="182" name="Group 2097"/>
              <p:cNvGrpSpPr>
                <a:grpSpLocks/>
              </p:cNvGrpSpPr>
              <p:nvPr/>
            </p:nvGrpSpPr>
            <p:grpSpPr bwMode="auto">
              <a:xfrm>
                <a:off x="4974" y="2991"/>
                <a:ext cx="482" cy="247"/>
                <a:chOff x="4974" y="2991"/>
                <a:chExt cx="482" cy="247"/>
              </a:xfrm>
            </p:grpSpPr>
            <p:sp>
              <p:nvSpPr>
                <p:cNvPr id="186" name="Rectangle 2098"/>
                <p:cNvSpPr>
                  <a:spLocks noChangeArrowheads="1"/>
                </p:cNvSpPr>
                <p:nvPr/>
              </p:nvSpPr>
              <p:spPr bwMode="auto">
                <a:xfrm>
                  <a:off x="4997" y="3122"/>
                  <a:ext cx="379" cy="116"/>
                </a:xfrm>
                <a:prstGeom prst="rect">
                  <a:avLst/>
                </a:prstGeom>
                <a:solidFill>
                  <a:srgbClr val="FFFFFF"/>
                </a:solidFill>
                <a:ln w="6350">
                  <a:solidFill>
                    <a:srgbClr val="000000"/>
                  </a:solidFill>
                  <a:miter lim="800000"/>
                  <a:headEnd/>
                  <a:tailEnd/>
                </a:ln>
              </p:spPr>
              <p:txBody>
                <a:bodyPr/>
                <a:lstStyle/>
                <a:p>
                  <a:endParaRPr lang="cs-CZ"/>
                </a:p>
              </p:txBody>
            </p:sp>
            <p:sp>
              <p:nvSpPr>
                <p:cNvPr id="187" name="Rectangle 2099"/>
                <p:cNvSpPr>
                  <a:spLocks noChangeArrowheads="1"/>
                </p:cNvSpPr>
                <p:nvPr/>
              </p:nvSpPr>
              <p:spPr bwMode="auto">
                <a:xfrm>
                  <a:off x="5034" y="3196"/>
                  <a:ext cx="305" cy="41"/>
                </a:xfrm>
                <a:prstGeom prst="rect">
                  <a:avLst/>
                </a:prstGeom>
                <a:solidFill>
                  <a:srgbClr val="FFFFFF"/>
                </a:solidFill>
                <a:ln w="6350">
                  <a:solidFill>
                    <a:srgbClr val="000000"/>
                  </a:solidFill>
                  <a:miter lim="800000"/>
                  <a:headEnd/>
                  <a:tailEnd/>
                </a:ln>
              </p:spPr>
              <p:txBody>
                <a:bodyPr/>
                <a:lstStyle/>
                <a:p>
                  <a:endParaRPr lang="cs-CZ"/>
                </a:p>
              </p:txBody>
            </p:sp>
            <p:sp>
              <p:nvSpPr>
                <p:cNvPr id="188" name="Freeform 2100"/>
                <p:cNvSpPr>
                  <a:spLocks/>
                </p:cNvSpPr>
                <p:nvPr/>
              </p:nvSpPr>
              <p:spPr bwMode="auto">
                <a:xfrm>
                  <a:off x="4982" y="3003"/>
                  <a:ext cx="418" cy="119"/>
                </a:xfrm>
                <a:custGeom>
                  <a:avLst/>
                  <a:gdLst/>
                  <a:ahLst/>
                  <a:cxnLst>
                    <a:cxn ang="0">
                      <a:pos x="0" y="288"/>
                    </a:cxn>
                    <a:cxn ang="0">
                      <a:pos x="52" y="357"/>
                    </a:cxn>
                    <a:cxn ang="0">
                      <a:pos x="1180" y="357"/>
                    </a:cxn>
                    <a:cxn ang="0">
                      <a:pos x="1254" y="288"/>
                    </a:cxn>
                    <a:cxn ang="0">
                      <a:pos x="1254" y="0"/>
                    </a:cxn>
                    <a:cxn ang="0">
                      <a:pos x="0" y="0"/>
                    </a:cxn>
                    <a:cxn ang="0">
                      <a:pos x="0" y="288"/>
                    </a:cxn>
                  </a:cxnLst>
                  <a:rect l="0" t="0" r="r" b="b"/>
                  <a:pathLst>
                    <a:path w="1254" h="357">
                      <a:moveTo>
                        <a:pt x="0" y="288"/>
                      </a:moveTo>
                      <a:lnTo>
                        <a:pt x="52" y="357"/>
                      </a:lnTo>
                      <a:lnTo>
                        <a:pt x="1180" y="357"/>
                      </a:lnTo>
                      <a:lnTo>
                        <a:pt x="1254" y="288"/>
                      </a:lnTo>
                      <a:lnTo>
                        <a:pt x="1254" y="0"/>
                      </a:lnTo>
                      <a:lnTo>
                        <a:pt x="0" y="0"/>
                      </a:lnTo>
                      <a:lnTo>
                        <a:pt x="0" y="288"/>
                      </a:lnTo>
                      <a:close/>
                    </a:path>
                  </a:pathLst>
                </a:custGeom>
                <a:solidFill>
                  <a:srgbClr val="FFFFFF"/>
                </a:solidFill>
                <a:ln w="6350">
                  <a:solidFill>
                    <a:srgbClr val="000000"/>
                  </a:solidFill>
                  <a:prstDash val="solid"/>
                  <a:round/>
                  <a:headEnd/>
                  <a:tailEnd/>
                </a:ln>
              </p:spPr>
              <p:txBody>
                <a:bodyPr/>
                <a:lstStyle/>
                <a:p>
                  <a:endParaRPr lang="cs-CZ"/>
                </a:p>
              </p:txBody>
            </p:sp>
            <p:sp>
              <p:nvSpPr>
                <p:cNvPr id="189" name="Rectangle 2101"/>
                <p:cNvSpPr>
                  <a:spLocks noChangeArrowheads="1"/>
                </p:cNvSpPr>
                <p:nvPr/>
              </p:nvSpPr>
              <p:spPr bwMode="auto">
                <a:xfrm>
                  <a:off x="4974" y="3183"/>
                  <a:ext cx="24" cy="21"/>
                </a:xfrm>
                <a:prstGeom prst="rect">
                  <a:avLst/>
                </a:prstGeom>
                <a:solidFill>
                  <a:srgbClr val="FFFFFF"/>
                </a:solidFill>
                <a:ln w="6350">
                  <a:solidFill>
                    <a:srgbClr val="000000"/>
                  </a:solidFill>
                  <a:miter lim="800000"/>
                  <a:headEnd/>
                  <a:tailEnd/>
                </a:ln>
              </p:spPr>
              <p:txBody>
                <a:bodyPr/>
                <a:lstStyle/>
                <a:p>
                  <a:endParaRPr lang="cs-CZ"/>
                </a:p>
              </p:txBody>
            </p:sp>
            <p:sp>
              <p:nvSpPr>
                <p:cNvPr id="190" name="Line 2102"/>
                <p:cNvSpPr>
                  <a:spLocks noChangeShapeType="1"/>
                </p:cNvSpPr>
                <p:nvPr/>
              </p:nvSpPr>
              <p:spPr bwMode="auto">
                <a:xfrm>
                  <a:off x="4982" y="3021"/>
                  <a:ext cx="421" cy="1"/>
                </a:xfrm>
                <a:prstGeom prst="line">
                  <a:avLst/>
                </a:prstGeom>
                <a:noFill/>
                <a:ln w="6350">
                  <a:solidFill>
                    <a:srgbClr val="000000"/>
                  </a:solidFill>
                  <a:round/>
                  <a:headEnd/>
                  <a:tailEnd/>
                </a:ln>
              </p:spPr>
              <p:txBody>
                <a:bodyPr/>
                <a:lstStyle/>
                <a:p>
                  <a:endParaRPr lang="cs-CZ"/>
                </a:p>
              </p:txBody>
            </p:sp>
            <p:sp>
              <p:nvSpPr>
                <p:cNvPr id="191" name="Rectangle 2103"/>
                <p:cNvSpPr>
                  <a:spLocks noChangeArrowheads="1"/>
                </p:cNvSpPr>
                <p:nvPr/>
              </p:nvSpPr>
              <p:spPr bwMode="auto">
                <a:xfrm>
                  <a:off x="5087" y="2991"/>
                  <a:ext cx="302" cy="13"/>
                </a:xfrm>
                <a:prstGeom prst="rect">
                  <a:avLst/>
                </a:prstGeom>
                <a:solidFill>
                  <a:srgbClr val="FFFFFF"/>
                </a:solidFill>
                <a:ln w="6350">
                  <a:solidFill>
                    <a:srgbClr val="000000"/>
                  </a:solidFill>
                  <a:miter lim="800000"/>
                  <a:headEnd/>
                  <a:tailEnd/>
                </a:ln>
              </p:spPr>
              <p:txBody>
                <a:bodyPr/>
                <a:lstStyle/>
                <a:p>
                  <a:endParaRPr lang="cs-CZ"/>
                </a:p>
              </p:txBody>
            </p:sp>
            <p:sp>
              <p:nvSpPr>
                <p:cNvPr id="192" name="Freeform 2104"/>
                <p:cNvSpPr>
                  <a:spLocks/>
                </p:cNvSpPr>
                <p:nvPr/>
              </p:nvSpPr>
              <p:spPr bwMode="auto">
                <a:xfrm>
                  <a:off x="5375" y="3140"/>
                  <a:ext cx="81" cy="39"/>
                </a:xfrm>
                <a:custGeom>
                  <a:avLst/>
                  <a:gdLst/>
                  <a:ahLst/>
                  <a:cxnLst>
                    <a:cxn ang="0">
                      <a:pos x="0" y="68"/>
                    </a:cxn>
                    <a:cxn ang="0">
                      <a:pos x="244" y="0"/>
                    </a:cxn>
                    <a:cxn ang="0">
                      <a:pos x="244" y="42"/>
                    </a:cxn>
                    <a:cxn ang="0">
                      <a:pos x="0" y="115"/>
                    </a:cxn>
                    <a:cxn ang="0">
                      <a:pos x="0" y="68"/>
                    </a:cxn>
                  </a:cxnLst>
                  <a:rect l="0" t="0" r="r" b="b"/>
                  <a:pathLst>
                    <a:path w="244" h="115">
                      <a:moveTo>
                        <a:pt x="0" y="68"/>
                      </a:moveTo>
                      <a:lnTo>
                        <a:pt x="244" y="0"/>
                      </a:lnTo>
                      <a:lnTo>
                        <a:pt x="244" y="42"/>
                      </a:lnTo>
                      <a:lnTo>
                        <a:pt x="0" y="115"/>
                      </a:lnTo>
                      <a:lnTo>
                        <a:pt x="0" y="68"/>
                      </a:lnTo>
                      <a:close/>
                    </a:path>
                  </a:pathLst>
                </a:custGeom>
                <a:solidFill>
                  <a:srgbClr val="FFFFFF"/>
                </a:solidFill>
                <a:ln w="6350">
                  <a:solidFill>
                    <a:srgbClr val="000000"/>
                  </a:solidFill>
                  <a:prstDash val="solid"/>
                  <a:round/>
                  <a:headEnd/>
                  <a:tailEnd/>
                </a:ln>
              </p:spPr>
              <p:txBody>
                <a:bodyPr/>
                <a:lstStyle/>
                <a:p>
                  <a:endParaRPr lang="cs-CZ"/>
                </a:p>
              </p:txBody>
            </p:sp>
          </p:grpSp>
          <p:grpSp>
            <p:nvGrpSpPr>
              <p:cNvPr id="183" name="Group 2105"/>
              <p:cNvGrpSpPr>
                <a:grpSpLocks/>
              </p:cNvGrpSpPr>
              <p:nvPr/>
            </p:nvGrpSpPr>
            <p:grpSpPr bwMode="auto">
              <a:xfrm>
                <a:off x="5018" y="3037"/>
                <a:ext cx="25" cy="27"/>
                <a:chOff x="5018" y="3037"/>
                <a:chExt cx="25" cy="27"/>
              </a:xfrm>
            </p:grpSpPr>
            <p:sp>
              <p:nvSpPr>
                <p:cNvPr id="184" name="Rectangle 2106"/>
                <p:cNvSpPr>
                  <a:spLocks noChangeArrowheads="1"/>
                </p:cNvSpPr>
                <p:nvPr/>
              </p:nvSpPr>
              <p:spPr bwMode="auto">
                <a:xfrm>
                  <a:off x="5019" y="3038"/>
                  <a:ext cx="23" cy="26"/>
                </a:xfrm>
                <a:prstGeom prst="rect">
                  <a:avLst/>
                </a:prstGeom>
                <a:solidFill>
                  <a:srgbClr val="FFFFFF"/>
                </a:solidFill>
                <a:ln w="6350">
                  <a:solidFill>
                    <a:srgbClr val="000000"/>
                  </a:solidFill>
                  <a:miter lim="800000"/>
                  <a:headEnd/>
                  <a:tailEnd/>
                </a:ln>
              </p:spPr>
              <p:txBody>
                <a:bodyPr/>
                <a:lstStyle/>
                <a:p>
                  <a:endParaRPr lang="cs-CZ"/>
                </a:p>
              </p:txBody>
            </p:sp>
            <p:sp>
              <p:nvSpPr>
                <p:cNvPr id="185" name="Freeform 2107"/>
                <p:cNvSpPr>
                  <a:spLocks/>
                </p:cNvSpPr>
                <p:nvPr/>
              </p:nvSpPr>
              <p:spPr bwMode="auto">
                <a:xfrm>
                  <a:off x="5018" y="3037"/>
                  <a:ext cx="25" cy="27"/>
                </a:xfrm>
                <a:custGeom>
                  <a:avLst/>
                  <a:gdLst/>
                  <a:ahLst/>
                  <a:cxnLst>
                    <a:cxn ang="0">
                      <a:pos x="72" y="15"/>
                    </a:cxn>
                    <a:cxn ang="0">
                      <a:pos x="10" y="15"/>
                    </a:cxn>
                    <a:cxn ang="0">
                      <a:pos x="10" y="81"/>
                    </a:cxn>
                    <a:cxn ang="0">
                      <a:pos x="0" y="81"/>
                    </a:cxn>
                    <a:cxn ang="0">
                      <a:pos x="0" y="0"/>
                    </a:cxn>
                    <a:cxn ang="0">
                      <a:pos x="74" y="0"/>
                    </a:cxn>
                    <a:cxn ang="0">
                      <a:pos x="72" y="15"/>
                    </a:cxn>
                  </a:cxnLst>
                  <a:rect l="0" t="0" r="r" b="b"/>
                  <a:pathLst>
                    <a:path w="74" h="81">
                      <a:moveTo>
                        <a:pt x="72" y="15"/>
                      </a:moveTo>
                      <a:lnTo>
                        <a:pt x="10" y="15"/>
                      </a:lnTo>
                      <a:lnTo>
                        <a:pt x="10" y="81"/>
                      </a:lnTo>
                      <a:lnTo>
                        <a:pt x="0" y="81"/>
                      </a:lnTo>
                      <a:lnTo>
                        <a:pt x="0" y="0"/>
                      </a:lnTo>
                      <a:lnTo>
                        <a:pt x="74" y="0"/>
                      </a:lnTo>
                      <a:lnTo>
                        <a:pt x="72" y="15"/>
                      </a:lnTo>
                      <a:close/>
                    </a:path>
                  </a:pathLst>
                </a:custGeom>
                <a:solidFill>
                  <a:srgbClr val="000000"/>
                </a:solidFill>
                <a:ln w="9525">
                  <a:noFill/>
                  <a:round/>
                  <a:headEnd/>
                  <a:tailEnd/>
                </a:ln>
              </p:spPr>
              <p:txBody>
                <a:bodyPr/>
                <a:lstStyle/>
                <a:p>
                  <a:endParaRPr lang="cs-CZ"/>
                </a:p>
              </p:txBody>
            </p:sp>
          </p:grpSp>
        </p:grpSp>
        <p:grpSp>
          <p:nvGrpSpPr>
            <p:cNvPr id="133" name="Group 2108"/>
            <p:cNvGrpSpPr>
              <a:grpSpLocks/>
            </p:cNvGrpSpPr>
            <p:nvPr/>
          </p:nvGrpSpPr>
          <p:grpSpPr bwMode="auto">
            <a:xfrm>
              <a:off x="3477" y="2752"/>
              <a:ext cx="531" cy="371"/>
              <a:chOff x="3560" y="2867"/>
              <a:chExt cx="531" cy="371"/>
            </a:xfrm>
          </p:grpSpPr>
          <p:sp>
            <p:nvSpPr>
              <p:cNvPr id="166" name="Freeform 2109"/>
              <p:cNvSpPr>
                <a:spLocks/>
              </p:cNvSpPr>
              <p:nvPr/>
            </p:nvSpPr>
            <p:spPr bwMode="auto">
              <a:xfrm>
                <a:off x="3872" y="3103"/>
                <a:ext cx="113" cy="54"/>
              </a:xfrm>
              <a:custGeom>
                <a:avLst/>
                <a:gdLst/>
                <a:ahLst/>
                <a:cxnLst>
                  <a:cxn ang="0">
                    <a:pos x="0" y="16"/>
                  </a:cxn>
                  <a:cxn ang="0">
                    <a:pos x="127" y="0"/>
                  </a:cxn>
                  <a:cxn ang="0">
                    <a:pos x="155" y="5"/>
                  </a:cxn>
                  <a:cxn ang="0">
                    <a:pos x="177" y="20"/>
                  </a:cxn>
                  <a:cxn ang="0">
                    <a:pos x="207" y="98"/>
                  </a:cxn>
                  <a:cxn ang="0">
                    <a:pos x="227" y="129"/>
                  </a:cxn>
                  <a:cxn ang="0">
                    <a:pos x="243" y="144"/>
                  </a:cxn>
                  <a:cxn ang="0">
                    <a:pos x="261" y="151"/>
                  </a:cxn>
                  <a:cxn ang="0">
                    <a:pos x="287" y="156"/>
                  </a:cxn>
                  <a:cxn ang="0">
                    <a:pos x="340" y="160"/>
                  </a:cxn>
                </a:cxnLst>
                <a:rect l="0" t="0" r="r" b="b"/>
                <a:pathLst>
                  <a:path w="340" h="160">
                    <a:moveTo>
                      <a:pt x="0" y="16"/>
                    </a:moveTo>
                    <a:lnTo>
                      <a:pt x="127" y="0"/>
                    </a:lnTo>
                    <a:lnTo>
                      <a:pt x="155" y="5"/>
                    </a:lnTo>
                    <a:lnTo>
                      <a:pt x="177" y="20"/>
                    </a:lnTo>
                    <a:lnTo>
                      <a:pt x="207" y="98"/>
                    </a:lnTo>
                    <a:lnTo>
                      <a:pt x="227" y="129"/>
                    </a:lnTo>
                    <a:lnTo>
                      <a:pt x="243" y="144"/>
                    </a:lnTo>
                    <a:lnTo>
                      <a:pt x="261" y="151"/>
                    </a:lnTo>
                    <a:lnTo>
                      <a:pt x="287" y="156"/>
                    </a:lnTo>
                    <a:lnTo>
                      <a:pt x="340" y="160"/>
                    </a:lnTo>
                  </a:path>
                </a:pathLst>
              </a:custGeom>
              <a:noFill/>
              <a:ln w="11113">
                <a:solidFill>
                  <a:srgbClr val="000000"/>
                </a:solidFill>
                <a:prstDash val="solid"/>
                <a:round/>
                <a:headEnd/>
                <a:tailEnd/>
              </a:ln>
            </p:spPr>
            <p:txBody>
              <a:bodyPr/>
              <a:lstStyle/>
              <a:p>
                <a:endParaRPr lang="cs-CZ"/>
              </a:p>
            </p:txBody>
          </p:sp>
          <p:grpSp>
            <p:nvGrpSpPr>
              <p:cNvPr id="167" name="Group 2110"/>
              <p:cNvGrpSpPr>
                <a:grpSpLocks/>
              </p:cNvGrpSpPr>
              <p:nvPr/>
            </p:nvGrpSpPr>
            <p:grpSpPr bwMode="auto">
              <a:xfrm>
                <a:off x="3560" y="2983"/>
                <a:ext cx="413" cy="255"/>
                <a:chOff x="3560" y="2983"/>
                <a:chExt cx="413" cy="255"/>
              </a:xfrm>
            </p:grpSpPr>
            <p:grpSp>
              <p:nvGrpSpPr>
                <p:cNvPr id="175" name="Group 2111"/>
                <p:cNvGrpSpPr>
                  <a:grpSpLocks/>
                </p:cNvGrpSpPr>
                <p:nvPr/>
              </p:nvGrpSpPr>
              <p:grpSpPr bwMode="auto">
                <a:xfrm>
                  <a:off x="3560" y="3164"/>
                  <a:ext cx="413" cy="74"/>
                  <a:chOff x="3560" y="3164"/>
                  <a:chExt cx="413" cy="74"/>
                </a:xfrm>
              </p:grpSpPr>
              <p:sp>
                <p:nvSpPr>
                  <p:cNvPr id="179" name="Freeform 2112"/>
                  <p:cNvSpPr>
                    <a:spLocks/>
                  </p:cNvSpPr>
                  <p:nvPr/>
                </p:nvSpPr>
                <p:spPr bwMode="auto">
                  <a:xfrm>
                    <a:off x="3560" y="3164"/>
                    <a:ext cx="413" cy="74"/>
                  </a:xfrm>
                  <a:custGeom>
                    <a:avLst/>
                    <a:gdLst/>
                    <a:ahLst/>
                    <a:cxnLst>
                      <a:cxn ang="0">
                        <a:pos x="154" y="0"/>
                      </a:cxn>
                      <a:cxn ang="0">
                        <a:pos x="1090" y="0"/>
                      </a:cxn>
                      <a:cxn ang="0">
                        <a:pos x="1238" y="201"/>
                      </a:cxn>
                      <a:cxn ang="0">
                        <a:pos x="1240" y="211"/>
                      </a:cxn>
                      <a:cxn ang="0">
                        <a:pos x="1234" y="219"/>
                      </a:cxn>
                      <a:cxn ang="0">
                        <a:pos x="1225" y="222"/>
                      </a:cxn>
                      <a:cxn ang="0">
                        <a:pos x="18" y="222"/>
                      </a:cxn>
                      <a:cxn ang="0">
                        <a:pos x="6" y="218"/>
                      </a:cxn>
                      <a:cxn ang="0">
                        <a:pos x="0" y="208"/>
                      </a:cxn>
                      <a:cxn ang="0">
                        <a:pos x="3" y="197"/>
                      </a:cxn>
                      <a:cxn ang="0">
                        <a:pos x="154" y="0"/>
                      </a:cxn>
                    </a:cxnLst>
                    <a:rect l="0" t="0" r="r" b="b"/>
                    <a:pathLst>
                      <a:path w="1240" h="222">
                        <a:moveTo>
                          <a:pt x="154" y="0"/>
                        </a:moveTo>
                        <a:lnTo>
                          <a:pt x="1090" y="0"/>
                        </a:lnTo>
                        <a:lnTo>
                          <a:pt x="1238" y="201"/>
                        </a:lnTo>
                        <a:lnTo>
                          <a:pt x="1240" y="211"/>
                        </a:lnTo>
                        <a:lnTo>
                          <a:pt x="1234" y="219"/>
                        </a:lnTo>
                        <a:lnTo>
                          <a:pt x="1225" y="222"/>
                        </a:lnTo>
                        <a:lnTo>
                          <a:pt x="18" y="222"/>
                        </a:lnTo>
                        <a:lnTo>
                          <a:pt x="6" y="218"/>
                        </a:lnTo>
                        <a:lnTo>
                          <a:pt x="0" y="208"/>
                        </a:lnTo>
                        <a:lnTo>
                          <a:pt x="3" y="197"/>
                        </a:lnTo>
                        <a:lnTo>
                          <a:pt x="154" y="0"/>
                        </a:lnTo>
                        <a:close/>
                      </a:path>
                    </a:pathLst>
                  </a:custGeom>
                  <a:solidFill>
                    <a:srgbClr val="FFFFFF"/>
                  </a:solidFill>
                  <a:ln w="6350">
                    <a:solidFill>
                      <a:srgbClr val="000000"/>
                    </a:solidFill>
                    <a:prstDash val="solid"/>
                    <a:round/>
                    <a:headEnd/>
                    <a:tailEnd/>
                  </a:ln>
                </p:spPr>
                <p:txBody>
                  <a:bodyPr/>
                  <a:lstStyle/>
                  <a:p>
                    <a:endParaRPr lang="cs-CZ"/>
                  </a:p>
                </p:txBody>
              </p:sp>
              <p:sp>
                <p:nvSpPr>
                  <p:cNvPr id="180" name="Freeform 2113"/>
                  <p:cNvSpPr>
                    <a:spLocks/>
                  </p:cNvSpPr>
                  <p:nvPr/>
                </p:nvSpPr>
                <p:spPr bwMode="auto">
                  <a:xfrm>
                    <a:off x="3583" y="3180"/>
                    <a:ext cx="275" cy="47"/>
                  </a:xfrm>
                  <a:custGeom>
                    <a:avLst/>
                    <a:gdLst/>
                    <a:ahLst/>
                    <a:cxnLst>
                      <a:cxn ang="0">
                        <a:pos x="111" y="0"/>
                      </a:cxn>
                      <a:cxn ang="0">
                        <a:pos x="785" y="0"/>
                      </a:cxn>
                      <a:cxn ang="0">
                        <a:pos x="824" y="142"/>
                      </a:cxn>
                      <a:cxn ang="0">
                        <a:pos x="0" y="142"/>
                      </a:cxn>
                      <a:cxn ang="0">
                        <a:pos x="111" y="0"/>
                      </a:cxn>
                    </a:cxnLst>
                    <a:rect l="0" t="0" r="r" b="b"/>
                    <a:pathLst>
                      <a:path w="824" h="142">
                        <a:moveTo>
                          <a:pt x="111" y="0"/>
                        </a:moveTo>
                        <a:lnTo>
                          <a:pt x="785" y="0"/>
                        </a:lnTo>
                        <a:lnTo>
                          <a:pt x="824" y="142"/>
                        </a:lnTo>
                        <a:lnTo>
                          <a:pt x="0" y="142"/>
                        </a:lnTo>
                        <a:lnTo>
                          <a:pt x="111" y="0"/>
                        </a:lnTo>
                        <a:close/>
                      </a:path>
                    </a:pathLst>
                  </a:custGeom>
                  <a:solidFill>
                    <a:srgbClr val="FFFFFF"/>
                  </a:solidFill>
                  <a:ln w="6350">
                    <a:solidFill>
                      <a:srgbClr val="000000"/>
                    </a:solidFill>
                    <a:prstDash val="solid"/>
                    <a:round/>
                    <a:headEnd/>
                    <a:tailEnd/>
                  </a:ln>
                </p:spPr>
                <p:txBody>
                  <a:bodyPr/>
                  <a:lstStyle/>
                  <a:p>
                    <a:endParaRPr lang="cs-CZ"/>
                  </a:p>
                </p:txBody>
              </p:sp>
              <p:sp>
                <p:nvSpPr>
                  <p:cNvPr id="181" name="Freeform 2114"/>
                  <p:cNvSpPr>
                    <a:spLocks/>
                  </p:cNvSpPr>
                  <p:nvPr/>
                </p:nvSpPr>
                <p:spPr bwMode="auto">
                  <a:xfrm>
                    <a:off x="3866" y="3180"/>
                    <a:ext cx="84" cy="47"/>
                  </a:xfrm>
                  <a:custGeom>
                    <a:avLst/>
                    <a:gdLst/>
                    <a:ahLst/>
                    <a:cxnLst>
                      <a:cxn ang="0">
                        <a:pos x="0" y="0"/>
                      </a:cxn>
                      <a:cxn ang="0">
                        <a:pos x="148" y="0"/>
                      </a:cxn>
                      <a:cxn ang="0">
                        <a:pos x="250" y="142"/>
                      </a:cxn>
                      <a:cxn ang="0">
                        <a:pos x="47" y="142"/>
                      </a:cxn>
                      <a:cxn ang="0">
                        <a:pos x="0" y="0"/>
                      </a:cxn>
                    </a:cxnLst>
                    <a:rect l="0" t="0" r="r" b="b"/>
                    <a:pathLst>
                      <a:path w="250" h="142">
                        <a:moveTo>
                          <a:pt x="0" y="0"/>
                        </a:moveTo>
                        <a:lnTo>
                          <a:pt x="148" y="0"/>
                        </a:lnTo>
                        <a:lnTo>
                          <a:pt x="250" y="142"/>
                        </a:lnTo>
                        <a:lnTo>
                          <a:pt x="47" y="142"/>
                        </a:lnTo>
                        <a:lnTo>
                          <a:pt x="0" y="0"/>
                        </a:lnTo>
                        <a:close/>
                      </a:path>
                    </a:pathLst>
                  </a:custGeom>
                  <a:solidFill>
                    <a:srgbClr val="FFFFFF"/>
                  </a:solidFill>
                  <a:ln w="6350">
                    <a:solidFill>
                      <a:srgbClr val="000000"/>
                    </a:solidFill>
                    <a:prstDash val="solid"/>
                    <a:round/>
                    <a:headEnd/>
                    <a:tailEnd/>
                  </a:ln>
                </p:spPr>
                <p:txBody>
                  <a:bodyPr/>
                  <a:lstStyle/>
                  <a:p>
                    <a:endParaRPr lang="cs-CZ"/>
                  </a:p>
                </p:txBody>
              </p:sp>
            </p:grpSp>
            <p:sp>
              <p:nvSpPr>
                <p:cNvPr id="176" name="Rectangle 2115"/>
                <p:cNvSpPr>
                  <a:spLocks noChangeArrowheads="1"/>
                </p:cNvSpPr>
                <p:nvPr/>
              </p:nvSpPr>
              <p:spPr bwMode="auto">
                <a:xfrm>
                  <a:off x="3654" y="2983"/>
                  <a:ext cx="224" cy="178"/>
                </a:xfrm>
                <a:prstGeom prst="rect">
                  <a:avLst/>
                </a:prstGeom>
                <a:solidFill>
                  <a:srgbClr val="FFFFFF"/>
                </a:solidFill>
                <a:ln w="6350">
                  <a:solidFill>
                    <a:srgbClr val="000000"/>
                  </a:solidFill>
                  <a:miter lim="800000"/>
                  <a:headEnd/>
                  <a:tailEnd/>
                </a:ln>
              </p:spPr>
              <p:txBody>
                <a:bodyPr/>
                <a:lstStyle/>
                <a:p>
                  <a:endParaRPr lang="cs-CZ"/>
                </a:p>
              </p:txBody>
            </p:sp>
            <p:sp>
              <p:nvSpPr>
                <p:cNvPr id="177" name="Rectangle 2116"/>
                <p:cNvSpPr>
                  <a:spLocks noChangeArrowheads="1"/>
                </p:cNvSpPr>
                <p:nvPr/>
              </p:nvSpPr>
              <p:spPr bwMode="auto">
                <a:xfrm>
                  <a:off x="3685" y="3007"/>
                  <a:ext cx="162" cy="123"/>
                </a:xfrm>
                <a:prstGeom prst="rect">
                  <a:avLst/>
                </a:prstGeom>
                <a:solidFill>
                  <a:srgbClr val="114FFB"/>
                </a:solidFill>
                <a:ln w="6350">
                  <a:solidFill>
                    <a:srgbClr val="000000"/>
                  </a:solidFill>
                  <a:miter lim="800000"/>
                  <a:headEnd/>
                  <a:tailEnd/>
                </a:ln>
              </p:spPr>
              <p:txBody>
                <a:bodyPr/>
                <a:lstStyle/>
                <a:p>
                  <a:endParaRPr lang="cs-CZ"/>
                </a:p>
              </p:txBody>
            </p:sp>
            <p:sp>
              <p:nvSpPr>
                <p:cNvPr id="178" name="Rectangle 2117"/>
                <p:cNvSpPr>
                  <a:spLocks noChangeArrowheads="1"/>
                </p:cNvSpPr>
                <p:nvPr/>
              </p:nvSpPr>
              <p:spPr bwMode="auto">
                <a:xfrm>
                  <a:off x="3828" y="3141"/>
                  <a:ext cx="20" cy="11"/>
                </a:xfrm>
                <a:prstGeom prst="rect">
                  <a:avLst/>
                </a:prstGeom>
                <a:solidFill>
                  <a:srgbClr val="000000"/>
                </a:solidFill>
                <a:ln w="9525">
                  <a:noFill/>
                  <a:miter lim="800000"/>
                  <a:headEnd/>
                  <a:tailEnd/>
                </a:ln>
              </p:spPr>
              <p:txBody>
                <a:bodyPr/>
                <a:lstStyle/>
                <a:p>
                  <a:endParaRPr lang="cs-CZ"/>
                </a:p>
              </p:txBody>
            </p:sp>
          </p:grpSp>
          <p:sp>
            <p:nvSpPr>
              <p:cNvPr id="168" name="Rectangle 2118"/>
              <p:cNvSpPr>
                <a:spLocks noChangeArrowheads="1"/>
              </p:cNvSpPr>
              <p:nvPr/>
            </p:nvSpPr>
            <p:spPr bwMode="auto">
              <a:xfrm>
                <a:off x="3977" y="2867"/>
                <a:ext cx="114" cy="354"/>
              </a:xfrm>
              <a:prstGeom prst="rect">
                <a:avLst/>
              </a:prstGeom>
              <a:solidFill>
                <a:srgbClr val="FFFFFF"/>
              </a:solidFill>
              <a:ln w="6350">
                <a:solidFill>
                  <a:srgbClr val="000000"/>
                </a:solidFill>
                <a:miter lim="800000"/>
                <a:headEnd/>
                <a:tailEnd/>
              </a:ln>
            </p:spPr>
            <p:txBody>
              <a:bodyPr/>
              <a:lstStyle/>
              <a:p>
                <a:endParaRPr lang="cs-CZ"/>
              </a:p>
            </p:txBody>
          </p:sp>
          <p:sp>
            <p:nvSpPr>
              <p:cNvPr id="169" name="Rectangle 2119"/>
              <p:cNvSpPr>
                <a:spLocks noChangeArrowheads="1"/>
              </p:cNvSpPr>
              <p:nvPr/>
            </p:nvSpPr>
            <p:spPr bwMode="auto">
              <a:xfrm>
                <a:off x="4007" y="2898"/>
                <a:ext cx="68" cy="101"/>
              </a:xfrm>
              <a:prstGeom prst="rect">
                <a:avLst/>
              </a:prstGeom>
              <a:solidFill>
                <a:srgbClr val="FFFFFF"/>
              </a:solidFill>
              <a:ln w="6350">
                <a:solidFill>
                  <a:srgbClr val="000000"/>
                </a:solidFill>
                <a:miter lim="800000"/>
                <a:headEnd/>
                <a:tailEnd/>
              </a:ln>
            </p:spPr>
            <p:txBody>
              <a:bodyPr/>
              <a:lstStyle/>
              <a:p>
                <a:endParaRPr lang="cs-CZ"/>
              </a:p>
            </p:txBody>
          </p:sp>
          <p:sp>
            <p:nvSpPr>
              <p:cNvPr id="170" name="Rectangle 2120"/>
              <p:cNvSpPr>
                <a:spLocks noChangeArrowheads="1"/>
              </p:cNvSpPr>
              <p:nvPr/>
            </p:nvSpPr>
            <p:spPr bwMode="auto">
              <a:xfrm>
                <a:off x="4074" y="2998"/>
                <a:ext cx="4" cy="222"/>
              </a:xfrm>
              <a:prstGeom prst="rect">
                <a:avLst/>
              </a:prstGeom>
              <a:solidFill>
                <a:srgbClr val="000000"/>
              </a:solidFill>
              <a:ln w="9525">
                <a:noFill/>
                <a:miter lim="800000"/>
                <a:headEnd/>
                <a:tailEnd/>
              </a:ln>
            </p:spPr>
            <p:txBody>
              <a:bodyPr/>
              <a:lstStyle/>
              <a:p>
                <a:endParaRPr lang="cs-CZ"/>
              </a:p>
            </p:txBody>
          </p:sp>
          <p:sp>
            <p:nvSpPr>
              <p:cNvPr id="171" name="Rectangle 2121"/>
              <p:cNvSpPr>
                <a:spLocks noChangeArrowheads="1"/>
              </p:cNvSpPr>
              <p:nvPr/>
            </p:nvSpPr>
            <p:spPr bwMode="auto">
              <a:xfrm>
                <a:off x="4014" y="2926"/>
                <a:ext cx="20" cy="46"/>
              </a:xfrm>
              <a:prstGeom prst="rect">
                <a:avLst/>
              </a:prstGeom>
              <a:solidFill>
                <a:srgbClr val="C0C0C0"/>
              </a:solidFill>
              <a:ln w="9525">
                <a:noFill/>
                <a:miter lim="800000"/>
                <a:headEnd/>
                <a:tailEnd/>
              </a:ln>
            </p:spPr>
            <p:txBody>
              <a:bodyPr/>
              <a:lstStyle/>
              <a:p>
                <a:endParaRPr lang="cs-CZ"/>
              </a:p>
            </p:txBody>
          </p:sp>
          <p:sp>
            <p:nvSpPr>
              <p:cNvPr id="172" name="Rectangle 2122"/>
              <p:cNvSpPr>
                <a:spLocks noChangeArrowheads="1"/>
              </p:cNvSpPr>
              <p:nvPr/>
            </p:nvSpPr>
            <p:spPr bwMode="auto">
              <a:xfrm>
                <a:off x="4022" y="2898"/>
                <a:ext cx="5" cy="101"/>
              </a:xfrm>
              <a:prstGeom prst="rect">
                <a:avLst/>
              </a:prstGeom>
              <a:solidFill>
                <a:srgbClr val="000000"/>
              </a:solidFill>
              <a:ln w="9525">
                <a:noFill/>
                <a:miter lim="800000"/>
                <a:headEnd/>
                <a:tailEnd/>
              </a:ln>
            </p:spPr>
            <p:txBody>
              <a:bodyPr/>
              <a:lstStyle/>
              <a:p>
                <a:endParaRPr lang="cs-CZ"/>
              </a:p>
            </p:txBody>
          </p:sp>
          <p:sp>
            <p:nvSpPr>
              <p:cNvPr id="173" name="Rectangle 2123"/>
              <p:cNvSpPr>
                <a:spLocks noChangeArrowheads="1"/>
              </p:cNvSpPr>
              <p:nvPr/>
            </p:nvSpPr>
            <p:spPr bwMode="auto">
              <a:xfrm>
                <a:off x="4062" y="2918"/>
                <a:ext cx="12" cy="22"/>
              </a:xfrm>
              <a:prstGeom prst="rect">
                <a:avLst/>
              </a:prstGeom>
              <a:solidFill>
                <a:srgbClr val="C0C0C0"/>
              </a:solidFill>
              <a:ln w="9525">
                <a:noFill/>
                <a:miter lim="800000"/>
                <a:headEnd/>
                <a:tailEnd/>
              </a:ln>
            </p:spPr>
            <p:txBody>
              <a:bodyPr/>
              <a:lstStyle/>
              <a:p>
                <a:endParaRPr lang="cs-CZ"/>
              </a:p>
            </p:txBody>
          </p:sp>
          <p:sp>
            <p:nvSpPr>
              <p:cNvPr id="174" name="Rectangle 2124"/>
              <p:cNvSpPr>
                <a:spLocks noChangeArrowheads="1"/>
              </p:cNvSpPr>
              <p:nvPr/>
            </p:nvSpPr>
            <p:spPr bwMode="auto">
              <a:xfrm>
                <a:off x="4062" y="2957"/>
                <a:ext cx="11" cy="23"/>
              </a:xfrm>
              <a:prstGeom prst="rect">
                <a:avLst/>
              </a:prstGeom>
              <a:solidFill>
                <a:srgbClr val="C0C0C0"/>
              </a:solidFill>
              <a:ln w="9525">
                <a:noFill/>
                <a:miter lim="800000"/>
                <a:headEnd/>
                <a:tailEnd/>
              </a:ln>
            </p:spPr>
            <p:txBody>
              <a:bodyPr/>
              <a:lstStyle/>
              <a:p>
                <a:endParaRPr lang="cs-CZ"/>
              </a:p>
            </p:txBody>
          </p:sp>
        </p:grpSp>
        <p:grpSp>
          <p:nvGrpSpPr>
            <p:cNvPr id="134" name="Group 2125"/>
            <p:cNvGrpSpPr>
              <a:grpSpLocks/>
            </p:cNvGrpSpPr>
            <p:nvPr/>
          </p:nvGrpSpPr>
          <p:grpSpPr bwMode="auto">
            <a:xfrm>
              <a:off x="4246" y="3397"/>
              <a:ext cx="413" cy="368"/>
              <a:chOff x="4329" y="3512"/>
              <a:chExt cx="413" cy="368"/>
            </a:xfrm>
          </p:grpSpPr>
          <p:grpSp>
            <p:nvGrpSpPr>
              <p:cNvPr id="151" name="Group 2126"/>
              <p:cNvGrpSpPr>
                <a:grpSpLocks/>
              </p:cNvGrpSpPr>
              <p:nvPr/>
            </p:nvGrpSpPr>
            <p:grpSpPr bwMode="auto">
              <a:xfrm>
                <a:off x="4346" y="3742"/>
                <a:ext cx="379" cy="116"/>
                <a:chOff x="4346" y="3742"/>
                <a:chExt cx="379" cy="116"/>
              </a:xfrm>
            </p:grpSpPr>
            <p:sp>
              <p:nvSpPr>
                <p:cNvPr id="164" name="Rectangle 2127"/>
                <p:cNvSpPr>
                  <a:spLocks noChangeArrowheads="1"/>
                </p:cNvSpPr>
                <p:nvPr/>
              </p:nvSpPr>
              <p:spPr bwMode="auto">
                <a:xfrm>
                  <a:off x="4346" y="3742"/>
                  <a:ext cx="379" cy="116"/>
                </a:xfrm>
                <a:prstGeom prst="rect">
                  <a:avLst/>
                </a:prstGeom>
                <a:solidFill>
                  <a:srgbClr val="FFFFFF"/>
                </a:solidFill>
                <a:ln w="6350">
                  <a:solidFill>
                    <a:srgbClr val="000000"/>
                  </a:solidFill>
                  <a:miter lim="800000"/>
                  <a:headEnd/>
                  <a:tailEnd/>
                </a:ln>
              </p:spPr>
              <p:txBody>
                <a:bodyPr/>
                <a:lstStyle/>
                <a:p>
                  <a:endParaRPr lang="cs-CZ"/>
                </a:p>
              </p:txBody>
            </p:sp>
            <p:sp>
              <p:nvSpPr>
                <p:cNvPr id="165" name="Rectangle 2128"/>
                <p:cNvSpPr>
                  <a:spLocks noChangeArrowheads="1"/>
                </p:cNvSpPr>
                <p:nvPr/>
              </p:nvSpPr>
              <p:spPr bwMode="auto">
                <a:xfrm>
                  <a:off x="4557" y="3762"/>
                  <a:ext cx="130" cy="53"/>
                </a:xfrm>
                <a:prstGeom prst="rect">
                  <a:avLst/>
                </a:prstGeom>
                <a:solidFill>
                  <a:srgbClr val="808080"/>
                </a:solidFill>
                <a:ln w="6350">
                  <a:solidFill>
                    <a:srgbClr val="000000"/>
                  </a:solidFill>
                  <a:miter lim="800000"/>
                  <a:headEnd/>
                  <a:tailEnd/>
                </a:ln>
              </p:spPr>
              <p:txBody>
                <a:bodyPr/>
                <a:lstStyle/>
                <a:p>
                  <a:endParaRPr lang="cs-CZ"/>
                </a:p>
              </p:txBody>
            </p:sp>
          </p:grpSp>
          <p:grpSp>
            <p:nvGrpSpPr>
              <p:cNvPr id="152" name="Group 2129"/>
              <p:cNvGrpSpPr>
                <a:grpSpLocks/>
              </p:cNvGrpSpPr>
              <p:nvPr/>
            </p:nvGrpSpPr>
            <p:grpSpPr bwMode="auto">
              <a:xfrm>
                <a:off x="4329" y="3806"/>
                <a:ext cx="413" cy="74"/>
                <a:chOff x="4329" y="3806"/>
                <a:chExt cx="413" cy="74"/>
              </a:xfrm>
            </p:grpSpPr>
            <p:sp>
              <p:nvSpPr>
                <p:cNvPr id="161" name="Freeform 2130"/>
                <p:cNvSpPr>
                  <a:spLocks/>
                </p:cNvSpPr>
                <p:nvPr/>
              </p:nvSpPr>
              <p:spPr bwMode="auto">
                <a:xfrm>
                  <a:off x="4329" y="3806"/>
                  <a:ext cx="413" cy="74"/>
                </a:xfrm>
                <a:custGeom>
                  <a:avLst/>
                  <a:gdLst/>
                  <a:ahLst/>
                  <a:cxnLst>
                    <a:cxn ang="0">
                      <a:pos x="155" y="0"/>
                    </a:cxn>
                    <a:cxn ang="0">
                      <a:pos x="1090" y="0"/>
                    </a:cxn>
                    <a:cxn ang="0">
                      <a:pos x="1237" y="201"/>
                    </a:cxn>
                    <a:cxn ang="0">
                      <a:pos x="1240" y="210"/>
                    </a:cxn>
                    <a:cxn ang="0">
                      <a:pos x="1234" y="218"/>
                    </a:cxn>
                    <a:cxn ang="0">
                      <a:pos x="1224" y="223"/>
                    </a:cxn>
                    <a:cxn ang="0">
                      <a:pos x="16" y="223"/>
                    </a:cxn>
                    <a:cxn ang="0">
                      <a:pos x="7" y="217"/>
                    </a:cxn>
                    <a:cxn ang="0">
                      <a:pos x="0" y="207"/>
                    </a:cxn>
                    <a:cxn ang="0">
                      <a:pos x="1" y="196"/>
                    </a:cxn>
                    <a:cxn ang="0">
                      <a:pos x="155" y="0"/>
                    </a:cxn>
                  </a:cxnLst>
                  <a:rect l="0" t="0" r="r" b="b"/>
                  <a:pathLst>
                    <a:path w="1240" h="223">
                      <a:moveTo>
                        <a:pt x="155" y="0"/>
                      </a:moveTo>
                      <a:lnTo>
                        <a:pt x="1090" y="0"/>
                      </a:lnTo>
                      <a:lnTo>
                        <a:pt x="1237" y="201"/>
                      </a:lnTo>
                      <a:lnTo>
                        <a:pt x="1240" y="210"/>
                      </a:lnTo>
                      <a:lnTo>
                        <a:pt x="1234" y="218"/>
                      </a:lnTo>
                      <a:lnTo>
                        <a:pt x="1224" y="223"/>
                      </a:lnTo>
                      <a:lnTo>
                        <a:pt x="16" y="223"/>
                      </a:lnTo>
                      <a:lnTo>
                        <a:pt x="7" y="217"/>
                      </a:lnTo>
                      <a:lnTo>
                        <a:pt x="0" y="207"/>
                      </a:lnTo>
                      <a:lnTo>
                        <a:pt x="1" y="196"/>
                      </a:lnTo>
                      <a:lnTo>
                        <a:pt x="155" y="0"/>
                      </a:lnTo>
                      <a:close/>
                    </a:path>
                  </a:pathLst>
                </a:custGeom>
                <a:solidFill>
                  <a:srgbClr val="FFFFFF"/>
                </a:solidFill>
                <a:ln w="6350">
                  <a:solidFill>
                    <a:srgbClr val="000000"/>
                  </a:solidFill>
                  <a:prstDash val="solid"/>
                  <a:round/>
                  <a:headEnd/>
                  <a:tailEnd/>
                </a:ln>
              </p:spPr>
              <p:txBody>
                <a:bodyPr/>
                <a:lstStyle/>
                <a:p>
                  <a:endParaRPr lang="cs-CZ"/>
                </a:p>
              </p:txBody>
            </p:sp>
            <p:sp>
              <p:nvSpPr>
                <p:cNvPr id="162" name="Freeform 2131"/>
                <p:cNvSpPr>
                  <a:spLocks/>
                </p:cNvSpPr>
                <p:nvPr/>
              </p:nvSpPr>
              <p:spPr bwMode="auto">
                <a:xfrm>
                  <a:off x="4352" y="3821"/>
                  <a:ext cx="275" cy="47"/>
                </a:xfrm>
                <a:custGeom>
                  <a:avLst/>
                  <a:gdLst/>
                  <a:ahLst/>
                  <a:cxnLst>
                    <a:cxn ang="0">
                      <a:pos x="111" y="0"/>
                    </a:cxn>
                    <a:cxn ang="0">
                      <a:pos x="786" y="0"/>
                    </a:cxn>
                    <a:cxn ang="0">
                      <a:pos x="825" y="141"/>
                    </a:cxn>
                    <a:cxn ang="0">
                      <a:pos x="0" y="141"/>
                    </a:cxn>
                    <a:cxn ang="0">
                      <a:pos x="111" y="0"/>
                    </a:cxn>
                  </a:cxnLst>
                  <a:rect l="0" t="0" r="r" b="b"/>
                  <a:pathLst>
                    <a:path w="825" h="141">
                      <a:moveTo>
                        <a:pt x="111" y="0"/>
                      </a:moveTo>
                      <a:lnTo>
                        <a:pt x="786" y="0"/>
                      </a:lnTo>
                      <a:lnTo>
                        <a:pt x="825" y="141"/>
                      </a:lnTo>
                      <a:lnTo>
                        <a:pt x="0" y="141"/>
                      </a:lnTo>
                      <a:lnTo>
                        <a:pt x="111" y="0"/>
                      </a:lnTo>
                      <a:close/>
                    </a:path>
                  </a:pathLst>
                </a:custGeom>
                <a:solidFill>
                  <a:srgbClr val="FFFFFF"/>
                </a:solidFill>
                <a:ln w="6350">
                  <a:solidFill>
                    <a:srgbClr val="000000"/>
                  </a:solidFill>
                  <a:prstDash val="solid"/>
                  <a:round/>
                  <a:headEnd/>
                  <a:tailEnd/>
                </a:ln>
              </p:spPr>
              <p:txBody>
                <a:bodyPr/>
                <a:lstStyle/>
                <a:p>
                  <a:endParaRPr lang="cs-CZ"/>
                </a:p>
              </p:txBody>
            </p:sp>
            <p:sp>
              <p:nvSpPr>
                <p:cNvPr id="163" name="Freeform 2132"/>
                <p:cNvSpPr>
                  <a:spLocks/>
                </p:cNvSpPr>
                <p:nvPr/>
              </p:nvSpPr>
              <p:spPr bwMode="auto">
                <a:xfrm>
                  <a:off x="4635" y="3821"/>
                  <a:ext cx="84" cy="47"/>
                </a:xfrm>
                <a:custGeom>
                  <a:avLst/>
                  <a:gdLst/>
                  <a:ahLst/>
                  <a:cxnLst>
                    <a:cxn ang="0">
                      <a:pos x="0" y="0"/>
                    </a:cxn>
                    <a:cxn ang="0">
                      <a:pos x="148" y="0"/>
                    </a:cxn>
                    <a:cxn ang="0">
                      <a:pos x="251" y="141"/>
                    </a:cxn>
                    <a:cxn ang="0">
                      <a:pos x="46" y="141"/>
                    </a:cxn>
                    <a:cxn ang="0">
                      <a:pos x="0" y="0"/>
                    </a:cxn>
                  </a:cxnLst>
                  <a:rect l="0" t="0" r="r" b="b"/>
                  <a:pathLst>
                    <a:path w="251" h="141">
                      <a:moveTo>
                        <a:pt x="0" y="0"/>
                      </a:moveTo>
                      <a:lnTo>
                        <a:pt x="148" y="0"/>
                      </a:lnTo>
                      <a:lnTo>
                        <a:pt x="251" y="141"/>
                      </a:lnTo>
                      <a:lnTo>
                        <a:pt x="46" y="141"/>
                      </a:lnTo>
                      <a:lnTo>
                        <a:pt x="0" y="0"/>
                      </a:lnTo>
                      <a:close/>
                    </a:path>
                  </a:pathLst>
                </a:custGeom>
                <a:solidFill>
                  <a:srgbClr val="FFFFFF"/>
                </a:solidFill>
                <a:ln w="6350">
                  <a:solidFill>
                    <a:srgbClr val="000000"/>
                  </a:solidFill>
                  <a:prstDash val="solid"/>
                  <a:round/>
                  <a:headEnd/>
                  <a:tailEnd/>
                </a:ln>
              </p:spPr>
              <p:txBody>
                <a:bodyPr/>
                <a:lstStyle/>
                <a:p>
                  <a:endParaRPr lang="cs-CZ"/>
                </a:p>
              </p:txBody>
            </p:sp>
          </p:grpSp>
          <p:grpSp>
            <p:nvGrpSpPr>
              <p:cNvPr id="153" name="Group 2133"/>
              <p:cNvGrpSpPr>
                <a:grpSpLocks/>
              </p:cNvGrpSpPr>
              <p:nvPr/>
            </p:nvGrpSpPr>
            <p:grpSpPr bwMode="auto">
              <a:xfrm>
                <a:off x="4399" y="3512"/>
                <a:ext cx="274" cy="226"/>
                <a:chOff x="4399" y="3512"/>
                <a:chExt cx="274" cy="226"/>
              </a:xfrm>
            </p:grpSpPr>
            <p:sp>
              <p:nvSpPr>
                <p:cNvPr id="154" name="Rectangle 2134"/>
                <p:cNvSpPr>
                  <a:spLocks noChangeArrowheads="1"/>
                </p:cNvSpPr>
                <p:nvPr/>
              </p:nvSpPr>
              <p:spPr bwMode="auto">
                <a:xfrm>
                  <a:off x="4399" y="3512"/>
                  <a:ext cx="274" cy="226"/>
                </a:xfrm>
                <a:prstGeom prst="rect">
                  <a:avLst/>
                </a:prstGeom>
                <a:solidFill>
                  <a:srgbClr val="FFFFFF"/>
                </a:solidFill>
                <a:ln w="6350">
                  <a:solidFill>
                    <a:srgbClr val="000000"/>
                  </a:solidFill>
                  <a:miter lim="800000"/>
                  <a:headEnd/>
                  <a:tailEnd/>
                </a:ln>
              </p:spPr>
              <p:txBody>
                <a:bodyPr/>
                <a:lstStyle/>
                <a:p>
                  <a:endParaRPr lang="cs-CZ"/>
                </a:p>
              </p:txBody>
            </p:sp>
            <p:sp>
              <p:nvSpPr>
                <p:cNvPr id="155" name="Rectangle 2135"/>
                <p:cNvSpPr>
                  <a:spLocks noChangeArrowheads="1"/>
                </p:cNvSpPr>
                <p:nvPr/>
              </p:nvSpPr>
              <p:spPr bwMode="auto">
                <a:xfrm>
                  <a:off x="4416" y="3531"/>
                  <a:ext cx="239" cy="191"/>
                </a:xfrm>
                <a:prstGeom prst="rect">
                  <a:avLst/>
                </a:prstGeom>
                <a:solidFill>
                  <a:srgbClr val="114FFB"/>
                </a:solidFill>
                <a:ln w="6350">
                  <a:solidFill>
                    <a:srgbClr val="000000"/>
                  </a:solidFill>
                  <a:miter lim="800000"/>
                  <a:headEnd/>
                  <a:tailEnd/>
                </a:ln>
              </p:spPr>
              <p:txBody>
                <a:bodyPr/>
                <a:lstStyle/>
                <a:p>
                  <a:endParaRPr lang="cs-CZ"/>
                </a:p>
              </p:txBody>
            </p:sp>
            <p:sp>
              <p:nvSpPr>
                <p:cNvPr id="156" name="Rectangle 2136"/>
                <p:cNvSpPr>
                  <a:spLocks noChangeArrowheads="1"/>
                </p:cNvSpPr>
                <p:nvPr/>
              </p:nvSpPr>
              <p:spPr bwMode="auto">
                <a:xfrm>
                  <a:off x="4621" y="3531"/>
                  <a:ext cx="34" cy="191"/>
                </a:xfrm>
                <a:prstGeom prst="rect">
                  <a:avLst/>
                </a:prstGeom>
                <a:solidFill>
                  <a:srgbClr val="FFFFFF"/>
                </a:solidFill>
                <a:ln w="6350">
                  <a:solidFill>
                    <a:srgbClr val="000000"/>
                  </a:solidFill>
                  <a:miter lim="800000"/>
                  <a:headEnd/>
                  <a:tailEnd/>
                </a:ln>
              </p:spPr>
              <p:txBody>
                <a:bodyPr/>
                <a:lstStyle/>
                <a:p>
                  <a:endParaRPr lang="cs-CZ"/>
                </a:p>
              </p:txBody>
            </p:sp>
            <p:sp>
              <p:nvSpPr>
                <p:cNvPr id="157" name="Rectangle 2137"/>
                <p:cNvSpPr>
                  <a:spLocks noChangeArrowheads="1"/>
                </p:cNvSpPr>
                <p:nvPr/>
              </p:nvSpPr>
              <p:spPr bwMode="auto">
                <a:xfrm>
                  <a:off x="4629" y="3541"/>
                  <a:ext cx="17" cy="12"/>
                </a:xfrm>
                <a:prstGeom prst="rect">
                  <a:avLst/>
                </a:prstGeom>
                <a:solidFill>
                  <a:srgbClr val="FFFFFF"/>
                </a:solidFill>
                <a:ln w="6350">
                  <a:solidFill>
                    <a:srgbClr val="000000"/>
                  </a:solidFill>
                  <a:miter lim="800000"/>
                  <a:headEnd/>
                  <a:tailEnd/>
                </a:ln>
              </p:spPr>
              <p:txBody>
                <a:bodyPr/>
                <a:lstStyle/>
                <a:p>
                  <a:endParaRPr lang="cs-CZ"/>
                </a:p>
              </p:txBody>
            </p:sp>
            <p:sp>
              <p:nvSpPr>
                <p:cNvPr id="158" name="Oval 2138"/>
                <p:cNvSpPr>
                  <a:spLocks noChangeArrowheads="1"/>
                </p:cNvSpPr>
                <p:nvPr/>
              </p:nvSpPr>
              <p:spPr bwMode="auto">
                <a:xfrm>
                  <a:off x="4631" y="3624"/>
                  <a:ext cx="12" cy="12"/>
                </a:xfrm>
                <a:prstGeom prst="ellipse">
                  <a:avLst/>
                </a:prstGeom>
                <a:solidFill>
                  <a:srgbClr val="FFFFFF"/>
                </a:solidFill>
                <a:ln w="6350">
                  <a:solidFill>
                    <a:srgbClr val="000000"/>
                  </a:solidFill>
                  <a:round/>
                  <a:headEnd/>
                  <a:tailEnd/>
                </a:ln>
              </p:spPr>
              <p:txBody>
                <a:bodyPr/>
                <a:lstStyle/>
                <a:p>
                  <a:endParaRPr lang="cs-CZ"/>
                </a:p>
              </p:txBody>
            </p:sp>
            <p:sp>
              <p:nvSpPr>
                <p:cNvPr id="159" name="Oval 2139"/>
                <p:cNvSpPr>
                  <a:spLocks noChangeArrowheads="1"/>
                </p:cNvSpPr>
                <p:nvPr/>
              </p:nvSpPr>
              <p:spPr bwMode="auto">
                <a:xfrm>
                  <a:off x="4631" y="3659"/>
                  <a:ext cx="12" cy="12"/>
                </a:xfrm>
                <a:prstGeom prst="ellipse">
                  <a:avLst/>
                </a:prstGeom>
                <a:solidFill>
                  <a:srgbClr val="FFFFFF"/>
                </a:solidFill>
                <a:ln w="6350">
                  <a:solidFill>
                    <a:srgbClr val="000000"/>
                  </a:solidFill>
                  <a:round/>
                  <a:headEnd/>
                  <a:tailEnd/>
                </a:ln>
              </p:spPr>
              <p:txBody>
                <a:bodyPr/>
                <a:lstStyle/>
                <a:p>
                  <a:endParaRPr lang="cs-CZ"/>
                </a:p>
              </p:txBody>
            </p:sp>
            <p:sp>
              <p:nvSpPr>
                <p:cNvPr id="160" name="Oval 2140"/>
                <p:cNvSpPr>
                  <a:spLocks noChangeArrowheads="1"/>
                </p:cNvSpPr>
                <p:nvPr/>
              </p:nvSpPr>
              <p:spPr bwMode="auto">
                <a:xfrm>
                  <a:off x="4631" y="3692"/>
                  <a:ext cx="12" cy="12"/>
                </a:xfrm>
                <a:prstGeom prst="ellipse">
                  <a:avLst/>
                </a:prstGeom>
                <a:solidFill>
                  <a:srgbClr val="FFFFFF"/>
                </a:solidFill>
                <a:ln w="6350">
                  <a:solidFill>
                    <a:srgbClr val="000000"/>
                  </a:solidFill>
                  <a:round/>
                  <a:headEnd/>
                  <a:tailEnd/>
                </a:ln>
              </p:spPr>
              <p:txBody>
                <a:bodyPr/>
                <a:lstStyle/>
                <a:p>
                  <a:endParaRPr lang="cs-CZ"/>
                </a:p>
              </p:txBody>
            </p:sp>
          </p:grpSp>
        </p:grpSp>
        <p:grpSp>
          <p:nvGrpSpPr>
            <p:cNvPr id="135" name="Group 2141"/>
            <p:cNvGrpSpPr>
              <a:grpSpLocks/>
            </p:cNvGrpSpPr>
            <p:nvPr/>
          </p:nvGrpSpPr>
          <p:grpSpPr bwMode="auto">
            <a:xfrm>
              <a:off x="4917" y="3397"/>
              <a:ext cx="413" cy="368"/>
              <a:chOff x="5000" y="3512"/>
              <a:chExt cx="413" cy="368"/>
            </a:xfrm>
          </p:grpSpPr>
          <p:grpSp>
            <p:nvGrpSpPr>
              <p:cNvPr id="136" name="Group 2142"/>
              <p:cNvGrpSpPr>
                <a:grpSpLocks/>
              </p:cNvGrpSpPr>
              <p:nvPr/>
            </p:nvGrpSpPr>
            <p:grpSpPr bwMode="auto">
              <a:xfrm>
                <a:off x="5017" y="3742"/>
                <a:ext cx="379" cy="116"/>
                <a:chOff x="5017" y="3742"/>
                <a:chExt cx="379" cy="116"/>
              </a:xfrm>
            </p:grpSpPr>
            <p:sp>
              <p:nvSpPr>
                <p:cNvPr id="149" name="Rectangle 2143"/>
                <p:cNvSpPr>
                  <a:spLocks noChangeArrowheads="1"/>
                </p:cNvSpPr>
                <p:nvPr/>
              </p:nvSpPr>
              <p:spPr bwMode="auto">
                <a:xfrm>
                  <a:off x="5017" y="3742"/>
                  <a:ext cx="379" cy="116"/>
                </a:xfrm>
                <a:prstGeom prst="rect">
                  <a:avLst/>
                </a:prstGeom>
                <a:solidFill>
                  <a:srgbClr val="FFFFFF"/>
                </a:solidFill>
                <a:ln w="6350">
                  <a:solidFill>
                    <a:srgbClr val="000000"/>
                  </a:solidFill>
                  <a:miter lim="800000"/>
                  <a:headEnd/>
                  <a:tailEnd/>
                </a:ln>
              </p:spPr>
              <p:txBody>
                <a:bodyPr/>
                <a:lstStyle/>
                <a:p>
                  <a:endParaRPr lang="cs-CZ"/>
                </a:p>
              </p:txBody>
            </p:sp>
            <p:sp>
              <p:nvSpPr>
                <p:cNvPr id="150" name="Rectangle 2144"/>
                <p:cNvSpPr>
                  <a:spLocks noChangeArrowheads="1"/>
                </p:cNvSpPr>
                <p:nvPr/>
              </p:nvSpPr>
              <p:spPr bwMode="auto">
                <a:xfrm>
                  <a:off x="5228" y="3762"/>
                  <a:ext cx="131" cy="53"/>
                </a:xfrm>
                <a:prstGeom prst="rect">
                  <a:avLst/>
                </a:prstGeom>
                <a:solidFill>
                  <a:srgbClr val="808080"/>
                </a:solidFill>
                <a:ln w="6350">
                  <a:solidFill>
                    <a:srgbClr val="000000"/>
                  </a:solidFill>
                  <a:miter lim="800000"/>
                  <a:headEnd/>
                  <a:tailEnd/>
                </a:ln>
              </p:spPr>
              <p:txBody>
                <a:bodyPr/>
                <a:lstStyle/>
                <a:p>
                  <a:endParaRPr lang="cs-CZ"/>
                </a:p>
              </p:txBody>
            </p:sp>
          </p:grpSp>
          <p:grpSp>
            <p:nvGrpSpPr>
              <p:cNvPr id="137" name="Group 2145"/>
              <p:cNvGrpSpPr>
                <a:grpSpLocks/>
              </p:cNvGrpSpPr>
              <p:nvPr/>
            </p:nvGrpSpPr>
            <p:grpSpPr bwMode="auto">
              <a:xfrm>
                <a:off x="5000" y="3806"/>
                <a:ext cx="413" cy="74"/>
                <a:chOff x="5000" y="3806"/>
                <a:chExt cx="413" cy="74"/>
              </a:xfrm>
            </p:grpSpPr>
            <p:sp>
              <p:nvSpPr>
                <p:cNvPr id="146" name="Freeform 2146"/>
                <p:cNvSpPr>
                  <a:spLocks/>
                </p:cNvSpPr>
                <p:nvPr/>
              </p:nvSpPr>
              <p:spPr bwMode="auto">
                <a:xfrm>
                  <a:off x="5000" y="3806"/>
                  <a:ext cx="413" cy="74"/>
                </a:xfrm>
                <a:custGeom>
                  <a:avLst/>
                  <a:gdLst/>
                  <a:ahLst/>
                  <a:cxnLst>
                    <a:cxn ang="0">
                      <a:pos x="155" y="0"/>
                    </a:cxn>
                    <a:cxn ang="0">
                      <a:pos x="1090" y="0"/>
                    </a:cxn>
                    <a:cxn ang="0">
                      <a:pos x="1238" y="201"/>
                    </a:cxn>
                    <a:cxn ang="0">
                      <a:pos x="1240" y="210"/>
                    </a:cxn>
                    <a:cxn ang="0">
                      <a:pos x="1236" y="218"/>
                    </a:cxn>
                    <a:cxn ang="0">
                      <a:pos x="1226" y="223"/>
                    </a:cxn>
                    <a:cxn ang="0">
                      <a:pos x="16" y="223"/>
                    </a:cxn>
                    <a:cxn ang="0">
                      <a:pos x="7" y="217"/>
                    </a:cxn>
                    <a:cxn ang="0">
                      <a:pos x="0" y="207"/>
                    </a:cxn>
                    <a:cxn ang="0">
                      <a:pos x="3" y="196"/>
                    </a:cxn>
                    <a:cxn ang="0">
                      <a:pos x="155" y="0"/>
                    </a:cxn>
                  </a:cxnLst>
                  <a:rect l="0" t="0" r="r" b="b"/>
                  <a:pathLst>
                    <a:path w="1240" h="223">
                      <a:moveTo>
                        <a:pt x="155" y="0"/>
                      </a:moveTo>
                      <a:lnTo>
                        <a:pt x="1090" y="0"/>
                      </a:lnTo>
                      <a:lnTo>
                        <a:pt x="1238" y="201"/>
                      </a:lnTo>
                      <a:lnTo>
                        <a:pt x="1240" y="210"/>
                      </a:lnTo>
                      <a:lnTo>
                        <a:pt x="1236" y="218"/>
                      </a:lnTo>
                      <a:lnTo>
                        <a:pt x="1226" y="223"/>
                      </a:lnTo>
                      <a:lnTo>
                        <a:pt x="16" y="223"/>
                      </a:lnTo>
                      <a:lnTo>
                        <a:pt x="7" y="217"/>
                      </a:lnTo>
                      <a:lnTo>
                        <a:pt x="0" y="207"/>
                      </a:lnTo>
                      <a:lnTo>
                        <a:pt x="3" y="196"/>
                      </a:lnTo>
                      <a:lnTo>
                        <a:pt x="155" y="0"/>
                      </a:lnTo>
                      <a:close/>
                    </a:path>
                  </a:pathLst>
                </a:custGeom>
                <a:solidFill>
                  <a:srgbClr val="FFFFFF"/>
                </a:solidFill>
                <a:ln w="6350">
                  <a:solidFill>
                    <a:srgbClr val="000000"/>
                  </a:solidFill>
                  <a:prstDash val="solid"/>
                  <a:round/>
                  <a:headEnd/>
                  <a:tailEnd/>
                </a:ln>
              </p:spPr>
              <p:txBody>
                <a:bodyPr/>
                <a:lstStyle/>
                <a:p>
                  <a:endParaRPr lang="cs-CZ"/>
                </a:p>
              </p:txBody>
            </p:sp>
            <p:sp>
              <p:nvSpPr>
                <p:cNvPr id="147" name="Freeform 2147"/>
                <p:cNvSpPr>
                  <a:spLocks/>
                </p:cNvSpPr>
                <p:nvPr/>
              </p:nvSpPr>
              <p:spPr bwMode="auto">
                <a:xfrm>
                  <a:off x="5023" y="3821"/>
                  <a:ext cx="275" cy="47"/>
                </a:xfrm>
                <a:custGeom>
                  <a:avLst/>
                  <a:gdLst/>
                  <a:ahLst/>
                  <a:cxnLst>
                    <a:cxn ang="0">
                      <a:pos x="111" y="0"/>
                    </a:cxn>
                    <a:cxn ang="0">
                      <a:pos x="785" y="0"/>
                    </a:cxn>
                    <a:cxn ang="0">
                      <a:pos x="825" y="141"/>
                    </a:cxn>
                    <a:cxn ang="0">
                      <a:pos x="0" y="141"/>
                    </a:cxn>
                    <a:cxn ang="0">
                      <a:pos x="111" y="0"/>
                    </a:cxn>
                  </a:cxnLst>
                  <a:rect l="0" t="0" r="r" b="b"/>
                  <a:pathLst>
                    <a:path w="825" h="141">
                      <a:moveTo>
                        <a:pt x="111" y="0"/>
                      </a:moveTo>
                      <a:lnTo>
                        <a:pt x="785" y="0"/>
                      </a:lnTo>
                      <a:lnTo>
                        <a:pt x="825" y="141"/>
                      </a:lnTo>
                      <a:lnTo>
                        <a:pt x="0" y="141"/>
                      </a:lnTo>
                      <a:lnTo>
                        <a:pt x="111" y="0"/>
                      </a:lnTo>
                      <a:close/>
                    </a:path>
                  </a:pathLst>
                </a:custGeom>
                <a:solidFill>
                  <a:srgbClr val="FFFFFF"/>
                </a:solidFill>
                <a:ln w="6350">
                  <a:solidFill>
                    <a:srgbClr val="000000"/>
                  </a:solidFill>
                  <a:prstDash val="solid"/>
                  <a:round/>
                  <a:headEnd/>
                  <a:tailEnd/>
                </a:ln>
              </p:spPr>
              <p:txBody>
                <a:bodyPr/>
                <a:lstStyle/>
                <a:p>
                  <a:endParaRPr lang="cs-CZ"/>
                </a:p>
              </p:txBody>
            </p:sp>
            <p:sp>
              <p:nvSpPr>
                <p:cNvPr id="148" name="Freeform 2148"/>
                <p:cNvSpPr>
                  <a:spLocks/>
                </p:cNvSpPr>
                <p:nvPr/>
              </p:nvSpPr>
              <p:spPr bwMode="auto">
                <a:xfrm>
                  <a:off x="5306" y="3821"/>
                  <a:ext cx="84" cy="47"/>
                </a:xfrm>
                <a:custGeom>
                  <a:avLst/>
                  <a:gdLst/>
                  <a:ahLst/>
                  <a:cxnLst>
                    <a:cxn ang="0">
                      <a:pos x="0" y="0"/>
                    </a:cxn>
                    <a:cxn ang="0">
                      <a:pos x="148" y="0"/>
                    </a:cxn>
                    <a:cxn ang="0">
                      <a:pos x="251" y="141"/>
                    </a:cxn>
                    <a:cxn ang="0">
                      <a:pos x="46" y="141"/>
                    </a:cxn>
                    <a:cxn ang="0">
                      <a:pos x="0" y="0"/>
                    </a:cxn>
                  </a:cxnLst>
                  <a:rect l="0" t="0" r="r" b="b"/>
                  <a:pathLst>
                    <a:path w="251" h="141">
                      <a:moveTo>
                        <a:pt x="0" y="0"/>
                      </a:moveTo>
                      <a:lnTo>
                        <a:pt x="148" y="0"/>
                      </a:lnTo>
                      <a:lnTo>
                        <a:pt x="251" y="141"/>
                      </a:lnTo>
                      <a:lnTo>
                        <a:pt x="46" y="141"/>
                      </a:lnTo>
                      <a:lnTo>
                        <a:pt x="0" y="0"/>
                      </a:lnTo>
                      <a:close/>
                    </a:path>
                  </a:pathLst>
                </a:custGeom>
                <a:solidFill>
                  <a:srgbClr val="FFFFFF"/>
                </a:solidFill>
                <a:ln w="6350">
                  <a:solidFill>
                    <a:srgbClr val="000000"/>
                  </a:solidFill>
                  <a:prstDash val="solid"/>
                  <a:round/>
                  <a:headEnd/>
                  <a:tailEnd/>
                </a:ln>
              </p:spPr>
              <p:txBody>
                <a:bodyPr/>
                <a:lstStyle/>
                <a:p>
                  <a:endParaRPr lang="cs-CZ"/>
                </a:p>
              </p:txBody>
            </p:sp>
          </p:grpSp>
          <p:grpSp>
            <p:nvGrpSpPr>
              <p:cNvPr id="138" name="Group 2149"/>
              <p:cNvGrpSpPr>
                <a:grpSpLocks/>
              </p:cNvGrpSpPr>
              <p:nvPr/>
            </p:nvGrpSpPr>
            <p:grpSpPr bwMode="auto">
              <a:xfrm>
                <a:off x="5070" y="3512"/>
                <a:ext cx="275" cy="226"/>
                <a:chOff x="5070" y="3512"/>
                <a:chExt cx="275" cy="226"/>
              </a:xfrm>
            </p:grpSpPr>
            <p:sp>
              <p:nvSpPr>
                <p:cNvPr id="139" name="Rectangle 2150"/>
                <p:cNvSpPr>
                  <a:spLocks noChangeArrowheads="1"/>
                </p:cNvSpPr>
                <p:nvPr/>
              </p:nvSpPr>
              <p:spPr bwMode="auto">
                <a:xfrm>
                  <a:off x="5070" y="3512"/>
                  <a:ext cx="275" cy="226"/>
                </a:xfrm>
                <a:prstGeom prst="rect">
                  <a:avLst/>
                </a:prstGeom>
                <a:solidFill>
                  <a:srgbClr val="FFFFFF"/>
                </a:solidFill>
                <a:ln w="6350">
                  <a:solidFill>
                    <a:srgbClr val="000000"/>
                  </a:solidFill>
                  <a:miter lim="800000"/>
                  <a:headEnd/>
                  <a:tailEnd/>
                </a:ln>
              </p:spPr>
              <p:txBody>
                <a:bodyPr/>
                <a:lstStyle/>
                <a:p>
                  <a:endParaRPr lang="cs-CZ"/>
                </a:p>
              </p:txBody>
            </p:sp>
            <p:sp>
              <p:nvSpPr>
                <p:cNvPr id="140" name="Rectangle 2151"/>
                <p:cNvSpPr>
                  <a:spLocks noChangeArrowheads="1"/>
                </p:cNvSpPr>
                <p:nvPr/>
              </p:nvSpPr>
              <p:spPr bwMode="auto">
                <a:xfrm>
                  <a:off x="5087" y="3531"/>
                  <a:ext cx="240" cy="191"/>
                </a:xfrm>
                <a:prstGeom prst="rect">
                  <a:avLst/>
                </a:prstGeom>
                <a:solidFill>
                  <a:srgbClr val="114FFB"/>
                </a:solidFill>
                <a:ln w="6350">
                  <a:solidFill>
                    <a:srgbClr val="000000"/>
                  </a:solidFill>
                  <a:miter lim="800000"/>
                  <a:headEnd/>
                  <a:tailEnd/>
                </a:ln>
              </p:spPr>
              <p:txBody>
                <a:bodyPr/>
                <a:lstStyle/>
                <a:p>
                  <a:endParaRPr lang="cs-CZ"/>
                </a:p>
              </p:txBody>
            </p:sp>
            <p:sp>
              <p:nvSpPr>
                <p:cNvPr id="141" name="Rectangle 2152"/>
                <p:cNvSpPr>
                  <a:spLocks noChangeArrowheads="1"/>
                </p:cNvSpPr>
                <p:nvPr/>
              </p:nvSpPr>
              <p:spPr bwMode="auto">
                <a:xfrm>
                  <a:off x="5293" y="3531"/>
                  <a:ext cx="33" cy="191"/>
                </a:xfrm>
                <a:prstGeom prst="rect">
                  <a:avLst/>
                </a:prstGeom>
                <a:solidFill>
                  <a:srgbClr val="FFFFFF"/>
                </a:solidFill>
                <a:ln w="6350">
                  <a:solidFill>
                    <a:srgbClr val="000000"/>
                  </a:solidFill>
                  <a:miter lim="800000"/>
                  <a:headEnd/>
                  <a:tailEnd/>
                </a:ln>
              </p:spPr>
              <p:txBody>
                <a:bodyPr/>
                <a:lstStyle/>
                <a:p>
                  <a:endParaRPr lang="cs-CZ"/>
                </a:p>
              </p:txBody>
            </p:sp>
            <p:sp>
              <p:nvSpPr>
                <p:cNvPr id="142" name="Rectangle 2153"/>
                <p:cNvSpPr>
                  <a:spLocks noChangeArrowheads="1"/>
                </p:cNvSpPr>
                <p:nvPr/>
              </p:nvSpPr>
              <p:spPr bwMode="auto">
                <a:xfrm>
                  <a:off x="5301" y="3541"/>
                  <a:ext cx="16" cy="12"/>
                </a:xfrm>
                <a:prstGeom prst="rect">
                  <a:avLst/>
                </a:prstGeom>
                <a:solidFill>
                  <a:srgbClr val="FFFFFF"/>
                </a:solidFill>
                <a:ln w="6350">
                  <a:solidFill>
                    <a:srgbClr val="000000"/>
                  </a:solidFill>
                  <a:miter lim="800000"/>
                  <a:headEnd/>
                  <a:tailEnd/>
                </a:ln>
              </p:spPr>
              <p:txBody>
                <a:bodyPr/>
                <a:lstStyle/>
                <a:p>
                  <a:endParaRPr lang="cs-CZ"/>
                </a:p>
              </p:txBody>
            </p:sp>
            <p:sp>
              <p:nvSpPr>
                <p:cNvPr id="143" name="Oval 2154"/>
                <p:cNvSpPr>
                  <a:spLocks noChangeArrowheads="1"/>
                </p:cNvSpPr>
                <p:nvPr/>
              </p:nvSpPr>
              <p:spPr bwMode="auto">
                <a:xfrm>
                  <a:off x="5302" y="3624"/>
                  <a:ext cx="12" cy="12"/>
                </a:xfrm>
                <a:prstGeom prst="ellipse">
                  <a:avLst/>
                </a:prstGeom>
                <a:solidFill>
                  <a:srgbClr val="FFFFFF"/>
                </a:solidFill>
                <a:ln w="6350">
                  <a:solidFill>
                    <a:srgbClr val="000000"/>
                  </a:solidFill>
                  <a:round/>
                  <a:headEnd/>
                  <a:tailEnd/>
                </a:ln>
              </p:spPr>
              <p:txBody>
                <a:bodyPr/>
                <a:lstStyle/>
                <a:p>
                  <a:endParaRPr lang="cs-CZ"/>
                </a:p>
              </p:txBody>
            </p:sp>
            <p:sp>
              <p:nvSpPr>
                <p:cNvPr id="144" name="Oval 2155"/>
                <p:cNvSpPr>
                  <a:spLocks noChangeArrowheads="1"/>
                </p:cNvSpPr>
                <p:nvPr/>
              </p:nvSpPr>
              <p:spPr bwMode="auto">
                <a:xfrm>
                  <a:off x="5302" y="3659"/>
                  <a:ext cx="12" cy="12"/>
                </a:xfrm>
                <a:prstGeom prst="ellipse">
                  <a:avLst/>
                </a:prstGeom>
                <a:solidFill>
                  <a:srgbClr val="FFFFFF"/>
                </a:solidFill>
                <a:ln w="6350">
                  <a:solidFill>
                    <a:srgbClr val="000000"/>
                  </a:solidFill>
                  <a:round/>
                  <a:headEnd/>
                  <a:tailEnd/>
                </a:ln>
              </p:spPr>
              <p:txBody>
                <a:bodyPr/>
                <a:lstStyle/>
                <a:p>
                  <a:endParaRPr lang="cs-CZ"/>
                </a:p>
              </p:txBody>
            </p:sp>
            <p:sp>
              <p:nvSpPr>
                <p:cNvPr id="145" name="Oval 2156"/>
                <p:cNvSpPr>
                  <a:spLocks noChangeArrowheads="1"/>
                </p:cNvSpPr>
                <p:nvPr/>
              </p:nvSpPr>
              <p:spPr bwMode="auto">
                <a:xfrm>
                  <a:off x="5302" y="3692"/>
                  <a:ext cx="12" cy="12"/>
                </a:xfrm>
                <a:prstGeom prst="ellipse">
                  <a:avLst/>
                </a:prstGeom>
                <a:solidFill>
                  <a:srgbClr val="FFFFFF"/>
                </a:solidFill>
                <a:ln w="6350">
                  <a:solidFill>
                    <a:srgbClr val="000000"/>
                  </a:solidFill>
                  <a:round/>
                  <a:headEnd/>
                  <a:tailEnd/>
                </a:ln>
              </p:spPr>
              <p:txBody>
                <a:bodyPr/>
                <a:lstStyle/>
                <a:p>
                  <a:endParaRPr lang="cs-CZ"/>
                </a:p>
              </p:txBody>
            </p:sp>
          </p:grpSp>
        </p:grpSp>
      </p:grpSp>
      <p:sp>
        <p:nvSpPr>
          <p:cNvPr id="216" name="Arc 2157"/>
          <p:cNvSpPr>
            <a:spLocks/>
          </p:cNvSpPr>
          <p:nvPr/>
        </p:nvSpPr>
        <p:spPr bwMode="auto">
          <a:xfrm rot="14356566">
            <a:off x="2613819" y="3093244"/>
            <a:ext cx="381000" cy="1103312"/>
          </a:xfrm>
          <a:custGeom>
            <a:avLst/>
            <a:gdLst>
              <a:gd name="G0" fmla="+- 21600 0 0"/>
              <a:gd name="G1" fmla="+- 13158 0 0"/>
              <a:gd name="G2" fmla="+- 21600 0 0"/>
              <a:gd name="T0" fmla="*/ 21600 w 21600"/>
              <a:gd name="T1" fmla="*/ 34758 h 34758"/>
              <a:gd name="T2" fmla="*/ 4470 w 21600"/>
              <a:gd name="T3" fmla="*/ 0 h 34758"/>
              <a:gd name="T4" fmla="*/ 21600 w 21600"/>
              <a:gd name="T5" fmla="*/ 13158 h 34758"/>
            </a:gdLst>
            <a:ahLst/>
            <a:cxnLst>
              <a:cxn ang="0">
                <a:pos x="T0" y="T1"/>
              </a:cxn>
              <a:cxn ang="0">
                <a:pos x="T2" y="T3"/>
              </a:cxn>
              <a:cxn ang="0">
                <a:pos x="T4" y="T5"/>
              </a:cxn>
            </a:cxnLst>
            <a:rect l="0" t="0" r="r" b="b"/>
            <a:pathLst>
              <a:path w="21600" h="34758" fill="none" extrusionOk="0">
                <a:moveTo>
                  <a:pt x="21600" y="34758"/>
                </a:moveTo>
                <a:cubicBezTo>
                  <a:pt x="9670" y="34758"/>
                  <a:pt x="0" y="25087"/>
                  <a:pt x="0" y="13158"/>
                </a:cubicBezTo>
                <a:cubicBezTo>
                  <a:pt x="-1" y="8399"/>
                  <a:pt x="1571" y="3773"/>
                  <a:pt x="4470" y="0"/>
                </a:cubicBezTo>
              </a:path>
              <a:path w="21600" h="34758" stroke="0" extrusionOk="0">
                <a:moveTo>
                  <a:pt x="21600" y="34758"/>
                </a:moveTo>
                <a:cubicBezTo>
                  <a:pt x="9670" y="34758"/>
                  <a:pt x="0" y="25087"/>
                  <a:pt x="0" y="13158"/>
                </a:cubicBezTo>
                <a:cubicBezTo>
                  <a:pt x="-1" y="8399"/>
                  <a:pt x="1571" y="3773"/>
                  <a:pt x="4470" y="0"/>
                </a:cubicBezTo>
                <a:lnTo>
                  <a:pt x="21600" y="13158"/>
                </a:lnTo>
                <a:close/>
              </a:path>
            </a:pathLst>
          </a:custGeom>
          <a:noFill/>
          <a:ln w="50800" cap="rnd">
            <a:solidFill>
              <a:srgbClr val="FAF8CC"/>
            </a:solidFill>
            <a:prstDash val="sysDot"/>
            <a:round/>
            <a:headEnd type="none" w="sm" len="sm"/>
            <a:tailEnd type="none" w="sm" len="sm"/>
          </a:ln>
          <a:effectLst/>
        </p:spPr>
        <p:txBody>
          <a:bodyPr wrap="none" anchor="ctr"/>
          <a:lstStyle/>
          <a:p>
            <a:endParaRPr lang="cs-CZ"/>
          </a:p>
        </p:txBody>
      </p:sp>
      <p:grpSp>
        <p:nvGrpSpPr>
          <p:cNvPr id="217" name="Group 2161"/>
          <p:cNvGrpSpPr>
            <a:grpSpLocks/>
          </p:cNvGrpSpPr>
          <p:nvPr/>
        </p:nvGrpSpPr>
        <p:grpSpPr bwMode="auto">
          <a:xfrm>
            <a:off x="2916238" y="1633538"/>
            <a:ext cx="2311400" cy="1549400"/>
            <a:chOff x="1837" y="1029"/>
            <a:chExt cx="1456" cy="976"/>
          </a:xfrm>
          <a:solidFill>
            <a:srgbClr val="002060"/>
          </a:solidFill>
        </p:grpSpPr>
        <p:sp>
          <p:nvSpPr>
            <p:cNvPr id="218" name="AutoShape 2051"/>
            <p:cNvSpPr>
              <a:spLocks noChangeArrowheads="1"/>
            </p:cNvSpPr>
            <p:nvPr/>
          </p:nvSpPr>
          <p:spPr bwMode="auto">
            <a:xfrm>
              <a:off x="1837" y="1029"/>
              <a:ext cx="1456" cy="976"/>
            </a:xfrm>
            <a:prstGeom prst="cube">
              <a:avLst>
                <a:gd name="adj" fmla="val 24995"/>
              </a:avLst>
            </a:prstGeom>
            <a:grpFill/>
            <a:ln w="50800">
              <a:solidFill>
                <a:schemeClr val="folHlink"/>
              </a:solidFill>
              <a:miter lim="800000"/>
              <a:headEnd/>
              <a:tailEnd/>
            </a:ln>
            <a:effectLst>
              <a:outerShdw dist="107763" dir="2700000" algn="ctr" rotWithShape="0">
                <a:schemeClr val="bg2"/>
              </a:outerShdw>
            </a:effectLst>
          </p:spPr>
          <p:txBody>
            <a:bodyPr wrap="none" anchor="ctr"/>
            <a:lstStyle/>
            <a:p>
              <a:endParaRPr lang="cs-CZ"/>
            </a:p>
          </p:txBody>
        </p:sp>
        <p:sp>
          <p:nvSpPr>
            <p:cNvPr id="219" name="Rectangle 2052"/>
            <p:cNvSpPr>
              <a:spLocks noChangeArrowheads="1"/>
            </p:cNvSpPr>
            <p:nvPr/>
          </p:nvSpPr>
          <p:spPr bwMode="auto">
            <a:xfrm>
              <a:off x="1895" y="1453"/>
              <a:ext cx="1100" cy="327"/>
            </a:xfrm>
            <a:prstGeom prst="rect">
              <a:avLst/>
            </a:prstGeom>
            <a:grpFill/>
            <a:ln w="9525">
              <a:noFill/>
              <a:miter lim="800000"/>
              <a:headEnd/>
              <a:tailEnd/>
            </a:ln>
            <a:effectLst/>
          </p:spPr>
          <p:txBody>
            <a:bodyPr lIns="92075" tIns="46038" rIns="92075" bIns="46038">
              <a:spAutoFit/>
            </a:bodyPr>
            <a:lstStyle/>
            <a:p>
              <a:pPr algn="ctr"/>
              <a:r>
                <a:rPr lang="en-US" sz="2800" b="1" dirty="0" smtClean="0">
                  <a:solidFill>
                    <a:schemeClr val="bg2"/>
                  </a:solidFill>
                </a:rPr>
                <a:t>System</a:t>
              </a:r>
              <a:endParaRPr lang="en-US" sz="2800" b="1" dirty="0">
                <a:solidFill>
                  <a:schemeClr val="bg2"/>
                </a:solidFill>
              </a:endParaRPr>
            </a:p>
          </p:txBody>
        </p:sp>
      </p:grpSp>
    </p:spTree>
    <p:extLst>
      <p:ext uri="{BB962C8B-B14F-4D97-AF65-F5344CB8AC3E}">
        <p14:creationId xmlns:p14="http://schemas.microsoft.com/office/powerpoint/2010/main" val="566630968"/>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0" presetClass="entr" presetSubtype="0" fill="hold" grpId="0" nodeType="click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anim calcmode="lin" valueType="num">
                                      <p:cBhvr>
                                        <p:cTn id="8" dur="2000" fill="hold"/>
                                        <p:tgtEl>
                                          <p:spTgt spid="2"/>
                                        </p:tgtEl>
                                        <p:attrNameLst>
                                          <p:attrName>ppt_x</p:attrName>
                                        </p:attrNameLst>
                                      </p:cBhvr>
                                      <p:tavLst>
                                        <p:tav tm="0">
                                          <p:val>
                                            <p:strVal val="#ppt_x-.1"/>
                                          </p:val>
                                        </p:tav>
                                        <p:tav tm="100000">
                                          <p:val>
                                            <p:strVal val="#ppt_x"/>
                                          </p:val>
                                        </p:tav>
                                      </p:tavLst>
                                    </p:anim>
                                    <p:anim calcmode="lin" valueType="num">
                                      <p:cBhvr>
                                        <p:cTn id="9" dur="20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112"/>
                                        </p:tgtEl>
                                        <p:attrNameLst>
                                          <p:attrName>style.visibility</p:attrName>
                                        </p:attrNameLst>
                                      </p:cBhvr>
                                      <p:to>
                                        <p:strVal val="visible"/>
                                      </p:to>
                                    </p:set>
                                    <p:animEffect transition="in" filter="fade">
                                      <p:cBhvr>
                                        <p:cTn id="14" dur="2000"/>
                                        <p:tgtEl>
                                          <p:spTgt spid="112"/>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13"/>
                                        </p:tgtEl>
                                        <p:attrNameLst>
                                          <p:attrName>style.visibility</p:attrName>
                                        </p:attrNameLst>
                                      </p:cBhvr>
                                      <p:to>
                                        <p:strVal val="visible"/>
                                      </p:to>
                                    </p:set>
                                    <p:animEffect transition="in" filter="fade">
                                      <p:cBhvr>
                                        <p:cTn id="17" dur="2000"/>
                                        <p:tgtEl>
                                          <p:spTgt spid="113"/>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14"/>
                                        </p:tgtEl>
                                        <p:attrNameLst>
                                          <p:attrName>style.visibility</p:attrName>
                                        </p:attrNameLst>
                                      </p:cBhvr>
                                      <p:to>
                                        <p:strVal val="visible"/>
                                      </p:to>
                                    </p:set>
                                    <p:animEffect transition="in" filter="fade">
                                      <p:cBhvr>
                                        <p:cTn id="20" dur="2000"/>
                                        <p:tgtEl>
                                          <p:spTgt spid="114"/>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15"/>
                                        </p:tgtEl>
                                        <p:attrNameLst>
                                          <p:attrName>style.visibility</p:attrName>
                                        </p:attrNameLst>
                                      </p:cBhvr>
                                      <p:to>
                                        <p:strVal val="visible"/>
                                      </p:to>
                                    </p:set>
                                    <p:animEffect transition="in" filter="fade">
                                      <p:cBhvr>
                                        <p:cTn id="23" dur="2000"/>
                                        <p:tgtEl>
                                          <p:spTgt spid="115"/>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16"/>
                                        </p:tgtEl>
                                        <p:attrNameLst>
                                          <p:attrName>style.visibility</p:attrName>
                                        </p:attrNameLst>
                                      </p:cBhvr>
                                      <p:to>
                                        <p:strVal val="visible"/>
                                      </p:to>
                                    </p:set>
                                    <p:animEffect transition="in" filter="fade">
                                      <p:cBhvr>
                                        <p:cTn id="26" dur="2000"/>
                                        <p:tgtEl>
                                          <p:spTgt spid="116"/>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17"/>
                                        </p:tgtEl>
                                        <p:attrNameLst>
                                          <p:attrName>style.visibility</p:attrName>
                                        </p:attrNameLst>
                                      </p:cBhvr>
                                      <p:to>
                                        <p:strVal val="visible"/>
                                      </p:to>
                                    </p:set>
                                    <p:animEffect transition="in" filter="fade">
                                      <p:cBhvr>
                                        <p:cTn id="29" dur="2000"/>
                                        <p:tgtEl>
                                          <p:spTgt spid="117"/>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18"/>
                                        </p:tgtEl>
                                        <p:attrNameLst>
                                          <p:attrName>style.visibility</p:attrName>
                                        </p:attrNameLst>
                                      </p:cBhvr>
                                      <p:to>
                                        <p:strVal val="visible"/>
                                      </p:to>
                                    </p:set>
                                    <p:animEffect transition="in" filter="fade">
                                      <p:cBhvr>
                                        <p:cTn id="32" dur="2000"/>
                                        <p:tgtEl>
                                          <p:spTgt spid="118"/>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19"/>
                                        </p:tgtEl>
                                        <p:attrNameLst>
                                          <p:attrName>style.visibility</p:attrName>
                                        </p:attrNameLst>
                                      </p:cBhvr>
                                      <p:to>
                                        <p:strVal val="visible"/>
                                      </p:to>
                                    </p:set>
                                    <p:animEffect transition="in" filter="fade">
                                      <p:cBhvr>
                                        <p:cTn id="35" dur="2000"/>
                                        <p:tgtEl>
                                          <p:spTgt spid="119"/>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20"/>
                                        </p:tgtEl>
                                        <p:attrNameLst>
                                          <p:attrName>style.visibility</p:attrName>
                                        </p:attrNameLst>
                                      </p:cBhvr>
                                      <p:to>
                                        <p:strVal val="visible"/>
                                      </p:to>
                                    </p:set>
                                    <p:animEffect transition="in" filter="fade">
                                      <p:cBhvr>
                                        <p:cTn id="38" dur="2000"/>
                                        <p:tgtEl>
                                          <p:spTgt spid="120"/>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21"/>
                                        </p:tgtEl>
                                        <p:attrNameLst>
                                          <p:attrName>style.visibility</p:attrName>
                                        </p:attrNameLst>
                                      </p:cBhvr>
                                      <p:to>
                                        <p:strVal val="visible"/>
                                      </p:to>
                                    </p:set>
                                    <p:animEffect transition="in" filter="fade">
                                      <p:cBhvr>
                                        <p:cTn id="41" dur="2000"/>
                                        <p:tgtEl>
                                          <p:spTgt spid="121"/>
                                        </p:tgtEl>
                                      </p:cBhvr>
                                    </p:animEffect>
                                  </p:childTnLst>
                                </p:cTn>
                              </p:par>
                              <p:par>
                                <p:cTn id="42" presetID="10" presetClass="entr" presetSubtype="0" fill="hold" nodeType="withEffect">
                                  <p:stCondLst>
                                    <p:cond delay="0"/>
                                  </p:stCondLst>
                                  <p:childTnLst>
                                    <p:set>
                                      <p:cBhvr>
                                        <p:cTn id="43" dur="1" fill="hold">
                                          <p:stCondLst>
                                            <p:cond delay="0"/>
                                          </p:stCondLst>
                                        </p:cTn>
                                        <p:tgtEl>
                                          <p:spTgt spid="122"/>
                                        </p:tgtEl>
                                        <p:attrNameLst>
                                          <p:attrName>style.visibility</p:attrName>
                                        </p:attrNameLst>
                                      </p:cBhvr>
                                      <p:to>
                                        <p:strVal val="visible"/>
                                      </p:to>
                                    </p:set>
                                    <p:animEffect transition="in" filter="fade">
                                      <p:cBhvr>
                                        <p:cTn id="44" dur="2000"/>
                                        <p:tgtEl>
                                          <p:spTgt spid="122"/>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16"/>
                                        </p:tgtEl>
                                        <p:attrNameLst>
                                          <p:attrName>style.visibility</p:attrName>
                                        </p:attrNameLst>
                                      </p:cBhvr>
                                      <p:to>
                                        <p:strVal val="visible"/>
                                      </p:to>
                                    </p:set>
                                    <p:animEffect transition="in" filter="fade">
                                      <p:cBhvr>
                                        <p:cTn id="47" dur="2000"/>
                                        <p:tgtEl>
                                          <p:spTgt spid="216"/>
                                        </p:tgtEl>
                                      </p:cBhvr>
                                    </p:animEffect>
                                  </p:childTnLst>
                                </p:cTn>
                              </p:par>
                              <p:par>
                                <p:cTn id="48" presetID="10" presetClass="entr" presetSubtype="0" fill="hold" nodeType="withEffect">
                                  <p:stCondLst>
                                    <p:cond delay="0"/>
                                  </p:stCondLst>
                                  <p:childTnLst>
                                    <p:set>
                                      <p:cBhvr>
                                        <p:cTn id="49" dur="1" fill="hold">
                                          <p:stCondLst>
                                            <p:cond delay="0"/>
                                          </p:stCondLst>
                                        </p:cTn>
                                        <p:tgtEl>
                                          <p:spTgt spid="217"/>
                                        </p:tgtEl>
                                        <p:attrNameLst>
                                          <p:attrName>style.visibility</p:attrName>
                                        </p:attrNameLst>
                                      </p:cBhvr>
                                      <p:to>
                                        <p:strVal val="visible"/>
                                      </p:to>
                                    </p:set>
                                    <p:animEffect transition="in" filter="fade">
                                      <p:cBhvr>
                                        <p:cTn id="50" dur="2000"/>
                                        <p:tgtEl>
                                          <p:spTgt spid="217"/>
                                        </p:tgtEl>
                                      </p:cBhvr>
                                    </p:animEffect>
                                  </p:childTnLst>
                                </p:cTn>
                              </p:par>
                            </p:childTnLst>
                          </p:cTn>
                        </p:par>
                      </p:childTnLst>
                    </p:cTn>
                  </p:par>
                  <p:par>
                    <p:cTn id="51" fill="hold">
                      <p:stCondLst>
                        <p:cond delay="indefinite"/>
                      </p:stCondLst>
                      <p:childTnLst>
                        <p:par>
                          <p:cTn id="52" fill="hold">
                            <p:stCondLst>
                              <p:cond delay="0"/>
                            </p:stCondLst>
                            <p:childTnLst>
                              <p:par>
                                <p:cTn id="53" presetID="35" presetClass="emph" presetSubtype="0" repeatCount="2000" fill="hold" nodeType="clickEffect">
                                  <p:stCondLst>
                                    <p:cond delay="0"/>
                                  </p:stCondLst>
                                  <p:childTnLst>
                                    <p:anim calcmode="discrete" valueType="str">
                                      <p:cBhvr>
                                        <p:cTn id="54" dur="1000" fill="hold"/>
                                        <p:tgtEl>
                                          <p:spTgt spid="217"/>
                                        </p:tgtEl>
                                        <p:attrNameLst>
                                          <p:attrName>style.visibility</p:attrName>
                                        </p:attrNameLst>
                                      </p:cBhvr>
                                      <p:tavLst>
                                        <p:tav tm="0">
                                          <p:val>
                                            <p:strVal val="hidden"/>
                                          </p:val>
                                        </p:tav>
                                        <p:tav tm="50000">
                                          <p:val>
                                            <p:strVal val="visible"/>
                                          </p:val>
                                        </p:tav>
                                      </p:tavLst>
                                    </p:anim>
                                  </p:childTnLst>
                                </p:cTn>
                              </p:par>
                            </p:childTnLst>
                          </p:cTn>
                        </p:par>
                      </p:childTnLst>
                    </p:cTn>
                  </p:par>
                  <p:par>
                    <p:cTn id="55" fill="hold">
                      <p:stCondLst>
                        <p:cond delay="indefinite"/>
                      </p:stCondLst>
                      <p:childTnLst>
                        <p:par>
                          <p:cTn id="56" fill="hold">
                            <p:stCondLst>
                              <p:cond delay="0"/>
                            </p:stCondLst>
                            <p:childTnLst>
                              <p:par>
                                <p:cTn id="57" presetID="26" presetClass="emph" presetSubtype="0" fill="hold" grpId="1" nodeType="clickEffect">
                                  <p:stCondLst>
                                    <p:cond delay="0"/>
                                  </p:stCondLst>
                                  <p:childTnLst>
                                    <p:animEffect transition="out" filter="fade">
                                      <p:cBhvr>
                                        <p:cTn id="58" dur="3000" tmFilter="0, 0; .2, .5; .8, .5; 1, 0"/>
                                        <p:tgtEl>
                                          <p:spTgt spid="113"/>
                                        </p:tgtEl>
                                      </p:cBhvr>
                                    </p:animEffect>
                                    <p:animScale>
                                      <p:cBhvr>
                                        <p:cTn id="59" dur="1500" autoRev="1" fill="hold"/>
                                        <p:tgtEl>
                                          <p:spTgt spid="113"/>
                                        </p:tgtEl>
                                      </p:cBhvr>
                                      <p:by x="105000" y="105000"/>
                                    </p:animScale>
                                  </p:childTnLst>
                                </p:cTn>
                              </p:par>
                              <p:par>
                                <p:cTn id="60" presetID="26" presetClass="emph" presetSubtype="0" fill="hold" grpId="1" nodeType="withEffect">
                                  <p:stCondLst>
                                    <p:cond delay="0"/>
                                  </p:stCondLst>
                                  <p:childTnLst>
                                    <p:animEffect transition="out" filter="fade">
                                      <p:cBhvr>
                                        <p:cTn id="61" dur="3000" tmFilter="0, 0; .2, .5; .8, .5; 1, 0"/>
                                        <p:tgtEl>
                                          <p:spTgt spid="114"/>
                                        </p:tgtEl>
                                      </p:cBhvr>
                                    </p:animEffect>
                                    <p:animScale>
                                      <p:cBhvr>
                                        <p:cTn id="62" dur="1500" autoRev="1" fill="hold"/>
                                        <p:tgtEl>
                                          <p:spTgt spid="114"/>
                                        </p:tgtEl>
                                      </p:cBhvr>
                                      <p:by x="105000" y="105000"/>
                                    </p:animScale>
                                  </p:childTnLst>
                                </p:cTn>
                              </p:par>
                              <p:par>
                                <p:cTn id="63" presetID="26" presetClass="emph" presetSubtype="0" fill="hold" grpId="1" nodeType="withEffect">
                                  <p:stCondLst>
                                    <p:cond delay="0"/>
                                  </p:stCondLst>
                                  <p:childTnLst>
                                    <p:animEffect transition="out" filter="fade">
                                      <p:cBhvr>
                                        <p:cTn id="64" dur="3000" tmFilter="0, 0; .2, .5; .8, .5; 1, 0"/>
                                        <p:tgtEl>
                                          <p:spTgt spid="112"/>
                                        </p:tgtEl>
                                      </p:cBhvr>
                                    </p:animEffect>
                                    <p:animScale>
                                      <p:cBhvr>
                                        <p:cTn id="65" dur="1500" autoRev="1" fill="hold"/>
                                        <p:tgtEl>
                                          <p:spTgt spid="112"/>
                                        </p:tgtEl>
                                      </p:cBhvr>
                                      <p:by x="105000" y="105000"/>
                                    </p:animScale>
                                  </p:childTnLst>
                                </p:cTn>
                              </p:par>
                              <p:par>
                                <p:cTn id="66" presetID="26" presetClass="emph" presetSubtype="0" fill="hold" grpId="1" nodeType="withEffect">
                                  <p:stCondLst>
                                    <p:cond delay="0"/>
                                  </p:stCondLst>
                                  <p:childTnLst>
                                    <p:animEffect transition="out" filter="fade">
                                      <p:cBhvr>
                                        <p:cTn id="67" dur="3000" tmFilter="0, 0; .2, .5; .8, .5; 1, 0"/>
                                        <p:tgtEl>
                                          <p:spTgt spid="116"/>
                                        </p:tgtEl>
                                      </p:cBhvr>
                                    </p:animEffect>
                                    <p:animScale>
                                      <p:cBhvr>
                                        <p:cTn id="68" dur="1500" autoRev="1" fill="hold"/>
                                        <p:tgtEl>
                                          <p:spTgt spid="116"/>
                                        </p:tgtEl>
                                      </p:cBhvr>
                                      <p:by x="105000" y="105000"/>
                                    </p:animScale>
                                  </p:childTnLst>
                                </p:cTn>
                              </p:par>
                              <p:par>
                                <p:cTn id="69" presetID="26" presetClass="emph" presetSubtype="0" fill="hold" grpId="1" nodeType="withEffect">
                                  <p:stCondLst>
                                    <p:cond delay="0"/>
                                  </p:stCondLst>
                                  <p:childTnLst>
                                    <p:animEffect transition="out" filter="fade">
                                      <p:cBhvr>
                                        <p:cTn id="70" dur="3000" tmFilter="0, 0; .2, .5; .8, .5; 1, 0"/>
                                        <p:tgtEl>
                                          <p:spTgt spid="115"/>
                                        </p:tgtEl>
                                      </p:cBhvr>
                                    </p:animEffect>
                                    <p:animScale>
                                      <p:cBhvr>
                                        <p:cTn id="71" dur="1500" autoRev="1" fill="hold"/>
                                        <p:tgtEl>
                                          <p:spTgt spid="115"/>
                                        </p:tgtEl>
                                      </p:cBhvr>
                                      <p:by x="105000" y="105000"/>
                                    </p:animScale>
                                  </p:childTnLst>
                                </p:cTn>
                              </p:par>
                              <p:par>
                                <p:cTn id="72" presetID="26" presetClass="emph" presetSubtype="0" fill="hold" grpId="1" nodeType="withEffect">
                                  <p:stCondLst>
                                    <p:cond delay="0"/>
                                  </p:stCondLst>
                                  <p:childTnLst>
                                    <p:animEffect transition="out" filter="fade">
                                      <p:cBhvr>
                                        <p:cTn id="73" dur="3000" tmFilter="0, 0; .2, .5; .8, .5; 1, 0"/>
                                        <p:tgtEl>
                                          <p:spTgt spid="117"/>
                                        </p:tgtEl>
                                      </p:cBhvr>
                                    </p:animEffect>
                                    <p:animScale>
                                      <p:cBhvr>
                                        <p:cTn id="74" dur="1500" autoRev="1" fill="hold"/>
                                        <p:tgtEl>
                                          <p:spTgt spid="117"/>
                                        </p:tgtEl>
                                      </p:cBhvr>
                                      <p:by x="105000" y="105000"/>
                                    </p:animScale>
                                  </p:childTnLst>
                                </p:cTn>
                              </p:par>
                              <p:par>
                                <p:cTn id="75" presetID="26" presetClass="emph" presetSubtype="0" fill="hold" grpId="1" nodeType="withEffect">
                                  <p:stCondLst>
                                    <p:cond delay="0"/>
                                  </p:stCondLst>
                                  <p:childTnLst>
                                    <p:animEffect transition="out" filter="fade">
                                      <p:cBhvr>
                                        <p:cTn id="76" dur="3000" tmFilter="0, 0; .2, .5; .8, .5; 1, 0"/>
                                        <p:tgtEl>
                                          <p:spTgt spid="118"/>
                                        </p:tgtEl>
                                      </p:cBhvr>
                                    </p:animEffect>
                                    <p:animScale>
                                      <p:cBhvr>
                                        <p:cTn id="77" dur="1500" autoRev="1" fill="hold"/>
                                        <p:tgtEl>
                                          <p:spTgt spid="118"/>
                                        </p:tgtEl>
                                      </p:cBhvr>
                                      <p:by x="105000" y="105000"/>
                                    </p:animScale>
                                  </p:childTnLst>
                                </p:cTn>
                              </p:par>
                              <p:par>
                                <p:cTn id="78" presetID="26" presetClass="emph" presetSubtype="0" fill="hold" grpId="1" nodeType="withEffect">
                                  <p:stCondLst>
                                    <p:cond delay="0"/>
                                  </p:stCondLst>
                                  <p:childTnLst>
                                    <p:animEffect transition="out" filter="fade">
                                      <p:cBhvr>
                                        <p:cTn id="79" dur="3000" tmFilter="0, 0; .2, .5; .8, .5; 1, 0"/>
                                        <p:tgtEl>
                                          <p:spTgt spid="216"/>
                                        </p:tgtEl>
                                      </p:cBhvr>
                                    </p:animEffect>
                                    <p:animScale>
                                      <p:cBhvr>
                                        <p:cTn id="80" dur="1500" autoRev="1" fill="hold"/>
                                        <p:tgtEl>
                                          <p:spTgt spid="216"/>
                                        </p:tgtEl>
                                      </p:cBhvr>
                                      <p:by x="105000" y="105000"/>
                                    </p:animScale>
                                  </p:childTnLst>
                                </p:cTn>
                              </p:par>
                            </p:childTnLst>
                          </p:cTn>
                        </p:par>
                      </p:childTnLst>
                    </p:cTn>
                  </p:par>
                  <p:par>
                    <p:cTn id="81" fill="hold">
                      <p:stCondLst>
                        <p:cond delay="indefinite"/>
                      </p:stCondLst>
                      <p:childTnLst>
                        <p:par>
                          <p:cTn id="82" fill="hold">
                            <p:stCondLst>
                              <p:cond delay="0"/>
                            </p:stCondLst>
                            <p:childTnLst>
                              <p:par>
                                <p:cTn id="83" presetID="26" presetClass="emph" presetSubtype="0" fill="hold" grpId="1" nodeType="clickEffect">
                                  <p:stCondLst>
                                    <p:cond delay="0"/>
                                  </p:stCondLst>
                                  <p:childTnLst>
                                    <p:animEffect transition="out" filter="fade">
                                      <p:cBhvr>
                                        <p:cTn id="84" dur="3000" tmFilter="0, 0; .2, .5; .8, .5; 1, 0"/>
                                        <p:tgtEl>
                                          <p:spTgt spid="120"/>
                                        </p:tgtEl>
                                      </p:cBhvr>
                                    </p:animEffect>
                                    <p:animScale>
                                      <p:cBhvr>
                                        <p:cTn id="85" dur="1500" autoRev="1" fill="hold"/>
                                        <p:tgtEl>
                                          <p:spTgt spid="120"/>
                                        </p:tgtEl>
                                      </p:cBhvr>
                                      <p:by x="105000" y="105000"/>
                                    </p:animScale>
                                  </p:childTnLst>
                                </p:cTn>
                              </p:par>
                              <p:par>
                                <p:cTn id="86" presetID="26" presetClass="emph" presetSubtype="0" fill="hold" grpId="1" nodeType="withEffect">
                                  <p:stCondLst>
                                    <p:cond delay="0"/>
                                  </p:stCondLst>
                                  <p:childTnLst>
                                    <p:animEffect transition="out" filter="fade">
                                      <p:cBhvr>
                                        <p:cTn id="87" dur="3000" tmFilter="0, 0; .2, .5; .8, .5; 1, 0"/>
                                        <p:tgtEl>
                                          <p:spTgt spid="119"/>
                                        </p:tgtEl>
                                      </p:cBhvr>
                                    </p:animEffect>
                                    <p:animScale>
                                      <p:cBhvr>
                                        <p:cTn id="88" dur="1500" autoRev="1" fill="hold"/>
                                        <p:tgtEl>
                                          <p:spTgt spid="119"/>
                                        </p:tgtEl>
                                      </p:cBhvr>
                                      <p:by x="105000" y="105000"/>
                                    </p:animScale>
                                  </p:childTnLst>
                                </p:cTn>
                              </p:par>
                              <p:par>
                                <p:cTn id="89" presetID="26" presetClass="emph" presetSubtype="0" fill="hold" nodeType="withEffect">
                                  <p:stCondLst>
                                    <p:cond delay="0"/>
                                  </p:stCondLst>
                                  <p:childTnLst>
                                    <p:animEffect transition="out" filter="fade">
                                      <p:cBhvr>
                                        <p:cTn id="90" dur="3000" tmFilter="0, 0; .2, .5; .8, .5; 1, 0"/>
                                        <p:tgtEl>
                                          <p:spTgt spid="122"/>
                                        </p:tgtEl>
                                      </p:cBhvr>
                                    </p:animEffect>
                                    <p:animScale>
                                      <p:cBhvr>
                                        <p:cTn id="91" dur="1500" autoRev="1" fill="hold"/>
                                        <p:tgtEl>
                                          <p:spTgt spid="122"/>
                                        </p:tgtEl>
                                      </p:cBhvr>
                                      <p:by x="105000" y="105000"/>
                                    </p:animScale>
                                  </p:childTnLst>
                                </p:cTn>
                              </p:par>
                              <p:par>
                                <p:cTn id="92" presetID="26" presetClass="emph" presetSubtype="0" fill="hold" grpId="1" nodeType="withEffect">
                                  <p:stCondLst>
                                    <p:cond delay="0"/>
                                  </p:stCondLst>
                                  <p:childTnLst>
                                    <p:animEffect transition="out" filter="fade">
                                      <p:cBhvr>
                                        <p:cTn id="93" dur="3000" tmFilter="0, 0; .2, .5; .8, .5; 1, 0"/>
                                        <p:tgtEl>
                                          <p:spTgt spid="121"/>
                                        </p:tgtEl>
                                      </p:cBhvr>
                                    </p:animEffect>
                                    <p:animScale>
                                      <p:cBhvr>
                                        <p:cTn id="94" dur="1500" autoRev="1" fill="hold"/>
                                        <p:tgtEl>
                                          <p:spTgt spid="121"/>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12" grpId="0" animBg="1"/>
      <p:bldP spid="112" grpId="1" animBg="1"/>
      <p:bldP spid="113" grpId="0" animBg="1"/>
      <p:bldP spid="113" grpId="1" animBg="1"/>
      <p:bldP spid="114" grpId="0" animBg="1"/>
      <p:bldP spid="114" grpId="1" animBg="1"/>
      <p:bldP spid="115" grpId="0" animBg="1"/>
      <p:bldP spid="115" grpId="1" animBg="1"/>
      <p:bldP spid="116" grpId="0"/>
      <p:bldP spid="116" grpId="1"/>
      <p:bldP spid="117" grpId="0"/>
      <p:bldP spid="117" grpId="1"/>
      <p:bldP spid="118" grpId="0"/>
      <p:bldP spid="118" grpId="1"/>
      <p:bldP spid="119" grpId="0"/>
      <p:bldP spid="119" grpId="1"/>
      <p:bldP spid="120" grpId="0" animBg="1"/>
      <p:bldP spid="120" grpId="1" animBg="1"/>
      <p:bldP spid="121" grpId="0"/>
      <p:bldP spid="121" grpId="1"/>
      <p:bldP spid="216" grpId="0" animBg="1"/>
      <p:bldP spid="216" grpId="1" animBg="1"/>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title"/>
          </p:nvPr>
        </p:nvSpPr>
        <p:spPr/>
        <p:txBody>
          <a:bodyPr/>
          <a:lstStyle/>
          <a:p>
            <a:r>
              <a:rPr lang="en-US" dirty="0" smtClean="0"/>
              <a:t>Definition of Terms</a:t>
            </a:r>
            <a:endParaRPr lang="cs-CZ" dirty="0"/>
          </a:p>
        </p:txBody>
      </p:sp>
      <p:sp>
        <p:nvSpPr>
          <p:cNvPr id="3" name="Zástupný symbol pro obsah 2"/>
          <p:cNvSpPr>
            <a:spLocks noGrp="1"/>
          </p:cNvSpPr>
          <p:nvPr>
            <p:ph idx="1"/>
          </p:nvPr>
        </p:nvSpPr>
        <p:spPr/>
        <p:txBody>
          <a:bodyPr>
            <a:noAutofit/>
          </a:bodyPr>
          <a:lstStyle/>
          <a:p>
            <a:r>
              <a:rPr lang="en-US" sz="2000" dirty="0" smtClean="0"/>
              <a:t>User Request</a:t>
            </a:r>
            <a:endParaRPr lang="cs-CZ" sz="2000" dirty="0" smtClean="0"/>
          </a:p>
          <a:p>
            <a:pPr lvl="1"/>
            <a:r>
              <a:rPr lang="en-US" sz="2000" dirty="0" smtClean="0"/>
              <a:t>Description of the customer needs without the connection to the specific solution</a:t>
            </a:r>
          </a:p>
          <a:p>
            <a:r>
              <a:rPr lang="en-US" sz="2400" dirty="0" smtClean="0"/>
              <a:t>Property</a:t>
            </a:r>
          </a:p>
          <a:p>
            <a:pPr lvl="1"/>
            <a:r>
              <a:rPr lang="en-US" sz="2000" dirty="0" smtClean="0"/>
              <a:t>Externally visible service that </a:t>
            </a:r>
            <a:r>
              <a:rPr lang="en-US" sz="2000" strike="sngStrike" dirty="0" smtClean="0"/>
              <a:t>that</a:t>
            </a:r>
            <a:r>
              <a:rPr lang="en-US" sz="2000" dirty="0" smtClean="0"/>
              <a:t> satisfies the stakeholder needs</a:t>
            </a:r>
            <a:endParaRPr lang="cs-CZ" sz="2000" dirty="0" smtClean="0"/>
          </a:p>
          <a:p>
            <a:r>
              <a:rPr lang="en-US" sz="2000" dirty="0" smtClean="0"/>
              <a:t>Software Requirement</a:t>
            </a:r>
            <a:endParaRPr lang="cs-CZ" sz="2000" dirty="0" smtClean="0"/>
          </a:p>
          <a:p>
            <a:pPr lvl="1"/>
            <a:r>
              <a:rPr lang="en-US" sz="2000" dirty="0" smtClean="0"/>
              <a:t>Functional Requirement</a:t>
            </a:r>
            <a:endParaRPr lang="cs-CZ" sz="2000" dirty="0" smtClean="0"/>
          </a:p>
          <a:p>
            <a:pPr lvl="2"/>
            <a:r>
              <a:rPr lang="en-US" sz="1600" dirty="0" smtClean="0"/>
              <a:t>Requirement that specifies how the solution to be implemented interacts with the surrounding world from the “black box” view</a:t>
            </a:r>
          </a:p>
          <a:p>
            <a:pPr lvl="1"/>
            <a:r>
              <a:rPr lang="en-US" sz="2200" dirty="0" smtClean="0"/>
              <a:t>Non-Functional Requirement</a:t>
            </a:r>
            <a:endParaRPr lang="cs-CZ" sz="2200" dirty="0" smtClean="0"/>
          </a:p>
          <a:p>
            <a:pPr lvl="2"/>
            <a:r>
              <a:rPr lang="en-US" sz="1600" dirty="0" smtClean="0"/>
              <a:t>Requirement that defines the quantitative attributes of the solution, again from </a:t>
            </a:r>
            <a:r>
              <a:rPr lang="en-US" sz="1600" dirty="0"/>
              <a:t>the “black box” </a:t>
            </a:r>
            <a:r>
              <a:rPr lang="en-US" sz="1600" dirty="0" smtClean="0"/>
              <a:t>view</a:t>
            </a:r>
          </a:p>
          <a:p>
            <a:r>
              <a:rPr lang="en-US" sz="2000" dirty="0" smtClean="0"/>
              <a:t>Condition</a:t>
            </a:r>
            <a:endParaRPr lang="cs-CZ" sz="2000" dirty="0" smtClean="0"/>
          </a:p>
          <a:p>
            <a:pPr lvl="1"/>
            <a:r>
              <a:rPr lang="en-US" sz="2000" dirty="0" smtClean="0"/>
              <a:t>Condition of the design or the process of the software development </a:t>
            </a:r>
          </a:p>
        </p:txBody>
      </p:sp>
    </p:spTree>
    <p:extLst>
      <p:ext uri="{BB962C8B-B14F-4D97-AF65-F5344CB8AC3E}">
        <p14:creationId xmlns:p14="http://schemas.microsoft.com/office/powerpoint/2010/main" val="972012807"/>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0" presetClass="entr" presetSubtype="0" fill="hold" grpId="0" nodeType="click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anim calcmode="lin" valueType="num">
                                      <p:cBhvr>
                                        <p:cTn id="8" dur="2000" fill="hold"/>
                                        <p:tgtEl>
                                          <p:spTgt spid="2"/>
                                        </p:tgtEl>
                                        <p:attrNameLst>
                                          <p:attrName>ppt_x</p:attrName>
                                        </p:attrNameLst>
                                      </p:cBhvr>
                                      <p:tavLst>
                                        <p:tav tm="0">
                                          <p:val>
                                            <p:strVal val="#ppt_x-.1"/>
                                          </p:val>
                                        </p:tav>
                                        <p:tav tm="100000">
                                          <p:val>
                                            <p:strVal val="#ppt_x"/>
                                          </p:val>
                                        </p:tav>
                                      </p:tavLst>
                                    </p:anim>
                                    <p:anim calcmode="lin" valueType="num">
                                      <p:cBhvr>
                                        <p:cTn id="9" dur="20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2000"/>
                                        <p:tgtEl>
                                          <p:spTgt spid="3">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fade">
                                      <p:cBhvr>
                                        <p:cTn id="19" dur="2000"/>
                                        <p:tgtEl>
                                          <p:spTgt spid="3">
                                            <p:txEl>
                                              <p:pRg st="1" end="1"/>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3">
                                            <p:txEl>
                                              <p:pRg st="2" end="2"/>
                                            </p:txEl>
                                          </p:spTgt>
                                        </p:tgtEl>
                                        <p:attrNameLst>
                                          <p:attrName>style.visibility</p:attrName>
                                        </p:attrNameLst>
                                      </p:cBhvr>
                                      <p:to>
                                        <p:strVal val="visible"/>
                                      </p:to>
                                    </p:set>
                                    <p:animEffect transition="in" filter="fade">
                                      <p:cBhvr>
                                        <p:cTn id="24" dur="2000"/>
                                        <p:tgtEl>
                                          <p:spTgt spid="3">
                                            <p:txEl>
                                              <p:pRg st="2" end="2"/>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fade">
                                      <p:cBhvr>
                                        <p:cTn id="27" dur="2000"/>
                                        <p:tgtEl>
                                          <p:spTgt spid="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fade">
                                      <p:cBhvr>
                                        <p:cTn id="32" dur="2000"/>
                                        <p:tgtEl>
                                          <p:spTgt spid="3">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Effect transition="in" filter="fade">
                                      <p:cBhvr>
                                        <p:cTn id="37" dur="2000"/>
                                        <p:tgtEl>
                                          <p:spTgt spid="3">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6" end="6"/>
                                            </p:txEl>
                                          </p:spTgt>
                                        </p:tgtEl>
                                        <p:attrNameLst>
                                          <p:attrName>style.visibility</p:attrName>
                                        </p:attrNameLst>
                                      </p:cBhvr>
                                      <p:to>
                                        <p:strVal val="visible"/>
                                      </p:to>
                                    </p:set>
                                    <p:animEffect transition="in" filter="fade">
                                      <p:cBhvr>
                                        <p:cTn id="42" dur="2000"/>
                                        <p:tgtEl>
                                          <p:spTgt spid="3">
                                            <p:txEl>
                                              <p:pRg st="6" end="6"/>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
                                            <p:txEl>
                                              <p:pRg st="7" end="7"/>
                                            </p:txEl>
                                          </p:spTgt>
                                        </p:tgtEl>
                                        <p:attrNameLst>
                                          <p:attrName>style.visibility</p:attrName>
                                        </p:attrNameLst>
                                      </p:cBhvr>
                                      <p:to>
                                        <p:strVal val="visible"/>
                                      </p:to>
                                    </p:set>
                                    <p:animEffect transition="in" filter="fade">
                                      <p:cBhvr>
                                        <p:cTn id="47" dur="2000"/>
                                        <p:tgtEl>
                                          <p:spTgt spid="3">
                                            <p:txEl>
                                              <p:pRg st="7" end="7"/>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3">
                                            <p:txEl>
                                              <p:pRg st="8" end="8"/>
                                            </p:txEl>
                                          </p:spTgt>
                                        </p:tgtEl>
                                        <p:attrNameLst>
                                          <p:attrName>style.visibility</p:attrName>
                                        </p:attrNameLst>
                                      </p:cBhvr>
                                      <p:to>
                                        <p:strVal val="visible"/>
                                      </p:to>
                                    </p:set>
                                    <p:animEffect transition="in" filter="fade">
                                      <p:cBhvr>
                                        <p:cTn id="52" dur="2000"/>
                                        <p:tgtEl>
                                          <p:spTgt spid="3">
                                            <p:txEl>
                                              <p:pRg st="8" end="8"/>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3">
                                            <p:txEl>
                                              <p:pRg st="9" end="9"/>
                                            </p:txEl>
                                          </p:spTgt>
                                        </p:tgtEl>
                                        <p:attrNameLst>
                                          <p:attrName>style.visibility</p:attrName>
                                        </p:attrNameLst>
                                      </p:cBhvr>
                                      <p:to>
                                        <p:strVal val="visible"/>
                                      </p:to>
                                    </p:set>
                                    <p:animEffect transition="in" filter="fade">
                                      <p:cBhvr>
                                        <p:cTn id="57" dur="2000"/>
                                        <p:tgtEl>
                                          <p:spTgt spid="3">
                                            <p:txEl>
                                              <p:pRg st="9" end="9"/>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3">
                                            <p:txEl>
                                              <p:pRg st="10" end="10"/>
                                            </p:txEl>
                                          </p:spTgt>
                                        </p:tgtEl>
                                        <p:attrNameLst>
                                          <p:attrName>style.visibility</p:attrName>
                                        </p:attrNameLst>
                                      </p:cBhvr>
                                      <p:to>
                                        <p:strVal val="visible"/>
                                      </p:to>
                                    </p:set>
                                    <p:animEffect transition="in" filter="fade">
                                      <p:cBhvr>
                                        <p:cTn id="62" dur="20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title"/>
          </p:nvPr>
        </p:nvSpPr>
        <p:spPr/>
        <p:txBody>
          <a:bodyPr>
            <a:normAutofit fontScale="90000"/>
          </a:bodyPr>
          <a:lstStyle/>
          <a:p>
            <a:r>
              <a:rPr lang="en-US" dirty="0" smtClean="0"/>
              <a:t>Definition of Terms – Example</a:t>
            </a:r>
            <a:r>
              <a:rPr lang="cs-CZ" dirty="0" smtClean="0"/>
              <a:t> – </a:t>
            </a:r>
            <a:r>
              <a:rPr lang="en-US" dirty="0" smtClean="0"/>
              <a:t>University System</a:t>
            </a:r>
            <a:endParaRPr lang="cs-CZ" dirty="0"/>
          </a:p>
        </p:txBody>
      </p:sp>
      <p:sp>
        <p:nvSpPr>
          <p:cNvPr id="3" name="Zástupný symbol pro obsah 2"/>
          <p:cNvSpPr>
            <a:spLocks noGrp="1"/>
          </p:cNvSpPr>
          <p:nvPr>
            <p:ph idx="1"/>
          </p:nvPr>
        </p:nvSpPr>
        <p:spPr/>
        <p:txBody>
          <a:bodyPr>
            <a:noAutofit/>
          </a:bodyPr>
          <a:lstStyle/>
          <a:p>
            <a:r>
              <a:rPr lang="en-US" sz="2000" dirty="0" smtClean="0"/>
              <a:t>User request</a:t>
            </a:r>
            <a:endParaRPr lang="cs-CZ" sz="2000" dirty="0" smtClean="0"/>
          </a:p>
          <a:p>
            <a:pPr lvl="1"/>
            <a:r>
              <a:rPr lang="en-US" sz="2000" dirty="0" smtClean="0"/>
              <a:t>Reduction of the administrative load</a:t>
            </a:r>
            <a:r>
              <a:rPr lang="cs-CZ" sz="2000" dirty="0" smtClean="0"/>
              <a:t> </a:t>
            </a:r>
          </a:p>
          <a:p>
            <a:pPr lvl="1"/>
            <a:r>
              <a:rPr lang="en-US" sz="2000" dirty="0" smtClean="0"/>
              <a:t>Teachers need immediate access to th</a:t>
            </a:r>
            <a:r>
              <a:rPr lang="en-US" dirty="0" smtClean="0"/>
              <a:t>e students results</a:t>
            </a:r>
            <a:endParaRPr lang="en-US" sz="2000" dirty="0" smtClean="0"/>
          </a:p>
          <a:p>
            <a:r>
              <a:rPr lang="en-US" sz="2000" dirty="0" smtClean="0"/>
              <a:t>Property</a:t>
            </a:r>
            <a:endParaRPr lang="cs-CZ" sz="2000" dirty="0" smtClean="0"/>
          </a:p>
          <a:p>
            <a:pPr lvl="1"/>
            <a:r>
              <a:rPr lang="en-US" dirty="0" smtClean="0"/>
              <a:t>Information about students will be accessible from the semester view or from the group view. </a:t>
            </a:r>
            <a:endParaRPr lang="en-US" sz="2000" dirty="0" smtClean="0"/>
          </a:p>
          <a:p>
            <a:r>
              <a:rPr lang="en-US" sz="2000" dirty="0" smtClean="0"/>
              <a:t>Software requirement</a:t>
            </a:r>
            <a:endParaRPr lang="cs-CZ" sz="2000" dirty="0" smtClean="0"/>
          </a:p>
          <a:p>
            <a:pPr lvl="1"/>
            <a:r>
              <a:rPr lang="en-US" dirty="0" smtClean="0"/>
              <a:t>Functional requirement</a:t>
            </a:r>
            <a:endParaRPr lang="cs-CZ" dirty="0" smtClean="0"/>
          </a:p>
          <a:p>
            <a:pPr lvl="2"/>
            <a:r>
              <a:rPr lang="en-US" sz="1600" dirty="0" smtClean="0"/>
              <a:t>When the student selects “subject registration” the system will show all available subjects</a:t>
            </a:r>
          </a:p>
          <a:p>
            <a:pPr lvl="1"/>
            <a:r>
              <a:rPr lang="en-US" sz="2200" dirty="0" smtClean="0"/>
              <a:t>Non-functional requirement</a:t>
            </a:r>
            <a:endParaRPr lang="cs-CZ" sz="2200" dirty="0" smtClean="0"/>
          </a:p>
          <a:p>
            <a:pPr lvl="2"/>
            <a:r>
              <a:rPr lang="en-US" sz="1600" dirty="0" smtClean="0"/>
              <a:t>The system will be accessible 99% of the time 24/7</a:t>
            </a:r>
            <a:r>
              <a:rPr lang="cs-CZ" sz="1600" dirty="0" smtClean="0"/>
              <a:t> (</a:t>
            </a:r>
            <a:r>
              <a:rPr lang="en-US" sz="1600" dirty="0" smtClean="0"/>
              <a:t>the system might not be available only </a:t>
            </a:r>
            <a:r>
              <a:rPr lang="cs-CZ" sz="1600" dirty="0" smtClean="0"/>
              <a:t>3,65</a:t>
            </a:r>
            <a:r>
              <a:rPr lang="en-US" sz="1600" dirty="0" smtClean="0"/>
              <a:t> days per year</a:t>
            </a:r>
            <a:r>
              <a:rPr lang="cs-CZ" sz="1600" dirty="0" smtClean="0"/>
              <a:t>)</a:t>
            </a:r>
          </a:p>
          <a:p>
            <a:r>
              <a:rPr lang="en-US" sz="2000" dirty="0" smtClean="0"/>
              <a:t>Condition</a:t>
            </a:r>
            <a:endParaRPr lang="cs-CZ" sz="2000" dirty="0" smtClean="0"/>
          </a:p>
          <a:p>
            <a:pPr lvl="1"/>
            <a:r>
              <a:rPr lang="en-US" sz="2000" dirty="0" smtClean="0"/>
              <a:t>The system will run on th</a:t>
            </a:r>
            <a:r>
              <a:rPr lang="en-US" dirty="0" smtClean="0"/>
              <a:t>e current mainframe university architecture.</a:t>
            </a:r>
            <a:endParaRPr lang="cs-CZ" sz="2000" dirty="0"/>
          </a:p>
        </p:txBody>
      </p:sp>
    </p:spTree>
    <p:extLst>
      <p:ext uri="{BB962C8B-B14F-4D97-AF65-F5344CB8AC3E}">
        <p14:creationId xmlns:p14="http://schemas.microsoft.com/office/powerpoint/2010/main" val="1061760822"/>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0" presetClass="entr" presetSubtype="0" fill="hold" grpId="0" nodeType="click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anim calcmode="lin" valueType="num">
                                      <p:cBhvr>
                                        <p:cTn id="8" dur="2000" fill="hold"/>
                                        <p:tgtEl>
                                          <p:spTgt spid="2"/>
                                        </p:tgtEl>
                                        <p:attrNameLst>
                                          <p:attrName>ppt_x</p:attrName>
                                        </p:attrNameLst>
                                      </p:cBhvr>
                                      <p:tavLst>
                                        <p:tav tm="0">
                                          <p:val>
                                            <p:strVal val="#ppt_x-.1"/>
                                          </p:val>
                                        </p:tav>
                                        <p:tav tm="100000">
                                          <p:val>
                                            <p:strVal val="#ppt_x"/>
                                          </p:val>
                                        </p:tav>
                                      </p:tavLst>
                                    </p:anim>
                                    <p:anim calcmode="lin" valueType="num">
                                      <p:cBhvr>
                                        <p:cTn id="9" dur="20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2000"/>
                                        <p:tgtEl>
                                          <p:spTgt spid="3">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fade">
                                      <p:cBhvr>
                                        <p:cTn id="19" dur="2000"/>
                                        <p:tgtEl>
                                          <p:spTgt spid="3">
                                            <p:txEl>
                                              <p:pRg st="1" end="1"/>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3">
                                            <p:txEl>
                                              <p:pRg st="2" end="2"/>
                                            </p:txEl>
                                          </p:spTgt>
                                        </p:tgtEl>
                                        <p:attrNameLst>
                                          <p:attrName>style.visibility</p:attrName>
                                        </p:attrNameLst>
                                      </p:cBhvr>
                                      <p:to>
                                        <p:strVal val="visible"/>
                                      </p:to>
                                    </p:set>
                                    <p:animEffect transition="in" filter="fade">
                                      <p:cBhvr>
                                        <p:cTn id="24" dur="2000"/>
                                        <p:tgtEl>
                                          <p:spTgt spid="3">
                                            <p:txEl>
                                              <p:pRg st="2" end="2"/>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animEffect transition="in" filter="fade">
                                      <p:cBhvr>
                                        <p:cTn id="29" dur="2000"/>
                                        <p:tgtEl>
                                          <p:spTgt spid="3">
                                            <p:txEl>
                                              <p:pRg st="3" end="3"/>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3">
                                            <p:txEl>
                                              <p:pRg st="4" end="4"/>
                                            </p:txEl>
                                          </p:spTgt>
                                        </p:tgtEl>
                                        <p:attrNameLst>
                                          <p:attrName>style.visibility</p:attrName>
                                        </p:attrNameLst>
                                      </p:cBhvr>
                                      <p:to>
                                        <p:strVal val="visible"/>
                                      </p:to>
                                    </p:set>
                                    <p:animEffect transition="in" filter="fade">
                                      <p:cBhvr>
                                        <p:cTn id="34" dur="2000"/>
                                        <p:tgtEl>
                                          <p:spTgt spid="3">
                                            <p:txEl>
                                              <p:pRg st="4" end="4"/>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Effect transition="in" filter="fade">
                                      <p:cBhvr>
                                        <p:cTn id="37" dur="2000"/>
                                        <p:tgtEl>
                                          <p:spTgt spid="3">
                                            <p:txEl>
                                              <p:pRg st="5" end="5"/>
                                            </p:txEl>
                                          </p:spTgt>
                                        </p:tgtEl>
                                      </p:cBhvr>
                                    </p:animEffect>
                                  </p:childTnLst>
                                </p:cTn>
                              </p:par>
                              <p:par>
                                <p:cTn id="38" presetID="10" presetClass="entr" presetSubtype="0" fill="hold" nodeType="withEffect">
                                  <p:stCondLst>
                                    <p:cond delay="0"/>
                                  </p:stCondLst>
                                  <p:childTnLst>
                                    <p:set>
                                      <p:cBhvr>
                                        <p:cTn id="39" dur="1" fill="hold">
                                          <p:stCondLst>
                                            <p:cond delay="0"/>
                                          </p:stCondLst>
                                        </p:cTn>
                                        <p:tgtEl>
                                          <p:spTgt spid="3">
                                            <p:txEl>
                                              <p:pRg st="6" end="6"/>
                                            </p:txEl>
                                          </p:spTgt>
                                        </p:tgtEl>
                                        <p:attrNameLst>
                                          <p:attrName>style.visibility</p:attrName>
                                        </p:attrNameLst>
                                      </p:cBhvr>
                                      <p:to>
                                        <p:strVal val="visible"/>
                                      </p:to>
                                    </p:set>
                                    <p:animEffect transition="in" filter="fade">
                                      <p:cBhvr>
                                        <p:cTn id="40" dur="2000"/>
                                        <p:tgtEl>
                                          <p:spTgt spid="3">
                                            <p:txEl>
                                              <p:pRg st="6" end="6"/>
                                            </p:txEl>
                                          </p:spTgt>
                                        </p:tgtEl>
                                      </p:cBhvr>
                                    </p:animEffect>
                                  </p:childTnLst>
                                </p:cTn>
                              </p:par>
                              <p:par>
                                <p:cTn id="41" presetID="10" presetClass="entr" presetSubtype="0" fill="hold" nodeType="withEffect">
                                  <p:stCondLst>
                                    <p:cond delay="0"/>
                                  </p:stCondLst>
                                  <p:childTnLst>
                                    <p:set>
                                      <p:cBhvr>
                                        <p:cTn id="42" dur="1" fill="hold">
                                          <p:stCondLst>
                                            <p:cond delay="0"/>
                                          </p:stCondLst>
                                        </p:cTn>
                                        <p:tgtEl>
                                          <p:spTgt spid="3">
                                            <p:txEl>
                                              <p:pRg st="7" end="7"/>
                                            </p:txEl>
                                          </p:spTgt>
                                        </p:tgtEl>
                                        <p:attrNameLst>
                                          <p:attrName>style.visibility</p:attrName>
                                        </p:attrNameLst>
                                      </p:cBhvr>
                                      <p:to>
                                        <p:strVal val="visible"/>
                                      </p:to>
                                    </p:set>
                                    <p:animEffect transition="in" filter="fade">
                                      <p:cBhvr>
                                        <p:cTn id="43" dur="2000"/>
                                        <p:tgtEl>
                                          <p:spTgt spid="3">
                                            <p:txEl>
                                              <p:pRg st="7" end="7"/>
                                            </p:txEl>
                                          </p:spTgt>
                                        </p:tgtEl>
                                      </p:cBhvr>
                                    </p:animEffect>
                                  </p:childTnLst>
                                </p:cTn>
                              </p:par>
                              <p:par>
                                <p:cTn id="44" presetID="10" presetClass="entr" presetSubtype="0" fill="hold" nodeType="withEffect">
                                  <p:stCondLst>
                                    <p:cond delay="0"/>
                                  </p:stCondLst>
                                  <p:childTnLst>
                                    <p:set>
                                      <p:cBhvr>
                                        <p:cTn id="45" dur="1" fill="hold">
                                          <p:stCondLst>
                                            <p:cond delay="0"/>
                                          </p:stCondLst>
                                        </p:cTn>
                                        <p:tgtEl>
                                          <p:spTgt spid="3">
                                            <p:txEl>
                                              <p:pRg st="9" end="9"/>
                                            </p:txEl>
                                          </p:spTgt>
                                        </p:tgtEl>
                                        <p:attrNameLst>
                                          <p:attrName>style.visibility</p:attrName>
                                        </p:attrNameLst>
                                      </p:cBhvr>
                                      <p:to>
                                        <p:strVal val="visible"/>
                                      </p:to>
                                    </p:set>
                                    <p:animEffect transition="in" filter="fade">
                                      <p:cBhvr>
                                        <p:cTn id="46" dur="2000"/>
                                        <p:tgtEl>
                                          <p:spTgt spid="3">
                                            <p:txEl>
                                              <p:pRg st="9" end="9"/>
                                            </p:txEl>
                                          </p:spTgt>
                                        </p:tgtEl>
                                      </p:cBhvr>
                                    </p:animEffect>
                                  </p:childTnLst>
                                </p:cTn>
                              </p:par>
                              <p:par>
                                <p:cTn id="47" presetID="10" presetClass="entr" presetSubtype="0" fill="hold" nodeType="withEffect">
                                  <p:stCondLst>
                                    <p:cond delay="0"/>
                                  </p:stCondLst>
                                  <p:childTnLst>
                                    <p:set>
                                      <p:cBhvr>
                                        <p:cTn id="48" dur="1" fill="hold">
                                          <p:stCondLst>
                                            <p:cond delay="0"/>
                                          </p:stCondLst>
                                        </p:cTn>
                                        <p:tgtEl>
                                          <p:spTgt spid="3">
                                            <p:txEl>
                                              <p:pRg st="10" end="10"/>
                                            </p:txEl>
                                          </p:spTgt>
                                        </p:tgtEl>
                                        <p:attrNameLst>
                                          <p:attrName>style.visibility</p:attrName>
                                        </p:attrNameLst>
                                      </p:cBhvr>
                                      <p:to>
                                        <p:strVal val="visible"/>
                                      </p:to>
                                    </p:set>
                                    <p:animEffect transition="in" filter="fade">
                                      <p:cBhvr>
                                        <p:cTn id="49" dur="2000"/>
                                        <p:tgtEl>
                                          <p:spTgt spid="3">
                                            <p:txEl>
                                              <p:pRg st="10" end="10"/>
                                            </p:txEl>
                                          </p:spTgt>
                                        </p:tgtEl>
                                      </p:cBhvr>
                                    </p:animEffect>
                                  </p:childTnLst>
                                </p:cTn>
                              </p:par>
                              <p:par>
                                <p:cTn id="50" presetID="10" presetClass="entr" presetSubtype="0" fill="hold" nodeType="withEffect">
                                  <p:stCondLst>
                                    <p:cond delay="0"/>
                                  </p:stCondLst>
                                  <p:childTnLst>
                                    <p:set>
                                      <p:cBhvr>
                                        <p:cTn id="51" dur="1" fill="hold">
                                          <p:stCondLst>
                                            <p:cond delay="0"/>
                                          </p:stCondLst>
                                        </p:cTn>
                                        <p:tgtEl>
                                          <p:spTgt spid="3">
                                            <p:txEl>
                                              <p:pRg st="8" end="8"/>
                                            </p:txEl>
                                          </p:spTgt>
                                        </p:tgtEl>
                                        <p:attrNameLst>
                                          <p:attrName>style.visibility</p:attrName>
                                        </p:attrNameLst>
                                      </p:cBhvr>
                                      <p:to>
                                        <p:strVal val="visible"/>
                                      </p:to>
                                    </p:set>
                                    <p:animEffect transition="in" filter="fade">
                                      <p:cBhvr>
                                        <p:cTn id="52" dur="2000"/>
                                        <p:tgtEl>
                                          <p:spTgt spid="3">
                                            <p:txEl>
                                              <p:pRg st="8" end="8"/>
                                            </p:txEl>
                                          </p:spTgt>
                                        </p:tgtEl>
                                      </p:cBhvr>
                                    </p:animEffect>
                                  </p:childTnLst>
                                </p:cTn>
                              </p:par>
                              <p:par>
                                <p:cTn id="53" presetID="10" presetClass="entr" presetSubtype="0" fill="hold" nodeType="withEffect">
                                  <p:stCondLst>
                                    <p:cond delay="0"/>
                                  </p:stCondLst>
                                  <p:childTnLst>
                                    <p:set>
                                      <p:cBhvr>
                                        <p:cTn id="54" dur="1" fill="hold">
                                          <p:stCondLst>
                                            <p:cond delay="0"/>
                                          </p:stCondLst>
                                        </p:cTn>
                                        <p:tgtEl>
                                          <p:spTgt spid="3">
                                            <p:txEl>
                                              <p:pRg st="11" end="11"/>
                                            </p:txEl>
                                          </p:spTgt>
                                        </p:tgtEl>
                                        <p:attrNameLst>
                                          <p:attrName>style.visibility</p:attrName>
                                        </p:attrNameLst>
                                      </p:cBhvr>
                                      <p:to>
                                        <p:strVal val="visible"/>
                                      </p:to>
                                    </p:set>
                                    <p:animEffect transition="in" filter="fade">
                                      <p:cBhvr>
                                        <p:cTn id="55" dur="20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title"/>
          </p:nvPr>
        </p:nvSpPr>
        <p:spPr/>
        <p:txBody>
          <a:bodyPr>
            <a:normAutofit/>
          </a:bodyPr>
          <a:lstStyle/>
          <a:p>
            <a:r>
              <a:rPr lang="en-US" dirty="0" smtClean="0"/>
              <a:t>Requirements Exist on Many Levels</a:t>
            </a:r>
            <a:endParaRPr lang="cs-CZ" dirty="0"/>
          </a:p>
        </p:txBody>
      </p:sp>
      <p:sp>
        <p:nvSpPr>
          <p:cNvPr id="4" name="Line 3"/>
          <p:cNvSpPr>
            <a:spLocks noChangeShapeType="1"/>
          </p:cNvSpPr>
          <p:nvPr/>
        </p:nvSpPr>
        <p:spPr bwMode="auto">
          <a:xfrm flipH="1" flipV="1">
            <a:off x="2678107" y="2127243"/>
            <a:ext cx="1133475" cy="496887"/>
          </a:xfrm>
          <a:prstGeom prst="line">
            <a:avLst/>
          </a:prstGeom>
          <a:noFill/>
          <a:ln w="28575">
            <a:solidFill>
              <a:srgbClr val="FFFF99"/>
            </a:solidFill>
            <a:round/>
            <a:headEnd type="triangle" w="med" len="med"/>
            <a:tailEnd/>
          </a:ln>
          <a:effectLst/>
        </p:spPr>
        <p:txBody>
          <a:bodyPr wrap="none" anchor="ctr"/>
          <a:lstStyle/>
          <a:p>
            <a:endParaRPr lang="cs-CZ"/>
          </a:p>
        </p:txBody>
      </p:sp>
      <p:sp>
        <p:nvSpPr>
          <p:cNvPr id="5" name="Line 4"/>
          <p:cNvSpPr>
            <a:spLocks noChangeShapeType="1"/>
          </p:cNvSpPr>
          <p:nvPr/>
        </p:nvSpPr>
        <p:spPr bwMode="auto">
          <a:xfrm flipH="1">
            <a:off x="2636832" y="1681155"/>
            <a:ext cx="1208087" cy="196850"/>
          </a:xfrm>
          <a:prstGeom prst="line">
            <a:avLst/>
          </a:prstGeom>
          <a:noFill/>
          <a:ln w="28575">
            <a:solidFill>
              <a:srgbClr val="FFFF99"/>
            </a:solidFill>
            <a:round/>
            <a:headEnd/>
            <a:tailEnd type="triangle" w="med" len="med"/>
          </a:ln>
          <a:effectLst/>
        </p:spPr>
        <p:txBody>
          <a:bodyPr wrap="none" anchor="ctr"/>
          <a:lstStyle/>
          <a:p>
            <a:endParaRPr lang="cs-CZ"/>
          </a:p>
        </p:txBody>
      </p:sp>
      <p:sp>
        <p:nvSpPr>
          <p:cNvPr id="6" name="Rectangle 5"/>
          <p:cNvSpPr>
            <a:spLocks noChangeArrowheads="1"/>
          </p:cNvSpPr>
          <p:nvPr/>
        </p:nvSpPr>
        <p:spPr bwMode="auto">
          <a:xfrm>
            <a:off x="1927219" y="1949443"/>
            <a:ext cx="209550" cy="322262"/>
          </a:xfrm>
          <a:prstGeom prst="rect">
            <a:avLst/>
          </a:prstGeom>
          <a:noFill/>
          <a:ln w="9525">
            <a:noFill/>
            <a:miter lim="800000"/>
            <a:headEnd/>
            <a:tailEnd/>
          </a:ln>
          <a:effectLst/>
        </p:spPr>
        <p:txBody>
          <a:bodyPr wrap="none" anchor="ctr"/>
          <a:lstStyle/>
          <a:p>
            <a:endParaRPr lang="cs-CZ"/>
          </a:p>
        </p:txBody>
      </p:sp>
      <p:sp>
        <p:nvSpPr>
          <p:cNvPr id="7" name="Rectangle 6"/>
          <p:cNvSpPr>
            <a:spLocks noChangeArrowheads="1"/>
          </p:cNvSpPr>
          <p:nvPr/>
        </p:nvSpPr>
        <p:spPr bwMode="auto">
          <a:xfrm>
            <a:off x="1673219" y="1681155"/>
            <a:ext cx="887413" cy="322263"/>
          </a:xfrm>
          <a:prstGeom prst="rect">
            <a:avLst/>
          </a:prstGeom>
          <a:noFill/>
          <a:ln w="9525">
            <a:noFill/>
            <a:miter lim="800000"/>
            <a:headEnd/>
            <a:tailEnd/>
          </a:ln>
          <a:effectLst/>
        </p:spPr>
        <p:txBody>
          <a:bodyPr wrap="none" anchor="ctr"/>
          <a:lstStyle/>
          <a:p>
            <a:endParaRPr lang="cs-CZ"/>
          </a:p>
        </p:txBody>
      </p:sp>
      <p:sp>
        <p:nvSpPr>
          <p:cNvPr id="8" name="Line 7"/>
          <p:cNvSpPr>
            <a:spLocks noChangeShapeType="1"/>
          </p:cNvSpPr>
          <p:nvPr/>
        </p:nvSpPr>
        <p:spPr bwMode="auto">
          <a:xfrm flipH="1" flipV="1">
            <a:off x="2678107" y="3468680"/>
            <a:ext cx="1038225" cy="450850"/>
          </a:xfrm>
          <a:prstGeom prst="line">
            <a:avLst/>
          </a:prstGeom>
          <a:noFill/>
          <a:ln w="28575">
            <a:solidFill>
              <a:srgbClr val="FFFF99"/>
            </a:solidFill>
            <a:round/>
            <a:headEnd type="triangle" w="med" len="med"/>
            <a:tailEnd/>
          </a:ln>
          <a:effectLst/>
        </p:spPr>
        <p:txBody>
          <a:bodyPr wrap="none" anchor="ctr"/>
          <a:lstStyle/>
          <a:p>
            <a:endParaRPr lang="cs-CZ"/>
          </a:p>
        </p:txBody>
      </p:sp>
      <p:sp>
        <p:nvSpPr>
          <p:cNvPr id="9" name="Line 8"/>
          <p:cNvSpPr>
            <a:spLocks noChangeShapeType="1"/>
          </p:cNvSpPr>
          <p:nvPr/>
        </p:nvSpPr>
        <p:spPr bwMode="auto">
          <a:xfrm flipH="1">
            <a:off x="2636832" y="2863843"/>
            <a:ext cx="1136650" cy="357187"/>
          </a:xfrm>
          <a:prstGeom prst="line">
            <a:avLst/>
          </a:prstGeom>
          <a:noFill/>
          <a:ln w="28575">
            <a:solidFill>
              <a:srgbClr val="FFFF99"/>
            </a:solidFill>
            <a:round/>
            <a:headEnd type="none" w="med" len="lg"/>
            <a:tailEnd type="triangle" w="med" len="med"/>
          </a:ln>
          <a:effectLst/>
        </p:spPr>
        <p:txBody>
          <a:bodyPr wrap="none" anchor="ctr"/>
          <a:lstStyle/>
          <a:p>
            <a:endParaRPr lang="cs-CZ"/>
          </a:p>
        </p:txBody>
      </p:sp>
      <p:sp>
        <p:nvSpPr>
          <p:cNvPr id="10" name="Rectangle 9"/>
          <p:cNvSpPr>
            <a:spLocks noChangeArrowheads="1"/>
          </p:cNvSpPr>
          <p:nvPr/>
        </p:nvSpPr>
        <p:spPr bwMode="auto">
          <a:xfrm>
            <a:off x="1927219" y="3292468"/>
            <a:ext cx="209550" cy="322262"/>
          </a:xfrm>
          <a:prstGeom prst="rect">
            <a:avLst/>
          </a:prstGeom>
          <a:noFill/>
          <a:ln w="9525">
            <a:noFill/>
            <a:miter lim="800000"/>
            <a:headEnd/>
            <a:tailEnd/>
          </a:ln>
          <a:effectLst/>
        </p:spPr>
        <p:txBody>
          <a:bodyPr wrap="none" anchor="ctr"/>
          <a:lstStyle/>
          <a:p>
            <a:endParaRPr lang="cs-CZ"/>
          </a:p>
        </p:txBody>
      </p:sp>
      <p:sp>
        <p:nvSpPr>
          <p:cNvPr id="11" name="Rectangle 10"/>
          <p:cNvSpPr>
            <a:spLocks noChangeArrowheads="1"/>
          </p:cNvSpPr>
          <p:nvPr/>
        </p:nvSpPr>
        <p:spPr bwMode="auto">
          <a:xfrm>
            <a:off x="1673219" y="3024180"/>
            <a:ext cx="887413" cy="322263"/>
          </a:xfrm>
          <a:prstGeom prst="rect">
            <a:avLst/>
          </a:prstGeom>
          <a:noFill/>
          <a:ln w="9525">
            <a:noFill/>
            <a:miter lim="800000"/>
            <a:headEnd/>
            <a:tailEnd/>
          </a:ln>
          <a:effectLst/>
        </p:spPr>
        <p:txBody>
          <a:bodyPr wrap="none" anchor="ctr"/>
          <a:lstStyle/>
          <a:p>
            <a:endParaRPr lang="cs-CZ"/>
          </a:p>
        </p:txBody>
      </p:sp>
      <p:sp>
        <p:nvSpPr>
          <p:cNvPr id="12" name="Line 11"/>
          <p:cNvSpPr>
            <a:spLocks noChangeShapeType="1"/>
          </p:cNvSpPr>
          <p:nvPr/>
        </p:nvSpPr>
        <p:spPr bwMode="auto">
          <a:xfrm rot="21117295" flipH="1" flipV="1">
            <a:off x="2616194" y="4787893"/>
            <a:ext cx="1185863" cy="719137"/>
          </a:xfrm>
          <a:prstGeom prst="line">
            <a:avLst/>
          </a:prstGeom>
          <a:noFill/>
          <a:ln w="28575">
            <a:solidFill>
              <a:srgbClr val="FFFF99"/>
            </a:solidFill>
            <a:round/>
            <a:headEnd type="triangle" w="med" len="med"/>
            <a:tailEnd type="none" w="sm" len="sm"/>
          </a:ln>
          <a:effectLst/>
        </p:spPr>
        <p:txBody>
          <a:bodyPr wrap="none" anchor="ctr"/>
          <a:lstStyle/>
          <a:p>
            <a:endParaRPr lang="cs-CZ"/>
          </a:p>
        </p:txBody>
      </p:sp>
      <p:sp>
        <p:nvSpPr>
          <p:cNvPr id="13" name="Line 12"/>
          <p:cNvSpPr>
            <a:spLocks noChangeShapeType="1"/>
          </p:cNvSpPr>
          <p:nvPr/>
        </p:nvSpPr>
        <p:spPr bwMode="auto">
          <a:xfrm flipH="1">
            <a:off x="2628894" y="4116380"/>
            <a:ext cx="1041400" cy="357188"/>
          </a:xfrm>
          <a:prstGeom prst="line">
            <a:avLst/>
          </a:prstGeom>
          <a:noFill/>
          <a:ln w="28575">
            <a:solidFill>
              <a:srgbClr val="FFFF99"/>
            </a:solidFill>
            <a:round/>
            <a:headEnd/>
            <a:tailEnd type="triangle" w="med" len="med"/>
          </a:ln>
          <a:effectLst/>
        </p:spPr>
        <p:txBody>
          <a:bodyPr wrap="none" anchor="ctr"/>
          <a:lstStyle/>
          <a:p>
            <a:endParaRPr lang="cs-CZ"/>
          </a:p>
        </p:txBody>
      </p:sp>
      <p:sp>
        <p:nvSpPr>
          <p:cNvPr id="14" name="Rectangle 13"/>
          <p:cNvSpPr>
            <a:spLocks noChangeArrowheads="1"/>
          </p:cNvSpPr>
          <p:nvPr/>
        </p:nvSpPr>
        <p:spPr bwMode="auto">
          <a:xfrm>
            <a:off x="1927219" y="4545005"/>
            <a:ext cx="209550" cy="322263"/>
          </a:xfrm>
          <a:prstGeom prst="rect">
            <a:avLst/>
          </a:prstGeom>
          <a:noFill/>
          <a:ln w="9525">
            <a:noFill/>
            <a:miter lim="800000"/>
            <a:headEnd/>
            <a:tailEnd/>
          </a:ln>
          <a:effectLst/>
        </p:spPr>
        <p:txBody>
          <a:bodyPr wrap="none" anchor="ctr"/>
          <a:lstStyle/>
          <a:p>
            <a:endParaRPr lang="cs-CZ"/>
          </a:p>
        </p:txBody>
      </p:sp>
      <p:sp>
        <p:nvSpPr>
          <p:cNvPr id="15" name="Rectangle 14"/>
          <p:cNvSpPr>
            <a:spLocks noChangeArrowheads="1"/>
          </p:cNvSpPr>
          <p:nvPr/>
        </p:nvSpPr>
        <p:spPr bwMode="auto">
          <a:xfrm>
            <a:off x="1673219" y="4276718"/>
            <a:ext cx="887413" cy="322262"/>
          </a:xfrm>
          <a:prstGeom prst="rect">
            <a:avLst/>
          </a:prstGeom>
          <a:noFill/>
          <a:ln w="9525">
            <a:noFill/>
            <a:miter lim="800000"/>
            <a:headEnd/>
            <a:tailEnd/>
          </a:ln>
          <a:effectLst/>
        </p:spPr>
        <p:txBody>
          <a:bodyPr wrap="none" anchor="ctr"/>
          <a:lstStyle/>
          <a:p>
            <a:endParaRPr lang="cs-CZ"/>
          </a:p>
        </p:txBody>
      </p:sp>
      <p:sp>
        <p:nvSpPr>
          <p:cNvPr id="16" name="Rectangle 15"/>
          <p:cNvSpPr>
            <a:spLocks noChangeArrowheads="1"/>
          </p:cNvSpPr>
          <p:nvPr/>
        </p:nvSpPr>
        <p:spPr bwMode="auto">
          <a:xfrm>
            <a:off x="1673219" y="1671630"/>
            <a:ext cx="1116013" cy="831639"/>
          </a:xfrm>
          <a:prstGeom prst="rect">
            <a:avLst/>
          </a:prstGeom>
          <a:noFill/>
          <a:ln w="9525">
            <a:noFill/>
            <a:miter lim="800000"/>
            <a:headEnd/>
            <a:tailEnd/>
          </a:ln>
          <a:effectLst/>
        </p:spPr>
        <p:txBody>
          <a:bodyPr lIns="92075" tIns="46038" rIns="92075" bIns="46038">
            <a:spAutoFit/>
          </a:bodyPr>
          <a:lstStyle/>
          <a:p>
            <a:r>
              <a:rPr lang="en-US" sz="2400" dirty="0" smtClean="0"/>
              <a:t>WHAT</a:t>
            </a:r>
          </a:p>
          <a:p>
            <a:r>
              <a:rPr lang="en-US" sz="2400" dirty="0" smtClean="0"/>
              <a:t>HOW</a:t>
            </a:r>
            <a:endParaRPr lang="en-US" sz="2400" dirty="0"/>
          </a:p>
        </p:txBody>
      </p:sp>
      <p:sp>
        <p:nvSpPr>
          <p:cNvPr id="17" name="Rectangle 16"/>
          <p:cNvSpPr>
            <a:spLocks noChangeArrowheads="1"/>
          </p:cNvSpPr>
          <p:nvPr/>
        </p:nvSpPr>
        <p:spPr bwMode="auto">
          <a:xfrm>
            <a:off x="1673219" y="3014655"/>
            <a:ext cx="1116013" cy="831639"/>
          </a:xfrm>
          <a:prstGeom prst="rect">
            <a:avLst/>
          </a:prstGeom>
          <a:noFill/>
          <a:ln w="9525">
            <a:noFill/>
            <a:miter lim="800000"/>
            <a:headEnd/>
            <a:tailEnd/>
          </a:ln>
          <a:effectLst/>
        </p:spPr>
        <p:txBody>
          <a:bodyPr lIns="92075" tIns="46038" rIns="92075" bIns="46038">
            <a:spAutoFit/>
          </a:bodyPr>
          <a:lstStyle/>
          <a:p>
            <a:r>
              <a:rPr lang="en-US" sz="2400" dirty="0"/>
              <a:t>WHAT</a:t>
            </a:r>
            <a:endParaRPr lang="en-US" sz="2400" dirty="0" smtClean="0"/>
          </a:p>
          <a:p>
            <a:r>
              <a:rPr lang="en-US" sz="2400" dirty="0" smtClean="0"/>
              <a:t>HOW</a:t>
            </a:r>
            <a:endParaRPr lang="en-US" sz="2400" dirty="0"/>
          </a:p>
        </p:txBody>
      </p:sp>
      <p:sp>
        <p:nvSpPr>
          <p:cNvPr id="18" name="Rectangle 17"/>
          <p:cNvSpPr>
            <a:spLocks noChangeArrowheads="1"/>
          </p:cNvSpPr>
          <p:nvPr/>
        </p:nvSpPr>
        <p:spPr bwMode="auto">
          <a:xfrm>
            <a:off x="1673219" y="4267193"/>
            <a:ext cx="1116013" cy="831639"/>
          </a:xfrm>
          <a:prstGeom prst="rect">
            <a:avLst/>
          </a:prstGeom>
          <a:noFill/>
          <a:ln w="9525">
            <a:noFill/>
            <a:miter lim="800000"/>
            <a:headEnd/>
            <a:tailEnd/>
          </a:ln>
          <a:effectLst/>
        </p:spPr>
        <p:txBody>
          <a:bodyPr lIns="92075" tIns="46038" rIns="92075" bIns="46038">
            <a:spAutoFit/>
          </a:bodyPr>
          <a:lstStyle/>
          <a:p>
            <a:r>
              <a:rPr lang="en-US" sz="2400" dirty="0"/>
              <a:t>WHAT</a:t>
            </a:r>
            <a:endParaRPr lang="en-US" sz="2400" dirty="0" smtClean="0"/>
          </a:p>
          <a:p>
            <a:r>
              <a:rPr lang="en-US" sz="2400" dirty="0" smtClean="0"/>
              <a:t>HOW</a:t>
            </a:r>
            <a:endParaRPr lang="en-US" sz="2400" dirty="0"/>
          </a:p>
        </p:txBody>
      </p:sp>
      <p:sp>
        <p:nvSpPr>
          <p:cNvPr id="19" name="Rectangle 18"/>
          <p:cNvSpPr>
            <a:spLocks noChangeArrowheads="1"/>
          </p:cNvSpPr>
          <p:nvPr/>
        </p:nvSpPr>
        <p:spPr bwMode="auto">
          <a:xfrm>
            <a:off x="3800469" y="1403343"/>
            <a:ext cx="3368675" cy="462307"/>
          </a:xfrm>
          <a:prstGeom prst="rect">
            <a:avLst/>
          </a:prstGeom>
          <a:noFill/>
          <a:ln w="9525">
            <a:noFill/>
            <a:miter lim="800000"/>
            <a:headEnd/>
            <a:tailEnd/>
          </a:ln>
          <a:effectLst/>
        </p:spPr>
        <p:txBody>
          <a:bodyPr lIns="92075" tIns="46038" rIns="92075" bIns="46038">
            <a:spAutoFit/>
          </a:bodyPr>
          <a:lstStyle/>
          <a:p>
            <a:r>
              <a:rPr lang="en-US" sz="2400" dirty="0" smtClean="0"/>
              <a:t>Stakeholder needs</a:t>
            </a:r>
            <a:endParaRPr lang="en-US" sz="2400" dirty="0"/>
          </a:p>
        </p:txBody>
      </p:sp>
      <p:sp>
        <p:nvSpPr>
          <p:cNvPr id="20" name="Rectangle 19"/>
          <p:cNvSpPr>
            <a:spLocks noChangeArrowheads="1"/>
          </p:cNvSpPr>
          <p:nvPr/>
        </p:nvSpPr>
        <p:spPr bwMode="auto">
          <a:xfrm>
            <a:off x="3786182" y="2428868"/>
            <a:ext cx="4567237" cy="462307"/>
          </a:xfrm>
          <a:prstGeom prst="rect">
            <a:avLst/>
          </a:prstGeom>
          <a:noFill/>
          <a:ln w="9525">
            <a:noFill/>
            <a:miter lim="800000"/>
            <a:headEnd/>
            <a:tailEnd/>
          </a:ln>
          <a:effectLst/>
        </p:spPr>
        <p:txBody>
          <a:bodyPr lIns="92075" tIns="46038" rIns="92075" bIns="46038">
            <a:spAutoFit/>
          </a:bodyPr>
          <a:lstStyle/>
          <a:p>
            <a:r>
              <a:rPr lang="en-US" sz="2400" dirty="0" smtClean="0"/>
              <a:t>Product or system requirements</a:t>
            </a:r>
            <a:endParaRPr lang="en-US" sz="2400" dirty="0"/>
          </a:p>
        </p:txBody>
      </p:sp>
      <p:sp>
        <p:nvSpPr>
          <p:cNvPr id="21" name="Rectangle 20"/>
          <p:cNvSpPr>
            <a:spLocks noChangeArrowheads="1"/>
          </p:cNvSpPr>
          <p:nvPr/>
        </p:nvSpPr>
        <p:spPr bwMode="auto">
          <a:xfrm>
            <a:off x="3716332" y="3752843"/>
            <a:ext cx="3587750" cy="462307"/>
          </a:xfrm>
          <a:prstGeom prst="rect">
            <a:avLst/>
          </a:prstGeom>
          <a:noFill/>
          <a:ln w="9525">
            <a:noFill/>
            <a:miter lim="800000"/>
            <a:headEnd/>
            <a:tailEnd/>
          </a:ln>
          <a:effectLst/>
        </p:spPr>
        <p:txBody>
          <a:bodyPr lIns="92075" tIns="46038" rIns="92075" bIns="46038">
            <a:spAutoFit/>
          </a:bodyPr>
          <a:lstStyle/>
          <a:p>
            <a:r>
              <a:rPr lang="en-US" sz="2400" dirty="0" smtClean="0"/>
              <a:t>Software requirements</a:t>
            </a:r>
            <a:endParaRPr lang="en-US" sz="2400" dirty="0"/>
          </a:p>
        </p:txBody>
      </p:sp>
      <p:sp>
        <p:nvSpPr>
          <p:cNvPr id="22" name="Rectangle 21"/>
          <p:cNvSpPr>
            <a:spLocks noChangeArrowheads="1"/>
          </p:cNvSpPr>
          <p:nvPr/>
        </p:nvSpPr>
        <p:spPr bwMode="auto">
          <a:xfrm>
            <a:off x="3773482" y="4811705"/>
            <a:ext cx="4090987" cy="1200971"/>
          </a:xfrm>
          <a:prstGeom prst="rect">
            <a:avLst/>
          </a:prstGeom>
          <a:noFill/>
          <a:ln w="9525">
            <a:noFill/>
            <a:miter lim="800000"/>
            <a:headEnd/>
            <a:tailEnd/>
          </a:ln>
          <a:effectLst/>
        </p:spPr>
        <p:txBody>
          <a:bodyPr lIns="92075" tIns="46038" rIns="92075" bIns="46038">
            <a:spAutoFit/>
          </a:bodyPr>
          <a:lstStyle/>
          <a:p>
            <a:pPr>
              <a:buSzPct val="75000"/>
              <a:buFont typeface="Monotype Sorts" pitchFamily="2" charset="2"/>
              <a:buNone/>
            </a:pPr>
            <a:r>
              <a:rPr lang="en-US" sz="2400" dirty="0"/>
              <a:t> </a:t>
            </a:r>
            <a:r>
              <a:rPr lang="en-US" sz="2400" dirty="0" smtClean="0"/>
              <a:t>Design specification</a:t>
            </a:r>
            <a:endParaRPr lang="en-US" sz="2400" dirty="0"/>
          </a:p>
          <a:p>
            <a:pPr>
              <a:buSzPct val="75000"/>
              <a:buFont typeface="Monotype Sorts" pitchFamily="2" charset="2"/>
              <a:buNone/>
            </a:pPr>
            <a:r>
              <a:rPr lang="en-US" sz="2400" dirty="0" smtClean="0"/>
              <a:t>Test procedures</a:t>
            </a:r>
          </a:p>
          <a:p>
            <a:pPr>
              <a:buSzPct val="75000"/>
              <a:buFont typeface="Monotype Sorts" pitchFamily="2" charset="2"/>
              <a:buNone/>
            </a:pPr>
            <a:r>
              <a:rPr lang="cs-CZ" sz="2400" dirty="0" smtClean="0"/>
              <a:t>Do</a:t>
            </a:r>
            <a:r>
              <a:rPr lang="en-US" sz="2400" dirty="0" err="1" smtClean="0"/>
              <a:t>cumentation</a:t>
            </a:r>
            <a:endParaRPr lang="en-US" sz="2400" dirty="0"/>
          </a:p>
        </p:txBody>
      </p:sp>
      <p:grpSp>
        <p:nvGrpSpPr>
          <p:cNvPr id="23" name="Group 22"/>
          <p:cNvGrpSpPr>
            <a:grpSpLocks/>
          </p:cNvGrpSpPr>
          <p:nvPr/>
        </p:nvGrpSpPr>
        <p:grpSpPr bwMode="auto">
          <a:xfrm>
            <a:off x="1204907" y="1620830"/>
            <a:ext cx="468312" cy="627063"/>
            <a:chOff x="1871" y="1694"/>
            <a:chExt cx="259" cy="336"/>
          </a:xfrm>
        </p:grpSpPr>
        <p:sp>
          <p:nvSpPr>
            <p:cNvPr id="24" name="Freeform 23"/>
            <p:cNvSpPr>
              <a:spLocks/>
            </p:cNvSpPr>
            <p:nvPr/>
          </p:nvSpPr>
          <p:spPr bwMode="auto">
            <a:xfrm>
              <a:off x="1871" y="1694"/>
              <a:ext cx="259" cy="336"/>
            </a:xfrm>
            <a:custGeom>
              <a:avLst/>
              <a:gdLst/>
              <a:ahLst/>
              <a:cxnLst>
                <a:cxn ang="0">
                  <a:pos x="14" y="283"/>
                </a:cxn>
                <a:cxn ang="0">
                  <a:pos x="7" y="177"/>
                </a:cxn>
                <a:cxn ang="0">
                  <a:pos x="59" y="79"/>
                </a:cxn>
                <a:cxn ang="0">
                  <a:pos x="157" y="0"/>
                </a:cxn>
                <a:cxn ang="0">
                  <a:pos x="306" y="33"/>
                </a:cxn>
                <a:cxn ang="0">
                  <a:pos x="436" y="125"/>
                </a:cxn>
                <a:cxn ang="0">
                  <a:pos x="599" y="197"/>
                </a:cxn>
                <a:cxn ang="0">
                  <a:pos x="775" y="269"/>
                </a:cxn>
                <a:cxn ang="0">
                  <a:pos x="938" y="368"/>
                </a:cxn>
                <a:cxn ang="0">
                  <a:pos x="1035" y="459"/>
                </a:cxn>
                <a:cxn ang="0">
                  <a:pos x="1015" y="486"/>
                </a:cxn>
                <a:cxn ang="0">
                  <a:pos x="833" y="656"/>
                </a:cxn>
                <a:cxn ang="0">
                  <a:pos x="768" y="749"/>
                </a:cxn>
                <a:cxn ang="0">
                  <a:pos x="755" y="834"/>
                </a:cxn>
                <a:cxn ang="0">
                  <a:pos x="748" y="946"/>
                </a:cxn>
                <a:cxn ang="0">
                  <a:pos x="736" y="1090"/>
                </a:cxn>
                <a:cxn ang="0">
                  <a:pos x="703" y="1241"/>
                </a:cxn>
                <a:cxn ang="0">
                  <a:pos x="651" y="1326"/>
                </a:cxn>
                <a:cxn ang="0">
                  <a:pos x="599" y="1346"/>
                </a:cxn>
                <a:cxn ang="0">
                  <a:pos x="541" y="1300"/>
                </a:cxn>
                <a:cxn ang="0">
                  <a:pos x="443" y="1241"/>
                </a:cxn>
                <a:cxn ang="0">
                  <a:pos x="339" y="1176"/>
                </a:cxn>
                <a:cxn ang="0">
                  <a:pos x="222" y="1129"/>
                </a:cxn>
                <a:cxn ang="0">
                  <a:pos x="117" y="1116"/>
                </a:cxn>
                <a:cxn ang="0">
                  <a:pos x="65" y="1031"/>
                </a:cxn>
                <a:cxn ang="0">
                  <a:pos x="27" y="907"/>
                </a:cxn>
                <a:cxn ang="0">
                  <a:pos x="0" y="703"/>
                </a:cxn>
                <a:cxn ang="0">
                  <a:pos x="7" y="525"/>
                </a:cxn>
                <a:cxn ang="0">
                  <a:pos x="20" y="420"/>
                </a:cxn>
                <a:cxn ang="0">
                  <a:pos x="65" y="420"/>
                </a:cxn>
                <a:cxn ang="0">
                  <a:pos x="59" y="597"/>
                </a:cxn>
                <a:cxn ang="0">
                  <a:pos x="59" y="788"/>
                </a:cxn>
                <a:cxn ang="0">
                  <a:pos x="85" y="900"/>
                </a:cxn>
                <a:cxn ang="0">
                  <a:pos x="131" y="1031"/>
                </a:cxn>
                <a:cxn ang="0">
                  <a:pos x="234" y="1083"/>
                </a:cxn>
                <a:cxn ang="0">
                  <a:pos x="378" y="1122"/>
                </a:cxn>
                <a:cxn ang="0">
                  <a:pos x="494" y="1188"/>
                </a:cxn>
                <a:cxn ang="0">
                  <a:pos x="606" y="1267"/>
                </a:cxn>
                <a:cxn ang="0">
                  <a:pos x="651" y="1215"/>
                </a:cxn>
                <a:cxn ang="0">
                  <a:pos x="678" y="1103"/>
                </a:cxn>
                <a:cxn ang="0">
                  <a:pos x="690" y="959"/>
                </a:cxn>
                <a:cxn ang="0">
                  <a:pos x="703" y="808"/>
                </a:cxn>
                <a:cxn ang="0">
                  <a:pos x="748" y="676"/>
                </a:cxn>
                <a:cxn ang="0">
                  <a:pos x="878" y="538"/>
                </a:cxn>
                <a:cxn ang="0">
                  <a:pos x="938" y="466"/>
                </a:cxn>
                <a:cxn ang="0">
                  <a:pos x="931" y="439"/>
                </a:cxn>
                <a:cxn ang="0">
                  <a:pos x="768" y="328"/>
                </a:cxn>
                <a:cxn ang="0">
                  <a:pos x="606" y="256"/>
                </a:cxn>
                <a:cxn ang="0">
                  <a:pos x="469" y="190"/>
                </a:cxn>
                <a:cxn ang="0">
                  <a:pos x="384" y="151"/>
                </a:cxn>
                <a:cxn ang="0">
                  <a:pos x="299" y="99"/>
                </a:cxn>
                <a:cxn ang="0">
                  <a:pos x="247" y="72"/>
                </a:cxn>
                <a:cxn ang="0">
                  <a:pos x="163" y="66"/>
                </a:cxn>
                <a:cxn ang="0">
                  <a:pos x="111" y="111"/>
                </a:cxn>
                <a:cxn ang="0">
                  <a:pos x="72" y="184"/>
                </a:cxn>
                <a:cxn ang="0">
                  <a:pos x="72" y="249"/>
                </a:cxn>
                <a:cxn ang="0">
                  <a:pos x="65" y="315"/>
                </a:cxn>
                <a:cxn ang="0">
                  <a:pos x="14" y="283"/>
                </a:cxn>
              </a:cxnLst>
              <a:rect l="0" t="0" r="r" b="b"/>
              <a:pathLst>
                <a:path w="1035" h="1346">
                  <a:moveTo>
                    <a:pt x="14" y="283"/>
                  </a:moveTo>
                  <a:lnTo>
                    <a:pt x="7" y="177"/>
                  </a:lnTo>
                  <a:lnTo>
                    <a:pt x="59" y="79"/>
                  </a:lnTo>
                  <a:lnTo>
                    <a:pt x="157" y="0"/>
                  </a:lnTo>
                  <a:lnTo>
                    <a:pt x="306" y="33"/>
                  </a:lnTo>
                  <a:lnTo>
                    <a:pt x="436" y="125"/>
                  </a:lnTo>
                  <a:lnTo>
                    <a:pt x="599" y="197"/>
                  </a:lnTo>
                  <a:lnTo>
                    <a:pt x="775" y="269"/>
                  </a:lnTo>
                  <a:lnTo>
                    <a:pt x="938" y="368"/>
                  </a:lnTo>
                  <a:lnTo>
                    <a:pt x="1035" y="459"/>
                  </a:lnTo>
                  <a:lnTo>
                    <a:pt x="1015" y="486"/>
                  </a:lnTo>
                  <a:lnTo>
                    <a:pt x="833" y="656"/>
                  </a:lnTo>
                  <a:lnTo>
                    <a:pt x="768" y="749"/>
                  </a:lnTo>
                  <a:lnTo>
                    <a:pt x="755" y="834"/>
                  </a:lnTo>
                  <a:lnTo>
                    <a:pt x="748" y="946"/>
                  </a:lnTo>
                  <a:lnTo>
                    <a:pt x="736" y="1090"/>
                  </a:lnTo>
                  <a:lnTo>
                    <a:pt x="703" y="1241"/>
                  </a:lnTo>
                  <a:lnTo>
                    <a:pt x="651" y="1326"/>
                  </a:lnTo>
                  <a:lnTo>
                    <a:pt x="599" y="1346"/>
                  </a:lnTo>
                  <a:lnTo>
                    <a:pt x="541" y="1300"/>
                  </a:lnTo>
                  <a:lnTo>
                    <a:pt x="443" y="1241"/>
                  </a:lnTo>
                  <a:lnTo>
                    <a:pt x="339" y="1176"/>
                  </a:lnTo>
                  <a:lnTo>
                    <a:pt x="222" y="1129"/>
                  </a:lnTo>
                  <a:lnTo>
                    <a:pt x="117" y="1116"/>
                  </a:lnTo>
                  <a:lnTo>
                    <a:pt x="65" y="1031"/>
                  </a:lnTo>
                  <a:lnTo>
                    <a:pt x="27" y="907"/>
                  </a:lnTo>
                  <a:lnTo>
                    <a:pt x="0" y="703"/>
                  </a:lnTo>
                  <a:lnTo>
                    <a:pt x="7" y="525"/>
                  </a:lnTo>
                  <a:lnTo>
                    <a:pt x="20" y="420"/>
                  </a:lnTo>
                  <a:lnTo>
                    <a:pt x="65" y="420"/>
                  </a:lnTo>
                  <a:lnTo>
                    <a:pt x="59" y="597"/>
                  </a:lnTo>
                  <a:lnTo>
                    <a:pt x="59" y="788"/>
                  </a:lnTo>
                  <a:lnTo>
                    <a:pt x="85" y="900"/>
                  </a:lnTo>
                  <a:lnTo>
                    <a:pt x="131" y="1031"/>
                  </a:lnTo>
                  <a:lnTo>
                    <a:pt x="234" y="1083"/>
                  </a:lnTo>
                  <a:lnTo>
                    <a:pt x="378" y="1122"/>
                  </a:lnTo>
                  <a:lnTo>
                    <a:pt x="494" y="1188"/>
                  </a:lnTo>
                  <a:lnTo>
                    <a:pt x="606" y="1267"/>
                  </a:lnTo>
                  <a:lnTo>
                    <a:pt x="651" y="1215"/>
                  </a:lnTo>
                  <a:lnTo>
                    <a:pt x="678" y="1103"/>
                  </a:lnTo>
                  <a:lnTo>
                    <a:pt x="690" y="959"/>
                  </a:lnTo>
                  <a:lnTo>
                    <a:pt x="703" y="808"/>
                  </a:lnTo>
                  <a:lnTo>
                    <a:pt x="748" y="676"/>
                  </a:lnTo>
                  <a:lnTo>
                    <a:pt x="878" y="538"/>
                  </a:lnTo>
                  <a:lnTo>
                    <a:pt x="938" y="466"/>
                  </a:lnTo>
                  <a:lnTo>
                    <a:pt x="931" y="439"/>
                  </a:lnTo>
                  <a:lnTo>
                    <a:pt x="768" y="328"/>
                  </a:lnTo>
                  <a:lnTo>
                    <a:pt x="606" y="256"/>
                  </a:lnTo>
                  <a:lnTo>
                    <a:pt x="469" y="190"/>
                  </a:lnTo>
                  <a:lnTo>
                    <a:pt x="384" y="151"/>
                  </a:lnTo>
                  <a:lnTo>
                    <a:pt x="299" y="99"/>
                  </a:lnTo>
                  <a:lnTo>
                    <a:pt x="247" y="72"/>
                  </a:lnTo>
                  <a:lnTo>
                    <a:pt x="163" y="66"/>
                  </a:lnTo>
                  <a:lnTo>
                    <a:pt x="111" y="111"/>
                  </a:lnTo>
                  <a:lnTo>
                    <a:pt x="72" y="184"/>
                  </a:lnTo>
                  <a:lnTo>
                    <a:pt x="72" y="249"/>
                  </a:lnTo>
                  <a:lnTo>
                    <a:pt x="65" y="315"/>
                  </a:lnTo>
                  <a:lnTo>
                    <a:pt x="14" y="283"/>
                  </a:lnTo>
                  <a:close/>
                </a:path>
              </a:pathLst>
            </a:custGeom>
            <a:solidFill>
              <a:schemeClr val="accent1"/>
            </a:solidFill>
            <a:ln w="9525">
              <a:solidFill>
                <a:schemeClr val="tx1"/>
              </a:solidFill>
              <a:round/>
              <a:headEnd/>
              <a:tailEnd/>
            </a:ln>
          </p:spPr>
          <p:txBody>
            <a:bodyPr/>
            <a:lstStyle/>
            <a:p>
              <a:endParaRPr lang="cs-CZ"/>
            </a:p>
          </p:txBody>
        </p:sp>
        <p:sp>
          <p:nvSpPr>
            <p:cNvPr id="25" name="Freeform 24"/>
            <p:cNvSpPr>
              <a:spLocks/>
            </p:cNvSpPr>
            <p:nvPr/>
          </p:nvSpPr>
          <p:spPr bwMode="auto">
            <a:xfrm>
              <a:off x="1926" y="1797"/>
              <a:ext cx="82" cy="120"/>
            </a:xfrm>
            <a:custGeom>
              <a:avLst/>
              <a:gdLst/>
              <a:ahLst/>
              <a:cxnLst>
                <a:cxn ang="0">
                  <a:pos x="39" y="132"/>
                </a:cxn>
                <a:cxn ang="0">
                  <a:pos x="110" y="53"/>
                </a:cxn>
                <a:cxn ang="0">
                  <a:pos x="227" y="0"/>
                </a:cxn>
                <a:cxn ang="0">
                  <a:pos x="286" y="105"/>
                </a:cxn>
                <a:cxn ang="0">
                  <a:pos x="325" y="243"/>
                </a:cxn>
                <a:cxn ang="0">
                  <a:pos x="234" y="480"/>
                </a:cxn>
                <a:cxn ang="0">
                  <a:pos x="117" y="474"/>
                </a:cxn>
                <a:cxn ang="0">
                  <a:pos x="0" y="395"/>
                </a:cxn>
                <a:cxn ang="0">
                  <a:pos x="0" y="191"/>
                </a:cxn>
                <a:cxn ang="0">
                  <a:pos x="32" y="184"/>
                </a:cxn>
                <a:cxn ang="0">
                  <a:pos x="58" y="217"/>
                </a:cxn>
                <a:cxn ang="0">
                  <a:pos x="52" y="375"/>
                </a:cxn>
                <a:cxn ang="0">
                  <a:pos x="130" y="434"/>
                </a:cxn>
                <a:cxn ang="0">
                  <a:pos x="221" y="420"/>
                </a:cxn>
                <a:cxn ang="0">
                  <a:pos x="272" y="250"/>
                </a:cxn>
                <a:cxn ang="0">
                  <a:pos x="201" y="250"/>
                </a:cxn>
                <a:cxn ang="0">
                  <a:pos x="110" y="204"/>
                </a:cxn>
                <a:cxn ang="0">
                  <a:pos x="117" y="191"/>
                </a:cxn>
                <a:cxn ang="0">
                  <a:pos x="227" y="217"/>
                </a:cxn>
                <a:cxn ang="0">
                  <a:pos x="286" y="210"/>
                </a:cxn>
                <a:cxn ang="0">
                  <a:pos x="214" y="46"/>
                </a:cxn>
                <a:cxn ang="0">
                  <a:pos x="136" y="99"/>
                </a:cxn>
                <a:cxn ang="0">
                  <a:pos x="65" y="178"/>
                </a:cxn>
                <a:cxn ang="0">
                  <a:pos x="39" y="132"/>
                </a:cxn>
              </a:cxnLst>
              <a:rect l="0" t="0" r="r" b="b"/>
              <a:pathLst>
                <a:path w="325" h="480">
                  <a:moveTo>
                    <a:pt x="39" y="132"/>
                  </a:moveTo>
                  <a:lnTo>
                    <a:pt x="110" y="53"/>
                  </a:lnTo>
                  <a:lnTo>
                    <a:pt x="227" y="0"/>
                  </a:lnTo>
                  <a:lnTo>
                    <a:pt x="286" y="105"/>
                  </a:lnTo>
                  <a:lnTo>
                    <a:pt x="325" y="243"/>
                  </a:lnTo>
                  <a:lnTo>
                    <a:pt x="234" y="480"/>
                  </a:lnTo>
                  <a:lnTo>
                    <a:pt x="117" y="474"/>
                  </a:lnTo>
                  <a:lnTo>
                    <a:pt x="0" y="395"/>
                  </a:lnTo>
                  <a:lnTo>
                    <a:pt x="0" y="191"/>
                  </a:lnTo>
                  <a:lnTo>
                    <a:pt x="32" y="184"/>
                  </a:lnTo>
                  <a:lnTo>
                    <a:pt x="58" y="217"/>
                  </a:lnTo>
                  <a:lnTo>
                    <a:pt x="52" y="375"/>
                  </a:lnTo>
                  <a:lnTo>
                    <a:pt x="130" y="434"/>
                  </a:lnTo>
                  <a:lnTo>
                    <a:pt x="221" y="420"/>
                  </a:lnTo>
                  <a:lnTo>
                    <a:pt x="272" y="250"/>
                  </a:lnTo>
                  <a:lnTo>
                    <a:pt x="201" y="250"/>
                  </a:lnTo>
                  <a:lnTo>
                    <a:pt x="110" y="204"/>
                  </a:lnTo>
                  <a:lnTo>
                    <a:pt x="117" y="191"/>
                  </a:lnTo>
                  <a:lnTo>
                    <a:pt x="227" y="217"/>
                  </a:lnTo>
                  <a:lnTo>
                    <a:pt x="286" y="210"/>
                  </a:lnTo>
                  <a:lnTo>
                    <a:pt x="214" y="46"/>
                  </a:lnTo>
                  <a:lnTo>
                    <a:pt x="136" y="99"/>
                  </a:lnTo>
                  <a:lnTo>
                    <a:pt x="65" y="178"/>
                  </a:lnTo>
                  <a:lnTo>
                    <a:pt x="39" y="132"/>
                  </a:lnTo>
                  <a:close/>
                </a:path>
              </a:pathLst>
            </a:custGeom>
            <a:solidFill>
              <a:schemeClr val="accent1"/>
            </a:solidFill>
            <a:ln w="9525">
              <a:solidFill>
                <a:schemeClr val="tx1"/>
              </a:solidFill>
              <a:round/>
              <a:headEnd/>
              <a:tailEnd/>
            </a:ln>
          </p:spPr>
          <p:txBody>
            <a:bodyPr/>
            <a:lstStyle/>
            <a:p>
              <a:endParaRPr lang="cs-CZ"/>
            </a:p>
          </p:txBody>
        </p:sp>
      </p:grpSp>
      <p:grpSp>
        <p:nvGrpSpPr>
          <p:cNvPr id="26" name="Group 25"/>
          <p:cNvGrpSpPr>
            <a:grpSpLocks/>
          </p:cNvGrpSpPr>
          <p:nvPr/>
        </p:nvGrpSpPr>
        <p:grpSpPr bwMode="auto">
          <a:xfrm>
            <a:off x="811207" y="1692268"/>
            <a:ext cx="788987" cy="1211262"/>
            <a:chOff x="1653" y="1732"/>
            <a:chExt cx="436" cy="650"/>
          </a:xfrm>
        </p:grpSpPr>
        <p:sp>
          <p:nvSpPr>
            <p:cNvPr id="27" name="Freeform 26"/>
            <p:cNvSpPr>
              <a:spLocks/>
            </p:cNvSpPr>
            <p:nvPr/>
          </p:nvSpPr>
          <p:spPr bwMode="auto">
            <a:xfrm>
              <a:off x="1738" y="1843"/>
              <a:ext cx="351" cy="120"/>
            </a:xfrm>
            <a:custGeom>
              <a:avLst/>
              <a:gdLst/>
              <a:ahLst/>
              <a:cxnLst>
                <a:cxn ang="0">
                  <a:pos x="0" y="374"/>
                </a:cxn>
                <a:cxn ang="0">
                  <a:pos x="32" y="335"/>
                </a:cxn>
                <a:cxn ang="0">
                  <a:pos x="103" y="322"/>
                </a:cxn>
                <a:cxn ang="0">
                  <a:pos x="332" y="367"/>
                </a:cxn>
                <a:cxn ang="0">
                  <a:pos x="552" y="407"/>
                </a:cxn>
                <a:cxn ang="0">
                  <a:pos x="826" y="401"/>
                </a:cxn>
                <a:cxn ang="0">
                  <a:pos x="1079" y="347"/>
                </a:cxn>
                <a:cxn ang="0">
                  <a:pos x="1236" y="256"/>
                </a:cxn>
                <a:cxn ang="0">
                  <a:pos x="1216" y="184"/>
                </a:cxn>
                <a:cxn ang="0">
                  <a:pos x="1243" y="85"/>
                </a:cxn>
                <a:cxn ang="0">
                  <a:pos x="1301" y="33"/>
                </a:cxn>
                <a:cxn ang="0">
                  <a:pos x="1366" y="0"/>
                </a:cxn>
                <a:cxn ang="0">
                  <a:pos x="1391" y="72"/>
                </a:cxn>
                <a:cxn ang="0">
                  <a:pos x="1405" y="144"/>
                </a:cxn>
                <a:cxn ang="0">
                  <a:pos x="1378" y="282"/>
                </a:cxn>
                <a:cxn ang="0">
                  <a:pos x="1313" y="322"/>
                </a:cxn>
                <a:cxn ang="0">
                  <a:pos x="1158" y="374"/>
                </a:cxn>
                <a:cxn ang="0">
                  <a:pos x="989" y="420"/>
                </a:cxn>
                <a:cxn ang="0">
                  <a:pos x="709" y="473"/>
                </a:cxn>
                <a:cxn ang="0">
                  <a:pos x="448" y="480"/>
                </a:cxn>
                <a:cxn ang="0">
                  <a:pos x="97" y="446"/>
                </a:cxn>
                <a:cxn ang="0">
                  <a:pos x="0" y="374"/>
                </a:cxn>
              </a:cxnLst>
              <a:rect l="0" t="0" r="r" b="b"/>
              <a:pathLst>
                <a:path w="1405" h="480">
                  <a:moveTo>
                    <a:pt x="0" y="374"/>
                  </a:moveTo>
                  <a:lnTo>
                    <a:pt x="32" y="335"/>
                  </a:lnTo>
                  <a:lnTo>
                    <a:pt x="103" y="322"/>
                  </a:lnTo>
                  <a:lnTo>
                    <a:pt x="332" y="367"/>
                  </a:lnTo>
                  <a:lnTo>
                    <a:pt x="552" y="407"/>
                  </a:lnTo>
                  <a:lnTo>
                    <a:pt x="826" y="401"/>
                  </a:lnTo>
                  <a:lnTo>
                    <a:pt x="1079" y="347"/>
                  </a:lnTo>
                  <a:lnTo>
                    <a:pt x="1236" y="256"/>
                  </a:lnTo>
                  <a:lnTo>
                    <a:pt x="1216" y="184"/>
                  </a:lnTo>
                  <a:lnTo>
                    <a:pt x="1243" y="85"/>
                  </a:lnTo>
                  <a:lnTo>
                    <a:pt x="1301" y="33"/>
                  </a:lnTo>
                  <a:lnTo>
                    <a:pt x="1366" y="0"/>
                  </a:lnTo>
                  <a:lnTo>
                    <a:pt x="1391" y="72"/>
                  </a:lnTo>
                  <a:lnTo>
                    <a:pt x="1405" y="144"/>
                  </a:lnTo>
                  <a:lnTo>
                    <a:pt x="1378" y="282"/>
                  </a:lnTo>
                  <a:lnTo>
                    <a:pt x="1313" y="322"/>
                  </a:lnTo>
                  <a:lnTo>
                    <a:pt x="1158" y="374"/>
                  </a:lnTo>
                  <a:lnTo>
                    <a:pt x="989" y="420"/>
                  </a:lnTo>
                  <a:lnTo>
                    <a:pt x="709" y="473"/>
                  </a:lnTo>
                  <a:lnTo>
                    <a:pt x="448" y="480"/>
                  </a:lnTo>
                  <a:lnTo>
                    <a:pt x="97" y="446"/>
                  </a:lnTo>
                  <a:lnTo>
                    <a:pt x="0" y="374"/>
                  </a:lnTo>
                  <a:close/>
                </a:path>
              </a:pathLst>
            </a:custGeom>
            <a:solidFill>
              <a:srgbClr val="FFCC99"/>
            </a:solidFill>
            <a:ln w="9525">
              <a:solidFill>
                <a:schemeClr val="bg2"/>
              </a:solidFill>
              <a:round/>
              <a:headEnd/>
              <a:tailEnd/>
            </a:ln>
          </p:spPr>
          <p:txBody>
            <a:bodyPr/>
            <a:lstStyle/>
            <a:p>
              <a:endParaRPr lang="cs-CZ"/>
            </a:p>
          </p:txBody>
        </p:sp>
        <p:sp>
          <p:nvSpPr>
            <p:cNvPr id="28" name="Freeform 27"/>
            <p:cNvSpPr>
              <a:spLocks/>
            </p:cNvSpPr>
            <p:nvPr/>
          </p:nvSpPr>
          <p:spPr bwMode="auto">
            <a:xfrm>
              <a:off x="1710" y="1758"/>
              <a:ext cx="190" cy="171"/>
            </a:xfrm>
            <a:custGeom>
              <a:avLst/>
              <a:gdLst/>
              <a:ahLst/>
              <a:cxnLst>
                <a:cxn ang="0">
                  <a:pos x="20" y="683"/>
                </a:cxn>
                <a:cxn ang="0">
                  <a:pos x="0" y="617"/>
                </a:cxn>
                <a:cxn ang="0">
                  <a:pos x="39" y="558"/>
                </a:cxn>
                <a:cxn ang="0">
                  <a:pos x="169" y="506"/>
                </a:cxn>
                <a:cxn ang="0">
                  <a:pos x="319" y="493"/>
                </a:cxn>
                <a:cxn ang="0">
                  <a:pos x="423" y="459"/>
                </a:cxn>
                <a:cxn ang="0">
                  <a:pos x="488" y="400"/>
                </a:cxn>
                <a:cxn ang="0">
                  <a:pos x="559" y="269"/>
                </a:cxn>
                <a:cxn ang="0">
                  <a:pos x="618" y="124"/>
                </a:cxn>
                <a:cxn ang="0">
                  <a:pos x="618" y="52"/>
                </a:cxn>
                <a:cxn ang="0">
                  <a:pos x="651" y="13"/>
                </a:cxn>
                <a:cxn ang="0">
                  <a:pos x="696" y="0"/>
                </a:cxn>
                <a:cxn ang="0">
                  <a:pos x="741" y="33"/>
                </a:cxn>
                <a:cxn ang="0">
                  <a:pos x="761" y="104"/>
                </a:cxn>
                <a:cxn ang="0">
                  <a:pos x="755" y="197"/>
                </a:cxn>
                <a:cxn ang="0">
                  <a:pos x="729" y="262"/>
                </a:cxn>
                <a:cxn ang="0">
                  <a:pos x="703" y="262"/>
                </a:cxn>
                <a:cxn ang="0">
                  <a:pos x="690" y="237"/>
                </a:cxn>
                <a:cxn ang="0">
                  <a:pos x="651" y="230"/>
                </a:cxn>
                <a:cxn ang="0">
                  <a:pos x="579" y="328"/>
                </a:cxn>
                <a:cxn ang="0">
                  <a:pos x="494" y="479"/>
                </a:cxn>
                <a:cxn ang="0">
                  <a:pos x="436" y="545"/>
                </a:cxn>
                <a:cxn ang="0">
                  <a:pos x="319" y="584"/>
                </a:cxn>
                <a:cxn ang="0">
                  <a:pos x="182" y="624"/>
                </a:cxn>
                <a:cxn ang="0">
                  <a:pos x="92" y="656"/>
                </a:cxn>
                <a:cxn ang="0">
                  <a:pos x="20" y="683"/>
                </a:cxn>
              </a:cxnLst>
              <a:rect l="0" t="0" r="r" b="b"/>
              <a:pathLst>
                <a:path w="761" h="683">
                  <a:moveTo>
                    <a:pt x="20" y="683"/>
                  </a:moveTo>
                  <a:lnTo>
                    <a:pt x="0" y="617"/>
                  </a:lnTo>
                  <a:lnTo>
                    <a:pt x="39" y="558"/>
                  </a:lnTo>
                  <a:lnTo>
                    <a:pt x="169" y="506"/>
                  </a:lnTo>
                  <a:lnTo>
                    <a:pt x="319" y="493"/>
                  </a:lnTo>
                  <a:lnTo>
                    <a:pt x="423" y="459"/>
                  </a:lnTo>
                  <a:lnTo>
                    <a:pt x="488" y="400"/>
                  </a:lnTo>
                  <a:lnTo>
                    <a:pt x="559" y="269"/>
                  </a:lnTo>
                  <a:lnTo>
                    <a:pt x="618" y="124"/>
                  </a:lnTo>
                  <a:lnTo>
                    <a:pt x="618" y="52"/>
                  </a:lnTo>
                  <a:lnTo>
                    <a:pt x="651" y="13"/>
                  </a:lnTo>
                  <a:lnTo>
                    <a:pt x="696" y="0"/>
                  </a:lnTo>
                  <a:lnTo>
                    <a:pt x="741" y="33"/>
                  </a:lnTo>
                  <a:lnTo>
                    <a:pt x="761" y="104"/>
                  </a:lnTo>
                  <a:lnTo>
                    <a:pt x="755" y="197"/>
                  </a:lnTo>
                  <a:lnTo>
                    <a:pt x="729" y="262"/>
                  </a:lnTo>
                  <a:lnTo>
                    <a:pt x="703" y="262"/>
                  </a:lnTo>
                  <a:lnTo>
                    <a:pt x="690" y="237"/>
                  </a:lnTo>
                  <a:lnTo>
                    <a:pt x="651" y="230"/>
                  </a:lnTo>
                  <a:lnTo>
                    <a:pt x="579" y="328"/>
                  </a:lnTo>
                  <a:lnTo>
                    <a:pt x="494" y="479"/>
                  </a:lnTo>
                  <a:lnTo>
                    <a:pt x="436" y="545"/>
                  </a:lnTo>
                  <a:lnTo>
                    <a:pt x="319" y="584"/>
                  </a:lnTo>
                  <a:lnTo>
                    <a:pt x="182" y="624"/>
                  </a:lnTo>
                  <a:lnTo>
                    <a:pt x="92" y="656"/>
                  </a:lnTo>
                  <a:lnTo>
                    <a:pt x="20" y="683"/>
                  </a:lnTo>
                  <a:close/>
                </a:path>
              </a:pathLst>
            </a:custGeom>
            <a:solidFill>
              <a:srgbClr val="FFCC99"/>
            </a:solidFill>
            <a:ln w="9525">
              <a:solidFill>
                <a:schemeClr val="bg2"/>
              </a:solidFill>
              <a:round/>
              <a:headEnd/>
              <a:tailEnd/>
            </a:ln>
          </p:spPr>
          <p:txBody>
            <a:bodyPr/>
            <a:lstStyle/>
            <a:p>
              <a:endParaRPr lang="cs-CZ"/>
            </a:p>
          </p:txBody>
        </p:sp>
        <p:sp>
          <p:nvSpPr>
            <p:cNvPr id="29" name="Freeform 28"/>
            <p:cNvSpPr>
              <a:spLocks/>
            </p:cNvSpPr>
            <p:nvPr/>
          </p:nvSpPr>
          <p:spPr bwMode="auto">
            <a:xfrm>
              <a:off x="1686" y="1904"/>
              <a:ext cx="144" cy="252"/>
            </a:xfrm>
            <a:custGeom>
              <a:avLst/>
              <a:gdLst/>
              <a:ahLst/>
              <a:cxnLst>
                <a:cxn ang="0">
                  <a:pos x="0" y="132"/>
                </a:cxn>
                <a:cxn ang="0">
                  <a:pos x="32" y="53"/>
                </a:cxn>
                <a:cxn ang="0">
                  <a:pos x="77" y="0"/>
                </a:cxn>
                <a:cxn ang="0">
                  <a:pos x="194" y="0"/>
                </a:cxn>
                <a:cxn ang="0">
                  <a:pos x="312" y="53"/>
                </a:cxn>
                <a:cxn ang="0">
                  <a:pos x="449" y="203"/>
                </a:cxn>
                <a:cxn ang="0">
                  <a:pos x="520" y="322"/>
                </a:cxn>
                <a:cxn ang="0">
                  <a:pos x="566" y="486"/>
                </a:cxn>
                <a:cxn ang="0">
                  <a:pos x="579" y="676"/>
                </a:cxn>
                <a:cxn ang="0">
                  <a:pos x="553" y="880"/>
                </a:cxn>
                <a:cxn ang="0">
                  <a:pos x="488" y="979"/>
                </a:cxn>
                <a:cxn ang="0">
                  <a:pos x="371" y="1011"/>
                </a:cxn>
                <a:cxn ang="0">
                  <a:pos x="299" y="1005"/>
                </a:cxn>
                <a:cxn ang="0">
                  <a:pos x="241" y="972"/>
                </a:cxn>
                <a:cxn ang="0">
                  <a:pos x="189" y="926"/>
                </a:cxn>
                <a:cxn ang="0">
                  <a:pos x="169" y="847"/>
                </a:cxn>
                <a:cxn ang="0">
                  <a:pos x="182" y="768"/>
                </a:cxn>
                <a:cxn ang="0">
                  <a:pos x="227" y="723"/>
                </a:cxn>
                <a:cxn ang="0">
                  <a:pos x="259" y="670"/>
                </a:cxn>
                <a:cxn ang="0">
                  <a:pos x="273" y="605"/>
                </a:cxn>
                <a:cxn ang="0">
                  <a:pos x="273" y="545"/>
                </a:cxn>
                <a:cxn ang="0">
                  <a:pos x="247" y="493"/>
                </a:cxn>
                <a:cxn ang="0">
                  <a:pos x="156" y="401"/>
                </a:cxn>
                <a:cxn ang="0">
                  <a:pos x="45" y="296"/>
                </a:cxn>
                <a:cxn ang="0">
                  <a:pos x="6" y="210"/>
                </a:cxn>
                <a:cxn ang="0">
                  <a:pos x="0" y="132"/>
                </a:cxn>
              </a:cxnLst>
              <a:rect l="0" t="0" r="r" b="b"/>
              <a:pathLst>
                <a:path w="579" h="1011">
                  <a:moveTo>
                    <a:pt x="0" y="132"/>
                  </a:moveTo>
                  <a:lnTo>
                    <a:pt x="32" y="53"/>
                  </a:lnTo>
                  <a:lnTo>
                    <a:pt x="77" y="0"/>
                  </a:lnTo>
                  <a:lnTo>
                    <a:pt x="194" y="0"/>
                  </a:lnTo>
                  <a:lnTo>
                    <a:pt x="312" y="53"/>
                  </a:lnTo>
                  <a:lnTo>
                    <a:pt x="449" y="203"/>
                  </a:lnTo>
                  <a:lnTo>
                    <a:pt x="520" y="322"/>
                  </a:lnTo>
                  <a:lnTo>
                    <a:pt x="566" y="486"/>
                  </a:lnTo>
                  <a:lnTo>
                    <a:pt x="579" y="676"/>
                  </a:lnTo>
                  <a:lnTo>
                    <a:pt x="553" y="880"/>
                  </a:lnTo>
                  <a:lnTo>
                    <a:pt x="488" y="979"/>
                  </a:lnTo>
                  <a:lnTo>
                    <a:pt x="371" y="1011"/>
                  </a:lnTo>
                  <a:lnTo>
                    <a:pt x="299" y="1005"/>
                  </a:lnTo>
                  <a:lnTo>
                    <a:pt x="241" y="972"/>
                  </a:lnTo>
                  <a:lnTo>
                    <a:pt x="189" y="926"/>
                  </a:lnTo>
                  <a:lnTo>
                    <a:pt x="169" y="847"/>
                  </a:lnTo>
                  <a:lnTo>
                    <a:pt x="182" y="768"/>
                  </a:lnTo>
                  <a:lnTo>
                    <a:pt x="227" y="723"/>
                  </a:lnTo>
                  <a:lnTo>
                    <a:pt x="259" y="670"/>
                  </a:lnTo>
                  <a:lnTo>
                    <a:pt x="273" y="605"/>
                  </a:lnTo>
                  <a:lnTo>
                    <a:pt x="273" y="545"/>
                  </a:lnTo>
                  <a:lnTo>
                    <a:pt x="247" y="493"/>
                  </a:lnTo>
                  <a:lnTo>
                    <a:pt x="156" y="401"/>
                  </a:lnTo>
                  <a:lnTo>
                    <a:pt x="45" y="296"/>
                  </a:lnTo>
                  <a:lnTo>
                    <a:pt x="6" y="210"/>
                  </a:lnTo>
                  <a:lnTo>
                    <a:pt x="0" y="132"/>
                  </a:lnTo>
                  <a:close/>
                </a:path>
              </a:pathLst>
            </a:custGeom>
            <a:solidFill>
              <a:srgbClr val="FFCC99"/>
            </a:solidFill>
            <a:ln w="9525">
              <a:solidFill>
                <a:schemeClr val="bg2"/>
              </a:solidFill>
              <a:round/>
              <a:headEnd/>
              <a:tailEnd/>
            </a:ln>
          </p:spPr>
          <p:txBody>
            <a:bodyPr/>
            <a:lstStyle/>
            <a:p>
              <a:endParaRPr lang="cs-CZ"/>
            </a:p>
          </p:txBody>
        </p:sp>
        <p:sp>
          <p:nvSpPr>
            <p:cNvPr id="30" name="Freeform 29"/>
            <p:cNvSpPr>
              <a:spLocks/>
            </p:cNvSpPr>
            <p:nvPr/>
          </p:nvSpPr>
          <p:spPr bwMode="auto">
            <a:xfrm>
              <a:off x="1653" y="1732"/>
              <a:ext cx="148" cy="133"/>
            </a:xfrm>
            <a:custGeom>
              <a:avLst/>
              <a:gdLst/>
              <a:ahLst/>
              <a:cxnLst>
                <a:cxn ang="0">
                  <a:pos x="436" y="289"/>
                </a:cxn>
                <a:cxn ang="0">
                  <a:pos x="390" y="197"/>
                </a:cxn>
                <a:cxn ang="0">
                  <a:pos x="306" y="86"/>
                </a:cxn>
                <a:cxn ang="0">
                  <a:pos x="227" y="14"/>
                </a:cxn>
                <a:cxn ang="0">
                  <a:pos x="136" y="0"/>
                </a:cxn>
                <a:cxn ang="0">
                  <a:pos x="58" y="27"/>
                </a:cxn>
                <a:cxn ang="0">
                  <a:pos x="6" y="93"/>
                </a:cxn>
                <a:cxn ang="0">
                  <a:pos x="0" y="184"/>
                </a:cxn>
                <a:cxn ang="0">
                  <a:pos x="39" y="315"/>
                </a:cxn>
                <a:cxn ang="0">
                  <a:pos x="136" y="440"/>
                </a:cxn>
                <a:cxn ang="0">
                  <a:pos x="247" y="525"/>
                </a:cxn>
                <a:cxn ang="0">
                  <a:pos x="351" y="532"/>
                </a:cxn>
                <a:cxn ang="0">
                  <a:pos x="416" y="505"/>
                </a:cxn>
                <a:cxn ang="0">
                  <a:pos x="429" y="466"/>
                </a:cxn>
                <a:cxn ang="0">
                  <a:pos x="436" y="407"/>
                </a:cxn>
                <a:cxn ang="0">
                  <a:pos x="514" y="421"/>
                </a:cxn>
                <a:cxn ang="0">
                  <a:pos x="566" y="446"/>
                </a:cxn>
                <a:cxn ang="0">
                  <a:pos x="592" y="407"/>
                </a:cxn>
                <a:cxn ang="0">
                  <a:pos x="566" y="381"/>
                </a:cxn>
                <a:cxn ang="0">
                  <a:pos x="481" y="348"/>
                </a:cxn>
                <a:cxn ang="0">
                  <a:pos x="429" y="328"/>
                </a:cxn>
                <a:cxn ang="0">
                  <a:pos x="436" y="289"/>
                </a:cxn>
              </a:cxnLst>
              <a:rect l="0" t="0" r="r" b="b"/>
              <a:pathLst>
                <a:path w="592" h="532">
                  <a:moveTo>
                    <a:pt x="436" y="289"/>
                  </a:moveTo>
                  <a:lnTo>
                    <a:pt x="390" y="197"/>
                  </a:lnTo>
                  <a:lnTo>
                    <a:pt x="306" y="86"/>
                  </a:lnTo>
                  <a:lnTo>
                    <a:pt x="227" y="14"/>
                  </a:lnTo>
                  <a:lnTo>
                    <a:pt x="136" y="0"/>
                  </a:lnTo>
                  <a:lnTo>
                    <a:pt x="58" y="27"/>
                  </a:lnTo>
                  <a:lnTo>
                    <a:pt x="6" y="93"/>
                  </a:lnTo>
                  <a:lnTo>
                    <a:pt x="0" y="184"/>
                  </a:lnTo>
                  <a:lnTo>
                    <a:pt x="39" y="315"/>
                  </a:lnTo>
                  <a:lnTo>
                    <a:pt x="136" y="440"/>
                  </a:lnTo>
                  <a:lnTo>
                    <a:pt x="247" y="525"/>
                  </a:lnTo>
                  <a:lnTo>
                    <a:pt x="351" y="532"/>
                  </a:lnTo>
                  <a:lnTo>
                    <a:pt x="416" y="505"/>
                  </a:lnTo>
                  <a:lnTo>
                    <a:pt x="429" y="466"/>
                  </a:lnTo>
                  <a:lnTo>
                    <a:pt x="436" y="407"/>
                  </a:lnTo>
                  <a:lnTo>
                    <a:pt x="514" y="421"/>
                  </a:lnTo>
                  <a:lnTo>
                    <a:pt x="566" y="446"/>
                  </a:lnTo>
                  <a:lnTo>
                    <a:pt x="592" y="407"/>
                  </a:lnTo>
                  <a:lnTo>
                    <a:pt x="566" y="381"/>
                  </a:lnTo>
                  <a:lnTo>
                    <a:pt x="481" y="348"/>
                  </a:lnTo>
                  <a:lnTo>
                    <a:pt x="429" y="328"/>
                  </a:lnTo>
                  <a:lnTo>
                    <a:pt x="436" y="289"/>
                  </a:lnTo>
                  <a:close/>
                </a:path>
              </a:pathLst>
            </a:custGeom>
            <a:solidFill>
              <a:srgbClr val="FFCC99"/>
            </a:solidFill>
            <a:ln w="9525">
              <a:solidFill>
                <a:schemeClr val="bg2"/>
              </a:solidFill>
              <a:round/>
              <a:headEnd/>
              <a:tailEnd/>
            </a:ln>
          </p:spPr>
          <p:txBody>
            <a:bodyPr/>
            <a:lstStyle/>
            <a:p>
              <a:endParaRPr lang="cs-CZ"/>
            </a:p>
          </p:txBody>
        </p:sp>
        <p:sp>
          <p:nvSpPr>
            <p:cNvPr id="31" name="Freeform 30"/>
            <p:cNvSpPr>
              <a:spLocks/>
            </p:cNvSpPr>
            <p:nvPr/>
          </p:nvSpPr>
          <p:spPr bwMode="auto">
            <a:xfrm>
              <a:off x="1720" y="2114"/>
              <a:ext cx="91" cy="249"/>
            </a:xfrm>
            <a:custGeom>
              <a:avLst/>
              <a:gdLst/>
              <a:ahLst/>
              <a:cxnLst>
                <a:cxn ang="0">
                  <a:pos x="90" y="0"/>
                </a:cxn>
                <a:cxn ang="0">
                  <a:pos x="155" y="6"/>
                </a:cxn>
                <a:cxn ang="0">
                  <a:pos x="202" y="92"/>
                </a:cxn>
                <a:cxn ang="0">
                  <a:pos x="188" y="178"/>
                </a:cxn>
                <a:cxn ang="0">
                  <a:pos x="169" y="355"/>
                </a:cxn>
                <a:cxn ang="0">
                  <a:pos x="175" y="466"/>
                </a:cxn>
                <a:cxn ang="0">
                  <a:pos x="169" y="578"/>
                </a:cxn>
                <a:cxn ang="0">
                  <a:pos x="117" y="807"/>
                </a:cxn>
                <a:cxn ang="0">
                  <a:pos x="104" y="866"/>
                </a:cxn>
                <a:cxn ang="0">
                  <a:pos x="117" y="880"/>
                </a:cxn>
                <a:cxn ang="0">
                  <a:pos x="188" y="841"/>
                </a:cxn>
                <a:cxn ang="0">
                  <a:pos x="305" y="821"/>
                </a:cxn>
                <a:cxn ang="0">
                  <a:pos x="364" y="847"/>
                </a:cxn>
                <a:cxn ang="0">
                  <a:pos x="357" y="893"/>
                </a:cxn>
                <a:cxn ang="0">
                  <a:pos x="279" y="913"/>
                </a:cxn>
                <a:cxn ang="0">
                  <a:pos x="188" y="920"/>
                </a:cxn>
                <a:cxn ang="0">
                  <a:pos x="97" y="959"/>
                </a:cxn>
                <a:cxn ang="0">
                  <a:pos x="26" y="997"/>
                </a:cxn>
                <a:cxn ang="0">
                  <a:pos x="0" y="979"/>
                </a:cxn>
                <a:cxn ang="0">
                  <a:pos x="0" y="913"/>
                </a:cxn>
                <a:cxn ang="0">
                  <a:pos x="52" y="788"/>
                </a:cxn>
                <a:cxn ang="0">
                  <a:pos x="78" y="644"/>
                </a:cxn>
                <a:cxn ang="0">
                  <a:pos x="90" y="440"/>
                </a:cxn>
                <a:cxn ang="0">
                  <a:pos x="65" y="257"/>
                </a:cxn>
                <a:cxn ang="0">
                  <a:pos x="39" y="112"/>
                </a:cxn>
                <a:cxn ang="0">
                  <a:pos x="65" y="0"/>
                </a:cxn>
                <a:cxn ang="0">
                  <a:pos x="90" y="0"/>
                </a:cxn>
              </a:cxnLst>
              <a:rect l="0" t="0" r="r" b="b"/>
              <a:pathLst>
                <a:path w="364" h="997">
                  <a:moveTo>
                    <a:pt x="90" y="0"/>
                  </a:moveTo>
                  <a:lnTo>
                    <a:pt x="155" y="6"/>
                  </a:lnTo>
                  <a:lnTo>
                    <a:pt x="202" y="92"/>
                  </a:lnTo>
                  <a:lnTo>
                    <a:pt x="188" y="178"/>
                  </a:lnTo>
                  <a:lnTo>
                    <a:pt x="169" y="355"/>
                  </a:lnTo>
                  <a:lnTo>
                    <a:pt x="175" y="466"/>
                  </a:lnTo>
                  <a:lnTo>
                    <a:pt x="169" y="578"/>
                  </a:lnTo>
                  <a:lnTo>
                    <a:pt x="117" y="807"/>
                  </a:lnTo>
                  <a:lnTo>
                    <a:pt x="104" y="866"/>
                  </a:lnTo>
                  <a:lnTo>
                    <a:pt x="117" y="880"/>
                  </a:lnTo>
                  <a:lnTo>
                    <a:pt x="188" y="841"/>
                  </a:lnTo>
                  <a:lnTo>
                    <a:pt x="305" y="821"/>
                  </a:lnTo>
                  <a:lnTo>
                    <a:pt x="364" y="847"/>
                  </a:lnTo>
                  <a:lnTo>
                    <a:pt x="357" y="893"/>
                  </a:lnTo>
                  <a:lnTo>
                    <a:pt x="279" y="913"/>
                  </a:lnTo>
                  <a:lnTo>
                    <a:pt x="188" y="920"/>
                  </a:lnTo>
                  <a:lnTo>
                    <a:pt x="97" y="959"/>
                  </a:lnTo>
                  <a:lnTo>
                    <a:pt x="26" y="997"/>
                  </a:lnTo>
                  <a:lnTo>
                    <a:pt x="0" y="979"/>
                  </a:lnTo>
                  <a:lnTo>
                    <a:pt x="0" y="913"/>
                  </a:lnTo>
                  <a:lnTo>
                    <a:pt x="52" y="788"/>
                  </a:lnTo>
                  <a:lnTo>
                    <a:pt x="78" y="644"/>
                  </a:lnTo>
                  <a:lnTo>
                    <a:pt x="90" y="440"/>
                  </a:lnTo>
                  <a:lnTo>
                    <a:pt x="65" y="257"/>
                  </a:lnTo>
                  <a:lnTo>
                    <a:pt x="39" y="112"/>
                  </a:lnTo>
                  <a:lnTo>
                    <a:pt x="65" y="0"/>
                  </a:lnTo>
                  <a:lnTo>
                    <a:pt x="90" y="0"/>
                  </a:lnTo>
                  <a:close/>
                </a:path>
              </a:pathLst>
            </a:custGeom>
            <a:solidFill>
              <a:srgbClr val="FFCC99"/>
            </a:solidFill>
            <a:ln w="9525">
              <a:solidFill>
                <a:schemeClr val="bg2"/>
              </a:solidFill>
              <a:round/>
              <a:headEnd/>
              <a:tailEnd/>
            </a:ln>
          </p:spPr>
          <p:txBody>
            <a:bodyPr/>
            <a:lstStyle/>
            <a:p>
              <a:endParaRPr lang="cs-CZ"/>
            </a:p>
          </p:txBody>
        </p:sp>
        <p:sp>
          <p:nvSpPr>
            <p:cNvPr id="32" name="Freeform 31"/>
            <p:cNvSpPr>
              <a:spLocks/>
            </p:cNvSpPr>
            <p:nvPr/>
          </p:nvSpPr>
          <p:spPr bwMode="auto">
            <a:xfrm>
              <a:off x="1770" y="2091"/>
              <a:ext cx="146" cy="291"/>
            </a:xfrm>
            <a:custGeom>
              <a:avLst/>
              <a:gdLst/>
              <a:ahLst/>
              <a:cxnLst>
                <a:cxn ang="0">
                  <a:pos x="124" y="13"/>
                </a:cxn>
                <a:cxn ang="0">
                  <a:pos x="33" y="0"/>
                </a:cxn>
                <a:cxn ang="0">
                  <a:pos x="0" y="66"/>
                </a:cxn>
                <a:cxn ang="0">
                  <a:pos x="33" y="144"/>
                </a:cxn>
                <a:cxn ang="0">
                  <a:pos x="124" y="275"/>
                </a:cxn>
                <a:cxn ang="0">
                  <a:pos x="195" y="467"/>
                </a:cxn>
                <a:cxn ang="0">
                  <a:pos x="221" y="623"/>
                </a:cxn>
                <a:cxn ang="0">
                  <a:pos x="208" y="788"/>
                </a:cxn>
                <a:cxn ang="0">
                  <a:pos x="183" y="998"/>
                </a:cxn>
                <a:cxn ang="0">
                  <a:pos x="156" y="1116"/>
                </a:cxn>
                <a:cxn ang="0">
                  <a:pos x="169" y="1163"/>
                </a:cxn>
                <a:cxn ang="0">
                  <a:pos x="215" y="1163"/>
                </a:cxn>
                <a:cxn ang="0">
                  <a:pos x="300" y="1123"/>
                </a:cxn>
                <a:cxn ang="0">
                  <a:pos x="430" y="1096"/>
                </a:cxn>
                <a:cxn ang="0">
                  <a:pos x="567" y="1096"/>
                </a:cxn>
                <a:cxn ang="0">
                  <a:pos x="585" y="1057"/>
                </a:cxn>
                <a:cxn ang="0">
                  <a:pos x="508" y="1005"/>
                </a:cxn>
                <a:cxn ang="0">
                  <a:pos x="468" y="1005"/>
                </a:cxn>
                <a:cxn ang="0">
                  <a:pos x="300" y="1057"/>
                </a:cxn>
                <a:cxn ang="0">
                  <a:pos x="248" y="1077"/>
                </a:cxn>
                <a:cxn ang="0">
                  <a:pos x="235" y="1051"/>
                </a:cxn>
                <a:cxn ang="0">
                  <a:pos x="260" y="880"/>
                </a:cxn>
                <a:cxn ang="0">
                  <a:pos x="293" y="696"/>
                </a:cxn>
                <a:cxn ang="0">
                  <a:pos x="300" y="532"/>
                </a:cxn>
                <a:cxn ang="0">
                  <a:pos x="273" y="368"/>
                </a:cxn>
                <a:cxn ang="0">
                  <a:pos x="228" y="177"/>
                </a:cxn>
                <a:cxn ang="0">
                  <a:pos x="176" y="33"/>
                </a:cxn>
                <a:cxn ang="0">
                  <a:pos x="124" y="13"/>
                </a:cxn>
              </a:cxnLst>
              <a:rect l="0" t="0" r="r" b="b"/>
              <a:pathLst>
                <a:path w="585" h="1163">
                  <a:moveTo>
                    <a:pt x="124" y="13"/>
                  </a:moveTo>
                  <a:lnTo>
                    <a:pt x="33" y="0"/>
                  </a:lnTo>
                  <a:lnTo>
                    <a:pt x="0" y="66"/>
                  </a:lnTo>
                  <a:lnTo>
                    <a:pt x="33" y="144"/>
                  </a:lnTo>
                  <a:lnTo>
                    <a:pt x="124" y="275"/>
                  </a:lnTo>
                  <a:lnTo>
                    <a:pt x="195" y="467"/>
                  </a:lnTo>
                  <a:lnTo>
                    <a:pt x="221" y="623"/>
                  </a:lnTo>
                  <a:lnTo>
                    <a:pt x="208" y="788"/>
                  </a:lnTo>
                  <a:lnTo>
                    <a:pt x="183" y="998"/>
                  </a:lnTo>
                  <a:lnTo>
                    <a:pt x="156" y="1116"/>
                  </a:lnTo>
                  <a:lnTo>
                    <a:pt x="169" y="1163"/>
                  </a:lnTo>
                  <a:lnTo>
                    <a:pt x="215" y="1163"/>
                  </a:lnTo>
                  <a:lnTo>
                    <a:pt x="300" y="1123"/>
                  </a:lnTo>
                  <a:lnTo>
                    <a:pt x="430" y="1096"/>
                  </a:lnTo>
                  <a:lnTo>
                    <a:pt x="567" y="1096"/>
                  </a:lnTo>
                  <a:lnTo>
                    <a:pt x="585" y="1057"/>
                  </a:lnTo>
                  <a:lnTo>
                    <a:pt x="508" y="1005"/>
                  </a:lnTo>
                  <a:lnTo>
                    <a:pt x="468" y="1005"/>
                  </a:lnTo>
                  <a:lnTo>
                    <a:pt x="300" y="1057"/>
                  </a:lnTo>
                  <a:lnTo>
                    <a:pt x="248" y="1077"/>
                  </a:lnTo>
                  <a:lnTo>
                    <a:pt x="235" y="1051"/>
                  </a:lnTo>
                  <a:lnTo>
                    <a:pt x="260" y="880"/>
                  </a:lnTo>
                  <a:lnTo>
                    <a:pt x="293" y="696"/>
                  </a:lnTo>
                  <a:lnTo>
                    <a:pt x="300" y="532"/>
                  </a:lnTo>
                  <a:lnTo>
                    <a:pt x="273" y="368"/>
                  </a:lnTo>
                  <a:lnTo>
                    <a:pt x="228" y="177"/>
                  </a:lnTo>
                  <a:lnTo>
                    <a:pt x="176" y="33"/>
                  </a:lnTo>
                  <a:lnTo>
                    <a:pt x="124" y="13"/>
                  </a:lnTo>
                  <a:close/>
                </a:path>
              </a:pathLst>
            </a:custGeom>
            <a:solidFill>
              <a:srgbClr val="FFCC99"/>
            </a:solidFill>
            <a:ln w="9525">
              <a:solidFill>
                <a:schemeClr val="bg2"/>
              </a:solidFill>
              <a:round/>
              <a:headEnd/>
              <a:tailEnd/>
            </a:ln>
          </p:spPr>
          <p:txBody>
            <a:bodyPr/>
            <a:lstStyle/>
            <a:p>
              <a:endParaRPr lang="cs-CZ"/>
            </a:p>
          </p:txBody>
        </p:sp>
      </p:grpSp>
      <p:sp>
        <p:nvSpPr>
          <p:cNvPr id="33" name="Line 32"/>
          <p:cNvSpPr>
            <a:spLocks noChangeShapeType="1"/>
          </p:cNvSpPr>
          <p:nvPr/>
        </p:nvSpPr>
        <p:spPr bwMode="auto">
          <a:xfrm rot="19522291" flipH="1" flipV="1">
            <a:off x="2779707" y="4441818"/>
            <a:ext cx="889000" cy="1000125"/>
          </a:xfrm>
          <a:prstGeom prst="line">
            <a:avLst/>
          </a:prstGeom>
          <a:noFill/>
          <a:ln w="28575">
            <a:solidFill>
              <a:srgbClr val="FFFF99"/>
            </a:solidFill>
            <a:round/>
            <a:headEnd type="triangle" w="med" len="med"/>
            <a:tailEnd type="none" w="sm" len="sm"/>
          </a:ln>
          <a:effectLst/>
        </p:spPr>
        <p:txBody>
          <a:bodyPr wrap="none" anchor="ctr"/>
          <a:lstStyle/>
          <a:p>
            <a:endParaRPr lang="cs-CZ"/>
          </a:p>
        </p:txBody>
      </p:sp>
      <p:sp>
        <p:nvSpPr>
          <p:cNvPr id="34" name="Line 33"/>
          <p:cNvSpPr>
            <a:spLocks noChangeShapeType="1"/>
          </p:cNvSpPr>
          <p:nvPr/>
        </p:nvSpPr>
        <p:spPr bwMode="auto">
          <a:xfrm rot="21117295" flipH="1" flipV="1">
            <a:off x="2605082" y="4851393"/>
            <a:ext cx="1176337" cy="969962"/>
          </a:xfrm>
          <a:prstGeom prst="line">
            <a:avLst/>
          </a:prstGeom>
          <a:noFill/>
          <a:ln w="28575">
            <a:solidFill>
              <a:srgbClr val="FFFF99"/>
            </a:solidFill>
            <a:round/>
            <a:headEnd type="triangle" w="med" len="med"/>
            <a:tailEnd type="none" w="sm" len="sm"/>
          </a:ln>
          <a:effectLst/>
        </p:spPr>
        <p:txBody>
          <a:bodyPr wrap="none" anchor="ctr"/>
          <a:lstStyle/>
          <a:p>
            <a:endParaRPr lang="cs-CZ"/>
          </a:p>
        </p:txBody>
      </p:sp>
      <p:grpSp>
        <p:nvGrpSpPr>
          <p:cNvPr id="35" name="Group 34"/>
          <p:cNvGrpSpPr>
            <a:grpSpLocks/>
          </p:cNvGrpSpPr>
          <p:nvPr/>
        </p:nvGrpSpPr>
        <p:grpSpPr bwMode="auto">
          <a:xfrm>
            <a:off x="1204907" y="2998780"/>
            <a:ext cx="468312" cy="627063"/>
            <a:chOff x="1871" y="2433"/>
            <a:chExt cx="259" cy="336"/>
          </a:xfrm>
        </p:grpSpPr>
        <p:sp>
          <p:nvSpPr>
            <p:cNvPr id="36" name="Freeform 35"/>
            <p:cNvSpPr>
              <a:spLocks/>
            </p:cNvSpPr>
            <p:nvPr/>
          </p:nvSpPr>
          <p:spPr bwMode="auto">
            <a:xfrm>
              <a:off x="1871" y="2433"/>
              <a:ext cx="259" cy="336"/>
            </a:xfrm>
            <a:custGeom>
              <a:avLst/>
              <a:gdLst/>
              <a:ahLst/>
              <a:cxnLst>
                <a:cxn ang="0">
                  <a:pos x="14" y="283"/>
                </a:cxn>
                <a:cxn ang="0">
                  <a:pos x="7" y="177"/>
                </a:cxn>
                <a:cxn ang="0">
                  <a:pos x="59" y="79"/>
                </a:cxn>
                <a:cxn ang="0">
                  <a:pos x="157" y="0"/>
                </a:cxn>
                <a:cxn ang="0">
                  <a:pos x="306" y="33"/>
                </a:cxn>
                <a:cxn ang="0">
                  <a:pos x="436" y="125"/>
                </a:cxn>
                <a:cxn ang="0">
                  <a:pos x="599" y="197"/>
                </a:cxn>
                <a:cxn ang="0">
                  <a:pos x="775" y="269"/>
                </a:cxn>
                <a:cxn ang="0">
                  <a:pos x="938" y="368"/>
                </a:cxn>
                <a:cxn ang="0">
                  <a:pos x="1035" y="459"/>
                </a:cxn>
                <a:cxn ang="0">
                  <a:pos x="1015" y="486"/>
                </a:cxn>
                <a:cxn ang="0">
                  <a:pos x="833" y="656"/>
                </a:cxn>
                <a:cxn ang="0">
                  <a:pos x="768" y="749"/>
                </a:cxn>
                <a:cxn ang="0">
                  <a:pos x="755" y="834"/>
                </a:cxn>
                <a:cxn ang="0">
                  <a:pos x="748" y="946"/>
                </a:cxn>
                <a:cxn ang="0">
                  <a:pos x="736" y="1090"/>
                </a:cxn>
                <a:cxn ang="0">
                  <a:pos x="703" y="1241"/>
                </a:cxn>
                <a:cxn ang="0">
                  <a:pos x="651" y="1326"/>
                </a:cxn>
                <a:cxn ang="0">
                  <a:pos x="599" y="1346"/>
                </a:cxn>
                <a:cxn ang="0">
                  <a:pos x="541" y="1300"/>
                </a:cxn>
                <a:cxn ang="0">
                  <a:pos x="443" y="1241"/>
                </a:cxn>
                <a:cxn ang="0">
                  <a:pos x="339" y="1176"/>
                </a:cxn>
                <a:cxn ang="0">
                  <a:pos x="222" y="1129"/>
                </a:cxn>
                <a:cxn ang="0">
                  <a:pos x="117" y="1116"/>
                </a:cxn>
                <a:cxn ang="0">
                  <a:pos x="65" y="1031"/>
                </a:cxn>
                <a:cxn ang="0">
                  <a:pos x="27" y="907"/>
                </a:cxn>
                <a:cxn ang="0">
                  <a:pos x="0" y="703"/>
                </a:cxn>
                <a:cxn ang="0">
                  <a:pos x="7" y="525"/>
                </a:cxn>
                <a:cxn ang="0">
                  <a:pos x="20" y="420"/>
                </a:cxn>
                <a:cxn ang="0">
                  <a:pos x="65" y="420"/>
                </a:cxn>
                <a:cxn ang="0">
                  <a:pos x="59" y="597"/>
                </a:cxn>
                <a:cxn ang="0">
                  <a:pos x="59" y="788"/>
                </a:cxn>
                <a:cxn ang="0">
                  <a:pos x="85" y="900"/>
                </a:cxn>
                <a:cxn ang="0">
                  <a:pos x="131" y="1031"/>
                </a:cxn>
                <a:cxn ang="0">
                  <a:pos x="234" y="1083"/>
                </a:cxn>
                <a:cxn ang="0">
                  <a:pos x="378" y="1122"/>
                </a:cxn>
                <a:cxn ang="0">
                  <a:pos x="494" y="1188"/>
                </a:cxn>
                <a:cxn ang="0">
                  <a:pos x="606" y="1267"/>
                </a:cxn>
                <a:cxn ang="0">
                  <a:pos x="651" y="1215"/>
                </a:cxn>
                <a:cxn ang="0">
                  <a:pos x="678" y="1103"/>
                </a:cxn>
                <a:cxn ang="0">
                  <a:pos x="690" y="959"/>
                </a:cxn>
                <a:cxn ang="0">
                  <a:pos x="703" y="808"/>
                </a:cxn>
                <a:cxn ang="0">
                  <a:pos x="748" y="676"/>
                </a:cxn>
                <a:cxn ang="0">
                  <a:pos x="878" y="538"/>
                </a:cxn>
                <a:cxn ang="0">
                  <a:pos x="938" y="466"/>
                </a:cxn>
                <a:cxn ang="0">
                  <a:pos x="931" y="439"/>
                </a:cxn>
                <a:cxn ang="0">
                  <a:pos x="768" y="328"/>
                </a:cxn>
                <a:cxn ang="0">
                  <a:pos x="606" y="256"/>
                </a:cxn>
                <a:cxn ang="0">
                  <a:pos x="469" y="190"/>
                </a:cxn>
                <a:cxn ang="0">
                  <a:pos x="384" y="151"/>
                </a:cxn>
                <a:cxn ang="0">
                  <a:pos x="299" y="99"/>
                </a:cxn>
                <a:cxn ang="0">
                  <a:pos x="247" y="72"/>
                </a:cxn>
                <a:cxn ang="0">
                  <a:pos x="163" y="66"/>
                </a:cxn>
                <a:cxn ang="0">
                  <a:pos x="111" y="111"/>
                </a:cxn>
                <a:cxn ang="0">
                  <a:pos x="72" y="184"/>
                </a:cxn>
                <a:cxn ang="0">
                  <a:pos x="72" y="249"/>
                </a:cxn>
                <a:cxn ang="0">
                  <a:pos x="65" y="315"/>
                </a:cxn>
                <a:cxn ang="0">
                  <a:pos x="14" y="283"/>
                </a:cxn>
              </a:cxnLst>
              <a:rect l="0" t="0" r="r" b="b"/>
              <a:pathLst>
                <a:path w="1035" h="1346">
                  <a:moveTo>
                    <a:pt x="14" y="283"/>
                  </a:moveTo>
                  <a:lnTo>
                    <a:pt x="7" y="177"/>
                  </a:lnTo>
                  <a:lnTo>
                    <a:pt x="59" y="79"/>
                  </a:lnTo>
                  <a:lnTo>
                    <a:pt x="157" y="0"/>
                  </a:lnTo>
                  <a:lnTo>
                    <a:pt x="306" y="33"/>
                  </a:lnTo>
                  <a:lnTo>
                    <a:pt x="436" y="125"/>
                  </a:lnTo>
                  <a:lnTo>
                    <a:pt x="599" y="197"/>
                  </a:lnTo>
                  <a:lnTo>
                    <a:pt x="775" y="269"/>
                  </a:lnTo>
                  <a:lnTo>
                    <a:pt x="938" y="368"/>
                  </a:lnTo>
                  <a:lnTo>
                    <a:pt x="1035" y="459"/>
                  </a:lnTo>
                  <a:lnTo>
                    <a:pt x="1015" y="486"/>
                  </a:lnTo>
                  <a:lnTo>
                    <a:pt x="833" y="656"/>
                  </a:lnTo>
                  <a:lnTo>
                    <a:pt x="768" y="749"/>
                  </a:lnTo>
                  <a:lnTo>
                    <a:pt x="755" y="834"/>
                  </a:lnTo>
                  <a:lnTo>
                    <a:pt x="748" y="946"/>
                  </a:lnTo>
                  <a:lnTo>
                    <a:pt x="736" y="1090"/>
                  </a:lnTo>
                  <a:lnTo>
                    <a:pt x="703" y="1241"/>
                  </a:lnTo>
                  <a:lnTo>
                    <a:pt x="651" y="1326"/>
                  </a:lnTo>
                  <a:lnTo>
                    <a:pt x="599" y="1346"/>
                  </a:lnTo>
                  <a:lnTo>
                    <a:pt x="541" y="1300"/>
                  </a:lnTo>
                  <a:lnTo>
                    <a:pt x="443" y="1241"/>
                  </a:lnTo>
                  <a:lnTo>
                    <a:pt x="339" y="1176"/>
                  </a:lnTo>
                  <a:lnTo>
                    <a:pt x="222" y="1129"/>
                  </a:lnTo>
                  <a:lnTo>
                    <a:pt x="117" y="1116"/>
                  </a:lnTo>
                  <a:lnTo>
                    <a:pt x="65" y="1031"/>
                  </a:lnTo>
                  <a:lnTo>
                    <a:pt x="27" y="907"/>
                  </a:lnTo>
                  <a:lnTo>
                    <a:pt x="0" y="703"/>
                  </a:lnTo>
                  <a:lnTo>
                    <a:pt x="7" y="525"/>
                  </a:lnTo>
                  <a:lnTo>
                    <a:pt x="20" y="420"/>
                  </a:lnTo>
                  <a:lnTo>
                    <a:pt x="65" y="420"/>
                  </a:lnTo>
                  <a:lnTo>
                    <a:pt x="59" y="597"/>
                  </a:lnTo>
                  <a:lnTo>
                    <a:pt x="59" y="788"/>
                  </a:lnTo>
                  <a:lnTo>
                    <a:pt x="85" y="900"/>
                  </a:lnTo>
                  <a:lnTo>
                    <a:pt x="131" y="1031"/>
                  </a:lnTo>
                  <a:lnTo>
                    <a:pt x="234" y="1083"/>
                  </a:lnTo>
                  <a:lnTo>
                    <a:pt x="378" y="1122"/>
                  </a:lnTo>
                  <a:lnTo>
                    <a:pt x="494" y="1188"/>
                  </a:lnTo>
                  <a:lnTo>
                    <a:pt x="606" y="1267"/>
                  </a:lnTo>
                  <a:lnTo>
                    <a:pt x="651" y="1215"/>
                  </a:lnTo>
                  <a:lnTo>
                    <a:pt x="678" y="1103"/>
                  </a:lnTo>
                  <a:lnTo>
                    <a:pt x="690" y="959"/>
                  </a:lnTo>
                  <a:lnTo>
                    <a:pt x="703" y="808"/>
                  </a:lnTo>
                  <a:lnTo>
                    <a:pt x="748" y="676"/>
                  </a:lnTo>
                  <a:lnTo>
                    <a:pt x="878" y="538"/>
                  </a:lnTo>
                  <a:lnTo>
                    <a:pt x="938" y="466"/>
                  </a:lnTo>
                  <a:lnTo>
                    <a:pt x="931" y="439"/>
                  </a:lnTo>
                  <a:lnTo>
                    <a:pt x="768" y="328"/>
                  </a:lnTo>
                  <a:lnTo>
                    <a:pt x="606" y="256"/>
                  </a:lnTo>
                  <a:lnTo>
                    <a:pt x="469" y="190"/>
                  </a:lnTo>
                  <a:lnTo>
                    <a:pt x="384" y="151"/>
                  </a:lnTo>
                  <a:lnTo>
                    <a:pt x="299" y="99"/>
                  </a:lnTo>
                  <a:lnTo>
                    <a:pt x="247" y="72"/>
                  </a:lnTo>
                  <a:lnTo>
                    <a:pt x="163" y="66"/>
                  </a:lnTo>
                  <a:lnTo>
                    <a:pt x="111" y="111"/>
                  </a:lnTo>
                  <a:lnTo>
                    <a:pt x="72" y="184"/>
                  </a:lnTo>
                  <a:lnTo>
                    <a:pt x="72" y="249"/>
                  </a:lnTo>
                  <a:lnTo>
                    <a:pt x="65" y="315"/>
                  </a:lnTo>
                  <a:lnTo>
                    <a:pt x="14" y="283"/>
                  </a:lnTo>
                  <a:close/>
                </a:path>
              </a:pathLst>
            </a:custGeom>
            <a:solidFill>
              <a:schemeClr val="accent1"/>
            </a:solidFill>
            <a:ln w="9525">
              <a:solidFill>
                <a:schemeClr val="tx1"/>
              </a:solidFill>
              <a:round/>
              <a:headEnd/>
              <a:tailEnd/>
            </a:ln>
          </p:spPr>
          <p:txBody>
            <a:bodyPr/>
            <a:lstStyle/>
            <a:p>
              <a:endParaRPr lang="cs-CZ"/>
            </a:p>
          </p:txBody>
        </p:sp>
        <p:sp>
          <p:nvSpPr>
            <p:cNvPr id="37" name="Freeform 36"/>
            <p:cNvSpPr>
              <a:spLocks/>
            </p:cNvSpPr>
            <p:nvPr/>
          </p:nvSpPr>
          <p:spPr bwMode="auto">
            <a:xfrm>
              <a:off x="1926" y="2536"/>
              <a:ext cx="82" cy="120"/>
            </a:xfrm>
            <a:custGeom>
              <a:avLst/>
              <a:gdLst/>
              <a:ahLst/>
              <a:cxnLst>
                <a:cxn ang="0">
                  <a:pos x="39" y="132"/>
                </a:cxn>
                <a:cxn ang="0">
                  <a:pos x="110" y="53"/>
                </a:cxn>
                <a:cxn ang="0">
                  <a:pos x="227" y="0"/>
                </a:cxn>
                <a:cxn ang="0">
                  <a:pos x="286" y="105"/>
                </a:cxn>
                <a:cxn ang="0">
                  <a:pos x="325" y="243"/>
                </a:cxn>
                <a:cxn ang="0">
                  <a:pos x="234" y="480"/>
                </a:cxn>
                <a:cxn ang="0">
                  <a:pos x="117" y="474"/>
                </a:cxn>
                <a:cxn ang="0">
                  <a:pos x="0" y="395"/>
                </a:cxn>
                <a:cxn ang="0">
                  <a:pos x="0" y="191"/>
                </a:cxn>
                <a:cxn ang="0">
                  <a:pos x="32" y="184"/>
                </a:cxn>
                <a:cxn ang="0">
                  <a:pos x="58" y="217"/>
                </a:cxn>
                <a:cxn ang="0">
                  <a:pos x="52" y="375"/>
                </a:cxn>
                <a:cxn ang="0">
                  <a:pos x="130" y="434"/>
                </a:cxn>
                <a:cxn ang="0">
                  <a:pos x="221" y="420"/>
                </a:cxn>
                <a:cxn ang="0">
                  <a:pos x="272" y="250"/>
                </a:cxn>
                <a:cxn ang="0">
                  <a:pos x="201" y="250"/>
                </a:cxn>
                <a:cxn ang="0">
                  <a:pos x="110" y="204"/>
                </a:cxn>
                <a:cxn ang="0">
                  <a:pos x="117" y="191"/>
                </a:cxn>
                <a:cxn ang="0">
                  <a:pos x="227" y="217"/>
                </a:cxn>
                <a:cxn ang="0">
                  <a:pos x="286" y="210"/>
                </a:cxn>
                <a:cxn ang="0">
                  <a:pos x="214" y="46"/>
                </a:cxn>
                <a:cxn ang="0">
                  <a:pos x="136" y="99"/>
                </a:cxn>
                <a:cxn ang="0">
                  <a:pos x="65" y="178"/>
                </a:cxn>
                <a:cxn ang="0">
                  <a:pos x="39" y="132"/>
                </a:cxn>
              </a:cxnLst>
              <a:rect l="0" t="0" r="r" b="b"/>
              <a:pathLst>
                <a:path w="325" h="480">
                  <a:moveTo>
                    <a:pt x="39" y="132"/>
                  </a:moveTo>
                  <a:lnTo>
                    <a:pt x="110" y="53"/>
                  </a:lnTo>
                  <a:lnTo>
                    <a:pt x="227" y="0"/>
                  </a:lnTo>
                  <a:lnTo>
                    <a:pt x="286" y="105"/>
                  </a:lnTo>
                  <a:lnTo>
                    <a:pt x="325" y="243"/>
                  </a:lnTo>
                  <a:lnTo>
                    <a:pt x="234" y="480"/>
                  </a:lnTo>
                  <a:lnTo>
                    <a:pt x="117" y="474"/>
                  </a:lnTo>
                  <a:lnTo>
                    <a:pt x="0" y="395"/>
                  </a:lnTo>
                  <a:lnTo>
                    <a:pt x="0" y="191"/>
                  </a:lnTo>
                  <a:lnTo>
                    <a:pt x="32" y="184"/>
                  </a:lnTo>
                  <a:lnTo>
                    <a:pt x="58" y="217"/>
                  </a:lnTo>
                  <a:lnTo>
                    <a:pt x="52" y="375"/>
                  </a:lnTo>
                  <a:lnTo>
                    <a:pt x="130" y="434"/>
                  </a:lnTo>
                  <a:lnTo>
                    <a:pt x="221" y="420"/>
                  </a:lnTo>
                  <a:lnTo>
                    <a:pt x="272" y="250"/>
                  </a:lnTo>
                  <a:lnTo>
                    <a:pt x="201" y="250"/>
                  </a:lnTo>
                  <a:lnTo>
                    <a:pt x="110" y="204"/>
                  </a:lnTo>
                  <a:lnTo>
                    <a:pt x="117" y="191"/>
                  </a:lnTo>
                  <a:lnTo>
                    <a:pt x="227" y="217"/>
                  </a:lnTo>
                  <a:lnTo>
                    <a:pt x="286" y="210"/>
                  </a:lnTo>
                  <a:lnTo>
                    <a:pt x="214" y="46"/>
                  </a:lnTo>
                  <a:lnTo>
                    <a:pt x="136" y="99"/>
                  </a:lnTo>
                  <a:lnTo>
                    <a:pt x="65" y="178"/>
                  </a:lnTo>
                  <a:lnTo>
                    <a:pt x="39" y="132"/>
                  </a:lnTo>
                  <a:close/>
                </a:path>
              </a:pathLst>
            </a:custGeom>
            <a:solidFill>
              <a:schemeClr val="accent1"/>
            </a:solidFill>
            <a:ln w="9525">
              <a:solidFill>
                <a:schemeClr val="tx1"/>
              </a:solidFill>
              <a:round/>
              <a:headEnd/>
              <a:tailEnd/>
            </a:ln>
          </p:spPr>
          <p:txBody>
            <a:bodyPr/>
            <a:lstStyle/>
            <a:p>
              <a:endParaRPr lang="cs-CZ"/>
            </a:p>
          </p:txBody>
        </p:sp>
      </p:grpSp>
      <p:grpSp>
        <p:nvGrpSpPr>
          <p:cNvPr id="38" name="Group 37"/>
          <p:cNvGrpSpPr>
            <a:grpSpLocks/>
          </p:cNvGrpSpPr>
          <p:nvPr/>
        </p:nvGrpSpPr>
        <p:grpSpPr bwMode="auto">
          <a:xfrm>
            <a:off x="811207" y="3070218"/>
            <a:ext cx="788987" cy="1211262"/>
            <a:chOff x="1653" y="2471"/>
            <a:chExt cx="436" cy="650"/>
          </a:xfrm>
        </p:grpSpPr>
        <p:sp>
          <p:nvSpPr>
            <p:cNvPr id="39" name="Freeform 38"/>
            <p:cNvSpPr>
              <a:spLocks/>
            </p:cNvSpPr>
            <p:nvPr/>
          </p:nvSpPr>
          <p:spPr bwMode="auto">
            <a:xfrm>
              <a:off x="1738" y="2582"/>
              <a:ext cx="351" cy="120"/>
            </a:xfrm>
            <a:custGeom>
              <a:avLst/>
              <a:gdLst/>
              <a:ahLst/>
              <a:cxnLst>
                <a:cxn ang="0">
                  <a:pos x="0" y="374"/>
                </a:cxn>
                <a:cxn ang="0">
                  <a:pos x="32" y="335"/>
                </a:cxn>
                <a:cxn ang="0">
                  <a:pos x="103" y="322"/>
                </a:cxn>
                <a:cxn ang="0">
                  <a:pos x="332" y="367"/>
                </a:cxn>
                <a:cxn ang="0">
                  <a:pos x="552" y="407"/>
                </a:cxn>
                <a:cxn ang="0">
                  <a:pos x="826" y="401"/>
                </a:cxn>
                <a:cxn ang="0">
                  <a:pos x="1079" y="347"/>
                </a:cxn>
                <a:cxn ang="0">
                  <a:pos x="1236" y="256"/>
                </a:cxn>
                <a:cxn ang="0">
                  <a:pos x="1216" y="184"/>
                </a:cxn>
                <a:cxn ang="0">
                  <a:pos x="1243" y="85"/>
                </a:cxn>
                <a:cxn ang="0">
                  <a:pos x="1301" y="33"/>
                </a:cxn>
                <a:cxn ang="0">
                  <a:pos x="1366" y="0"/>
                </a:cxn>
                <a:cxn ang="0">
                  <a:pos x="1391" y="72"/>
                </a:cxn>
                <a:cxn ang="0">
                  <a:pos x="1405" y="144"/>
                </a:cxn>
                <a:cxn ang="0">
                  <a:pos x="1378" y="282"/>
                </a:cxn>
                <a:cxn ang="0">
                  <a:pos x="1313" y="322"/>
                </a:cxn>
                <a:cxn ang="0">
                  <a:pos x="1158" y="374"/>
                </a:cxn>
                <a:cxn ang="0">
                  <a:pos x="989" y="420"/>
                </a:cxn>
                <a:cxn ang="0">
                  <a:pos x="709" y="473"/>
                </a:cxn>
                <a:cxn ang="0">
                  <a:pos x="448" y="480"/>
                </a:cxn>
                <a:cxn ang="0">
                  <a:pos x="97" y="446"/>
                </a:cxn>
                <a:cxn ang="0">
                  <a:pos x="0" y="374"/>
                </a:cxn>
              </a:cxnLst>
              <a:rect l="0" t="0" r="r" b="b"/>
              <a:pathLst>
                <a:path w="1405" h="480">
                  <a:moveTo>
                    <a:pt x="0" y="374"/>
                  </a:moveTo>
                  <a:lnTo>
                    <a:pt x="32" y="335"/>
                  </a:lnTo>
                  <a:lnTo>
                    <a:pt x="103" y="322"/>
                  </a:lnTo>
                  <a:lnTo>
                    <a:pt x="332" y="367"/>
                  </a:lnTo>
                  <a:lnTo>
                    <a:pt x="552" y="407"/>
                  </a:lnTo>
                  <a:lnTo>
                    <a:pt x="826" y="401"/>
                  </a:lnTo>
                  <a:lnTo>
                    <a:pt x="1079" y="347"/>
                  </a:lnTo>
                  <a:lnTo>
                    <a:pt x="1236" y="256"/>
                  </a:lnTo>
                  <a:lnTo>
                    <a:pt x="1216" y="184"/>
                  </a:lnTo>
                  <a:lnTo>
                    <a:pt x="1243" y="85"/>
                  </a:lnTo>
                  <a:lnTo>
                    <a:pt x="1301" y="33"/>
                  </a:lnTo>
                  <a:lnTo>
                    <a:pt x="1366" y="0"/>
                  </a:lnTo>
                  <a:lnTo>
                    <a:pt x="1391" y="72"/>
                  </a:lnTo>
                  <a:lnTo>
                    <a:pt x="1405" y="144"/>
                  </a:lnTo>
                  <a:lnTo>
                    <a:pt x="1378" y="282"/>
                  </a:lnTo>
                  <a:lnTo>
                    <a:pt x="1313" y="322"/>
                  </a:lnTo>
                  <a:lnTo>
                    <a:pt x="1158" y="374"/>
                  </a:lnTo>
                  <a:lnTo>
                    <a:pt x="989" y="420"/>
                  </a:lnTo>
                  <a:lnTo>
                    <a:pt x="709" y="473"/>
                  </a:lnTo>
                  <a:lnTo>
                    <a:pt x="448" y="480"/>
                  </a:lnTo>
                  <a:lnTo>
                    <a:pt x="97" y="446"/>
                  </a:lnTo>
                  <a:lnTo>
                    <a:pt x="0" y="374"/>
                  </a:lnTo>
                  <a:close/>
                </a:path>
              </a:pathLst>
            </a:custGeom>
            <a:solidFill>
              <a:srgbClr val="00CC66"/>
            </a:solidFill>
            <a:ln w="9525">
              <a:solidFill>
                <a:schemeClr val="tx1"/>
              </a:solidFill>
              <a:round/>
              <a:headEnd/>
              <a:tailEnd/>
            </a:ln>
          </p:spPr>
          <p:txBody>
            <a:bodyPr/>
            <a:lstStyle/>
            <a:p>
              <a:endParaRPr lang="cs-CZ"/>
            </a:p>
          </p:txBody>
        </p:sp>
        <p:sp>
          <p:nvSpPr>
            <p:cNvPr id="40" name="Freeform 39"/>
            <p:cNvSpPr>
              <a:spLocks/>
            </p:cNvSpPr>
            <p:nvPr/>
          </p:nvSpPr>
          <p:spPr bwMode="auto">
            <a:xfrm>
              <a:off x="1710" y="2497"/>
              <a:ext cx="190" cy="171"/>
            </a:xfrm>
            <a:custGeom>
              <a:avLst/>
              <a:gdLst/>
              <a:ahLst/>
              <a:cxnLst>
                <a:cxn ang="0">
                  <a:pos x="20" y="683"/>
                </a:cxn>
                <a:cxn ang="0">
                  <a:pos x="0" y="617"/>
                </a:cxn>
                <a:cxn ang="0">
                  <a:pos x="39" y="558"/>
                </a:cxn>
                <a:cxn ang="0">
                  <a:pos x="169" y="506"/>
                </a:cxn>
                <a:cxn ang="0">
                  <a:pos x="319" y="493"/>
                </a:cxn>
                <a:cxn ang="0">
                  <a:pos x="423" y="459"/>
                </a:cxn>
                <a:cxn ang="0">
                  <a:pos x="488" y="400"/>
                </a:cxn>
                <a:cxn ang="0">
                  <a:pos x="559" y="269"/>
                </a:cxn>
                <a:cxn ang="0">
                  <a:pos x="618" y="124"/>
                </a:cxn>
                <a:cxn ang="0">
                  <a:pos x="618" y="52"/>
                </a:cxn>
                <a:cxn ang="0">
                  <a:pos x="651" y="13"/>
                </a:cxn>
                <a:cxn ang="0">
                  <a:pos x="696" y="0"/>
                </a:cxn>
                <a:cxn ang="0">
                  <a:pos x="741" y="33"/>
                </a:cxn>
                <a:cxn ang="0">
                  <a:pos x="761" y="104"/>
                </a:cxn>
                <a:cxn ang="0">
                  <a:pos x="755" y="197"/>
                </a:cxn>
                <a:cxn ang="0">
                  <a:pos x="729" y="262"/>
                </a:cxn>
                <a:cxn ang="0">
                  <a:pos x="703" y="262"/>
                </a:cxn>
                <a:cxn ang="0">
                  <a:pos x="690" y="237"/>
                </a:cxn>
                <a:cxn ang="0">
                  <a:pos x="651" y="230"/>
                </a:cxn>
                <a:cxn ang="0">
                  <a:pos x="579" y="328"/>
                </a:cxn>
                <a:cxn ang="0">
                  <a:pos x="494" y="479"/>
                </a:cxn>
                <a:cxn ang="0">
                  <a:pos x="436" y="545"/>
                </a:cxn>
                <a:cxn ang="0">
                  <a:pos x="319" y="584"/>
                </a:cxn>
                <a:cxn ang="0">
                  <a:pos x="182" y="624"/>
                </a:cxn>
                <a:cxn ang="0">
                  <a:pos x="92" y="656"/>
                </a:cxn>
                <a:cxn ang="0">
                  <a:pos x="20" y="683"/>
                </a:cxn>
              </a:cxnLst>
              <a:rect l="0" t="0" r="r" b="b"/>
              <a:pathLst>
                <a:path w="761" h="683">
                  <a:moveTo>
                    <a:pt x="20" y="683"/>
                  </a:moveTo>
                  <a:lnTo>
                    <a:pt x="0" y="617"/>
                  </a:lnTo>
                  <a:lnTo>
                    <a:pt x="39" y="558"/>
                  </a:lnTo>
                  <a:lnTo>
                    <a:pt x="169" y="506"/>
                  </a:lnTo>
                  <a:lnTo>
                    <a:pt x="319" y="493"/>
                  </a:lnTo>
                  <a:lnTo>
                    <a:pt x="423" y="459"/>
                  </a:lnTo>
                  <a:lnTo>
                    <a:pt x="488" y="400"/>
                  </a:lnTo>
                  <a:lnTo>
                    <a:pt x="559" y="269"/>
                  </a:lnTo>
                  <a:lnTo>
                    <a:pt x="618" y="124"/>
                  </a:lnTo>
                  <a:lnTo>
                    <a:pt x="618" y="52"/>
                  </a:lnTo>
                  <a:lnTo>
                    <a:pt x="651" y="13"/>
                  </a:lnTo>
                  <a:lnTo>
                    <a:pt x="696" y="0"/>
                  </a:lnTo>
                  <a:lnTo>
                    <a:pt x="741" y="33"/>
                  </a:lnTo>
                  <a:lnTo>
                    <a:pt x="761" y="104"/>
                  </a:lnTo>
                  <a:lnTo>
                    <a:pt x="755" y="197"/>
                  </a:lnTo>
                  <a:lnTo>
                    <a:pt x="729" y="262"/>
                  </a:lnTo>
                  <a:lnTo>
                    <a:pt x="703" y="262"/>
                  </a:lnTo>
                  <a:lnTo>
                    <a:pt x="690" y="237"/>
                  </a:lnTo>
                  <a:lnTo>
                    <a:pt x="651" y="230"/>
                  </a:lnTo>
                  <a:lnTo>
                    <a:pt x="579" y="328"/>
                  </a:lnTo>
                  <a:lnTo>
                    <a:pt x="494" y="479"/>
                  </a:lnTo>
                  <a:lnTo>
                    <a:pt x="436" y="545"/>
                  </a:lnTo>
                  <a:lnTo>
                    <a:pt x="319" y="584"/>
                  </a:lnTo>
                  <a:lnTo>
                    <a:pt x="182" y="624"/>
                  </a:lnTo>
                  <a:lnTo>
                    <a:pt x="92" y="656"/>
                  </a:lnTo>
                  <a:lnTo>
                    <a:pt x="20" y="683"/>
                  </a:lnTo>
                  <a:close/>
                </a:path>
              </a:pathLst>
            </a:custGeom>
            <a:solidFill>
              <a:srgbClr val="00CC66"/>
            </a:solidFill>
            <a:ln w="9525">
              <a:solidFill>
                <a:schemeClr val="tx1"/>
              </a:solidFill>
              <a:round/>
              <a:headEnd/>
              <a:tailEnd/>
            </a:ln>
          </p:spPr>
          <p:txBody>
            <a:bodyPr/>
            <a:lstStyle/>
            <a:p>
              <a:endParaRPr lang="cs-CZ"/>
            </a:p>
          </p:txBody>
        </p:sp>
        <p:sp>
          <p:nvSpPr>
            <p:cNvPr id="41" name="Freeform 40"/>
            <p:cNvSpPr>
              <a:spLocks/>
            </p:cNvSpPr>
            <p:nvPr/>
          </p:nvSpPr>
          <p:spPr bwMode="auto">
            <a:xfrm>
              <a:off x="1686" y="2643"/>
              <a:ext cx="144" cy="252"/>
            </a:xfrm>
            <a:custGeom>
              <a:avLst/>
              <a:gdLst/>
              <a:ahLst/>
              <a:cxnLst>
                <a:cxn ang="0">
                  <a:pos x="0" y="132"/>
                </a:cxn>
                <a:cxn ang="0">
                  <a:pos x="32" y="53"/>
                </a:cxn>
                <a:cxn ang="0">
                  <a:pos x="77" y="0"/>
                </a:cxn>
                <a:cxn ang="0">
                  <a:pos x="194" y="0"/>
                </a:cxn>
                <a:cxn ang="0">
                  <a:pos x="312" y="53"/>
                </a:cxn>
                <a:cxn ang="0">
                  <a:pos x="449" y="203"/>
                </a:cxn>
                <a:cxn ang="0">
                  <a:pos x="520" y="322"/>
                </a:cxn>
                <a:cxn ang="0">
                  <a:pos x="566" y="486"/>
                </a:cxn>
                <a:cxn ang="0">
                  <a:pos x="579" y="676"/>
                </a:cxn>
                <a:cxn ang="0">
                  <a:pos x="553" y="880"/>
                </a:cxn>
                <a:cxn ang="0">
                  <a:pos x="488" y="979"/>
                </a:cxn>
                <a:cxn ang="0">
                  <a:pos x="371" y="1011"/>
                </a:cxn>
                <a:cxn ang="0">
                  <a:pos x="299" y="1005"/>
                </a:cxn>
                <a:cxn ang="0">
                  <a:pos x="241" y="972"/>
                </a:cxn>
                <a:cxn ang="0">
                  <a:pos x="189" y="926"/>
                </a:cxn>
                <a:cxn ang="0">
                  <a:pos x="169" y="847"/>
                </a:cxn>
                <a:cxn ang="0">
                  <a:pos x="182" y="768"/>
                </a:cxn>
                <a:cxn ang="0">
                  <a:pos x="227" y="723"/>
                </a:cxn>
                <a:cxn ang="0">
                  <a:pos x="259" y="670"/>
                </a:cxn>
                <a:cxn ang="0">
                  <a:pos x="273" y="605"/>
                </a:cxn>
                <a:cxn ang="0">
                  <a:pos x="273" y="545"/>
                </a:cxn>
                <a:cxn ang="0">
                  <a:pos x="247" y="493"/>
                </a:cxn>
                <a:cxn ang="0">
                  <a:pos x="156" y="401"/>
                </a:cxn>
                <a:cxn ang="0">
                  <a:pos x="45" y="296"/>
                </a:cxn>
                <a:cxn ang="0">
                  <a:pos x="6" y="210"/>
                </a:cxn>
                <a:cxn ang="0">
                  <a:pos x="0" y="132"/>
                </a:cxn>
              </a:cxnLst>
              <a:rect l="0" t="0" r="r" b="b"/>
              <a:pathLst>
                <a:path w="579" h="1011">
                  <a:moveTo>
                    <a:pt x="0" y="132"/>
                  </a:moveTo>
                  <a:lnTo>
                    <a:pt x="32" y="53"/>
                  </a:lnTo>
                  <a:lnTo>
                    <a:pt x="77" y="0"/>
                  </a:lnTo>
                  <a:lnTo>
                    <a:pt x="194" y="0"/>
                  </a:lnTo>
                  <a:lnTo>
                    <a:pt x="312" y="53"/>
                  </a:lnTo>
                  <a:lnTo>
                    <a:pt x="449" y="203"/>
                  </a:lnTo>
                  <a:lnTo>
                    <a:pt x="520" y="322"/>
                  </a:lnTo>
                  <a:lnTo>
                    <a:pt x="566" y="486"/>
                  </a:lnTo>
                  <a:lnTo>
                    <a:pt x="579" y="676"/>
                  </a:lnTo>
                  <a:lnTo>
                    <a:pt x="553" y="880"/>
                  </a:lnTo>
                  <a:lnTo>
                    <a:pt x="488" y="979"/>
                  </a:lnTo>
                  <a:lnTo>
                    <a:pt x="371" y="1011"/>
                  </a:lnTo>
                  <a:lnTo>
                    <a:pt x="299" y="1005"/>
                  </a:lnTo>
                  <a:lnTo>
                    <a:pt x="241" y="972"/>
                  </a:lnTo>
                  <a:lnTo>
                    <a:pt x="189" y="926"/>
                  </a:lnTo>
                  <a:lnTo>
                    <a:pt x="169" y="847"/>
                  </a:lnTo>
                  <a:lnTo>
                    <a:pt x="182" y="768"/>
                  </a:lnTo>
                  <a:lnTo>
                    <a:pt x="227" y="723"/>
                  </a:lnTo>
                  <a:lnTo>
                    <a:pt x="259" y="670"/>
                  </a:lnTo>
                  <a:lnTo>
                    <a:pt x="273" y="605"/>
                  </a:lnTo>
                  <a:lnTo>
                    <a:pt x="273" y="545"/>
                  </a:lnTo>
                  <a:lnTo>
                    <a:pt x="247" y="493"/>
                  </a:lnTo>
                  <a:lnTo>
                    <a:pt x="156" y="401"/>
                  </a:lnTo>
                  <a:lnTo>
                    <a:pt x="45" y="296"/>
                  </a:lnTo>
                  <a:lnTo>
                    <a:pt x="6" y="210"/>
                  </a:lnTo>
                  <a:lnTo>
                    <a:pt x="0" y="132"/>
                  </a:lnTo>
                  <a:close/>
                </a:path>
              </a:pathLst>
            </a:custGeom>
            <a:solidFill>
              <a:srgbClr val="00CC66"/>
            </a:solidFill>
            <a:ln w="9525">
              <a:solidFill>
                <a:schemeClr val="tx1"/>
              </a:solidFill>
              <a:round/>
              <a:headEnd/>
              <a:tailEnd/>
            </a:ln>
          </p:spPr>
          <p:txBody>
            <a:bodyPr/>
            <a:lstStyle/>
            <a:p>
              <a:endParaRPr lang="cs-CZ"/>
            </a:p>
          </p:txBody>
        </p:sp>
        <p:sp>
          <p:nvSpPr>
            <p:cNvPr id="42" name="Freeform 41"/>
            <p:cNvSpPr>
              <a:spLocks/>
            </p:cNvSpPr>
            <p:nvPr/>
          </p:nvSpPr>
          <p:spPr bwMode="auto">
            <a:xfrm>
              <a:off x="1653" y="2471"/>
              <a:ext cx="148" cy="133"/>
            </a:xfrm>
            <a:custGeom>
              <a:avLst/>
              <a:gdLst/>
              <a:ahLst/>
              <a:cxnLst>
                <a:cxn ang="0">
                  <a:pos x="436" y="289"/>
                </a:cxn>
                <a:cxn ang="0">
                  <a:pos x="390" y="197"/>
                </a:cxn>
                <a:cxn ang="0">
                  <a:pos x="306" y="86"/>
                </a:cxn>
                <a:cxn ang="0">
                  <a:pos x="227" y="14"/>
                </a:cxn>
                <a:cxn ang="0">
                  <a:pos x="136" y="0"/>
                </a:cxn>
                <a:cxn ang="0">
                  <a:pos x="58" y="27"/>
                </a:cxn>
                <a:cxn ang="0">
                  <a:pos x="6" y="93"/>
                </a:cxn>
                <a:cxn ang="0">
                  <a:pos x="0" y="184"/>
                </a:cxn>
                <a:cxn ang="0">
                  <a:pos x="39" y="315"/>
                </a:cxn>
                <a:cxn ang="0">
                  <a:pos x="136" y="440"/>
                </a:cxn>
                <a:cxn ang="0">
                  <a:pos x="247" y="525"/>
                </a:cxn>
                <a:cxn ang="0">
                  <a:pos x="351" y="532"/>
                </a:cxn>
                <a:cxn ang="0">
                  <a:pos x="416" y="505"/>
                </a:cxn>
                <a:cxn ang="0">
                  <a:pos x="429" y="466"/>
                </a:cxn>
                <a:cxn ang="0">
                  <a:pos x="436" y="407"/>
                </a:cxn>
                <a:cxn ang="0">
                  <a:pos x="514" y="421"/>
                </a:cxn>
                <a:cxn ang="0">
                  <a:pos x="566" y="446"/>
                </a:cxn>
                <a:cxn ang="0">
                  <a:pos x="592" y="407"/>
                </a:cxn>
                <a:cxn ang="0">
                  <a:pos x="566" y="381"/>
                </a:cxn>
                <a:cxn ang="0">
                  <a:pos x="481" y="348"/>
                </a:cxn>
                <a:cxn ang="0">
                  <a:pos x="429" y="328"/>
                </a:cxn>
                <a:cxn ang="0">
                  <a:pos x="436" y="289"/>
                </a:cxn>
              </a:cxnLst>
              <a:rect l="0" t="0" r="r" b="b"/>
              <a:pathLst>
                <a:path w="592" h="532">
                  <a:moveTo>
                    <a:pt x="436" y="289"/>
                  </a:moveTo>
                  <a:lnTo>
                    <a:pt x="390" y="197"/>
                  </a:lnTo>
                  <a:lnTo>
                    <a:pt x="306" y="86"/>
                  </a:lnTo>
                  <a:lnTo>
                    <a:pt x="227" y="14"/>
                  </a:lnTo>
                  <a:lnTo>
                    <a:pt x="136" y="0"/>
                  </a:lnTo>
                  <a:lnTo>
                    <a:pt x="58" y="27"/>
                  </a:lnTo>
                  <a:lnTo>
                    <a:pt x="6" y="93"/>
                  </a:lnTo>
                  <a:lnTo>
                    <a:pt x="0" y="184"/>
                  </a:lnTo>
                  <a:lnTo>
                    <a:pt x="39" y="315"/>
                  </a:lnTo>
                  <a:lnTo>
                    <a:pt x="136" y="440"/>
                  </a:lnTo>
                  <a:lnTo>
                    <a:pt x="247" y="525"/>
                  </a:lnTo>
                  <a:lnTo>
                    <a:pt x="351" y="532"/>
                  </a:lnTo>
                  <a:lnTo>
                    <a:pt x="416" y="505"/>
                  </a:lnTo>
                  <a:lnTo>
                    <a:pt x="429" y="466"/>
                  </a:lnTo>
                  <a:lnTo>
                    <a:pt x="436" y="407"/>
                  </a:lnTo>
                  <a:lnTo>
                    <a:pt x="514" y="421"/>
                  </a:lnTo>
                  <a:lnTo>
                    <a:pt x="566" y="446"/>
                  </a:lnTo>
                  <a:lnTo>
                    <a:pt x="592" y="407"/>
                  </a:lnTo>
                  <a:lnTo>
                    <a:pt x="566" y="381"/>
                  </a:lnTo>
                  <a:lnTo>
                    <a:pt x="481" y="348"/>
                  </a:lnTo>
                  <a:lnTo>
                    <a:pt x="429" y="328"/>
                  </a:lnTo>
                  <a:lnTo>
                    <a:pt x="436" y="289"/>
                  </a:lnTo>
                  <a:close/>
                </a:path>
              </a:pathLst>
            </a:custGeom>
            <a:solidFill>
              <a:srgbClr val="00CC66"/>
            </a:solidFill>
            <a:ln w="9525">
              <a:solidFill>
                <a:schemeClr val="tx1"/>
              </a:solidFill>
              <a:round/>
              <a:headEnd/>
              <a:tailEnd/>
            </a:ln>
          </p:spPr>
          <p:txBody>
            <a:bodyPr/>
            <a:lstStyle/>
            <a:p>
              <a:endParaRPr lang="cs-CZ"/>
            </a:p>
          </p:txBody>
        </p:sp>
        <p:sp>
          <p:nvSpPr>
            <p:cNvPr id="43" name="Freeform 42"/>
            <p:cNvSpPr>
              <a:spLocks/>
            </p:cNvSpPr>
            <p:nvPr/>
          </p:nvSpPr>
          <p:spPr bwMode="auto">
            <a:xfrm>
              <a:off x="1720" y="2853"/>
              <a:ext cx="91" cy="249"/>
            </a:xfrm>
            <a:custGeom>
              <a:avLst/>
              <a:gdLst/>
              <a:ahLst/>
              <a:cxnLst>
                <a:cxn ang="0">
                  <a:pos x="90" y="0"/>
                </a:cxn>
                <a:cxn ang="0">
                  <a:pos x="155" y="6"/>
                </a:cxn>
                <a:cxn ang="0">
                  <a:pos x="202" y="92"/>
                </a:cxn>
                <a:cxn ang="0">
                  <a:pos x="188" y="178"/>
                </a:cxn>
                <a:cxn ang="0">
                  <a:pos x="169" y="355"/>
                </a:cxn>
                <a:cxn ang="0">
                  <a:pos x="175" y="466"/>
                </a:cxn>
                <a:cxn ang="0">
                  <a:pos x="169" y="578"/>
                </a:cxn>
                <a:cxn ang="0">
                  <a:pos x="117" y="807"/>
                </a:cxn>
                <a:cxn ang="0">
                  <a:pos x="104" y="866"/>
                </a:cxn>
                <a:cxn ang="0">
                  <a:pos x="117" y="880"/>
                </a:cxn>
                <a:cxn ang="0">
                  <a:pos x="188" y="841"/>
                </a:cxn>
                <a:cxn ang="0">
                  <a:pos x="305" y="821"/>
                </a:cxn>
                <a:cxn ang="0">
                  <a:pos x="364" y="847"/>
                </a:cxn>
                <a:cxn ang="0">
                  <a:pos x="357" y="893"/>
                </a:cxn>
                <a:cxn ang="0">
                  <a:pos x="279" y="913"/>
                </a:cxn>
                <a:cxn ang="0">
                  <a:pos x="188" y="920"/>
                </a:cxn>
                <a:cxn ang="0">
                  <a:pos x="97" y="959"/>
                </a:cxn>
                <a:cxn ang="0">
                  <a:pos x="26" y="997"/>
                </a:cxn>
                <a:cxn ang="0">
                  <a:pos x="0" y="979"/>
                </a:cxn>
                <a:cxn ang="0">
                  <a:pos x="0" y="913"/>
                </a:cxn>
                <a:cxn ang="0">
                  <a:pos x="52" y="788"/>
                </a:cxn>
                <a:cxn ang="0">
                  <a:pos x="78" y="644"/>
                </a:cxn>
                <a:cxn ang="0">
                  <a:pos x="90" y="440"/>
                </a:cxn>
                <a:cxn ang="0">
                  <a:pos x="65" y="257"/>
                </a:cxn>
                <a:cxn ang="0">
                  <a:pos x="39" y="112"/>
                </a:cxn>
                <a:cxn ang="0">
                  <a:pos x="65" y="0"/>
                </a:cxn>
                <a:cxn ang="0">
                  <a:pos x="90" y="0"/>
                </a:cxn>
              </a:cxnLst>
              <a:rect l="0" t="0" r="r" b="b"/>
              <a:pathLst>
                <a:path w="364" h="997">
                  <a:moveTo>
                    <a:pt x="90" y="0"/>
                  </a:moveTo>
                  <a:lnTo>
                    <a:pt x="155" y="6"/>
                  </a:lnTo>
                  <a:lnTo>
                    <a:pt x="202" y="92"/>
                  </a:lnTo>
                  <a:lnTo>
                    <a:pt x="188" y="178"/>
                  </a:lnTo>
                  <a:lnTo>
                    <a:pt x="169" y="355"/>
                  </a:lnTo>
                  <a:lnTo>
                    <a:pt x="175" y="466"/>
                  </a:lnTo>
                  <a:lnTo>
                    <a:pt x="169" y="578"/>
                  </a:lnTo>
                  <a:lnTo>
                    <a:pt x="117" y="807"/>
                  </a:lnTo>
                  <a:lnTo>
                    <a:pt x="104" y="866"/>
                  </a:lnTo>
                  <a:lnTo>
                    <a:pt x="117" y="880"/>
                  </a:lnTo>
                  <a:lnTo>
                    <a:pt x="188" y="841"/>
                  </a:lnTo>
                  <a:lnTo>
                    <a:pt x="305" y="821"/>
                  </a:lnTo>
                  <a:lnTo>
                    <a:pt x="364" y="847"/>
                  </a:lnTo>
                  <a:lnTo>
                    <a:pt x="357" y="893"/>
                  </a:lnTo>
                  <a:lnTo>
                    <a:pt x="279" y="913"/>
                  </a:lnTo>
                  <a:lnTo>
                    <a:pt x="188" y="920"/>
                  </a:lnTo>
                  <a:lnTo>
                    <a:pt x="97" y="959"/>
                  </a:lnTo>
                  <a:lnTo>
                    <a:pt x="26" y="997"/>
                  </a:lnTo>
                  <a:lnTo>
                    <a:pt x="0" y="979"/>
                  </a:lnTo>
                  <a:lnTo>
                    <a:pt x="0" y="913"/>
                  </a:lnTo>
                  <a:lnTo>
                    <a:pt x="52" y="788"/>
                  </a:lnTo>
                  <a:lnTo>
                    <a:pt x="78" y="644"/>
                  </a:lnTo>
                  <a:lnTo>
                    <a:pt x="90" y="440"/>
                  </a:lnTo>
                  <a:lnTo>
                    <a:pt x="65" y="257"/>
                  </a:lnTo>
                  <a:lnTo>
                    <a:pt x="39" y="112"/>
                  </a:lnTo>
                  <a:lnTo>
                    <a:pt x="65" y="0"/>
                  </a:lnTo>
                  <a:lnTo>
                    <a:pt x="90" y="0"/>
                  </a:lnTo>
                  <a:close/>
                </a:path>
              </a:pathLst>
            </a:custGeom>
            <a:solidFill>
              <a:srgbClr val="00CC66"/>
            </a:solidFill>
            <a:ln w="9525">
              <a:solidFill>
                <a:schemeClr val="tx1"/>
              </a:solidFill>
              <a:round/>
              <a:headEnd/>
              <a:tailEnd/>
            </a:ln>
          </p:spPr>
          <p:txBody>
            <a:bodyPr/>
            <a:lstStyle/>
            <a:p>
              <a:endParaRPr lang="cs-CZ"/>
            </a:p>
          </p:txBody>
        </p:sp>
        <p:sp>
          <p:nvSpPr>
            <p:cNvPr id="44" name="Freeform 43"/>
            <p:cNvSpPr>
              <a:spLocks/>
            </p:cNvSpPr>
            <p:nvPr/>
          </p:nvSpPr>
          <p:spPr bwMode="auto">
            <a:xfrm>
              <a:off x="1770" y="2830"/>
              <a:ext cx="146" cy="291"/>
            </a:xfrm>
            <a:custGeom>
              <a:avLst/>
              <a:gdLst/>
              <a:ahLst/>
              <a:cxnLst>
                <a:cxn ang="0">
                  <a:pos x="124" y="13"/>
                </a:cxn>
                <a:cxn ang="0">
                  <a:pos x="33" y="0"/>
                </a:cxn>
                <a:cxn ang="0">
                  <a:pos x="0" y="66"/>
                </a:cxn>
                <a:cxn ang="0">
                  <a:pos x="33" y="144"/>
                </a:cxn>
                <a:cxn ang="0">
                  <a:pos x="124" y="275"/>
                </a:cxn>
                <a:cxn ang="0">
                  <a:pos x="195" y="467"/>
                </a:cxn>
                <a:cxn ang="0">
                  <a:pos x="221" y="623"/>
                </a:cxn>
                <a:cxn ang="0">
                  <a:pos x="208" y="788"/>
                </a:cxn>
                <a:cxn ang="0">
                  <a:pos x="183" y="998"/>
                </a:cxn>
                <a:cxn ang="0">
                  <a:pos x="156" y="1116"/>
                </a:cxn>
                <a:cxn ang="0">
                  <a:pos x="169" y="1163"/>
                </a:cxn>
                <a:cxn ang="0">
                  <a:pos x="215" y="1163"/>
                </a:cxn>
                <a:cxn ang="0">
                  <a:pos x="300" y="1123"/>
                </a:cxn>
                <a:cxn ang="0">
                  <a:pos x="430" y="1096"/>
                </a:cxn>
                <a:cxn ang="0">
                  <a:pos x="567" y="1096"/>
                </a:cxn>
                <a:cxn ang="0">
                  <a:pos x="585" y="1057"/>
                </a:cxn>
                <a:cxn ang="0">
                  <a:pos x="508" y="1005"/>
                </a:cxn>
                <a:cxn ang="0">
                  <a:pos x="468" y="1005"/>
                </a:cxn>
                <a:cxn ang="0">
                  <a:pos x="300" y="1057"/>
                </a:cxn>
                <a:cxn ang="0">
                  <a:pos x="248" y="1077"/>
                </a:cxn>
                <a:cxn ang="0">
                  <a:pos x="235" y="1051"/>
                </a:cxn>
                <a:cxn ang="0">
                  <a:pos x="260" y="880"/>
                </a:cxn>
                <a:cxn ang="0">
                  <a:pos x="293" y="696"/>
                </a:cxn>
                <a:cxn ang="0">
                  <a:pos x="300" y="532"/>
                </a:cxn>
                <a:cxn ang="0">
                  <a:pos x="273" y="368"/>
                </a:cxn>
                <a:cxn ang="0">
                  <a:pos x="228" y="177"/>
                </a:cxn>
                <a:cxn ang="0">
                  <a:pos x="176" y="33"/>
                </a:cxn>
                <a:cxn ang="0">
                  <a:pos x="124" y="13"/>
                </a:cxn>
              </a:cxnLst>
              <a:rect l="0" t="0" r="r" b="b"/>
              <a:pathLst>
                <a:path w="585" h="1163">
                  <a:moveTo>
                    <a:pt x="124" y="13"/>
                  </a:moveTo>
                  <a:lnTo>
                    <a:pt x="33" y="0"/>
                  </a:lnTo>
                  <a:lnTo>
                    <a:pt x="0" y="66"/>
                  </a:lnTo>
                  <a:lnTo>
                    <a:pt x="33" y="144"/>
                  </a:lnTo>
                  <a:lnTo>
                    <a:pt x="124" y="275"/>
                  </a:lnTo>
                  <a:lnTo>
                    <a:pt x="195" y="467"/>
                  </a:lnTo>
                  <a:lnTo>
                    <a:pt x="221" y="623"/>
                  </a:lnTo>
                  <a:lnTo>
                    <a:pt x="208" y="788"/>
                  </a:lnTo>
                  <a:lnTo>
                    <a:pt x="183" y="998"/>
                  </a:lnTo>
                  <a:lnTo>
                    <a:pt x="156" y="1116"/>
                  </a:lnTo>
                  <a:lnTo>
                    <a:pt x="169" y="1163"/>
                  </a:lnTo>
                  <a:lnTo>
                    <a:pt x="215" y="1163"/>
                  </a:lnTo>
                  <a:lnTo>
                    <a:pt x="300" y="1123"/>
                  </a:lnTo>
                  <a:lnTo>
                    <a:pt x="430" y="1096"/>
                  </a:lnTo>
                  <a:lnTo>
                    <a:pt x="567" y="1096"/>
                  </a:lnTo>
                  <a:lnTo>
                    <a:pt x="585" y="1057"/>
                  </a:lnTo>
                  <a:lnTo>
                    <a:pt x="508" y="1005"/>
                  </a:lnTo>
                  <a:lnTo>
                    <a:pt x="468" y="1005"/>
                  </a:lnTo>
                  <a:lnTo>
                    <a:pt x="300" y="1057"/>
                  </a:lnTo>
                  <a:lnTo>
                    <a:pt x="248" y="1077"/>
                  </a:lnTo>
                  <a:lnTo>
                    <a:pt x="235" y="1051"/>
                  </a:lnTo>
                  <a:lnTo>
                    <a:pt x="260" y="880"/>
                  </a:lnTo>
                  <a:lnTo>
                    <a:pt x="293" y="696"/>
                  </a:lnTo>
                  <a:lnTo>
                    <a:pt x="300" y="532"/>
                  </a:lnTo>
                  <a:lnTo>
                    <a:pt x="273" y="368"/>
                  </a:lnTo>
                  <a:lnTo>
                    <a:pt x="228" y="177"/>
                  </a:lnTo>
                  <a:lnTo>
                    <a:pt x="176" y="33"/>
                  </a:lnTo>
                  <a:lnTo>
                    <a:pt x="124" y="13"/>
                  </a:lnTo>
                  <a:close/>
                </a:path>
              </a:pathLst>
            </a:custGeom>
            <a:solidFill>
              <a:srgbClr val="00CC66"/>
            </a:solidFill>
            <a:ln w="9525">
              <a:solidFill>
                <a:schemeClr val="tx1"/>
              </a:solidFill>
              <a:round/>
              <a:headEnd/>
              <a:tailEnd/>
            </a:ln>
          </p:spPr>
          <p:txBody>
            <a:bodyPr/>
            <a:lstStyle/>
            <a:p>
              <a:endParaRPr lang="cs-CZ"/>
            </a:p>
          </p:txBody>
        </p:sp>
      </p:grpSp>
      <p:grpSp>
        <p:nvGrpSpPr>
          <p:cNvPr id="45" name="Group 44"/>
          <p:cNvGrpSpPr>
            <a:grpSpLocks/>
          </p:cNvGrpSpPr>
          <p:nvPr/>
        </p:nvGrpSpPr>
        <p:grpSpPr bwMode="auto">
          <a:xfrm>
            <a:off x="1204907" y="4349743"/>
            <a:ext cx="468312" cy="625475"/>
            <a:chOff x="1871" y="3157"/>
            <a:chExt cx="259" cy="336"/>
          </a:xfrm>
        </p:grpSpPr>
        <p:sp>
          <p:nvSpPr>
            <p:cNvPr id="46" name="Freeform 45"/>
            <p:cNvSpPr>
              <a:spLocks/>
            </p:cNvSpPr>
            <p:nvPr/>
          </p:nvSpPr>
          <p:spPr bwMode="auto">
            <a:xfrm>
              <a:off x="1871" y="3157"/>
              <a:ext cx="259" cy="336"/>
            </a:xfrm>
            <a:custGeom>
              <a:avLst/>
              <a:gdLst/>
              <a:ahLst/>
              <a:cxnLst>
                <a:cxn ang="0">
                  <a:pos x="14" y="283"/>
                </a:cxn>
                <a:cxn ang="0">
                  <a:pos x="7" y="177"/>
                </a:cxn>
                <a:cxn ang="0">
                  <a:pos x="59" y="79"/>
                </a:cxn>
                <a:cxn ang="0">
                  <a:pos x="157" y="0"/>
                </a:cxn>
                <a:cxn ang="0">
                  <a:pos x="306" y="33"/>
                </a:cxn>
                <a:cxn ang="0">
                  <a:pos x="436" y="125"/>
                </a:cxn>
                <a:cxn ang="0">
                  <a:pos x="599" y="197"/>
                </a:cxn>
                <a:cxn ang="0">
                  <a:pos x="775" y="269"/>
                </a:cxn>
                <a:cxn ang="0">
                  <a:pos x="938" y="368"/>
                </a:cxn>
                <a:cxn ang="0">
                  <a:pos x="1035" y="459"/>
                </a:cxn>
                <a:cxn ang="0">
                  <a:pos x="1015" y="486"/>
                </a:cxn>
                <a:cxn ang="0">
                  <a:pos x="833" y="656"/>
                </a:cxn>
                <a:cxn ang="0">
                  <a:pos x="768" y="749"/>
                </a:cxn>
                <a:cxn ang="0">
                  <a:pos x="755" y="834"/>
                </a:cxn>
                <a:cxn ang="0">
                  <a:pos x="748" y="946"/>
                </a:cxn>
                <a:cxn ang="0">
                  <a:pos x="736" y="1090"/>
                </a:cxn>
                <a:cxn ang="0">
                  <a:pos x="703" y="1241"/>
                </a:cxn>
                <a:cxn ang="0">
                  <a:pos x="651" y="1326"/>
                </a:cxn>
                <a:cxn ang="0">
                  <a:pos x="599" y="1346"/>
                </a:cxn>
                <a:cxn ang="0">
                  <a:pos x="541" y="1300"/>
                </a:cxn>
                <a:cxn ang="0">
                  <a:pos x="443" y="1241"/>
                </a:cxn>
                <a:cxn ang="0">
                  <a:pos x="339" y="1176"/>
                </a:cxn>
                <a:cxn ang="0">
                  <a:pos x="222" y="1129"/>
                </a:cxn>
                <a:cxn ang="0">
                  <a:pos x="117" y="1116"/>
                </a:cxn>
                <a:cxn ang="0">
                  <a:pos x="65" y="1031"/>
                </a:cxn>
                <a:cxn ang="0">
                  <a:pos x="27" y="907"/>
                </a:cxn>
                <a:cxn ang="0">
                  <a:pos x="0" y="703"/>
                </a:cxn>
                <a:cxn ang="0">
                  <a:pos x="7" y="525"/>
                </a:cxn>
                <a:cxn ang="0">
                  <a:pos x="20" y="420"/>
                </a:cxn>
                <a:cxn ang="0">
                  <a:pos x="65" y="420"/>
                </a:cxn>
                <a:cxn ang="0">
                  <a:pos x="59" y="597"/>
                </a:cxn>
                <a:cxn ang="0">
                  <a:pos x="59" y="788"/>
                </a:cxn>
                <a:cxn ang="0">
                  <a:pos x="85" y="900"/>
                </a:cxn>
                <a:cxn ang="0">
                  <a:pos x="131" y="1031"/>
                </a:cxn>
                <a:cxn ang="0">
                  <a:pos x="234" y="1083"/>
                </a:cxn>
                <a:cxn ang="0">
                  <a:pos x="378" y="1122"/>
                </a:cxn>
                <a:cxn ang="0">
                  <a:pos x="494" y="1188"/>
                </a:cxn>
                <a:cxn ang="0">
                  <a:pos x="606" y="1267"/>
                </a:cxn>
                <a:cxn ang="0">
                  <a:pos x="651" y="1215"/>
                </a:cxn>
                <a:cxn ang="0">
                  <a:pos x="678" y="1103"/>
                </a:cxn>
                <a:cxn ang="0">
                  <a:pos x="690" y="959"/>
                </a:cxn>
                <a:cxn ang="0">
                  <a:pos x="703" y="808"/>
                </a:cxn>
                <a:cxn ang="0">
                  <a:pos x="748" y="676"/>
                </a:cxn>
                <a:cxn ang="0">
                  <a:pos x="878" y="538"/>
                </a:cxn>
                <a:cxn ang="0">
                  <a:pos x="938" y="466"/>
                </a:cxn>
                <a:cxn ang="0">
                  <a:pos x="931" y="439"/>
                </a:cxn>
                <a:cxn ang="0">
                  <a:pos x="768" y="328"/>
                </a:cxn>
                <a:cxn ang="0">
                  <a:pos x="606" y="256"/>
                </a:cxn>
                <a:cxn ang="0">
                  <a:pos x="469" y="190"/>
                </a:cxn>
                <a:cxn ang="0">
                  <a:pos x="384" y="151"/>
                </a:cxn>
                <a:cxn ang="0">
                  <a:pos x="299" y="99"/>
                </a:cxn>
                <a:cxn ang="0">
                  <a:pos x="247" y="72"/>
                </a:cxn>
                <a:cxn ang="0">
                  <a:pos x="163" y="66"/>
                </a:cxn>
                <a:cxn ang="0">
                  <a:pos x="111" y="111"/>
                </a:cxn>
                <a:cxn ang="0">
                  <a:pos x="72" y="184"/>
                </a:cxn>
                <a:cxn ang="0">
                  <a:pos x="72" y="249"/>
                </a:cxn>
                <a:cxn ang="0">
                  <a:pos x="65" y="315"/>
                </a:cxn>
                <a:cxn ang="0">
                  <a:pos x="14" y="283"/>
                </a:cxn>
              </a:cxnLst>
              <a:rect l="0" t="0" r="r" b="b"/>
              <a:pathLst>
                <a:path w="1035" h="1346">
                  <a:moveTo>
                    <a:pt x="14" y="283"/>
                  </a:moveTo>
                  <a:lnTo>
                    <a:pt x="7" y="177"/>
                  </a:lnTo>
                  <a:lnTo>
                    <a:pt x="59" y="79"/>
                  </a:lnTo>
                  <a:lnTo>
                    <a:pt x="157" y="0"/>
                  </a:lnTo>
                  <a:lnTo>
                    <a:pt x="306" y="33"/>
                  </a:lnTo>
                  <a:lnTo>
                    <a:pt x="436" y="125"/>
                  </a:lnTo>
                  <a:lnTo>
                    <a:pt x="599" y="197"/>
                  </a:lnTo>
                  <a:lnTo>
                    <a:pt x="775" y="269"/>
                  </a:lnTo>
                  <a:lnTo>
                    <a:pt x="938" y="368"/>
                  </a:lnTo>
                  <a:lnTo>
                    <a:pt x="1035" y="459"/>
                  </a:lnTo>
                  <a:lnTo>
                    <a:pt x="1015" y="486"/>
                  </a:lnTo>
                  <a:lnTo>
                    <a:pt x="833" y="656"/>
                  </a:lnTo>
                  <a:lnTo>
                    <a:pt x="768" y="749"/>
                  </a:lnTo>
                  <a:lnTo>
                    <a:pt x="755" y="834"/>
                  </a:lnTo>
                  <a:lnTo>
                    <a:pt x="748" y="946"/>
                  </a:lnTo>
                  <a:lnTo>
                    <a:pt x="736" y="1090"/>
                  </a:lnTo>
                  <a:lnTo>
                    <a:pt x="703" y="1241"/>
                  </a:lnTo>
                  <a:lnTo>
                    <a:pt x="651" y="1326"/>
                  </a:lnTo>
                  <a:lnTo>
                    <a:pt x="599" y="1346"/>
                  </a:lnTo>
                  <a:lnTo>
                    <a:pt x="541" y="1300"/>
                  </a:lnTo>
                  <a:lnTo>
                    <a:pt x="443" y="1241"/>
                  </a:lnTo>
                  <a:lnTo>
                    <a:pt x="339" y="1176"/>
                  </a:lnTo>
                  <a:lnTo>
                    <a:pt x="222" y="1129"/>
                  </a:lnTo>
                  <a:lnTo>
                    <a:pt x="117" y="1116"/>
                  </a:lnTo>
                  <a:lnTo>
                    <a:pt x="65" y="1031"/>
                  </a:lnTo>
                  <a:lnTo>
                    <a:pt x="27" y="907"/>
                  </a:lnTo>
                  <a:lnTo>
                    <a:pt x="0" y="703"/>
                  </a:lnTo>
                  <a:lnTo>
                    <a:pt x="7" y="525"/>
                  </a:lnTo>
                  <a:lnTo>
                    <a:pt x="20" y="420"/>
                  </a:lnTo>
                  <a:lnTo>
                    <a:pt x="65" y="420"/>
                  </a:lnTo>
                  <a:lnTo>
                    <a:pt x="59" y="597"/>
                  </a:lnTo>
                  <a:lnTo>
                    <a:pt x="59" y="788"/>
                  </a:lnTo>
                  <a:lnTo>
                    <a:pt x="85" y="900"/>
                  </a:lnTo>
                  <a:lnTo>
                    <a:pt x="131" y="1031"/>
                  </a:lnTo>
                  <a:lnTo>
                    <a:pt x="234" y="1083"/>
                  </a:lnTo>
                  <a:lnTo>
                    <a:pt x="378" y="1122"/>
                  </a:lnTo>
                  <a:lnTo>
                    <a:pt x="494" y="1188"/>
                  </a:lnTo>
                  <a:lnTo>
                    <a:pt x="606" y="1267"/>
                  </a:lnTo>
                  <a:lnTo>
                    <a:pt x="651" y="1215"/>
                  </a:lnTo>
                  <a:lnTo>
                    <a:pt x="678" y="1103"/>
                  </a:lnTo>
                  <a:lnTo>
                    <a:pt x="690" y="959"/>
                  </a:lnTo>
                  <a:lnTo>
                    <a:pt x="703" y="808"/>
                  </a:lnTo>
                  <a:lnTo>
                    <a:pt x="748" y="676"/>
                  </a:lnTo>
                  <a:lnTo>
                    <a:pt x="878" y="538"/>
                  </a:lnTo>
                  <a:lnTo>
                    <a:pt x="938" y="466"/>
                  </a:lnTo>
                  <a:lnTo>
                    <a:pt x="931" y="439"/>
                  </a:lnTo>
                  <a:lnTo>
                    <a:pt x="768" y="328"/>
                  </a:lnTo>
                  <a:lnTo>
                    <a:pt x="606" y="256"/>
                  </a:lnTo>
                  <a:lnTo>
                    <a:pt x="469" y="190"/>
                  </a:lnTo>
                  <a:lnTo>
                    <a:pt x="384" y="151"/>
                  </a:lnTo>
                  <a:lnTo>
                    <a:pt x="299" y="99"/>
                  </a:lnTo>
                  <a:lnTo>
                    <a:pt x="247" y="72"/>
                  </a:lnTo>
                  <a:lnTo>
                    <a:pt x="163" y="66"/>
                  </a:lnTo>
                  <a:lnTo>
                    <a:pt x="111" y="111"/>
                  </a:lnTo>
                  <a:lnTo>
                    <a:pt x="72" y="184"/>
                  </a:lnTo>
                  <a:lnTo>
                    <a:pt x="72" y="249"/>
                  </a:lnTo>
                  <a:lnTo>
                    <a:pt x="65" y="315"/>
                  </a:lnTo>
                  <a:lnTo>
                    <a:pt x="14" y="283"/>
                  </a:lnTo>
                  <a:close/>
                </a:path>
              </a:pathLst>
            </a:custGeom>
            <a:solidFill>
              <a:schemeClr val="accent1"/>
            </a:solidFill>
            <a:ln w="9525">
              <a:solidFill>
                <a:schemeClr val="tx1"/>
              </a:solidFill>
              <a:round/>
              <a:headEnd/>
              <a:tailEnd/>
            </a:ln>
          </p:spPr>
          <p:txBody>
            <a:bodyPr/>
            <a:lstStyle/>
            <a:p>
              <a:endParaRPr lang="cs-CZ"/>
            </a:p>
          </p:txBody>
        </p:sp>
        <p:sp>
          <p:nvSpPr>
            <p:cNvPr id="47" name="Freeform 46"/>
            <p:cNvSpPr>
              <a:spLocks/>
            </p:cNvSpPr>
            <p:nvPr/>
          </p:nvSpPr>
          <p:spPr bwMode="auto">
            <a:xfrm>
              <a:off x="1926" y="3260"/>
              <a:ext cx="82" cy="120"/>
            </a:xfrm>
            <a:custGeom>
              <a:avLst/>
              <a:gdLst/>
              <a:ahLst/>
              <a:cxnLst>
                <a:cxn ang="0">
                  <a:pos x="39" y="132"/>
                </a:cxn>
                <a:cxn ang="0">
                  <a:pos x="110" y="53"/>
                </a:cxn>
                <a:cxn ang="0">
                  <a:pos x="227" y="0"/>
                </a:cxn>
                <a:cxn ang="0">
                  <a:pos x="286" y="105"/>
                </a:cxn>
                <a:cxn ang="0">
                  <a:pos x="325" y="243"/>
                </a:cxn>
                <a:cxn ang="0">
                  <a:pos x="234" y="480"/>
                </a:cxn>
                <a:cxn ang="0">
                  <a:pos x="117" y="474"/>
                </a:cxn>
                <a:cxn ang="0">
                  <a:pos x="0" y="395"/>
                </a:cxn>
                <a:cxn ang="0">
                  <a:pos x="0" y="191"/>
                </a:cxn>
                <a:cxn ang="0">
                  <a:pos x="32" y="184"/>
                </a:cxn>
                <a:cxn ang="0">
                  <a:pos x="58" y="217"/>
                </a:cxn>
                <a:cxn ang="0">
                  <a:pos x="52" y="375"/>
                </a:cxn>
                <a:cxn ang="0">
                  <a:pos x="130" y="434"/>
                </a:cxn>
                <a:cxn ang="0">
                  <a:pos x="221" y="420"/>
                </a:cxn>
                <a:cxn ang="0">
                  <a:pos x="272" y="250"/>
                </a:cxn>
                <a:cxn ang="0">
                  <a:pos x="201" y="250"/>
                </a:cxn>
                <a:cxn ang="0">
                  <a:pos x="110" y="204"/>
                </a:cxn>
                <a:cxn ang="0">
                  <a:pos x="117" y="191"/>
                </a:cxn>
                <a:cxn ang="0">
                  <a:pos x="227" y="217"/>
                </a:cxn>
                <a:cxn ang="0">
                  <a:pos x="286" y="210"/>
                </a:cxn>
                <a:cxn ang="0">
                  <a:pos x="214" y="46"/>
                </a:cxn>
                <a:cxn ang="0">
                  <a:pos x="136" y="99"/>
                </a:cxn>
                <a:cxn ang="0">
                  <a:pos x="65" y="178"/>
                </a:cxn>
                <a:cxn ang="0">
                  <a:pos x="39" y="132"/>
                </a:cxn>
              </a:cxnLst>
              <a:rect l="0" t="0" r="r" b="b"/>
              <a:pathLst>
                <a:path w="325" h="480">
                  <a:moveTo>
                    <a:pt x="39" y="132"/>
                  </a:moveTo>
                  <a:lnTo>
                    <a:pt x="110" y="53"/>
                  </a:lnTo>
                  <a:lnTo>
                    <a:pt x="227" y="0"/>
                  </a:lnTo>
                  <a:lnTo>
                    <a:pt x="286" y="105"/>
                  </a:lnTo>
                  <a:lnTo>
                    <a:pt x="325" y="243"/>
                  </a:lnTo>
                  <a:lnTo>
                    <a:pt x="234" y="480"/>
                  </a:lnTo>
                  <a:lnTo>
                    <a:pt x="117" y="474"/>
                  </a:lnTo>
                  <a:lnTo>
                    <a:pt x="0" y="395"/>
                  </a:lnTo>
                  <a:lnTo>
                    <a:pt x="0" y="191"/>
                  </a:lnTo>
                  <a:lnTo>
                    <a:pt x="32" y="184"/>
                  </a:lnTo>
                  <a:lnTo>
                    <a:pt x="58" y="217"/>
                  </a:lnTo>
                  <a:lnTo>
                    <a:pt x="52" y="375"/>
                  </a:lnTo>
                  <a:lnTo>
                    <a:pt x="130" y="434"/>
                  </a:lnTo>
                  <a:lnTo>
                    <a:pt x="221" y="420"/>
                  </a:lnTo>
                  <a:lnTo>
                    <a:pt x="272" y="250"/>
                  </a:lnTo>
                  <a:lnTo>
                    <a:pt x="201" y="250"/>
                  </a:lnTo>
                  <a:lnTo>
                    <a:pt x="110" y="204"/>
                  </a:lnTo>
                  <a:lnTo>
                    <a:pt x="117" y="191"/>
                  </a:lnTo>
                  <a:lnTo>
                    <a:pt x="227" y="217"/>
                  </a:lnTo>
                  <a:lnTo>
                    <a:pt x="286" y="210"/>
                  </a:lnTo>
                  <a:lnTo>
                    <a:pt x="214" y="46"/>
                  </a:lnTo>
                  <a:lnTo>
                    <a:pt x="136" y="99"/>
                  </a:lnTo>
                  <a:lnTo>
                    <a:pt x="65" y="178"/>
                  </a:lnTo>
                  <a:lnTo>
                    <a:pt x="39" y="132"/>
                  </a:lnTo>
                  <a:close/>
                </a:path>
              </a:pathLst>
            </a:custGeom>
            <a:solidFill>
              <a:schemeClr val="accent1"/>
            </a:solidFill>
            <a:ln w="9525">
              <a:solidFill>
                <a:schemeClr val="tx1"/>
              </a:solidFill>
              <a:round/>
              <a:headEnd/>
              <a:tailEnd/>
            </a:ln>
          </p:spPr>
          <p:txBody>
            <a:bodyPr/>
            <a:lstStyle/>
            <a:p>
              <a:endParaRPr lang="cs-CZ"/>
            </a:p>
          </p:txBody>
        </p:sp>
      </p:grpSp>
      <p:grpSp>
        <p:nvGrpSpPr>
          <p:cNvPr id="48" name="Group 47"/>
          <p:cNvGrpSpPr>
            <a:grpSpLocks/>
          </p:cNvGrpSpPr>
          <p:nvPr/>
        </p:nvGrpSpPr>
        <p:grpSpPr bwMode="auto">
          <a:xfrm>
            <a:off x="811207" y="4419593"/>
            <a:ext cx="788987" cy="1212850"/>
            <a:chOff x="1653" y="3195"/>
            <a:chExt cx="436" cy="650"/>
          </a:xfrm>
        </p:grpSpPr>
        <p:sp>
          <p:nvSpPr>
            <p:cNvPr id="49" name="Freeform 48"/>
            <p:cNvSpPr>
              <a:spLocks/>
            </p:cNvSpPr>
            <p:nvPr/>
          </p:nvSpPr>
          <p:spPr bwMode="auto">
            <a:xfrm>
              <a:off x="1738" y="3306"/>
              <a:ext cx="351" cy="120"/>
            </a:xfrm>
            <a:custGeom>
              <a:avLst/>
              <a:gdLst/>
              <a:ahLst/>
              <a:cxnLst>
                <a:cxn ang="0">
                  <a:pos x="0" y="374"/>
                </a:cxn>
                <a:cxn ang="0">
                  <a:pos x="32" y="335"/>
                </a:cxn>
                <a:cxn ang="0">
                  <a:pos x="103" y="322"/>
                </a:cxn>
                <a:cxn ang="0">
                  <a:pos x="332" y="367"/>
                </a:cxn>
                <a:cxn ang="0">
                  <a:pos x="552" y="407"/>
                </a:cxn>
                <a:cxn ang="0">
                  <a:pos x="826" y="401"/>
                </a:cxn>
                <a:cxn ang="0">
                  <a:pos x="1079" y="347"/>
                </a:cxn>
                <a:cxn ang="0">
                  <a:pos x="1236" y="256"/>
                </a:cxn>
                <a:cxn ang="0">
                  <a:pos x="1216" y="184"/>
                </a:cxn>
                <a:cxn ang="0">
                  <a:pos x="1243" y="85"/>
                </a:cxn>
                <a:cxn ang="0">
                  <a:pos x="1301" y="33"/>
                </a:cxn>
                <a:cxn ang="0">
                  <a:pos x="1366" y="0"/>
                </a:cxn>
                <a:cxn ang="0">
                  <a:pos x="1391" y="72"/>
                </a:cxn>
                <a:cxn ang="0">
                  <a:pos x="1405" y="144"/>
                </a:cxn>
                <a:cxn ang="0">
                  <a:pos x="1378" y="282"/>
                </a:cxn>
                <a:cxn ang="0">
                  <a:pos x="1313" y="322"/>
                </a:cxn>
                <a:cxn ang="0">
                  <a:pos x="1158" y="374"/>
                </a:cxn>
                <a:cxn ang="0">
                  <a:pos x="989" y="420"/>
                </a:cxn>
                <a:cxn ang="0">
                  <a:pos x="709" y="473"/>
                </a:cxn>
                <a:cxn ang="0">
                  <a:pos x="448" y="480"/>
                </a:cxn>
                <a:cxn ang="0">
                  <a:pos x="97" y="446"/>
                </a:cxn>
                <a:cxn ang="0">
                  <a:pos x="0" y="374"/>
                </a:cxn>
              </a:cxnLst>
              <a:rect l="0" t="0" r="r" b="b"/>
              <a:pathLst>
                <a:path w="1405" h="480">
                  <a:moveTo>
                    <a:pt x="0" y="374"/>
                  </a:moveTo>
                  <a:lnTo>
                    <a:pt x="32" y="335"/>
                  </a:lnTo>
                  <a:lnTo>
                    <a:pt x="103" y="322"/>
                  </a:lnTo>
                  <a:lnTo>
                    <a:pt x="332" y="367"/>
                  </a:lnTo>
                  <a:lnTo>
                    <a:pt x="552" y="407"/>
                  </a:lnTo>
                  <a:lnTo>
                    <a:pt x="826" y="401"/>
                  </a:lnTo>
                  <a:lnTo>
                    <a:pt x="1079" y="347"/>
                  </a:lnTo>
                  <a:lnTo>
                    <a:pt x="1236" y="256"/>
                  </a:lnTo>
                  <a:lnTo>
                    <a:pt x="1216" y="184"/>
                  </a:lnTo>
                  <a:lnTo>
                    <a:pt x="1243" y="85"/>
                  </a:lnTo>
                  <a:lnTo>
                    <a:pt x="1301" y="33"/>
                  </a:lnTo>
                  <a:lnTo>
                    <a:pt x="1366" y="0"/>
                  </a:lnTo>
                  <a:lnTo>
                    <a:pt x="1391" y="72"/>
                  </a:lnTo>
                  <a:lnTo>
                    <a:pt x="1405" y="144"/>
                  </a:lnTo>
                  <a:lnTo>
                    <a:pt x="1378" y="282"/>
                  </a:lnTo>
                  <a:lnTo>
                    <a:pt x="1313" y="322"/>
                  </a:lnTo>
                  <a:lnTo>
                    <a:pt x="1158" y="374"/>
                  </a:lnTo>
                  <a:lnTo>
                    <a:pt x="989" y="420"/>
                  </a:lnTo>
                  <a:lnTo>
                    <a:pt x="709" y="473"/>
                  </a:lnTo>
                  <a:lnTo>
                    <a:pt x="448" y="480"/>
                  </a:lnTo>
                  <a:lnTo>
                    <a:pt x="97" y="446"/>
                  </a:lnTo>
                  <a:lnTo>
                    <a:pt x="0" y="374"/>
                  </a:lnTo>
                  <a:close/>
                </a:path>
              </a:pathLst>
            </a:custGeom>
            <a:solidFill>
              <a:srgbClr val="A50021"/>
            </a:solidFill>
            <a:ln w="9525">
              <a:solidFill>
                <a:schemeClr val="tx1"/>
              </a:solidFill>
              <a:round/>
              <a:headEnd/>
              <a:tailEnd/>
            </a:ln>
          </p:spPr>
          <p:txBody>
            <a:bodyPr/>
            <a:lstStyle/>
            <a:p>
              <a:endParaRPr lang="cs-CZ"/>
            </a:p>
          </p:txBody>
        </p:sp>
        <p:sp>
          <p:nvSpPr>
            <p:cNvPr id="50" name="Freeform 49"/>
            <p:cNvSpPr>
              <a:spLocks/>
            </p:cNvSpPr>
            <p:nvPr/>
          </p:nvSpPr>
          <p:spPr bwMode="auto">
            <a:xfrm>
              <a:off x="1710" y="3221"/>
              <a:ext cx="190" cy="171"/>
            </a:xfrm>
            <a:custGeom>
              <a:avLst/>
              <a:gdLst/>
              <a:ahLst/>
              <a:cxnLst>
                <a:cxn ang="0">
                  <a:pos x="20" y="683"/>
                </a:cxn>
                <a:cxn ang="0">
                  <a:pos x="0" y="617"/>
                </a:cxn>
                <a:cxn ang="0">
                  <a:pos x="39" y="558"/>
                </a:cxn>
                <a:cxn ang="0">
                  <a:pos x="169" y="506"/>
                </a:cxn>
                <a:cxn ang="0">
                  <a:pos x="319" y="493"/>
                </a:cxn>
                <a:cxn ang="0">
                  <a:pos x="423" y="459"/>
                </a:cxn>
                <a:cxn ang="0">
                  <a:pos x="488" y="400"/>
                </a:cxn>
                <a:cxn ang="0">
                  <a:pos x="559" y="269"/>
                </a:cxn>
                <a:cxn ang="0">
                  <a:pos x="618" y="124"/>
                </a:cxn>
                <a:cxn ang="0">
                  <a:pos x="618" y="52"/>
                </a:cxn>
                <a:cxn ang="0">
                  <a:pos x="651" y="13"/>
                </a:cxn>
                <a:cxn ang="0">
                  <a:pos x="696" y="0"/>
                </a:cxn>
                <a:cxn ang="0">
                  <a:pos x="741" y="33"/>
                </a:cxn>
                <a:cxn ang="0">
                  <a:pos x="761" y="104"/>
                </a:cxn>
                <a:cxn ang="0">
                  <a:pos x="755" y="197"/>
                </a:cxn>
                <a:cxn ang="0">
                  <a:pos x="729" y="262"/>
                </a:cxn>
                <a:cxn ang="0">
                  <a:pos x="703" y="262"/>
                </a:cxn>
                <a:cxn ang="0">
                  <a:pos x="690" y="237"/>
                </a:cxn>
                <a:cxn ang="0">
                  <a:pos x="651" y="230"/>
                </a:cxn>
                <a:cxn ang="0">
                  <a:pos x="579" y="328"/>
                </a:cxn>
                <a:cxn ang="0">
                  <a:pos x="494" y="479"/>
                </a:cxn>
                <a:cxn ang="0">
                  <a:pos x="436" y="545"/>
                </a:cxn>
                <a:cxn ang="0">
                  <a:pos x="319" y="584"/>
                </a:cxn>
                <a:cxn ang="0">
                  <a:pos x="182" y="624"/>
                </a:cxn>
                <a:cxn ang="0">
                  <a:pos x="92" y="656"/>
                </a:cxn>
                <a:cxn ang="0">
                  <a:pos x="20" y="683"/>
                </a:cxn>
              </a:cxnLst>
              <a:rect l="0" t="0" r="r" b="b"/>
              <a:pathLst>
                <a:path w="761" h="683">
                  <a:moveTo>
                    <a:pt x="20" y="683"/>
                  </a:moveTo>
                  <a:lnTo>
                    <a:pt x="0" y="617"/>
                  </a:lnTo>
                  <a:lnTo>
                    <a:pt x="39" y="558"/>
                  </a:lnTo>
                  <a:lnTo>
                    <a:pt x="169" y="506"/>
                  </a:lnTo>
                  <a:lnTo>
                    <a:pt x="319" y="493"/>
                  </a:lnTo>
                  <a:lnTo>
                    <a:pt x="423" y="459"/>
                  </a:lnTo>
                  <a:lnTo>
                    <a:pt x="488" y="400"/>
                  </a:lnTo>
                  <a:lnTo>
                    <a:pt x="559" y="269"/>
                  </a:lnTo>
                  <a:lnTo>
                    <a:pt x="618" y="124"/>
                  </a:lnTo>
                  <a:lnTo>
                    <a:pt x="618" y="52"/>
                  </a:lnTo>
                  <a:lnTo>
                    <a:pt x="651" y="13"/>
                  </a:lnTo>
                  <a:lnTo>
                    <a:pt x="696" y="0"/>
                  </a:lnTo>
                  <a:lnTo>
                    <a:pt x="741" y="33"/>
                  </a:lnTo>
                  <a:lnTo>
                    <a:pt x="761" y="104"/>
                  </a:lnTo>
                  <a:lnTo>
                    <a:pt x="755" y="197"/>
                  </a:lnTo>
                  <a:lnTo>
                    <a:pt x="729" y="262"/>
                  </a:lnTo>
                  <a:lnTo>
                    <a:pt x="703" y="262"/>
                  </a:lnTo>
                  <a:lnTo>
                    <a:pt x="690" y="237"/>
                  </a:lnTo>
                  <a:lnTo>
                    <a:pt x="651" y="230"/>
                  </a:lnTo>
                  <a:lnTo>
                    <a:pt x="579" y="328"/>
                  </a:lnTo>
                  <a:lnTo>
                    <a:pt x="494" y="479"/>
                  </a:lnTo>
                  <a:lnTo>
                    <a:pt x="436" y="545"/>
                  </a:lnTo>
                  <a:lnTo>
                    <a:pt x="319" y="584"/>
                  </a:lnTo>
                  <a:lnTo>
                    <a:pt x="182" y="624"/>
                  </a:lnTo>
                  <a:lnTo>
                    <a:pt x="92" y="656"/>
                  </a:lnTo>
                  <a:lnTo>
                    <a:pt x="20" y="683"/>
                  </a:lnTo>
                  <a:close/>
                </a:path>
              </a:pathLst>
            </a:custGeom>
            <a:solidFill>
              <a:srgbClr val="A50021"/>
            </a:solidFill>
            <a:ln w="9525">
              <a:solidFill>
                <a:schemeClr val="tx1"/>
              </a:solidFill>
              <a:round/>
              <a:headEnd/>
              <a:tailEnd/>
            </a:ln>
          </p:spPr>
          <p:txBody>
            <a:bodyPr/>
            <a:lstStyle/>
            <a:p>
              <a:endParaRPr lang="cs-CZ"/>
            </a:p>
          </p:txBody>
        </p:sp>
        <p:sp>
          <p:nvSpPr>
            <p:cNvPr id="51" name="Freeform 50"/>
            <p:cNvSpPr>
              <a:spLocks/>
            </p:cNvSpPr>
            <p:nvPr/>
          </p:nvSpPr>
          <p:spPr bwMode="auto">
            <a:xfrm>
              <a:off x="1686" y="3367"/>
              <a:ext cx="144" cy="252"/>
            </a:xfrm>
            <a:custGeom>
              <a:avLst/>
              <a:gdLst/>
              <a:ahLst/>
              <a:cxnLst>
                <a:cxn ang="0">
                  <a:pos x="0" y="132"/>
                </a:cxn>
                <a:cxn ang="0">
                  <a:pos x="32" y="53"/>
                </a:cxn>
                <a:cxn ang="0">
                  <a:pos x="77" y="0"/>
                </a:cxn>
                <a:cxn ang="0">
                  <a:pos x="194" y="0"/>
                </a:cxn>
                <a:cxn ang="0">
                  <a:pos x="312" y="53"/>
                </a:cxn>
                <a:cxn ang="0">
                  <a:pos x="449" y="203"/>
                </a:cxn>
                <a:cxn ang="0">
                  <a:pos x="520" y="322"/>
                </a:cxn>
                <a:cxn ang="0">
                  <a:pos x="566" y="486"/>
                </a:cxn>
                <a:cxn ang="0">
                  <a:pos x="579" y="676"/>
                </a:cxn>
                <a:cxn ang="0">
                  <a:pos x="553" y="880"/>
                </a:cxn>
                <a:cxn ang="0">
                  <a:pos x="488" y="979"/>
                </a:cxn>
                <a:cxn ang="0">
                  <a:pos x="371" y="1011"/>
                </a:cxn>
                <a:cxn ang="0">
                  <a:pos x="299" y="1005"/>
                </a:cxn>
                <a:cxn ang="0">
                  <a:pos x="241" y="972"/>
                </a:cxn>
                <a:cxn ang="0">
                  <a:pos x="189" y="926"/>
                </a:cxn>
                <a:cxn ang="0">
                  <a:pos x="169" y="847"/>
                </a:cxn>
                <a:cxn ang="0">
                  <a:pos x="182" y="768"/>
                </a:cxn>
                <a:cxn ang="0">
                  <a:pos x="227" y="723"/>
                </a:cxn>
                <a:cxn ang="0">
                  <a:pos x="259" y="670"/>
                </a:cxn>
                <a:cxn ang="0">
                  <a:pos x="273" y="605"/>
                </a:cxn>
                <a:cxn ang="0">
                  <a:pos x="273" y="545"/>
                </a:cxn>
                <a:cxn ang="0">
                  <a:pos x="247" y="493"/>
                </a:cxn>
                <a:cxn ang="0">
                  <a:pos x="156" y="401"/>
                </a:cxn>
                <a:cxn ang="0">
                  <a:pos x="45" y="296"/>
                </a:cxn>
                <a:cxn ang="0">
                  <a:pos x="6" y="210"/>
                </a:cxn>
                <a:cxn ang="0">
                  <a:pos x="0" y="132"/>
                </a:cxn>
              </a:cxnLst>
              <a:rect l="0" t="0" r="r" b="b"/>
              <a:pathLst>
                <a:path w="579" h="1011">
                  <a:moveTo>
                    <a:pt x="0" y="132"/>
                  </a:moveTo>
                  <a:lnTo>
                    <a:pt x="32" y="53"/>
                  </a:lnTo>
                  <a:lnTo>
                    <a:pt x="77" y="0"/>
                  </a:lnTo>
                  <a:lnTo>
                    <a:pt x="194" y="0"/>
                  </a:lnTo>
                  <a:lnTo>
                    <a:pt x="312" y="53"/>
                  </a:lnTo>
                  <a:lnTo>
                    <a:pt x="449" y="203"/>
                  </a:lnTo>
                  <a:lnTo>
                    <a:pt x="520" y="322"/>
                  </a:lnTo>
                  <a:lnTo>
                    <a:pt x="566" y="486"/>
                  </a:lnTo>
                  <a:lnTo>
                    <a:pt x="579" y="676"/>
                  </a:lnTo>
                  <a:lnTo>
                    <a:pt x="553" y="880"/>
                  </a:lnTo>
                  <a:lnTo>
                    <a:pt x="488" y="979"/>
                  </a:lnTo>
                  <a:lnTo>
                    <a:pt x="371" y="1011"/>
                  </a:lnTo>
                  <a:lnTo>
                    <a:pt x="299" y="1005"/>
                  </a:lnTo>
                  <a:lnTo>
                    <a:pt x="241" y="972"/>
                  </a:lnTo>
                  <a:lnTo>
                    <a:pt x="189" y="926"/>
                  </a:lnTo>
                  <a:lnTo>
                    <a:pt x="169" y="847"/>
                  </a:lnTo>
                  <a:lnTo>
                    <a:pt x="182" y="768"/>
                  </a:lnTo>
                  <a:lnTo>
                    <a:pt x="227" y="723"/>
                  </a:lnTo>
                  <a:lnTo>
                    <a:pt x="259" y="670"/>
                  </a:lnTo>
                  <a:lnTo>
                    <a:pt x="273" y="605"/>
                  </a:lnTo>
                  <a:lnTo>
                    <a:pt x="273" y="545"/>
                  </a:lnTo>
                  <a:lnTo>
                    <a:pt x="247" y="493"/>
                  </a:lnTo>
                  <a:lnTo>
                    <a:pt x="156" y="401"/>
                  </a:lnTo>
                  <a:lnTo>
                    <a:pt x="45" y="296"/>
                  </a:lnTo>
                  <a:lnTo>
                    <a:pt x="6" y="210"/>
                  </a:lnTo>
                  <a:lnTo>
                    <a:pt x="0" y="132"/>
                  </a:lnTo>
                  <a:close/>
                </a:path>
              </a:pathLst>
            </a:custGeom>
            <a:solidFill>
              <a:srgbClr val="A50021"/>
            </a:solidFill>
            <a:ln w="9525">
              <a:solidFill>
                <a:schemeClr val="tx1"/>
              </a:solidFill>
              <a:round/>
              <a:headEnd/>
              <a:tailEnd/>
            </a:ln>
          </p:spPr>
          <p:txBody>
            <a:bodyPr/>
            <a:lstStyle/>
            <a:p>
              <a:endParaRPr lang="cs-CZ"/>
            </a:p>
          </p:txBody>
        </p:sp>
        <p:sp>
          <p:nvSpPr>
            <p:cNvPr id="52" name="Freeform 51"/>
            <p:cNvSpPr>
              <a:spLocks/>
            </p:cNvSpPr>
            <p:nvPr/>
          </p:nvSpPr>
          <p:spPr bwMode="auto">
            <a:xfrm>
              <a:off x="1653" y="3195"/>
              <a:ext cx="148" cy="133"/>
            </a:xfrm>
            <a:custGeom>
              <a:avLst/>
              <a:gdLst/>
              <a:ahLst/>
              <a:cxnLst>
                <a:cxn ang="0">
                  <a:pos x="436" y="289"/>
                </a:cxn>
                <a:cxn ang="0">
                  <a:pos x="390" y="197"/>
                </a:cxn>
                <a:cxn ang="0">
                  <a:pos x="306" y="86"/>
                </a:cxn>
                <a:cxn ang="0">
                  <a:pos x="227" y="14"/>
                </a:cxn>
                <a:cxn ang="0">
                  <a:pos x="136" y="0"/>
                </a:cxn>
                <a:cxn ang="0">
                  <a:pos x="58" y="27"/>
                </a:cxn>
                <a:cxn ang="0">
                  <a:pos x="6" y="93"/>
                </a:cxn>
                <a:cxn ang="0">
                  <a:pos x="0" y="184"/>
                </a:cxn>
                <a:cxn ang="0">
                  <a:pos x="39" y="315"/>
                </a:cxn>
                <a:cxn ang="0">
                  <a:pos x="136" y="440"/>
                </a:cxn>
                <a:cxn ang="0">
                  <a:pos x="247" y="525"/>
                </a:cxn>
                <a:cxn ang="0">
                  <a:pos x="351" y="532"/>
                </a:cxn>
                <a:cxn ang="0">
                  <a:pos x="416" y="505"/>
                </a:cxn>
                <a:cxn ang="0">
                  <a:pos x="429" y="466"/>
                </a:cxn>
                <a:cxn ang="0">
                  <a:pos x="436" y="407"/>
                </a:cxn>
                <a:cxn ang="0">
                  <a:pos x="514" y="421"/>
                </a:cxn>
                <a:cxn ang="0">
                  <a:pos x="566" y="446"/>
                </a:cxn>
                <a:cxn ang="0">
                  <a:pos x="592" y="407"/>
                </a:cxn>
                <a:cxn ang="0">
                  <a:pos x="566" y="381"/>
                </a:cxn>
                <a:cxn ang="0">
                  <a:pos x="481" y="348"/>
                </a:cxn>
                <a:cxn ang="0">
                  <a:pos x="429" y="328"/>
                </a:cxn>
                <a:cxn ang="0">
                  <a:pos x="436" y="289"/>
                </a:cxn>
              </a:cxnLst>
              <a:rect l="0" t="0" r="r" b="b"/>
              <a:pathLst>
                <a:path w="592" h="532">
                  <a:moveTo>
                    <a:pt x="436" y="289"/>
                  </a:moveTo>
                  <a:lnTo>
                    <a:pt x="390" y="197"/>
                  </a:lnTo>
                  <a:lnTo>
                    <a:pt x="306" y="86"/>
                  </a:lnTo>
                  <a:lnTo>
                    <a:pt x="227" y="14"/>
                  </a:lnTo>
                  <a:lnTo>
                    <a:pt x="136" y="0"/>
                  </a:lnTo>
                  <a:lnTo>
                    <a:pt x="58" y="27"/>
                  </a:lnTo>
                  <a:lnTo>
                    <a:pt x="6" y="93"/>
                  </a:lnTo>
                  <a:lnTo>
                    <a:pt x="0" y="184"/>
                  </a:lnTo>
                  <a:lnTo>
                    <a:pt x="39" y="315"/>
                  </a:lnTo>
                  <a:lnTo>
                    <a:pt x="136" y="440"/>
                  </a:lnTo>
                  <a:lnTo>
                    <a:pt x="247" y="525"/>
                  </a:lnTo>
                  <a:lnTo>
                    <a:pt x="351" y="532"/>
                  </a:lnTo>
                  <a:lnTo>
                    <a:pt x="416" y="505"/>
                  </a:lnTo>
                  <a:lnTo>
                    <a:pt x="429" y="466"/>
                  </a:lnTo>
                  <a:lnTo>
                    <a:pt x="436" y="407"/>
                  </a:lnTo>
                  <a:lnTo>
                    <a:pt x="514" y="421"/>
                  </a:lnTo>
                  <a:lnTo>
                    <a:pt x="566" y="446"/>
                  </a:lnTo>
                  <a:lnTo>
                    <a:pt x="592" y="407"/>
                  </a:lnTo>
                  <a:lnTo>
                    <a:pt x="566" y="381"/>
                  </a:lnTo>
                  <a:lnTo>
                    <a:pt x="481" y="348"/>
                  </a:lnTo>
                  <a:lnTo>
                    <a:pt x="429" y="328"/>
                  </a:lnTo>
                  <a:lnTo>
                    <a:pt x="436" y="289"/>
                  </a:lnTo>
                  <a:close/>
                </a:path>
              </a:pathLst>
            </a:custGeom>
            <a:solidFill>
              <a:srgbClr val="A50021"/>
            </a:solidFill>
            <a:ln w="9525">
              <a:solidFill>
                <a:schemeClr val="tx1"/>
              </a:solidFill>
              <a:round/>
              <a:headEnd/>
              <a:tailEnd/>
            </a:ln>
          </p:spPr>
          <p:txBody>
            <a:bodyPr/>
            <a:lstStyle/>
            <a:p>
              <a:endParaRPr lang="cs-CZ"/>
            </a:p>
          </p:txBody>
        </p:sp>
        <p:sp>
          <p:nvSpPr>
            <p:cNvPr id="53" name="Freeform 52"/>
            <p:cNvSpPr>
              <a:spLocks/>
            </p:cNvSpPr>
            <p:nvPr/>
          </p:nvSpPr>
          <p:spPr bwMode="auto">
            <a:xfrm>
              <a:off x="1720" y="3577"/>
              <a:ext cx="91" cy="249"/>
            </a:xfrm>
            <a:custGeom>
              <a:avLst/>
              <a:gdLst/>
              <a:ahLst/>
              <a:cxnLst>
                <a:cxn ang="0">
                  <a:pos x="90" y="0"/>
                </a:cxn>
                <a:cxn ang="0">
                  <a:pos x="155" y="6"/>
                </a:cxn>
                <a:cxn ang="0">
                  <a:pos x="202" y="92"/>
                </a:cxn>
                <a:cxn ang="0">
                  <a:pos x="188" y="178"/>
                </a:cxn>
                <a:cxn ang="0">
                  <a:pos x="169" y="355"/>
                </a:cxn>
                <a:cxn ang="0">
                  <a:pos x="175" y="466"/>
                </a:cxn>
                <a:cxn ang="0">
                  <a:pos x="169" y="578"/>
                </a:cxn>
                <a:cxn ang="0">
                  <a:pos x="117" y="807"/>
                </a:cxn>
                <a:cxn ang="0">
                  <a:pos x="104" y="866"/>
                </a:cxn>
                <a:cxn ang="0">
                  <a:pos x="117" y="880"/>
                </a:cxn>
                <a:cxn ang="0">
                  <a:pos x="188" y="841"/>
                </a:cxn>
                <a:cxn ang="0">
                  <a:pos x="305" y="821"/>
                </a:cxn>
                <a:cxn ang="0">
                  <a:pos x="364" y="847"/>
                </a:cxn>
                <a:cxn ang="0">
                  <a:pos x="357" y="893"/>
                </a:cxn>
                <a:cxn ang="0">
                  <a:pos x="279" y="913"/>
                </a:cxn>
                <a:cxn ang="0">
                  <a:pos x="188" y="920"/>
                </a:cxn>
                <a:cxn ang="0">
                  <a:pos x="97" y="959"/>
                </a:cxn>
                <a:cxn ang="0">
                  <a:pos x="26" y="997"/>
                </a:cxn>
                <a:cxn ang="0">
                  <a:pos x="0" y="979"/>
                </a:cxn>
                <a:cxn ang="0">
                  <a:pos x="0" y="913"/>
                </a:cxn>
                <a:cxn ang="0">
                  <a:pos x="52" y="788"/>
                </a:cxn>
                <a:cxn ang="0">
                  <a:pos x="78" y="644"/>
                </a:cxn>
                <a:cxn ang="0">
                  <a:pos x="90" y="440"/>
                </a:cxn>
                <a:cxn ang="0">
                  <a:pos x="65" y="257"/>
                </a:cxn>
                <a:cxn ang="0">
                  <a:pos x="39" y="112"/>
                </a:cxn>
                <a:cxn ang="0">
                  <a:pos x="65" y="0"/>
                </a:cxn>
                <a:cxn ang="0">
                  <a:pos x="90" y="0"/>
                </a:cxn>
              </a:cxnLst>
              <a:rect l="0" t="0" r="r" b="b"/>
              <a:pathLst>
                <a:path w="364" h="997">
                  <a:moveTo>
                    <a:pt x="90" y="0"/>
                  </a:moveTo>
                  <a:lnTo>
                    <a:pt x="155" y="6"/>
                  </a:lnTo>
                  <a:lnTo>
                    <a:pt x="202" y="92"/>
                  </a:lnTo>
                  <a:lnTo>
                    <a:pt x="188" y="178"/>
                  </a:lnTo>
                  <a:lnTo>
                    <a:pt x="169" y="355"/>
                  </a:lnTo>
                  <a:lnTo>
                    <a:pt x="175" y="466"/>
                  </a:lnTo>
                  <a:lnTo>
                    <a:pt x="169" y="578"/>
                  </a:lnTo>
                  <a:lnTo>
                    <a:pt x="117" y="807"/>
                  </a:lnTo>
                  <a:lnTo>
                    <a:pt x="104" y="866"/>
                  </a:lnTo>
                  <a:lnTo>
                    <a:pt x="117" y="880"/>
                  </a:lnTo>
                  <a:lnTo>
                    <a:pt x="188" y="841"/>
                  </a:lnTo>
                  <a:lnTo>
                    <a:pt x="305" y="821"/>
                  </a:lnTo>
                  <a:lnTo>
                    <a:pt x="364" y="847"/>
                  </a:lnTo>
                  <a:lnTo>
                    <a:pt x="357" y="893"/>
                  </a:lnTo>
                  <a:lnTo>
                    <a:pt x="279" y="913"/>
                  </a:lnTo>
                  <a:lnTo>
                    <a:pt x="188" y="920"/>
                  </a:lnTo>
                  <a:lnTo>
                    <a:pt x="97" y="959"/>
                  </a:lnTo>
                  <a:lnTo>
                    <a:pt x="26" y="997"/>
                  </a:lnTo>
                  <a:lnTo>
                    <a:pt x="0" y="979"/>
                  </a:lnTo>
                  <a:lnTo>
                    <a:pt x="0" y="913"/>
                  </a:lnTo>
                  <a:lnTo>
                    <a:pt x="52" y="788"/>
                  </a:lnTo>
                  <a:lnTo>
                    <a:pt x="78" y="644"/>
                  </a:lnTo>
                  <a:lnTo>
                    <a:pt x="90" y="440"/>
                  </a:lnTo>
                  <a:lnTo>
                    <a:pt x="65" y="257"/>
                  </a:lnTo>
                  <a:lnTo>
                    <a:pt x="39" y="112"/>
                  </a:lnTo>
                  <a:lnTo>
                    <a:pt x="65" y="0"/>
                  </a:lnTo>
                  <a:lnTo>
                    <a:pt x="90" y="0"/>
                  </a:lnTo>
                  <a:close/>
                </a:path>
              </a:pathLst>
            </a:custGeom>
            <a:solidFill>
              <a:srgbClr val="A50021"/>
            </a:solidFill>
            <a:ln w="9525">
              <a:solidFill>
                <a:schemeClr val="tx1"/>
              </a:solidFill>
              <a:round/>
              <a:headEnd/>
              <a:tailEnd/>
            </a:ln>
          </p:spPr>
          <p:txBody>
            <a:bodyPr/>
            <a:lstStyle/>
            <a:p>
              <a:endParaRPr lang="cs-CZ"/>
            </a:p>
          </p:txBody>
        </p:sp>
        <p:sp>
          <p:nvSpPr>
            <p:cNvPr id="54" name="Freeform 53"/>
            <p:cNvSpPr>
              <a:spLocks/>
            </p:cNvSpPr>
            <p:nvPr/>
          </p:nvSpPr>
          <p:spPr bwMode="auto">
            <a:xfrm>
              <a:off x="1770" y="3554"/>
              <a:ext cx="146" cy="291"/>
            </a:xfrm>
            <a:custGeom>
              <a:avLst/>
              <a:gdLst/>
              <a:ahLst/>
              <a:cxnLst>
                <a:cxn ang="0">
                  <a:pos x="124" y="13"/>
                </a:cxn>
                <a:cxn ang="0">
                  <a:pos x="33" y="0"/>
                </a:cxn>
                <a:cxn ang="0">
                  <a:pos x="0" y="66"/>
                </a:cxn>
                <a:cxn ang="0">
                  <a:pos x="33" y="144"/>
                </a:cxn>
                <a:cxn ang="0">
                  <a:pos x="124" y="275"/>
                </a:cxn>
                <a:cxn ang="0">
                  <a:pos x="195" y="467"/>
                </a:cxn>
                <a:cxn ang="0">
                  <a:pos x="221" y="623"/>
                </a:cxn>
                <a:cxn ang="0">
                  <a:pos x="208" y="788"/>
                </a:cxn>
                <a:cxn ang="0">
                  <a:pos x="183" y="998"/>
                </a:cxn>
                <a:cxn ang="0">
                  <a:pos x="156" y="1116"/>
                </a:cxn>
                <a:cxn ang="0">
                  <a:pos x="169" y="1163"/>
                </a:cxn>
                <a:cxn ang="0">
                  <a:pos x="215" y="1163"/>
                </a:cxn>
                <a:cxn ang="0">
                  <a:pos x="300" y="1123"/>
                </a:cxn>
                <a:cxn ang="0">
                  <a:pos x="430" y="1096"/>
                </a:cxn>
                <a:cxn ang="0">
                  <a:pos x="567" y="1096"/>
                </a:cxn>
                <a:cxn ang="0">
                  <a:pos x="585" y="1057"/>
                </a:cxn>
                <a:cxn ang="0">
                  <a:pos x="508" y="1005"/>
                </a:cxn>
                <a:cxn ang="0">
                  <a:pos x="468" y="1005"/>
                </a:cxn>
                <a:cxn ang="0">
                  <a:pos x="300" y="1057"/>
                </a:cxn>
                <a:cxn ang="0">
                  <a:pos x="248" y="1077"/>
                </a:cxn>
                <a:cxn ang="0">
                  <a:pos x="235" y="1051"/>
                </a:cxn>
                <a:cxn ang="0">
                  <a:pos x="260" y="880"/>
                </a:cxn>
                <a:cxn ang="0">
                  <a:pos x="293" y="696"/>
                </a:cxn>
                <a:cxn ang="0">
                  <a:pos x="300" y="532"/>
                </a:cxn>
                <a:cxn ang="0">
                  <a:pos x="273" y="368"/>
                </a:cxn>
                <a:cxn ang="0">
                  <a:pos x="228" y="177"/>
                </a:cxn>
                <a:cxn ang="0">
                  <a:pos x="176" y="33"/>
                </a:cxn>
                <a:cxn ang="0">
                  <a:pos x="124" y="13"/>
                </a:cxn>
              </a:cxnLst>
              <a:rect l="0" t="0" r="r" b="b"/>
              <a:pathLst>
                <a:path w="585" h="1163">
                  <a:moveTo>
                    <a:pt x="124" y="13"/>
                  </a:moveTo>
                  <a:lnTo>
                    <a:pt x="33" y="0"/>
                  </a:lnTo>
                  <a:lnTo>
                    <a:pt x="0" y="66"/>
                  </a:lnTo>
                  <a:lnTo>
                    <a:pt x="33" y="144"/>
                  </a:lnTo>
                  <a:lnTo>
                    <a:pt x="124" y="275"/>
                  </a:lnTo>
                  <a:lnTo>
                    <a:pt x="195" y="467"/>
                  </a:lnTo>
                  <a:lnTo>
                    <a:pt x="221" y="623"/>
                  </a:lnTo>
                  <a:lnTo>
                    <a:pt x="208" y="788"/>
                  </a:lnTo>
                  <a:lnTo>
                    <a:pt x="183" y="998"/>
                  </a:lnTo>
                  <a:lnTo>
                    <a:pt x="156" y="1116"/>
                  </a:lnTo>
                  <a:lnTo>
                    <a:pt x="169" y="1163"/>
                  </a:lnTo>
                  <a:lnTo>
                    <a:pt x="215" y="1163"/>
                  </a:lnTo>
                  <a:lnTo>
                    <a:pt x="300" y="1123"/>
                  </a:lnTo>
                  <a:lnTo>
                    <a:pt x="430" y="1096"/>
                  </a:lnTo>
                  <a:lnTo>
                    <a:pt x="567" y="1096"/>
                  </a:lnTo>
                  <a:lnTo>
                    <a:pt x="585" y="1057"/>
                  </a:lnTo>
                  <a:lnTo>
                    <a:pt x="508" y="1005"/>
                  </a:lnTo>
                  <a:lnTo>
                    <a:pt x="468" y="1005"/>
                  </a:lnTo>
                  <a:lnTo>
                    <a:pt x="300" y="1057"/>
                  </a:lnTo>
                  <a:lnTo>
                    <a:pt x="248" y="1077"/>
                  </a:lnTo>
                  <a:lnTo>
                    <a:pt x="235" y="1051"/>
                  </a:lnTo>
                  <a:lnTo>
                    <a:pt x="260" y="880"/>
                  </a:lnTo>
                  <a:lnTo>
                    <a:pt x="293" y="696"/>
                  </a:lnTo>
                  <a:lnTo>
                    <a:pt x="300" y="532"/>
                  </a:lnTo>
                  <a:lnTo>
                    <a:pt x="273" y="368"/>
                  </a:lnTo>
                  <a:lnTo>
                    <a:pt x="228" y="177"/>
                  </a:lnTo>
                  <a:lnTo>
                    <a:pt x="176" y="33"/>
                  </a:lnTo>
                  <a:lnTo>
                    <a:pt x="124" y="13"/>
                  </a:lnTo>
                  <a:close/>
                </a:path>
              </a:pathLst>
            </a:custGeom>
            <a:solidFill>
              <a:srgbClr val="A50021"/>
            </a:solidFill>
            <a:ln w="9525">
              <a:solidFill>
                <a:schemeClr val="tx1"/>
              </a:solidFill>
              <a:round/>
              <a:headEnd/>
              <a:tailEnd/>
            </a:ln>
          </p:spPr>
          <p:txBody>
            <a:bodyPr/>
            <a:lstStyle/>
            <a:p>
              <a:endParaRPr lang="cs-CZ"/>
            </a:p>
          </p:txBody>
        </p:sp>
      </p:grpSp>
    </p:spTree>
    <p:extLst>
      <p:ext uri="{BB962C8B-B14F-4D97-AF65-F5344CB8AC3E}">
        <p14:creationId xmlns:p14="http://schemas.microsoft.com/office/powerpoint/2010/main" val="550387475"/>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0" presetClass="entr" presetSubtype="0" fill="hold" grpId="0" nodeType="click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anim calcmode="lin" valueType="num">
                                      <p:cBhvr>
                                        <p:cTn id="8" dur="2000" fill="hold"/>
                                        <p:tgtEl>
                                          <p:spTgt spid="2"/>
                                        </p:tgtEl>
                                        <p:attrNameLst>
                                          <p:attrName>ppt_x</p:attrName>
                                        </p:attrNameLst>
                                      </p:cBhvr>
                                      <p:tavLst>
                                        <p:tav tm="0">
                                          <p:val>
                                            <p:strVal val="#ppt_x-.1"/>
                                          </p:val>
                                        </p:tav>
                                        <p:tav tm="100000">
                                          <p:val>
                                            <p:strVal val="#ppt_x"/>
                                          </p:val>
                                        </p:tav>
                                      </p:tavLst>
                                    </p:anim>
                                    <p:anim calcmode="lin" valueType="num">
                                      <p:cBhvr>
                                        <p:cTn id="9" dur="20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19"/>
                                        </p:tgtEl>
                                        <p:attrNameLst>
                                          <p:attrName>style.visibility</p:attrName>
                                        </p:attrNameLst>
                                      </p:cBhvr>
                                      <p:to>
                                        <p:strVal val="visible"/>
                                      </p:to>
                                    </p:set>
                                    <p:animEffect transition="in" filter="fade">
                                      <p:cBhvr>
                                        <p:cTn id="14" dur="2000"/>
                                        <p:tgtEl>
                                          <p:spTgt spid="19"/>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fade">
                                      <p:cBhvr>
                                        <p:cTn id="19" dur="2000"/>
                                        <p:tgtEl>
                                          <p:spTgt spid="2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20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2000"/>
                                        <p:tgtEl>
                                          <p:spTgt spid="5"/>
                                        </p:tgtEl>
                                      </p:cBhvr>
                                    </p:animEffect>
                                  </p:childTnLst>
                                </p:cTn>
                              </p:par>
                              <p:par>
                                <p:cTn id="26" presetID="10" presetClass="entr" presetSubtype="0" fill="hold" nodeType="withEffect">
                                  <p:stCondLst>
                                    <p:cond delay="0"/>
                                  </p:stCondLst>
                                  <p:childTnLst>
                                    <p:set>
                                      <p:cBhvr>
                                        <p:cTn id="27" dur="1" fill="hold">
                                          <p:stCondLst>
                                            <p:cond delay="0"/>
                                          </p:stCondLst>
                                        </p:cTn>
                                        <p:tgtEl>
                                          <p:spTgt spid="23"/>
                                        </p:tgtEl>
                                        <p:attrNameLst>
                                          <p:attrName>style.visibility</p:attrName>
                                        </p:attrNameLst>
                                      </p:cBhvr>
                                      <p:to>
                                        <p:strVal val="visible"/>
                                      </p:to>
                                    </p:set>
                                    <p:animEffect transition="in" filter="fade">
                                      <p:cBhvr>
                                        <p:cTn id="28" dur="2000"/>
                                        <p:tgtEl>
                                          <p:spTgt spid="23"/>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4"/>
                                        </p:tgtEl>
                                        <p:attrNameLst>
                                          <p:attrName>style.visibility</p:attrName>
                                        </p:attrNameLst>
                                      </p:cBhvr>
                                      <p:to>
                                        <p:strVal val="visible"/>
                                      </p:to>
                                    </p:set>
                                    <p:animEffect transition="in" filter="fade">
                                      <p:cBhvr>
                                        <p:cTn id="33" dur="2000"/>
                                        <p:tgtEl>
                                          <p:spTgt spid="4"/>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0"/>
                                        </p:tgtEl>
                                        <p:attrNameLst>
                                          <p:attrName>style.visibility</p:attrName>
                                        </p:attrNameLst>
                                      </p:cBhvr>
                                      <p:to>
                                        <p:strVal val="visible"/>
                                      </p:to>
                                    </p:set>
                                    <p:animEffect transition="in" filter="fade">
                                      <p:cBhvr>
                                        <p:cTn id="36" dur="2000"/>
                                        <p:tgtEl>
                                          <p:spTgt spid="20"/>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9"/>
                                        </p:tgtEl>
                                        <p:attrNameLst>
                                          <p:attrName>style.visibility</p:attrName>
                                        </p:attrNameLst>
                                      </p:cBhvr>
                                      <p:to>
                                        <p:strVal val="visible"/>
                                      </p:to>
                                    </p:set>
                                    <p:animEffect transition="in" filter="fade">
                                      <p:cBhvr>
                                        <p:cTn id="41" dur="2000"/>
                                        <p:tgtEl>
                                          <p:spTgt spid="9"/>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fade">
                                      <p:cBhvr>
                                        <p:cTn id="44" dur="2000"/>
                                        <p:tgtEl>
                                          <p:spTgt spid="17"/>
                                        </p:tgtEl>
                                      </p:cBhvr>
                                    </p:animEffect>
                                  </p:childTnLst>
                                </p:cTn>
                              </p:par>
                              <p:par>
                                <p:cTn id="45" presetID="10" presetClass="entr" presetSubtype="0" fill="hold" nodeType="withEffect">
                                  <p:stCondLst>
                                    <p:cond delay="0"/>
                                  </p:stCondLst>
                                  <p:childTnLst>
                                    <p:set>
                                      <p:cBhvr>
                                        <p:cTn id="46" dur="1" fill="hold">
                                          <p:stCondLst>
                                            <p:cond delay="0"/>
                                          </p:stCondLst>
                                        </p:cTn>
                                        <p:tgtEl>
                                          <p:spTgt spid="35"/>
                                        </p:tgtEl>
                                        <p:attrNameLst>
                                          <p:attrName>style.visibility</p:attrName>
                                        </p:attrNameLst>
                                      </p:cBhvr>
                                      <p:to>
                                        <p:strVal val="visible"/>
                                      </p:to>
                                    </p:set>
                                    <p:animEffect transition="in" filter="fade">
                                      <p:cBhvr>
                                        <p:cTn id="47" dur="2000"/>
                                        <p:tgtEl>
                                          <p:spTgt spid="35"/>
                                        </p:tgtEl>
                                      </p:cBhvr>
                                    </p:animEffect>
                                  </p:childTnLst>
                                </p:cTn>
                              </p:par>
                              <p:par>
                                <p:cTn id="48" presetID="10" presetClass="entr" presetSubtype="0" fill="hold" nodeType="withEffect">
                                  <p:stCondLst>
                                    <p:cond delay="0"/>
                                  </p:stCondLst>
                                  <p:childTnLst>
                                    <p:set>
                                      <p:cBhvr>
                                        <p:cTn id="49" dur="1" fill="hold">
                                          <p:stCondLst>
                                            <p:cond delay="0"/>
                                          </p:stCondLst>
                                        </p:cTn>
                                        <p:tgtEl>
                                          <p:spTgt spid="38"/>
                                        </p:tgtEl>
                                        <p:attrNameLst>
                                          <p:attrName>style.visibility</p:attrName>
                                        </p:attrNameLst>
                                      </p:cBhvr>
                                      <p:to>
                                        <p:strVal val="visible"/>
                                      </p:to>
                                    </p:set>
                                    <p:animEffect transition="in" filter="fade">
                                      <p:cBhvr>
                                        <p:cTn id="50" dur="2000"/>
                                        <p:tgtEl>
                                          <p:spTgt spid="38"/>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8"/>
                                        </p:tgtEl>
                                        <p:attrNameLst>
                                          <p:attrName>style.visibility</p:attrName>
                                        </p:attrNameLst>
                                      </p:cBhvr>
                                      <p:to>
                                        <p:strVal val="visible"/>
                                      </p:to>
                                    </p:set>
                                    <p:animEffect transition="in" filter="fade">
                                      <p:cBhvr>
                                        <p:cTn id="55" dur="2000"/>
                                        <p:tgtEl>
                                          <p:spTgt spid="8"/>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21"/>
                                        </p:tgtEl>
                                        <p:attrNameLst>
                                          <p:attrName>style.visibility</p:attrName>
                                        </p:attrNameLst>
                                      </p:cBhvr>
                                      <p:to>
                                        <p:strVal val="visible"/>
                                      </p:to>
                                    </p:set>
                                    <p:animEffect transition="in" filter="fade">
                                      <p:cBhvr>
                                        <p:cTn id="58" dur="2000"/>
                                        <p:tgtEl>
                                          <p:spTgt spid="21"/>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13"/>
                                        </p:tgtEl>
                                        <p:attrNameLst>
                                          <p:attrName>style.visibility</p:attrName>
                                        </p:attrNameLst>
                                      </p:cBhvr>
                                      <p:to>
                                        <p:strVal val="visible"/>
                                      </p:to>
                                    </p:set>
                                    <p:animEffect transition="in" filter="fade">
                                      <p:cBhvr>
                                        <p:cTn id="63" dur="2000"/>
                                        <p:tgtEl>
                                          <p:spTgt spid="13"/>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18"/>
                                        </p:tgtEl>
                                        <p:attrNameLst>
                                          <p:attrName>style.visibility</p:attrName>
                                        </p:attrNameLst>
                                      </p:cBhvr>
                                      <p:to>
                                        <p:strVal val="visible"/>
                                      </p:to>
                                    </p:set>
                                    <p:animEffect transition="in" filter="fade">
                                      <p:cBhvr>
                                        <p:cTn id="66" dur="2000"/>
                                        <p:tgtEl>
                                          <p:spTgt spid="18"/>
                                        </p:tgtEl>
                                      </p:cBhvr>
                                    </p:animEffect>
                                  </p:childTnLst>
                                </p:cTn>
                              </p:par>
                              <p:par>
                                <p:cTn id="67" presetID="10" presetClass="entr" presetSubtype="0" fill="hold" nodeType="withEffect">
                                  <p:stCondLst>
                                    <p:cond delay="0"/>
                                  </p:stCondLst>
                                  <p:childTnLst>
                                    <p:set>
                                      <p:cBhvr>
                                        <p:cTn id="68" dur="1" fill="hold">
                                          <p:stCondLst>
                                            <p:cond delay="0"/>
                                          </p:stCondLst>
                                        </p:cTn>
                                        <p:tgtEl>
                                          <p:spTgt spid="45"/>
                                        </p:tgtEl>
                                        <p:attrNameLst>
                                          <p:attrName>style.visibility</p:attrName>
                                        </p:attrNameLst>
                                      </p:cBhvr>
                                      <p:to>
                                        <p:strVal val="visible"/>
                                      </p:to>
                                    </p:set>
                                    <p:animEffect transition="in" filter="fade">
                                      <p:cBhvr>
                                        <p:cTn id="69" dur="2000"/>
                                        <p:tgtEl>
                                          <p:spTgt spid="45"/>
                                        </p:tgtEl>
                                      </p:cBhvr>
                                    </p:animEffect>
                                  </p:childTnLst>
                                </p:cTn>
                              </p:par>
                              <p:par>
                                <p:cTn id="70" presetID="10" presetClass="entr" presetSubtype="0" fill="hold" nodeType="withEffect">
                                  <p:stCondLst>
                                    <p:cond delay="0"/>
                                  </p:stCondLst>
                                  <p:childTnLst>
                                    <p:set>
                                      <p:cBhvr>
                                        <p:cTn id="71" dur="1" fill="hold">
                                          <p:stCondLst>
                                            <p:cond delay="0"/>
                                          </p:stCondLst>
                                        </p:cTn>
                                        <p:tgtEl>
                                          <p:spTgt spid="48"/>
                                        </p:tgtEl>
                                        <p:attrNameLst>
                                          <p:attrName>style.visibility</p:attrName>
                                        </p:attrNameLst>
                                      </p:cBhvr>
                                      <p:to>
                                        <p:strVal val="visible"/>
                                      </p:to>
                                    </p:set>
                                    <p:animEffect transition="in" filter="fade">
                                      <p:cBhvr>
                                        <p:cTn id="72" dur="2000"/>
                                        <p:tgtEl>
                                          <p:spTgt spid="48"/>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33"/>
                                        </p:tgtEl>
                                        <p:attrNameLst>
                                          <p:attrName>style.visibility</p:attrName>
                                        </p:attrNameLst>
                                      </p:cBhvr>
                                      <p:to>
                                        <p:strVal val="visible"/>
                                      </p:to>
                                    </p:set>
                                    <p:animEffect transition="in" filter="fade">
                                      <p:cBhvr>
                                        <p:cTn id="77" dur="2000"/>
                                        <p:tgtEl>
                                          <p:spTgt spid="33"/>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12"/>
                                        </p:tgtEl>
                                        <p:attrNameLst>
                                          <p:attrName>style.visibility</p:attrName>
                                        </p:attrNameLst>
                                      </p:cBhvr>
                                      <p:to>
                                        <p:strVal val="visible"/>
                                      </p:to>
                                    </p:set>
                                    <p:animEffect transition="in" filter="fade">
                                      <p:cBhvr>
                                        <p:cTn id="80" dur="2000"/>
                                        <p:tgtEl>
                                          <p:spTgt spid="12"/>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34"/>
                                        </p:tgtEl>
                                        <p:attrNameLst>
                                          <p:attrName>style.visibility</p:attrName>
                                        </p:attrNameLst>
                                      </p:cBhvr>
                                      <p:to>
                                        <p:strVal val="visible"/>
                                      </p:to>
                                    </p:set>
                                    <p:animEffect transition="in" filter="fade">
                                      <p:cBhvr>
                                        <p:cTn id="83" dur="2000"/>
                                        <p:tgtEl>
                                          <p:spTgt spid="34"/>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22"/>
                                        </p:tgtEl>
                                        <p:attrNameLst>
                                          <p:attrName>style.visibility</p:attrName>
                                        </p:attrNameLst>
                                      </p:cBhvr>
                                      <p:to>
                                        <p:strVal val="visible"/>
                                      </p:to>
                                    </p:set>
                                    <p:animEffect transition="in" filter="fade">
                                      <p:cBhvr>
                                        <p:cTn id="86" dur="2000"/>
                                        <p:tgtEl>
                                          <p:spTgt spid="22"/>
                                        </p:tgtEl>
                                      </p:cBhvr>
                                    </p:animEffect>
                                  </p:childTnLst>
                                </p:cTn>
                              </p:par>
                            </p:childTnLst>
                          </p:cTn>
                        </p:par>
                      </p:childTnLst>
                    </p:cTn>
                  </p:par>
                  <p:par>
                    <p:cTn id="87" fill="hold">
                      <p:stCondLst>
                        <p:cond delay="indefinite"/>
                      </p:stCondLst>
                      <p:childTnLst>
                        <p:par>
                          <p:cTn id="88" fill="hold">
                            <p:stCondLst>
                              <p:cond delay="0"/>
                            </p:stCondLst>
                            <p:childTnLst>
                              <p:par>
                                <p:cTn id="89" presetID="26" presetClass="emph" presetSubtype="0" fill="hold" grpId="1" nodeType="clickEffect">
                                  <p:stCondLst>
                                    <p:cond delay="0"/>
                                  </p:stCondLst>
                                  <p:childTnLst>
                                    <p:animEffect transition="out" filter="fade">
                                      <p:cBhvr>
                                        <p:cTn id="90" dur="1000" tmFilter="0, 0; .2, .5; .8, .5; 1, 0"/>
                                        <p:tgtEl>
                                          <p:spTgt spid="19"/>
                                        </p:tgtEl>
                                      </p:cBhvr>
                                    </p:animEffect>
                                    <p:animScale>
                                      <p:cBhvr>
                                        <p:cTn id="91" dur="500" autoRev="1" fill="hold"/>
                                        <p:tgtEl>
                                          <p:spTgt spid="19"/>
                                        </p:tgtEl>
                                      </p:cBhvr>
                                      <p:by x="105000" y="105000"/>
                                    </p:animScale>
                                  </p:childTnLst>
                                </p:cTn>
                              </p:par>
                            </p:childTnLst>
                          </p:cTn>
                        </p:par>
                      </p:childTnLst>
                    </p:cTn>
                  </p:par>
                  <p:par>
                    <p:cTn id="92" fill="hold">
                      <p:stCondLst>
                        <p:cond delay="indefinite"/>
                      </p:stCondLst>
                      <p:childTnLst>
                        <p:par>
                          <p:cTn id="93" fill="hold">
                            <p:stCondLst>
                              <p:cond delay="0"/>
                            </p:stCondLst>
                            <p:childTnLst>
                              <p:par>
                                <p:cTn id="94" presetID="26" presetClass="emph" presetSubtype="0" fill="hold" grpId="1" nodeType="clickEffect">
                                  <p:stCondLst>
                                    <p:cond delay="0"/>
                                  </p:stCondLst>
                                  <p:childTnLst>
                                    <p:animEffect transition="out" filter="fade">
                                      <p:cBhvr>
                                        <p:cTn id="95" dur="1000" tmFilter="0, 0; .2, .5; .8, .5; 1, 0"/>
                                        <p:tgtEl>
                                          <p:spTgt spid="20"/>
                                        </p:tgtEl>
                                      </p:cBhvr>
                                    </p:animEffect>
                                    <p:animScale>
                                      <p:cBhvr>
                                        <p:cTn id="96" dur="500" autoRev="1" fill="hold"/>
                                        <p:tgtEl>
                                          <p:spTgt spid="20"/>
                                        </p:tgtEl>
                                      </p:cBhvr>
                                      <p:by x="105000" y="105000"/>
                                    </p:animScale>
                                  </p:childTnLst>
                                </p:cTn>
                              </p:par>
                            </p:childTnLst>
                          </p:cTn>
                        </p:par>
                      </p:childTnLst>
                    </p:cTn>
                  </p:par>
                  <p:par>
                    <p:cTn id="97" fill="hold">
                      <p:stCondLst>
                        <p:cond delay="indefinite"/>
                      </p:stCondLst>
                      <p:childTnLst>
                        <p:par>
                          <p:cTn id="98" fill="hold">
                            <p:stCondLst>
                              <p:cond delay="0"/>
                            </p:stCondLst>
                            <p:childTnLst>
                              <p:par>
                                <p:cTn id="99" presetID="26" presetClass="emph" presetSubtype="0" fill="hold" grpId="1" nodeType="clickEffect">
                                  <p:stCondLst>
                                    <p:cond delay="0"/>
                                  </p:stCondLst>
                                  <p:childTnLst>
                                    <p:animEffect transition="out" filter="fade">
                                      <p:cBhvr>
                                        <p:cTn id="100" dur="1000" tmFilter="0, 0; .2, .5; .8, .5; 1, 0"/>
                                        <p:tgtEl>
                                          <p:spTgt spid="21"/>
                                        </p:tgtEl>
                                      </p:cBhvr>
                                    </p:animEffect>
                                    <p:animScale>
                                      <p:cBhvr>
                                        <p:cTn id="101" dur="500" autoRev="1" fill="hold"/>
                                        <p:tgtEl>
                                          <p:spTgt spid="21"/>
                                        </p:tgtEl>
                                      </p:cBhvr>
                                      <p:by x="105000" y="105000"/>
                                    </p:animScale>
                                  </p:childTnLst>
                                </p:cTn>
                              </p:par>
                            </p:childTnLst>
                          </p:cTn>
                        </p:par>
                      </p:childTnLst>
                    </p:cTn>
                  </p:par>
                  <p:par>
                    <p:cTn id="102" fill="hold">
                      <p:stCondLst>
                        <p:cond delay="indefinite"/>
                      </p:stCondLst>
                      <p:childTnLst>
                        <p:par>
                          <p:cTn id="103" fill="hold">
                            <p:stCondLst>
                              <p:cond delay="0"/>
                            </p:stCondLst>
                            <p:childTnLst>
                              <p:par>
                                <p:cTn id="104" presetID="26" presetClass="emph" presetSubtype="0" fill="hold" grpId="1" nodeType="clickEffect">
                                  <p:stCondLst>
                                    <p:cond delay="0"/>
                                  </p:stCondLst>
                                  <p:childTnLst>
                                    <p:animEffect transition="out" filter="fade">
                                      <p:cBhvr>
                                        <p:cTn id="105" dur="1000" tmFilter="0, 0; .2, .5; .8, .5; 1, 0"/>
                                        <p:tgtEl>
                                          <p:spTgt spid="22"/>
                                        </p:tgtEl>
                                      </p:cBhvr>
                                    </p:animEffect>
                                    <p:animScale>
                                      <p:cBhvr>
                                        <p:cTn id="106" dur="500" autoRev="1" fill="hold"/>
                                        <p:tgtEl>
                                          <p:spTgt spid="2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animBg="1"/>
      <p:bldP spid="5" grpId="0" animBg="1"/>
      <p:bldP spid="8" grpId="0" animBg="1"/>
      <p:bldP spid="9" grpId="0" animBg="1"/>
      <p:bldP spid="12" grpId="0" animBg="1"/>
      <p:bldP spid="13" grpId="0" animBg="1"/>
      <p:bldP spid="16" grpId="0"/>
      <p:bldP spid="17" grpId="0"/>
      <p:bldP spid="18" grpId="0"/>
      <p:bldP spid="19" grpId="0"/>
      <p:bldP spid="19" grpId="1"/>
      <p:bldP spid="20" grpId="0"/>
      <p:bldP spid="20" grpId="1"/>
      <p:bldP spid="21" grpId="0"/>
      <p:bldP spid="21" grpId="1"/>
      <p:bldP spid="22" grpId="0"/>
      <p:bldP spid="22" grpId="1"/>
      <p:bldP spid="33" grpId="0" animBg="1"/>
      <p:bldP spid="34" grpId="0" animBg="1"/>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8004" name="Picture 4" descr="C:\Users\svata\AppData\Local\Microsoft\Windows\Temporary Internet Files\Content.IE5\W6N37BXG\MCj04042650000[1].wmf"/>
          <p:cNvPicPr>
            <a:picLocks noChangeAspect="1" noChangeArrowheads="1"/>
          </p:cNvPicPr>
          <p:nvPr/>
        </p:nvPicPr>
        <p:blipFill>
          <a:blip r:embed="rId3" cstate="print"/>
          <a:srcRect/>
          <a:stretch>
            <a:fillRect/>
          </a:stretch>
        </p:blipFill>
        <p:spPr bwMode="auto">
          <a:xfrm>
            <a:off x="1857356" y="1214422"/>
            <a:ext cx="5429288" cy="5288875"/>
          </a:xfrm>
          <a:prstGeom prst="rect">
            <a:avLst/>
          </a:prstGeom>
          <a:noFill/>
        </p:spPr>
      </p:pic>
      <p:pic>
        <p:nvPicPr>
          <p:cNvPr id="128002" name="Picture 2" descr="C:\Users\svata\AppData\Local\Microsoft\Windows\Temporary Internet Files\Content.IE5\W6N37BXG\MCj04042690000[1].wmf"/>
          <p:cNvPicPr>
            <a:picLocks noChangeAspect="1" noChangeArrowheads="1"/>
          </p:cNvPicPr>
          <p:nvPr/>
        </p:nvPicPr>
        <p:blipFill>
          <a:blip r:embed="rId4" cstate="print"/>
          <a:srcRect/>
          <a:stretch>
            <a:fillRect/>
          </a:stretch>
        </p:blipFill>
        <p:spPr bwMode="auto">
          <a:xfrm>
            <a:off x="1428728" y="1214422"/>
            <a:ext cx="6025268" cy="5214974"/>
          </a:xfrm>
          <a:prstGeom prst="rect">
            <a:avLst/>
          </a:prstGeom>
          <a:noFill/>
        </p:spPr>
      </p:pic>
      <p:pic>
        <p:nvPicPr>
          <p:cNvPr id="128012" name="Picture 12" descr="C:\Users\svata\AppData\Local\Microsoft\Windows\Temporary Internet Files\Content.IE5\L3RXZ0DE\MCj04061120000[1].wmf"/>
          <p:cNvPicPr>
            <a:picLocks noChangeAspect="1" noChangeArrowheads="1"/>
          </p:cNvPicPr>
          <p:nvPr/>
        </p:nvPicPr>
        <p:blipFill>
          <a:blip r:embed="rId5" cstate="print"/>
          <a:srcRect/>
          <a:stretch>
            <a:fillRect/>
          </a:stretch>
        </p:blipFill>
        <p:spPr bwMode="auto">
          <a:xfrm>
            <a:off x="785786" y="1500174"/>
            <a:ext cx="7424597" cy="4429156"/>
          </a:xfrm>
          <a:prstGeom prst="rect">
            <a:avLst/>
          </a:prstGeom>
          <a:noFill/>
        </p:spPr>
      </p:pic>
      <p:sp>
        <p:nvSpPr>
          <p:cNvPr id="2" name="Nadpis 1"/>
          <p:cNvSpPr>
            <a:spLocks noGrp="1"/>
          </p:cNvSpPr>
          <p:nvPr>
            <p:ph type="title"/>
          </p:nvPr>
        </p:nvSpPr>
        <p:spPr/>
        <p:txBody>
          <a:bodyPr>
            <a:normAutofit fontScale="90000"/>
          </a:bodyPr>
          <a:lstStyle/>
          <a:p>
            <a:r>
              <a:rPr lang="en-US" dirty="0" smtClean="0"/>
              <a:t>Requirement Management is not an Easy Task</a:t>
            </a:r>
            <a:endParaRPr lang="cs-CZ" dirty="0"/>
          </a:p>
        </p:txBody>
      </p:sp>
      <p:pic>
        <p:nvPicPr>
          <p:cNvPr id="128014" name="Picture 14" descr="C:\Users\svata\AppData\Local\Microsoft\Windows\Temporary Internet Files\Content.IE5\W6N37BXG\MMj02835510000[1].gif"/>
          <p:cNvPicPr>
            <a:picLocks noChangeAspect="1" noChangeArrowheads="1" noCrop="1"/>
          </p:cNvPicPr>
          <p:nvPr/>
        </p:nvPicPr>
        <p:blipFill>
          <a:blip r:embed="rId6" cstate="print"/>
          <a:srcRect/>
          <a:stretch>
            <a:fillRect/>
          </a:stretch>
        </p:blipFill>
        <p:spPr bwMode="auto">
          <a:xfrm>
            <a:off x="2786050" y="1071546"/>
            <a:ext cx="1075330" cy="1021563"/>
          </a:xfrm>
          <a:prstGeom prst="rect">
            <a:avLst/>
          </a:prstGeom>
          <a:noFill/>
        </p:spPr>
      </p:pic>
      <p:pic>
        <p:nvPicPr>
          <p:cNvPr id="128015" name="Picture 15" descr="C:\Users\svata\AppData\Local\Microsoft\Windows\Temporary Internet Files\Content.IE5\L3RXZ0DE\MCj04043170000[1].wmf"/>
          <p:cNvPicPr>
            <a:picLocks noChangeAspect="1" noChangeArrowheads="1"/>
          </p:cNvPicPr>
          <p:nvPr/>
        </p:nvPicPr>
        <p:blipFill>
          <a:blip r:embed="rId7" cstate="print"/>
          <a:srcRect/>
          <a:stretch>
            <a:fillRect/>
          </a:stretch>
        </p:blipFill>
        <p:spPr bwMode="auto">
          <a:xfrm>
            <a:off x="3929058" y="1428736"/>
            <a:ext cx="1143008" cy="807988"/>
          </a:xfrm>
          <a:prstGeom prst="rect">
            <a:avLst/>
          </a:prstGeom>
          <a:noFill/>
        </p:spPr>
      </p:pic>
      <p:pic>
        <p:nvPicPr>
          <p:cNvPr id="128017" name="Picture 17" descr="C:\Users\svata\AppData\Local\Microsoft\Windows\Temporary Internet Files\Content.IE5\W6N37BXG\MPj03995800000[1].jpg"/>
          <p:cNvPicPr>
            <a:picLocks noChangeAspect="1" noChangeArrowheads="1"/>
          </p:cNvPicPr>
          <p:nvPr/>
        </p:nvPicPr>
        <p:blipFill>
          <a:blip r:embed="rId8" cstate="print"/>
          <a:srcRect/>
          <a:stretch>
            <a:fillRect/>
          </a:stretch>
        </p:blipFill>
        <p:spPr bwMode="auto">
          <a:xfrm>
            <a:off x="5214942" y="1857364"/>
            <a:ext cx="752265" cy="940561"/>
          </a:xfrm>
          <a:prstGeom prst="rect">
            <a:avLst/>
          </a:prstGeom>
          <a:noFill/>
        </p:spPr>
      </p:pic>
      <p:pic>
        <p:nvPicPr>
          <p:cNvPr id="128018" name="Picture 18" descr="C:\Users\svata\AppData\Local\Microsoft\Windows\Temporary Internet Files\Content.IE5\W6N37BXG\MPj04006730000[1].jpg"/>
          <p:cNvPicPr>
            <a:picLocks noChangeAspect="1" noChangeArrowheads="1"/>
          </p:cNvPicPr>
          <p:nvPr/>
        </p:nvPicPr>
        <p:blipFill>
          <a:blip r:embed="rId9" cstate="print"/>
          <a:srcRect/>
          <a:stretch>
            <a:fillRect/>
          </a:stretch>
        </p:blipFill>
        <p:spPr bwMode="auto">
          <a:xfrm>
            <a:off x="7786710" y="4357694"/>
            <a:ext cx="928694" cy="928694"/>
          </a:xfrm>
          <a:prstGeom prst="rect">
            <a:avLst/>
          </a:prstGeom>
          <a:noFill/>
        </p:spPr>
      </p:pic>
      <p:pic>
        <p:nvPicPr>
          <p:cNvPr id="128019" name="Picture 19" descr="C:\Users\svata\AppData\Local\Microsoft\Windows\Temporary Internet Files\Content.IE5\40IWBQKM\MCj02807310000[1].wmf"/>
          <p:cNvPicPr>
            <a:picLocks noChangeAspect="1" noChangeArrowheads="1"/>
          </p:cNvPicPr>
          <p:nvPr/>
        </p:nvPicPr>
        <p:blipFill>
          <a:blip r:embed="rId10" cstate="print"/>
          <a:srcRect/>
          <a:stretch>
            <a:fillRect/>
          </a:stretch>
        </p:blipFill>
        <p:spPr bwMode="auto">
          <a:xfrm>
            <a:off x="8001024" y="5496009"/>
            <a:ext cx="919446" cy="1361991"/>
          </a:xfrm>
          <a:prstGeom prst="rect">
            <a:avLst/>
          </a:prstGeom>
          <a:noFill/>
        </p:spPr>
      </p:pic>
      <p:pic>
        <p:nvPicPr>
          <p:cNvPr id="128020" name="Picture 20" descr="C:\Users\svata\AppData\Local\Microsoft\Windows\Temporary Internet Files\Content.IE5\W6N37BXG\MCj04040130000[1].wmf"/>
          <p:cNvPicPr>
            <a:picLocks noChangeAspect="1" noChangeArrowheads="1"/>
          </p:cNvPicPr>
          <p:nvPr/>
        </p:nvPicPr>
        <p:blipFill>
          <a:blip r:embed="rId11" cstate="print"/>
          <a:srcRect/>
          <a:stretch>
            <a:fillRect/>
          </a:stretch>
        </p:blipFill>
        <p:spPr bwMode="auto">
          <a:xfrm>
            <a:off x="6143636" y="2428868"/>
            <a:ext cx="931450" cy="928694"/>
          </a:xfrm>
          <a:prstGeom prst="rect">
            <a:avLst/>
          </a:prstGeom>
          <a:noFill/>
        </p:spPr>
      </p:pic>
      <p:pic>
        <p:nvPicPr>
          <p:cNvPr id="128022" name="Picture 22" descr="C:\Program Files\Microsoft Office\MEDIA\CAGCAT10\j0299171.wmf"/>
          <p:cNvPicPr>
            <a:picLocks noChangeAspect="1" noChangeArrowheads="1"/>
          </p:cNvPicPr>
          <p:nvPr/>
        </p:nvPicPr>
        <p:blipFill>
          <a:blip r:embed="rId12" cstate="print"/>
          <a:srcRect/>
          <a:stretch>
            <a:fillRect/>
          </a:stretch>
        </p:blipFill>
        <p:spPr bwMode="auto">
          <a:xfrm>
            <a:off x="7286644" y="3071810"/>
            <a:ext cx="857256" cy="1011031"/>
          </a:xfrm>
          <a:prstGeom prst="rect">
            <a:avLst/>
          </a:prstGeom>
          <a:noFill/>
        </p:spPr>
      </p:pic>
      <p:sp>
        <p:nvSpPr>
          <p:cNvPr id="15" name="Zástupný symbol pro obsah 2"/>
          <p:cNvSpPr>
            <a:spLocks noGrp="1"/>
          </p:cNvSpPr>
          <p:nvPr>
            <p:ph idx="1"/>
          </p:nvPr>
        </p:nvSpPr>
        <p:spPr/>
        <p:txBody>
          <a:bodyPr>
            <a:normAutofit/>
          </a:bodyPr>
          <a:lstStyle/>
          <a:p>
            <a:r>
              <a:rPr lang="en-US" dirty="0" smtClean="0">
                <a:solidFill>
                  <a:schemeClr val="bg1"/>
                </a:solidFill>
              </a:rPr>
              <a:t>Requirements: </a:t>
            </a:r>
          </a:p>
          <a:p>
            <a:pPr lvl="1">
              <a:buNone/>
            </a:pPr>
            <a:r>
              <a:rPr lang="en-US" dirty="0" smtClean="0">
                <a:solidFill>
                  <a:schemeClr val="bg1"/>
                </a:solidFill>
              </a:rPr>
              <a:t>Are not always clear.</a:t>
            </a:r>
          </a:p>
          <a:p>
            <a:pPr lvl="1"/>
            <a:r>
              <a:rPr lang="en-US" dirty="0" smtClean="0">
                <a:solidFill>
                  <a:schemeClr val="bg1"/>
                </a:solidFill>
              </a:rPr>
              <a:t>They come from many sources.</a:t>
            </a:r>
          </a:p>
          <a:p>
            <a:pPr lvl="1"/>
            <a:r>
              <a:rPr lang="en-US" dirty="0" smtClean="0">
                <a:solidFill>
                  <a:schemeClr val="bg1"/>
                </a:solidFill>
              </a:rPr>
              <a:t>It might not be easy to describe them.</a:t>
            </a:r>
          </a:p>
          <a:p>
            <a:pPr lvl="1"/>
            <a:r>
              <a:rPr lang="en-US" dirty="0" smtClean="0">
                <a:solidFill>
                  <a:schemeClr val="bg1"/>
                </a:solidFill>
              </a:rPr>
              <a:t>Are connected together.</a:t>
            </a:r>
          </a:p>
          <a:p>
            <a:pPr lvl="1"/>
            <a:r>
              <a:rPr lang="en-US" dirty="0" smtClean="0">
                <a:solidFill>
                  <a:schemeClr val="bg1"/>
                </a:solidFill>
              </a:rPr>
              <a:t>Have a unique properties or values.</a:t>
            </a:r>
          </a:p>
          <a:p>
            <a:pPr lvl="1"/>
            <a:r>
              <a:rPr lang="en-US" dirty="0" smtClean="0">
                <a:solidFill>
                  <a:schemeClr val="bg1"/>
                </a:solidFill>
              </a:rPr>
              <a:t>Are changing.</a:t>
            </a:r>
          </a:p>
          <a:p>
            <a:pPr lvl="1"/>
            <a:r>
              <a:rPr lang="en-US" dirty="0" smtClean="0">
                <a:solidFill>
                  <a:schemeClr val="bg1"/>
                </a:solidFill>
              </a:rPr>
              <a:t>It is hard to follow so many requirements...</a:t>
            </a:r>
          </a:p>
        </p:txBody>
      </p:sp>
    </p:spTree>
    <p:extLst>
      <p:ext uri="{BB962C8B-B14F-4D97-AF65-F5344CB8AC3E}">
        <p14:creationId xmlns:p14="http://schemas.microsoft.com/office/powerpoint/2010/main" val="1169504604"/>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0" presetClass="entr" presetSubtype="0" fill="hold" grpId="0" nodeType="click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anim calcmode="lin" valueType="num">
                                      <p:cBhvr>
                                        <p:cTn id="8" dur="2000" fill="hold"/>
                                        <p:tgtEl>
                                          <p:spTgt spid="2"/>
                                        </p:tgtEl>
                                        <p:attrNameLst>
                                          <p:attrName>ppt_x</p:attrName>
                                        </p:attrNameLst>
                                      </p:cBhvr>
                                      <p:tavLst>
                                        <p:tav tm="0">
                                          <p:val>
                                            <p:strVal val="#ppt_x-.1"/>
                                          </p:val>
                                        </p:tav>
                                        <p:tav tm="100000">
                                          <p:val>
                                            <p:strVal val="#ppt_x"/>
                                          </p:val>
                                        </p:tav>
                                      </p:tavLst>
                                    </p:anim>
                                    <p:anim calcmode="lin" valueType="num">
                                      <p:cBhvr>
                                        <p:cTn id="9" dur="20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128004"/>
                                        </p:tgtEl>
                                        <p:attrNameLst>
                                          <p:attrName>style.visibility</p:attrName>
                                        </p:attrNameLst>
                                      </p:cBhvr>
                                      <p:to>
                                        <p:strVal val="visible"/>
                                      </p:to>
                                    </p:set>
                                    <p:animEffect transition="in" filter="fade">
                                      <p:cBhvr>
                                        <p:cTn id="14" dur="3000"/>
                                        <p:tgtEl>
                                          <p:spTgt spid="128004"/>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xit" presetSubtype="0" fill="hold" nodeType="clickEffect">
                                  <p:stCondLst>
                                    <p:cond delay="0"/>
                                  </p:stCondLst>
                                  <p:childTnLst>
                                    <p:animEffect transition="out" filter="fade">
                                      <p:cBhvr>
                                        <p:cTn id="18" dur="3000"/>
                                        <p:tgtEl>
                                          <p:spTgt spid="128004"/>
                                        </p:tgtEl>
                                      </p:cBhvr>
                                    </p:animEffect>
                                    <p:set>
                                      <p:cBhvr>
                                        <p:cTn id="19" dur="1" fill="hold">
                                          <p:stCondLst>
                                            <p:cond delay="2999"/>
                                          </p:stCondLst>
                                        </p:cTn>
                                        <p:tgtEl>
                                          <p:spTgt spid="128004"/>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28002"/>
                                        </p:tgtEl>
                                        <p:attrNameLst>
                                          <p:attrName>style.visibility</p:attrName>
                                        </p:attrNameLst>
                                      </p:cBhvr>
                                      <p:to>
                                        <p:strVal val="visible"/>
                                      </p:to>
                                    </p:set>
                                    <p:animEffect transition="in" filter="fade">
                                      <p:cBhvr>
                                        <p:cTn id="24" dur="3000"/>
                                        <p:tgtEl>
                                          <p:spTgt spid="128002"/>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xit" presetSubtype="0" fill="hold" nodeType="clickEffect">
                                  <p:stCondLst>
                                    <p:cond delay="0"/>
                                  </p:stCondLst>
                                  <p:childTnLst>
                                    <p:animEffect transition="out" filter="fade">
                                      <p:cBhvr>
                                        <p:cTn id="28" dur="3000"/>
                                        <p:tgtEl>
                                          <p:spTgt spid="128002"/>
                                        </p:tgtEl>
                                      </p:cBhvr>
                                    </p:animEffect>
                                    <p:set>
                                      <p:cBhvr>
                                        <p:cTn id="29" dur="1" fill="hold">
                                          <p:stCondLst>
                                            <p:cond delay="2999"/>
                                          </p:stCondLst>
                                        </p:cTn>
                                        <p:tgtEl>
                                          <p:spTgt spid="128002"/>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28012"/>
                                        </p:tgtEl>
                                        <p:attrNameLst>
                                          <p:attrName>style.visibility</p:attrName>
                                        </p:attrNameLst>
                                      </p:cBhvr>
                                      <p:to>
                                        <p:strVal val="visible"/>
                                      </p:to>
                                    </p:set>
                                    <p:animEffect transition="in" filter="fade">
                                      <p:cBhvr>
                                        <p:cTn id="34" dur="3000"/>
                                        <p:tgtEl>
                                          <p:spTgt spid="128012"/>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xit" presetSubtype="0" fill="hold" nodeType="clickEffect">
                                  <p:stCondLst>
                                    <p:cond delay="0"/>
                                  </p:stCondLst>
                                  <p:childTnLst>
                                    <p:animEffect transition="out" filter="fade">
                                      <p:cBhvr>
                                        <p:cTn id="38" dur="3000"/>
                                        <p:tgtEl>
                                          <p:spTgt spid="128012"/>
                                        </p:tgtEl>
                                      </p:cBhvr>
                                    </p:animEffect>
                                    <p:set>
                                      <p:cBhvr>
                                        <p:cTn id="39" dur="1" fill="hold">
                                          <p:stCondLst>
                                            <p:cond delay="2999"/>
                                          </p:stCondLst>
                                        </p:cTn>
                                        <p:tgtEl>
                                          <p:spTgt spid="128012"/>
                                        </p:tgtEl>
                                        <p:attrNameLst>
                                          <p:attrName>style.visibility</p:attrName>
                                        </p:attrNameLst>
                                      </p:cBhvr>
                                      <p:to>
                                        <p:strVal val="hidden"/>
                                      </p:to>
                                    </p:set>
                                  </p:childTnLst>
                                </p:cTn>
                              </p:par>
                              <p:par>
                                <p:cTn id="40" presetID="10" presetClass="entr" presetSubtype="0" fill="hold" nodeType="withEffect">
                                  <p:stCondLst>
                                    <p:cond delay="0"/>
                                  </p:stCondLst>
                                  <p:childTnLst>
                                    <p:set>
                                      <p:cBhvr>
                                        <p:cTn id="41" dur="1" fill="hold">
                                          <p:stCondLst>
                                            <p:cond delay="0"/>
                                          </p:stCondLst>
                                        </p:cTn>
                                        <p:tgtEl>
                                          <p:spTgt spid="128014"/>
                                        </p:tgtEl>
                                        <p:attrNameLst>
                                          <p:attrName>style.visibility</p:attrName>
                                        </p:attrNameLst>
                                      </p:cBhvr>
                                      <p:to>
                                        <p:strVal val="visible"/>
                                      </p:to>
                                    </p:set>
                                    <p:animEffect transition="in" filter="fade">
                                      <p:cBhvr>
                                        <p:cTn id="42" dur="2000"/>
                                        <p:tgtEl>
                                          <p:spTgt spid="128014"/>
                                        </p:tgtEl>
                                      </p:cBhvr>
                                    </p:animEffect>
                                  </p:childTnLst>
                                </p:cTn>
                              </p:par>
                              <p:par>
                                <p:cTn id="43" presetID="10" presetClass="entr" presetSubtype="0" fill="hold" nodeType="withEffect">
                                  <p:stCondLst>
                                    <p:cond delay="0"/>
                                  </p:stCondLst>
                                  <p:childTnLst>
                                    <p:set>
                                      <p:cBhvr>
                                        <p:cTn id="44" dur="1" fill="hold">
                                          <p:stCondLst>
                                            <p:cond delay="0"/>
                                          </p:stCondLst>
                                        </p:cTn>
                                        <p:tgtEl>
                                          <p:spTgt spid="128015"/>
                                        </p:tgtEl>
                                        <p:attrNameLst>
                                          <p:attrName>style.visibility</p:attrName>
                                        </p:attrNameLst>
                                      </p:cBhvr>
                                      <p:to>
                                        <p:strVal val="visible"/>
                                      </p:to>
                                    </p:set>
                                    <p:animEffect transition="in" filter="fade">
                                      <p:cBhvr>
                                        <p:cTn id="45" dur="2000"/>
                                        <p:tgtEl>
                                          <p:spTgt spid="128015"/>
                                        </p:tgtEl>
                                      </p:cBhvr>
                                    </p:animEffect>
                                  </p:childTnLst>
                                </p:cTn>
                              </p:par>
                              <p:par>
                                <p:cTn id="46" presetID="10" presetClass="entr" presetSubtype="0" fill="hold" nodeType="withEffect">
                                  <p:stCondLst>
                                    <p:cond delay="0"/>
                                  </p:stCondLst>
                                  <p:childTnLst>
                                    <p:set>
                                      <p:cBhvr>
                                        <p:cTn id="47" dur="1" fill="hold">
                                          <p:stCondLst>
                                            <p:cond delay="0"/>
                                          </p:stCondLst>
                                        </p:cTn>
                                        <p:tgtEl>
                                          <p:spTgt spid="128017"/>
                                        </p:tgtEl>
                                        <p:attrNameLst>
                                          <p:attrName>style.visibility</p:attrName>
                                        </p:attrNameLst>
                                      </p:cBhvr>
                                      <p:to>
                                        <p:strVal val="visible"/>
                                      </p:to>
                                    </p:set>
                                    <p:animEffect transition="in" filter="fade">
                                      <p:cBhvr>
                                        <p:cTn id="48" dur="2000"/>
                                        <p:tgtEl>
                                          <p:spTgt spid="128017"/>
                                        </p:tgtEl>
                                      </p:cBhvr>
                                    </p:animEffect>
                                  </p:childTnLst>
                                </p:cTn>
                              </p:par>
                              <p:par>
                                <p:cTn id="49" presetID="10" presetClass="entr" presetSubtype="0" fill="hold" nodeType="withEffect">
                                  <p:stCondLst>
                                    <p:cond delay="0"/>
                                  </p:stCondLst>
                                  <p:childTnLst>
                                    <p:set>
                                      <p:cBhvr>
                                        <p:cTn id="50" dur="1" fill="hold">
                                          <p:stCondLst>
                                            <p:cond delay="0"/>
                                          </p:stCondLst>
                                        </p:cTn>
                                        <p:tgtEl>
                                          <p:spTgt spid="128020"/>
                                        </p:tgtEl>
                                        <p:attrNameLst>
                                          <p:attrName>style.visibility</p:attrName>
                                        </p:attrNameLst>
                                      </p:cBhvr>
                                      <p:to>
                                        <p:strVal val="visible"/>
                                      </p:to>
                                    </p:set>
                                    <p:animEffect transition="in" filter="fade">
                                      <p:cBhvr>
                                        <p:cTn id="51" dur="2000"/>
                                        <p:tgtEl>
                                          <p:spTgt spid="128020"/>
                                        </p:tgtEl>
                                      </p:cBhvr>
                                    </p:animEffect>
                                  </p:childTnLst>
                                </p:cTn>
                              </p:par>
                              <p:par>
                                <p:cTn id="52" presetID="10" presetClass="entr" presetSubtype="0" fill="hold" nodeType="withEffect">
                                  <p:stCondLst>
                                    <p:cond delay="0"/>
                                  </p:stCondLst>
                                  <p:childTnLst>
                                    <p:set>
                                      <p:cBhvr>
                                        <p:cTn id="53" dur="1" fill="hold">
                                          <p:stCondLst>
                                            <p:cond delay="0"/>
                                          </p:stCondLst>
                                        </p:cTn>
                                        <p:tgtEl>
                                          <p:spTgt spid="128022"/>
                                        </p:tgtEl>
                                        <p:attrNameLst>
                                          <p:attrName>style.visibility</p:attrName>
                                        </p:attrNameLst>
                                      </p:cBhvr>
                                      <p:to>
                                        <p:strVal val="visible"/>
                                      </p:to>
                                    </p:set>
                                    <p:animEffect transition="in" filter="fade">
                                      <p:cBhvr>
                                        <p:cTn id="54" dur="2000"/>
                                        <p:tgtEl>
                                          <p:spTgt spid="128022"/>
                                        </p:tgtEl>
                                      </p:cBhvr>
                                    </p:animEffect>
                                  </p:childTnLst>
                                </p:cTn>
                              </p:par>
                              <p:par>
                                <p:cTn id="55" presetID="10" presetClass="entr" presetSubtype="0" fill="hold" nodeType="withEffect">
                                  <p:stCondLst>
                                    <p:cond delay="0"/>
                                  </p:stCondLst>
                                  <p:childTnLst>
                                    <p:set>
                                      <p:cBhvr>
                                        <p:cTn id="56" dur="1" fill="hold">
                                          <p:stCondLst>
                                            <p:cond delay="0"/>
                                          </p:stCondLst>
                                        </p:cTn>
                                        <p:tgtEl>
                                          <p:spTgt spid="128018"/>
                                        </p:tgtEl>
                                        <p:attrNameLst>
                                          <p:attrName>style.visibility</p:attrName>
                                        </p:attrNameLst>
                                      </p:cBhvr>
                                      <p:to>
                                        <p:strVal val="visible"/>
                                      </p:to>
                                    </p:set>
                                    <p:animEffect transition="in" filter="fade">
                                      <p:cBhvr>
                                        <p:cTn id="57" dur="2000"/>
                                        <p:tgtEl>
                                          <p:spTgt spid="128018"/>
                                        </p:tgtEl>
                                      </p:cBhvr>
                                    </p:animEffect>
                                  </p:childTnLst>
                                </p:cTn>
                              </p:par>
                              <p:par>
                                <p:cTn id="58" presetID="10" presetClass="entr" presetSubtype="0" fill="hold" nodeType="withEffect">
                                  <p:stCondLst>
                                    <p:cond delay="0"/>
                                  </p:stCondLst>
                                  <p:childTnLst>
                                    <p:set>
                                      <p:cBhvr>
                                        <p:cTn id="59" dur="1" fill="hold">
                                          <p:stCondLst>
                                            <p:cond delay="0"/>
                                          </p:stCondLst>
                                        </p:cTn>
                                        <p:tgtEl>
                                          <p:spTgt spid="128019"/>
                                        </p:tgtEl>
                                        <p:attrNameLst>
                                          <p:attrName>style.visibility</p:attrName>
                                        </p:attrNameLst>
                                      </p:cBhvr>
                                      <p:to>
                                        <p:strVal val="visible"/>
                                      </p:to>
                                    </p:set>
                                    <p:animEffect transition="in" filter="fade">
                                      <p:cBhvr>
                                        <p:cTn id="60" dur="2000"/>
                                        <p:tgtEl>
                                          <p:spTgt spid="128019"/>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15">
                                            <p:txEl>
                                              <p:pRg st="0" end="0"/>
                                            </p:txEl>
                                          </p:spTgt>
                                        </p:tgtEl>
                                        <p:attrNameLst>
                                          <p:attrName>style.visibility</p:attrName>
                                        </p:attrNameLst>
                                      </p:cBhvr>
                                      <p:to>
                                        <p:strVal val="visible"/>
                                      </p:to>
                                    </p:set>
                                    <p:animEffect transition="in" filter="fade">
                                      <p:cBhvr>
                                        <p:cTn id="65" dur="2000"/>
                                        <p:tgtEl>
                                          <p:spTgt spid="15">
                                            <p:txEl>
                                              <p:pRg st="0" end="0"/>
                                            </p:txEl>
                                          </p:spTgt>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15">
                                            <p:txEl>
                                              <p:pRg st="1" end="1"/>
                                            </p:txEl>
                                          </p:spTgt>
                                        </p:tgtEl>
                                        <p:attrNameLst>
                                          <p:attrName>style.visibility</p:attrName>
                                        </p:attrNameLst>
                                      </p:cBhvr>
                                      <p:to>
                                        <p:strVal val="visible"/>
                                      </p:to>
                                    </p:set>
                                    <p:animEffect transition="in" filter="fade">
                                      <p:cBhvr>
                                        <p:cTn id="70" dur="2000"/>
                                        <p:tgtEl>
                                          <p:spTgt spid="15">
                                            <p:txEl>
                                              <p:pRg st="1" end="1"/>
                                            </p:txEl>
                                          </p:spTgt>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nodeType="clickEffect">
                                  <p:stCondLst>
                                    <p:cond delay="0"/>
                                  </p:stCondLst>
                                  <p:childTnLst>
                                    <p:set>
                                      <p:cBhvr>
                                        <p:cTn id="74" dur="1" fill="hold">
                                          <p:stCondLst>
                                            <p:cond delay="0"/>
                                          </p:stCondLst>
                                        </p:cTn>
                                        <p:tgtEl>
                                          <p:spTgt spid="15">
                                            <p:txEl>
                                              <p:pRg st="2" end="2"/>
                                            </p:txEl>
                                          </p:spTgt>
                                        </p:tgtEl>
                                        <p:attrNameLst>
                                          <p:attrName>style.visibility</p:attrName>
                                        </p:attrNameLst>
                                      </p:cBhvr>
                                      <p:to>
                                        <p:strVal val="visible"/>
                                      </p:to>
                                    </p:set>
                                    <p:animEffect transition="in" filter="fade">
                                      <p:cBhvr>
                                        <p:cTn id="75" dur="2000"/>
                                        <p:tgtEl>
                                          <p:spTgt spid="15">
                                            <p:txEl>
                                              <p:pRg st="2" end="2"/>
                                            </p:txEl>
                                          </p:spTgt>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nodeType="clickEffect">
                                  <p:stCondLst>
                                    <p:cond delay="0"/>
                                  </p:stCondLst>
                                  <p:childTnLst>
                                    <p:set>
                                      <p:cBhvr>
                                        <p:cTn id="79" dur="1" fill="hold">
                                          <p:stCondLst>
                                            <p:cond delay="0"/>
                                          </p:stCondLst>
                                        </p:cTn>
                                        <p:tgtEl>
                                          <p:spTgt spid="15">
                                            <p:txEl>
                                              <p:pRg st="3" end="3"/>
                                            </p:txEl>
                                          </p:spTgt>
                                        </p:tgtEl>
                                        <p:attrNameLst>
                                          <p:attrName>style.visibility</p:attrName>
                                        </p:attrNameLst>
                                      </p:cBhvr>
                                      <p:to>
                                        <p:strVal val="visible"/>
                                      </p:to>
                                    </p:set>
                                    <p:animEffect transition="in" filter="fade">
                                      <p:cBhvr>
                                        <p:cTn id="80" dur="2000"/>
                                        <p:tgtEl>
                                          <p:spTgt spid="15">
                                            <p:txEl>
                                              <p:pRg st="3" end="3"/>
                                            </p:txEl>
                                          </p:spTgt>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nodeType="clickEffect">
                                  <p:stCondLst>
                                    <p:cond delay="0"/>
                                  </p:stCondLst>
                                  <p:childTnLst>
                                    <p:set>
                                      <p:cBhvr>
                                        <p:cTn id="84" dur="1" fill="hold">
                                          <p:stCondLst>
                                            <p:cond delay="0"/>
                                          </p:stCondLst>
                                        </p:cTn>
                                        <p:tgtEl>
                                          <p:spTgt spid="15">
                                            <p:txEl>
                                              <p:pRg st="4" end="4"/>
                                            </p:txEl>
                                          </p:spTgt>
                                        </p:tgtEl>
                                        <p:attrNameLst>
                                          <p:attrName>style.visibility</p:attrName>
                                        </p:attrNameLst>
                                      </p:cBhvr>
                                      <p:to>
                                        <p:strVal val="visible"/>
                                      </p:to>
                                    </p:set>
                                    <p:animEffect transition="in" filter="fade">
                                      <p:cBhvr>
                                        <p:cTn id="85" dur="2000"/>
                                        <p:tgtEl>
                                          <p:spTgt spid="15">
                                            <p:txEl>
                                              <p:pRg st="4" end="4"/>
                                            </p:txEl>
                                          </p:spTgt>
                                        </p:tgtEl>
                                      </p:cBhvr>
                                    </p:animEffect>
                                  </p:childTnLst>
                                </p:cTn>
                              </p:par>
                            </p:childTnLst>
                          </p:cTn>
                        </p:par>
                      </p:childTnLst>
                    </p:cTn>
                  </p:par>
                  <p:par>
                    <p:cTn id="86" fill="hold">
                      <p:stCondLst>
                        <p:cond delay="indefinite"/>
                      </p:stCondLst>
                      <p:childTnLst>
                        <p:par>
                          <p:cTn id="87" fill="hold">
                            <p:stCondLst>
                              <p:cond delay="0"/>
                            </p:stCondLst>
                            <p:childTnLst>
                              <p:par>
                                <p:cTn id="88" presetID="10" presetClass="entr" presetSubtype="0" fill="hold" nodeType="clickEffect">
                                  <p:stCondLst>
                                    <p:cond delay="0"/>
                                  </p:stCondLst>
                                  <p:childTnLst>
                                    <p:set>
                                      <p:cBhvr>
                                        <p:cTn id="89" dur="1" fill="hold">
                                          <p:stCondLst>
                                            <p:cond delay="0"/>
                                          </p:stCondLst>
                                        </p:cTn>
                                        <p:tgtEl>
                                          <p:spTgt spid="15">
                                            <p:txEl>
                                              <p:pRg st="5" end="5"/>
                                            </p:txEl>
                                          </p:spTgt>
                                        </p:tgtEl>
                                        <p:attrNameLst>
                                          <p:attrName>style.visibility</p:attrName>
                                        </p:attrNameLst>
                                      </p:cBhvr>
                                      <p:to>
                                        <p:strVal val="visible"/>
                                      </p:to>
                                    </p:set>
                                    <p:animEffect transition="in" filter="fade">
                                      <p:cBhvr>
                                        <p:cTn id="90" dur="2000"/>
                                        <p:tgtEl>
                                          <p:spTgt spid="15">
                                            <p:txEl>
                                              <p:pRg st="5" end="5"/>
                                            </p:txEl>
                                          </p:spTgt>
                                        </p:tgtEl>
                                      </p:cBhvr>
                                    </p:animEffect>
                                  </p:childTnLst>
                                </p:cTn>
                              </p:par>
                            </p:childTnLst>
                          </p:cTn>
                        </p:par>
                      </p:childTnLst>
                    </p:cTn>
                  </p:par>
                  <p:par>
                    <p:cTn id="91" fill="hold">
                      <p:stCondLst>
                        <p:cond delay="indefinite"/>
                      </p:stCondLst>
                      <p:childTnLst>
                        <p:par>
                          <p:cTn id="92" fill="hold">
                            <p:stCondLst>
                              <p:cond delay="0"/>
                            </p:stCondLst>
                            <p:childTnLst>
                              <p:par>
                                <p:cTn id="93" presetID="10" presetClass="entr" presetSubtype="0" fill="hold" nodeType="clickEffect">
                                  <p:stCondLst>
                                    <p:cond delay="0"/>
                                  </p:stCondLst>
                                  <p:childTnLst>
                                    <p:set>
                                      <p:cBhvr>
                                        <p:cTn id="94" dur="1" fill="hold">
                                          <p:stCondLst>
                                            <p:cond delay="0"/>
                                          </p:stCondLst>
                                        </p:cTn>
                                        <p:tgtEl>
                                          <p:spTgt spid="15">
                                            <p:txEl>
                                              <p:pRg st="6" end="6"/>
                                            </p:txEl>
                                          </p:spTgt>
                                        </p:tgtEl>
                                        <p:attrNameLst>
                                          <p:attrName>style.visibility</p:attrName>
                                        </p:attrNameLst>
                                      </p:cBhvr>
                                      <p:to>
                                        <p:strVal val="visible"/>
                                      </p:to>
                                    </p:set>
                                    <p:animEffect transition="in" filter="fade">
                                      <p:cBhvr>
                                        <p:cTn id="95" dur="2000"/>
                                        <p:tgtEl>
                                          <p:spTgt spid="15">
                                            <p:txEl>
                                              <p:pRg st="6" end="6"/>
                                            </p:txEl>
                                          </p:spTgt>
                                        </p:tgtEl>
                                      </p:cBhvr>
                                    </p:animEffect>
                                  </p:childTnLst>
                                </p:cTn>
                              </p:par>
                            </p:childTnLst>
                          </p:cTn>
                        </p:par>
                      </p:childTnLst>
                    </p:cTn>
                  </p:par>
                  <p:par>
                    <p:cTn id="96" fill="hold">
                      <p:stCondLst>
                        <p:cond delay="indefinite"/>
                      </p:stCondLst>
                      <p:childTnLst>
                        <p:par>
                          <p:cTn id="97" fill="hold">
                            <p:stCondLst>
                              <p:cond delay="0"/>
                            </p:stCondLst>
                            <p:childTnLst>
                              <p:par>
                                <p:cTn id="98" presetID="10" presetClass="entr" presetSubtype="0" fill="hold" nodeType="clickEffect">
                                  <p:stCondLst>
                                    <p:cond delay="0"/>
                                  </p:stCondLst>
                                  <p:childTnLst>
                                    <p:set>
                                      <p:cBhvr>
                                        <p:cTn id="99" dur="1" fill="hold">
                                          <p:stCondLst>
                                            <p:cond delay="0"/>
                                          </p:stCondLst>
                                        </p:cTn>
                                        <p:tgtEl>
                                          <p:spTgt spid="15">
                                            <p:txEl>
                                              <p:pRg st="7" end="7"/>
                                            </p:txEl>
                                          </p:spTgt>
                                        </p:tgtEl>
                                        <p:attrNameLst>
                                          <p:attrName>style.visibility</p:attrName>
                                        </p:attrNameLst>
                                      </p:cBhvr>
                                      <p:to>
                                        <p:strVal val="visible"/>
                                      </p:to>
                                    </p:set>
                                    <p:animEffect transition="in" filter="fade">
                                      <p:cBhvr>
                                        <p:cTn id="100" dur="2000"/>
                                        <p:tgtEl>
                                          <p:spTgt spid="1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title"/>
          </p:nvPr>
        </p:nvSpPr>
        <p:spPr/>
        <p:txBody>
          <a:bodyPr/>
          <a:lstStyle/>
          <a:p>
            <a:r>
              <a:rPr lang="en-US" dirty="0" smtClean="0"/>
              <a:t>It is Important to Have a Strategy</a:t>
            </a:r>
            <a:endParaRPr lang="cs-CZ" dirty="0"/>
          </a:p>
        </p:txBody>
      </p:sp>
      <p:grpSp>
        <p:nvGrpSpPr>
          <p:cNvPr id="4" name="Group 33"/>
          <p:cNvGrpSpPr>
            <a:grpSpLocks/>
          </p:cNvGrpSpPr>
          <p:nvPr/>
        </p:nvGrpSpPr>
        <p:grpSpPr bwMode="auto">
          <a:xfrm>
            <a:off x="6858016" y="3500438"/>
            <a:ext cx="1325562" cy="1766888"/>
            <a:chOff x="4320" y="1981"/>
            <a:chExt cx="809" cy="1139"/>
          </a:xfrm>
        </p:grpSpPr>
        <p:sp>
          <p:nvSpPr>
            <p:cNvPr id="5" name="AutoShape 20"/>
            <p:cNvSpPr>
              <a:spLocks noChangeArrowheads="1"/>
            </p:cNvSpPr>
            <p:nvPr/>
          </p:nvSpPr>
          <p:spPr bwMode="auto">
            <a:xfrm rot="-5400000">
              <a:off x="4162" y="2152"/>
              <a:ext cx="1126" cy="809"/>
            </a:xfrm>
            <a:prstGeom prst="foldedCorner">
              <a:avLst>
                <a:gd name="adj" fmla="val 12500"/>
              </a:avLst>
            </a:prstGeom>
            <a:solidFill>
              <a:schemeClr val="tx1"/>
            </a:solidFill>
            <a:ln w="9525">
              <a:solidFill>
                <a:schemeClr val="bg2"/>
              </a:solidFill>
              <a:round/>
              <a:headEnd/>
              <a:tailEnd/>
            </a:ln>
            <a:effectLst/>
          </p:spPr>
          <p:txBody>
            <a:bodyPr wrap="none" lIns="107950" tIns="53975" rIns="107950" bIns="53975" anchor="ctr"/>
            <a:lstStyle/>
            <a:p>
              <a:endParaRPr lang="cs-CZ"/>
            </a:p>
          </p:txBody>
        </p:sp>
        <p:sp>
          <p:nvSpPr>
            <p:cNvPr id="6" name="Line 21"/>
            <p:cNvSpPr>
              <a:spLocks noChangeShapeType="1"/>
            </p:cNvSpPr>
            <p:nvPr/>
          </p:nvSpPr>
          <p:spPr bwMode="auto">
            <a:xfrm>
              <a:off x="4378" y="2322"/>
              <a:ext cx="655" cy="0"/>
            </a:xfrm>
            <a:prstGeom prst="line">
              <a:avLst/>
            </a:prstGeom>
            <a:noFill/>
            <a:ln w="9525">
              <a:solidFill>
                <a:schemeClr val="bg2"/>
              </a:solidFill>
              <a:round/>
              <a:headEnd/>
              <a:tailEnd/>
            </a:ln>
            <a:effectLst/>
          </p:spPr>
          <p:txBody>
            <a:bodyPr wrap="none" lIns="107950" tIns="53975" rIns="107950" bIns="53975" anchor="ctr"/>
            <a:lstStyle/>
            <a:p>
              <a:endParaRPr lang="cs-CZ"/>
            </a:p>
          </p:txBody>
        </p:sp>
        <p:sp>
          <p:nvSpPr>
            <p:cNvPr id="7" name="Line 22"/>
            <p:cNvSpPr>
              <a:spLocks noChangeShapeType="1"/>
            </p:cNvSpPr>
            <p:nvPr/>
          </p:nvSpPr>
          <p:spPr bwMode="auto">
            <a:xfrm>
              <a:off x="4378" y="2485"/>
              <a:ext cx="655" cy="0"/>
            </a:xfrm>
            <a:prstGeom prst="line">
              <a:avLst/>
            </a:prstGeom>
            <a:noFill/>
            <a:ln w="9525">
              <a:solidFill>
                <a:schemeClr val="bg2"/>
              </a:solidFill>
              <a:round/>
              <a:headEnd/>
              <a:tailEnd/>
            </a:ln>
            <a:effectLst/>
          </p:spPr>
          <p:txBody>
            <a:bodyPr wrap="none" lIns="107950" tIns="53975" rIns="107950" bIns="53975" anchor="ctr"/>
            <a:lstStyle/>
            <a:p>
              <a:endParaRPr lang="cs-CZ"/>
            </a:p>
          </p:txBody>
        </p:sp>
        <p:sp>
          <p:nvSpPr>
            <p:cNvPr id="8" name="Line 23"/>
            <p:cNvSpPr>
              <a:spLocks noChangeShapeType="1"/>
            </p:cNvSpPr>
            <p:nvPr/>
          </p:nvSpPr>
          <p:spPr bwMode="auto">
            <a:xfrm>
              <a:off x="4378" y="2649"/>
              <a:ext cx="655" cy="0"/>
            </a:xfrm>
            <a:prstGeom prst="line">
              <a:avLst/>
            </a:prstGeom>
            <a:noFill/>
            <a:ln w="9525">
              <a:solidFill>
                <a:schemeClr val="bg2"/>
              </a:solidFill>
              <a:round/>
              <a:headEnd/>
              <a:tailEnd/>
            </a:ln>
            <a:effectLst/>
          </p:spPr>
          <p:txBody>
            <a:bodyPr wrap="none" lIns="107950" tIns="53975" rIns="107950" bIns="53975" anchor="ctr"/>
            <a:lstStyle/>
            <a:p>
              <a:endParaRPr lang="cs-CZ"/>
            </a:p>
          </p:txBody>
        </p:sp>
        <p:sp>
          <p:nvSpPr>
            <p:cNvPr id="9" name="Line 24"/>
            <p:cNvSpPr>
              <a:spLocks noChangeShapeType="1"/>
            </p:cNvSpPr>
            <p:nvPr/>
          </p:nvSpPr>
          <p:spPr bwMode="auto">
            <a:xfrm>
              <a:off x="4378" y="2977"/>
              <a:ext cx="655" cy="0"/>
            </a:xfrm>
            <a:prstGeom prst="line">
              <a:avLst/>
            </a:prstGeom>
            <a:noFill/>
            <a:ln w="9525">
              <a:solidFill>
                <a:schemeClr val="bg2"/>
              </a:solidFill>
              <a:round/>
              <a:headEnd/>
              <a:tailEnd/>
            </a:ln>
            <a:effectLst/>
          </p:spPr>
          <p:txBody>
            <a:bodyPr wrap="none" lIns="107950" tIns="53975" rIns="107950" bIns="53975" anchor="ctr"/>
            <a:lstStyle/>
            <a:p>
              <a:endParaRPr lang="cs-CZ"/>
            </a:p>
          </p:txBody>
        </p:sp>
        <p:sp>
          <p:nvSpPr>
            <p:cNvPr id="10" name="Line 25"/>
            <p:cNvSpPr>
              <a:spLocks noChangeShapeType="1"/>
            </p:cNvSpPr>
            <p:nvPr/>
          </p:nvSpPr>
          <p:spPr bwMode="auto">
            <a:xfrm>
              <a:off x="4378" y="2854"/>
              <a:ext cx="655" cy="0"/>
            </a:xfrm>
            <a:prstGeom prst="line">
              <a:avLst/>
            </a:prstGeom>
            <a:noFill/>
            <a:ln w="9525">
              <a:solidFill>
                <a:schemeClr val="bg2"/>
              </a:solidFill>
              <a:round/>
              <a:headEnd/>
              <a:tailEnd/>
            </a:ln>
            <a:effectLst/>
          </p:spPr>
          <p:txBody>
            <a:bodyPr wrap="none" lIns="107950" tIns="53975" rIns="107950" bIns="53975" anchor="ctr"/>
            <a:lstStyle/>
            <a:p>
              <a:endParaRPr lang="cs-CZ"/>
            </a:p>
          </p:txBody>
        </p:sp>
        <p:sp>
          <p:nvSpPr>
            <p:cNvPr id="11" name="Line 26"/>
            <p:cNvSpPr>
              <a:spLocks noChangeShapeType="1"/>
            </p:cNvSpPr>
            <p:nvPr/>
          </p:nvSpPr>
          <p:spPr bwMode="auto">
            <a:xfrm>
              <a:off x="4397" y="2363"/>
              <a:ext cx="539" cy="0"/>
            </a:xfrm>
            <a:prstGeom prst="line">
              <a:avLst/>
            </a:prstGeom>
            <a:noFill/>
            <a:ln w="9525">
              <a:solidFill>
                <a:schemeClr val="bg2"/>
              </a:solidFill>
              <a:prstDash val="sysDot"/>
              <a:round/>
              <a:headEnd/>
              <a:tailEnd/>
            </a:ln>
            <a:effectLst/>
          </p:spPr>
          <p:txBody>
            <a:bodyPr wrap="none" lIns="107950" tIns="53975" rIns="107950" bIns="53975" anchor="ctr"/>
            <a:lstStyle/>
            <a:p>
              <a:endParaRPr lang="cs-CZ"/>
            </a:p>
          </p:txBody>
        </p:sp>
        <p:sp>
          <p:nvSpPr>
            <p:cNvPr id="12" name="Line 27"/>
            <p:cNvSpPr>
              <a:spLocks noChangeShapeType="1"/>
            </p:cNvSpPr>
            <p:nvPr/>
          </p:nvSpPr>
          <p:spPr bwMode="auto">
            <a:xfrm>
              <a:off x="4474" y="2444"/>
              <a:ext cx="424" cy="0"/>
            </a:xfrm>
            <a:prstGeom prst="line">
              <a:avLst/>
            </a:prstGeom>
            <a:noFill/>
            <a:ln w="9525">
              <a:solidFill>
                <a:schemeClr val="bg2"/>
              </a:solidFill>
              <a:prstDash val="dash"/>
              <a:round/>
              <a:headEnd/>
              <a:tailEnd/>
            </a:ln>
            <a:effectLst/>
          </p:spPr>
          <p:txBody>
            <a:bodyPr wrap="none" lIns="107950" tIns="53975" rIns="107950" bIns="53975" anchor="ctr"/>
            <a:lstStyle/>
            <a:p>
              <a:endParaRPr lang="cs-CZ"/>
            </a:p>
          </p:txBody>
        </p:sp>
        <p:sp>
          <p:nvSpPr>
            <p:cNvPr id="13" name="Line 28"/>
            <p:cNvSpPr>
              <a:spLocks noChangeShapeType="1"/>
            </p:cNvSpPr>
            <p:nvPr/>
          </p:nvSpPr>
          <p:spPr bwMode="auto">
            <a:xfrm>
              <a:off x="4359" y="2567"/>
              <a:ext cx="654" cy="0"/>
            </a:xfrm>
            <a:prstGeom prst="line">
              <a:avLst/>
            </a:prstGeom>
            <a:noFill/>
            <a:ln w="9525">
              <a:solidFill>
                <a:schemeClr val="bg2"/>
              </a:solidFill>
              <a:round/>
              <a:headEnd/>
              <a:tailEnd/>
            </a:ln>
            <a:effectLst/>
          </p:spPr>
          <p:txBody>
            <a:bodyPr wrap="none" lIns="107950" tIns="53975" rIns="107950" bIns="53975" anchor="ctr"/>
            <a:lstStyle/>
            <a:p>
              <a:endParaRPr lang="cs-CZ"/>
            </a:p>
          </p:txBody>
        </p:sp>
        <p:sp>
          <p:nvSpPr>
            <p:cNvPr id="14" name="Line 29"/>
            <p:cNvSpPr>
              <a:spLocks noChangeShapeType="1"/>
            </p:cNvSpPr>
            <p:nvPr/>
          </p:nvSpPr>
          <p:spPr bwMode="auto">
            <a:xfrm>
              <a:off x="4474" y="2772"/>
              <a:ext cx="424" cy="0"/>
            </a:xfrm>
            <a:prstGeom prst="line">
              <a:avLst/>
            </a:prstGeom>
            <a:noFill/>
            <a:ln w="9525">
              <a:solidFill>
                <a:schemeClr val="bg2"/>
              </a:solidFill>
              <a:prstDash val="dash"/>
              <a:round/>
              <a:headEnd/>
              <a:tailEnd/>
            </a:ln>
            <a:effectLst/>
          </p:spPr>
          <p:txBody>
            <a:bodyPr wrap="none" lIns="107950" tIns="53975" rIns="107950" bIns="53975" anchor="ctr"/>
            <a:lstStyle/>
            <a:p>
              <a:endParaRPr lang="cs-CZ"/>
            </a:p>
          </p:txBody>
        </p:sp>
        <p:sp>
          <p:nvSpPr>
            <p:cNvPr id="15" name="Line 30"/>
            <p:cNvSpPr>
              <a:spLocks noChangeShapeType="1"/>
            </p:cNvSpPr>
            <p:nvPr/>
          </p:nvSpPr>
          <p:spPr bwMode="auto">
            <a:xfrm>
              <a:off x="4474" y="2444"/>
              <a:ext cx="539" cy="0"/>
            </a:xfrm>
            <a:prstGeom prst="line">
              <a:avLst/>
            </a:prstGeom>
            <a:noFill/>
            <a:ln w="9525">
              <a:solidFill>
                <a:schemeClr val="bg2"/>
              </a:solidFill>
              <a:prstDash val="sysDot"/>
              <a:round/>
              <a:headEnd/>
              <a:tailEnd/>
            </a:ln>
            <a:effectLst/>
          </p:spPr>
          <p:txBody>
            <a:bodyPr wrap="none" lIns="107950" tIns="53975" rIns="107950" bIns="53975" anchor="ctr"/>
            <a:lstStyle/>
            <a:p>
              <a:endParaRPr lang="cs-CZ"/>
            </a:p>
          </p:txBody>
        </p:sp>
        <p:sp>
          <p:nvSpPr>
            <p:cNvPr id="16" name="Line 31"/>
            <p:cNvSpPr>
              <a:spLocks noChangeShapeType="1"/>
            </p:cNvSpPr>
            <p:nvPr/>
          </p:nvSpPr>
          <p:spPr bwMode="auto">
            <a:xfrm>
              <a:off x="4397" y="2690"/>
              <a:ext cx="539" cy="0"/>
            </a:xfrm>
            <a:prstGeom prst="line">
              <a:avLst/>
            </a:prstGeom>
            <a:noFill/>
            <a:ln w="9525">
              <a:solidFill>
                <a:schemeClr val="bg2"/>
              </a:solidFill>
              <a:prstDash val="sysDot"/>
              <a:round/>
              <a:headEnd/>
              <a:tailEnd/>
            </a:ln>
            <a:effectLst/>
          </p:spPr>
          <p:txBody>
            <a:bodyPr wrap="none" lIns="107950" tIns="53975" rIns="107950" bIns="53975" anchor="ctr"/>
            <a:lstStyle/>
            <a:p>
              <a:endParaRPr lang="cs-CZ"/>
            </a:p>
          </p:txBody>
        </p:sp>
        <p:sp>
          <p:nvSpPr>
            <p:cNvPr id="17" name="Text Box 32"/>
            <p:cNvSpPr txBox="1">
              <a:spLocks noChangeArrowheads="1"/>
            </p:cNvSpPr>
            <p:nvPr/>
          </p:nvSpPr>
          <p:spPr bwMode="auto">
            <a:xfrm>
              <a:off x="4397" y="1981"/>
              <a:ext cx="616" cy="227"/>
            </a:xfrm>
            <a:prstGeom prst="rect">
              <a:avLst/>
            </a:prstGeom>
            <a:noFill/>
            <a:ln w="9525">
              <a:noFill/>
              <a:miter lim="800000"/>
              <a:headEnd/>
              <a:tailEnd/>
            </a:ln>
            <a:effectLst/>
          </p:spPr>
          <p:txBody>
            <a:bodyPr lIns="107950" tIns="53975" rIns="107950" bIns="53975">
              <a:spAutoFit/>
            </a:bodyPr>
            <a:lstStyle/>
            <a:p>
              <a:pPr algn="ctr"/>
              <a:r>
                <a:rPr lang="en-US" sz="1600" dirty="0" smtClean="0">
                  <a:solidFill>
                    <a:schemeClr val="bg2"/>
                  </a:solidFill>
                </a:rPr>
                <a:t>SR plan</a:t>
              </a:r>
              <a:endParaRPr lang="en-US" sz="1600" dirty="0">
                <a:solidFill>
                  <a:schemeClr val="bg2"/>
                </a:solidFill>
              </a:endParaRPr>
            </a:p>
          </p:txBody>
        </p:sp>
      </p:grpSp>
      <p:pic>
        <p:nvPicPr>
          <p:cNvPr id="126978" name="Picture 2" descr="C:\Program Files\Microsoft Office\MEDIA\CAGCAT10\j0233018.wmf"/>
          <p:cNvPicPr>
            <a:picLocks noChangeAspect="1" noChangeArrowheads="1"/>
          </p:cNvPicPr>
          <p:nvPr/>
        </p:nvPicPr>
        <p:blipFill>
          <a:blip r:embed="rId3" cstate="print"/>
          <a:srcRect/>
          <a:stretch>
            <a:fillRect/>
          </a:stretch>
        </p:blipFill>
        <p:spPr bwMode="auto">
          <a:xfrm>
            <a:off x="1214414" y="1643050"/>
            <a:ext cx="4429156" cy="4499255"/>
          </a:xfrm>
          <a:prstGeom prst="rect">
            <a:avLst/>
          </a:prstGeom>
          <a:noFill/>
        </p:spPr>
      </p:pic>
    </p:spTree>
    <p:extLst>
      <p:ext uri="{BB962C8B-B14F-4D97-AF65-F5344CB8AC3E}">
        <p14:creationId xmlns:p14="http://schemas.microsoft.com/office/powerpoint/2010/main" val="3110603634"/>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p:cTn id="7" dur="2000" fill="hold"/>
                                        <p:tgtEl>
                                          <p:spTgt spid="2"/>
                                        </p:tgtEl>
                                        <p:attrNameLst>
                                          <p:attrName>ppt_x</p:attrName>
                                        </p:attrNameLst>
                                      </p:cBhvr>
                                      <p:tavLst>
                                        <p:tav tm="0">
                                          <p:val>
                                            <p:strVal val="#ppt_x"/>
                                          </p:val>
                                        </p:tav>
                                        <p:tav tm="50000">
                                          <p:val>
                                            <p:strVal val="#ppt_x+.1"/>
                                          </p:val>
                                        </p:tav>
                                        <p:tav tm="100000">
                                          <p:val>
                                            <p:strVal val="#ppt_x"/>
                                          </p:val>
                                        </p:tav>
                                      </p:tavLst>
                                    </p:anim>
                                    <p:anim calcmode="lin" valueType="num">
                                      <p:cBhvr>
                                        <p:cTn id="8" dur="2000" fill="hold"/>
                                        <p:tgtEl>
                                          <p:spTgt spid="2"/>
                                        </p:tgtEl>
                                        <p:attrNameLst>
                                          <p:attrName>ppt_y</p:attrName>
                                        </p:attrNameLst>
                                      </p:cBhvr>
                                      <p:tavLst>
                                        <p:tav tm="0">
                                          <p:val>
                                            <p:strVal val="#ppt_y"/>
                                          </p:val>
                                        </p:tav>
                                        <p:tav tm="100000">
                                          <p:val>
                                            <p:strVal val="#ppt_y"/>
                                          </p:val>
                                        </p:tav>
                                      </p:tavLst>
                                    </p:anim>
                                    <p:anim calcmode="lin" valueType="num">
                                      <p:cBhvr>
                                        <p:cTn id="9" dur="2000" fill="hold"/>
                                        <p:tgtEl>
                                          <p:spTgt spid="2"/>
                                        </p:tgtEl>
                                        <p:attrNameLst>
                                          <p:attrName>ppt_h</p:attrName>
                                        </p:attrNameLst>
                                      </p:cBhvr>
                                      <p:tavLst>
                                        <p:tav tm="0">
                                          <p:val>
                                            <p:strVal val="#ppt_h/10"/>
                                          </p:val>
                                        </p:tav>
                                        <p:tav tm="50000">
                                          <p:val>
                                            <p:strVal val="#ppt_h+.01"/>
                                          </p:val>
                                        </p:tav>
                                        <p:tav tm="100000">
                                          <p:val>
                                            <p:strVal val="#ppt_h"/>
                                          </p:val>
                                        </p:tav>
                                      </p:tavLst>
                                    </p:anim>
                                    <p:anim calcmode="lin" valueType="num">
                                      <p:cBhvr>
                                        <p:cTn id="10" dur="2000" fill="hold"/>
                                        <p:tgtEl>
                                          <p:spTgt spid="2"/>
                                        </p:tgtEl>
                                        <p:attrNameLst>
                                          <p:attrName>ppt_w</p:attrName>
                                        </p:attrNameLst>
                                      </p:cBhvr>
                                      <p:tavLst>
                                        <p:tav tm="0">
                                          <p:val>
                                            <p:strVal val="#ppt_w/10"/>
                                          </p:val>
                                        </p:tav>
                                        <p:tav tm="50000">
                                          <p:val>
                                            <p:strVal val="#ppt_w+.01"/>
                                          </p:val>
                                        </p:tav>
                                        <p:tav tm="100000">
                                          <p:val>
                                            <p:strVal val="#ppt_w"/>
                                          </p:val>
                                        </p:tav>
                                      </p:tavLst>
                                    </p:anim>
                                    <p:animEffect transition="in" filter="fade">
                                      <p:cBhvr>
                                        <p:cTn id="11" dur="2000" tmFilter="0,0; .5, 1; 1, 1"/>
                                        <p:tgtEl>
                                          <p:spTgt spid="2"/>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26978"/>
                                        </p:tgtEl>
                                        <p:attrNameLst>
                                          <p:attrName>style.visibility</p:attrName>
                                        </p:attrNameLst>
                                      </p:cBhvr>
                                      <p:to>
                                        <p:strVal val="visible"/>
                                      </p:to>
                                    </p:set>
                                    <p:animEffect transition="in" filter="fade">
                                      <p:cBhvr>
                                        <p:cTn id="16" dur="2000"/>
                                        <p:tgtEl>
                                          <p:spTgt spid="126978"/>
                                        </p:tgtEl>
                                      </p:cBhvr>
                                    </p:animEffect>
                                  </p:childTnLst>
                                </p:cTn>
                              </p:par>
                              <p:par>
                                <p:cTn id="17" presetID="10" presetClass="entr" presetSubtype="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2" name="Rectangle 4"/>
          <p:cNvSpPr>
            <a:spLocks noGrp="1" noChangeArrowheads="1"/>
          </p:cNvSpPr>
          <p:nvPr>
            <p:ph type="title"/>
          </p:nvPr>
        </p:nvSpPr>
        <p:spPr/>
        <p:txBody>
          <a:bodyPr/>
          <a:lstStyle/>
          <a:p>
            <a:r>
              <a:rPr lang="en-GB" dirty="0"/>
              <a:t>FAQs about </a:t>
            </a:r>
            <a:r>
              <a:rPr lang="en-GB" dirty="0" smtClean="0"/>
              <a:t>Software </a:t>
            </a:r>
            <a:r>
              <a:rPr lang="en-GB" dirty="0"/>
              <a:t>E</a:t>
            </a:r>
            <a:r>
              <a:rPr lang="en-GB" dirty="0" smtClean="0"/>
              <a:t>ngineering</a:t>
            </a:r>
            <a:endParaRPr lang="en-GB" dirty="0"/>
          </a:p>
        </p:txBody>
      </p:sp>
      <p:sp>
        <p:nvSpPr>
          <p:cNvPr id="63493" name="Rectangle 5"/>
          <p:cNvSpPr>
            <a:spLocks noGrp="1" noChangeArrowheads="1"/>
          </p:cNvSpPr>
          <p:nvPr>
            <p:ph type="body" idx="1"/>
          </p:nvPr>
        </p:nvSpPr>
        <p:spPr/>
        <p:txBody>
          <a:bodyPr/>
          <a:lstStyle/>
          <a:p>
            <a:r>
              <a:rPr lang="en-GB" dirty="0"/>
              <a:t>What is software?</a:t>
            </a:r>
          </a:p>
          <a:p>
            <a:r>
              <a:rPr lang="en-GB" dirty="0"/>
              <a:t>What is software engineering?</a:t>
            </a:r>
          </a:p>
          <a:p>
            <a:r>
              <a:rPr lang="en-GB" dirty="0"/>
              <a:t>What is the difference between software engineering and computer science?</a:t>
            </a:r>
          </a:p>
          <a:p>
            <a:r>
              <a:rPr lang="en-GB" dirty="0"/>
              <a:t>What is the difference between software engineering and system engineering?</a:t>
            </a:r>
          </a:p>
          <a:p>
            <a:r>
              <a:rPr lang="en-GB" dirty="0"/>
              <a:t>What is a software process?</a:t>
            </a:r>
          </a:p>
          <a:p>
            <a:r>
              <a:rPr lang="en-GB" dirty="0"/>
              <a:t>What is a software process model?</a:t>
            </a:r>
          </a:p>
        </p:txBody>
      </p:sp>
    </p:spTree>
    <p:extLst>
      <p:ext uri="{BB962C8B-B14F-4D97-AF65-F5344CB8AC3E}">
        <p14:creationId xmlns:p14="http://schemas.microsoft.com/office/powerpoint/2010/main" val="1461310254"/>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title"/>
          </p:nvPr>
        </p:nvSpPr>
        <p:spPr>
          <a:xfrm>
            <a:off x="457200" y="274638"/>
            <a:ext cx="8229600" cy="1797040"/>
          </a:xfrm>
        </p:spPr>
        <p:txBody>
          <a:bodyPr>
            <a:normAutofit fontScale="90000"/>
          </a:bodyPr>
          <a:lstStyle/>
          <a:p>
            <a:r>
              <a:rPr lang="en-US" dirty="0" smtClean="0">
                <a:latin typeface="ZapfHumnst BT" pitchFamily="34" charset="0"/>
              </a:rPr>
              <a:t>What is in the Requirements Management Plan</a:t>
            </a:r>
            <a:r>
              <a:rPr lang="cs-CZ" dirty="0" smtClean="0">
                <a:latin typeface="ZapfHumnst BT" pitchFamily="34" charset="0"/>
              </a:rPr>
              <a:t/>
            </a:r>
            <a:br>
              <a:rPr lang="cs-CZ" dirty="0" smtClean="0">
                <a:latin typeface="ZapfHumnst BT" pitchFamily="34" charset="0"/>
              </a:rPr>
            </a:br>
            <a:endParaRPr lang="cs-CZ" dirty="0"/>
          </a:p>
        </p:txBody>
      </p:sp>
      <p:sp>
        <p:nvSpPr>
          <p:cNvPr id="3" name="Zástupný symbol pro obsah 2"/>
          <p:cNvSpPr>
            <a:spLocks noGrp="1"/>
          </p:cNvSpPr>
          <p:nvPr>
            <p:ph idx="1"/>
          </p:nvPr>
        </p:nvSpPr>
        <p:spPr/>
        <p:txBody>
          <a:bodyPr>
            <a:normAutofit/>
          </a:bodyPr>
          <a:lstStyle/>
          <a:p>
            <a:pPr>
              <a:spcBef>
                <a:spcPct val="30000"/>
              </a:spcBef>
            </a:pPr>
            <a:r>
              <a:rPr lang="en-US" dirty="0" smtClean="0">
                <a:latin typeface="ZapfHumnst BT" pitchFamily="34" charset="0"/>
              </a:rPr>
              <a:t>RMP consists of</a:t>
            </a:r>
            <a:endParaRPr lang="cs-CZ" dirty="0" smtClean="0">
              <a:latin typeface="ZapfHumnst BT" pitchFamily="34" charset="0"/>
            </a:endParaRPr>
          </a:p>
          <a:p>
            <a:pPr lvl="1">
              <a:spcBef>
                <a:spcPct val="30000"/>
              </a:spcBef>
            </a:pPr>
            <a:r>
              <a:rPr lang="en-US" dirty="0" smtClean="0">
                <a:latin typeface="ZapfHumnst BT" pitchFamily="34" charset="0"/>
              </a:rPr>
              <a:t>Types of the requirements that will be gathered</a:t>
            </a:r>
          </a:p>
          <a:p>
            <a:pPr lvl="1">
              <a:spcBef>
                <a:spcPct val="30000"/>
              </a:spcBef>
            </a:pPr>
            <a:r>
              <a:rPr lang="en-US" dirty="0" smtClean="0">
                <a:latin typeface="ZapfHumnst BT" pitchFamily="34" charset="0"/>
              </a:rPr>
              <a:t>Where the requirements will be stored and how the requirements will be described</a:t>
            </a:r>
          </a:p>
          <a:p>
            <a:pPr lvl="1">
              <a:spcBef>
                <a:spcPct val="30000"/>
              </a:spcBef>
            </a:pPr>
            <a:r>
              <a:rPr lang="en-US" dirty="0" smtClean="0">
                <a:latin typeface="ZapfHumnst BT" pitchFamily="34" charset="0"/>
              </a:rPr>
              <a:t>Attributes that are necessary to follow</a:t>
            </a:r>
          </a:p>
          <a:p>
            <a:pPr lvl="1">
              <a:spcBef>
                <a:spcPct val="30000"/>
              </a:spcBef>
            </a:pPr>
            <a:r>
              <a:rPr lang="en-US" dirty="0" smtClean="0">
                <a:latin typeface="ZapfHumnst BT" pitchFamily="34" charset="0"/>
              </a:rPr>
              <a:t>Types of the requirements that are necessary to follow</a:t>
            </a:r>
            <a:endParaRPr lang="cs-CZ" dirty="0" smtClean="0">
              <a:latin typeface="ZapfHumnst BT" pitchFamily="34" charset="0"/>
            </a:endParaRPr>
          </a:p>
          <a:p>
            <a:pPr lvl="1">
              <a:spcBef>
                <a:spcPct val="30000"/>
              </a:spcBef>
            </a:pPr>
            <a:r>
              <a:rPr lang="en-US" dirty="0" smtClean="0">
                <a:latin typeface="ZapfHumnst BT" pitchFamily="34" charset="0"/>
              </a:rPr>
              <a:t>Types of the documents that will be created</a:t>
            </a:r>
            <a:endParaRPr lang="cs-CZ" dirty="0" smtClean="0">
              <a:latin typeface="ZapfHumnst BT" pitchFamily="34" charset="0"/>
            </a:endParaRPr>
          </a:p>
          <a:p>
            <a:pPr lvl="1">
              <a:spcBef>
                <a:spcPct val="30000"/>
              </a:spcBef>
            </a:pPr>
            <a:r>
              <a:rPr lang="en-US" dirty="0" smtClean="0">
                <a:latin typeface="ZapfHumnst BT" pitchFamily="34" charset="0"/>
              </a:rPr>
              <a:t>Rules for the requirements management plan</a:t>
            </a:r>
            <a:endParaRPr lang="cs-CZ" dirty="0" smtClean="0">
              <a:latin typeface="ZapfHumnst BT" pitchFamily="34" charset="0"/>
            </a:endParaRPr>
          </a:p>
        </p:txBody>
      </p:sp>
      <p:grpSp>
        <p:nvGrpSpPr>
          <p:cNvPr id="4" name="Group 33"/>
          <p:cNvGrpSpPr>
            <a:grpSpLocks/>
          </p:cNvGrpSpPr>
          <p:nvPr/>
        </p:nvGrpSpPr>
        <p:grpSpPr bwMode="auto">
          <a:xfrm>
            <a:off x="7572396" y="4643446"/>
            <a:ext cx="1214446" cy="1624012"/>
            <a:chOff x="4320" y="1981"/>
            <a:chExt cx="809" cy="1139"/>
          </a:xfrm>
        </p:grpSpPr>
        <p:sp>
          <p:nvSpPr>
            <p:cNvPr id="5" name="AutoShape 20"/>
            <p:cNvSpPr>
              <a:spLocks noChangeArrowheads="1"/>
            </p:cNvSpPr>
            <p:nvPr/>
          </p:nvSpPr>
          <p:spPr bwMode="auto">
            <a:xfrm rot="-5400000">
              <a:off x="4162" y="2152"/>
              <a:ext cx="1126" cy="809"/>
            </a:xfrm>
            <a:prstGeom prst="foldedCorner">
              <a:avLst>
                <a:gd name="adj" fmla="val 12500"/>
              </a:avLst>
            </a:prstGeom>
            <a:solidFill>
              <a:schemeClr val="tx1"/>
            </a:solidFill>
            <a:ln w="9525">
              <a:solidFill>
                <a:schemeClr val="bg2"/>
              </a:solidFill>
              <a:round/>
              <a:headEnd/>
              <a:tailEnd/>
            </a:ln>
            <a:effectLst/>
          </p:spPr>
          <p:txBody>
            <a:bodyPr wrap="none" lIns="107950" tIns="53975" rIns="107950" bIns="53975" anchor="ctr"/>
            <a:lstStyle/>
            <a:p>
              <a:endParaRPr lang="cs-CZ"/>
            </a:p>
          </p:txBody>
        </p:sp>
        <p:sp>
          <p:nvSpPr>
            <p:cNvPr id="6" name="Line 21"/>
            <p:cNvSpPr>
              <a:spLocks noChangeShapeType="1"/>
            </p:cNvSpPr>
            <p:nvPr/>
          </p:nvSpPr>
          <p:spPr bwMode="auto">
            <a:xfrm>
              <a:off x="4378" y="2322"/>
              <a:ext cx="655" cy="0"/>
            </a:xfrm>
            <a:prstGeom prst="line">
              <a:avLst/>
            </a:prstGeom>
            <a:noFill/>
            <a:ln w="9525">
              <a:solidFill>
                <a:schemeClr val="bg2"/>
              </a:solidFill>
              <a:round/>
              <a:headEnd/>
              <a:tailEnd/>
            </a:ln>
            <a:effectLst/>
          </p:spPr>
          <p:txBody>
            <a:bodyPr wrap="none" lIns="107950" tIns="53975" rIns="107950" bIns="53975" anchor="ctr"/>
            <a:lstStyle/>
            <a:p>
              <a:endParaRPr lang="cs-CZ"/>
            </a:p>
          </p:txBody>
        </p:sp>
        <p:sp>
          <p:nvSpPr>
            <p:cNvPr id="7" name="Line 22"/>
            <p:cNvSpPr>
              <a:spLocks noChangeShapeType="1"/>
            </p:cNvSpPr>
            <p:nvPr/>
          </p:nvSpPr>
          <p:spPr bwMode="auto">
            <a:xfrm>
              <a:off x="4378" y="2485"/>
              <a:ext cx="655" cy="0"/>
            </a:xfrm>
            <a:prstGeom prst="line">
              <a:avLst/>
            </a:prstGeom>
            <a:noFill/>
            <a:ln w="9525">
              <a:solidFill>
                <a:schemeClr val="bg2"/>
              </a:solidFill>
              <a:round/>
              <a:headEnd/>
              <a:tailEnd/>
            </a:ln>
            <a:effectLst/>
          </p:spPr>
          <p:txBody>
            <a:bodyPr wrap="none" lIns="107950" tIns="53975" rIns="107950" bIns="53975" anchor="ctr"/>
            <a:lstStyle/>
            <a:p>
              <a:endParaRPr lang="cs-CZ"/>
            </a:p>
          </p:txBody>
        </p:sp>
        <p:sp>
          <p:nvSpPr>
            <p:cNvPr id="8" name="Line 23"/>
            <p:cNvSpPr>
              <a:spLocks noChangeShapeType="1"/>
            </p:cNvSpPr>
            <p:nvPr/>
          </p:nvSpPr>
          <p:spPr bwMode="auto">
            <a:xfrm>
              <a:off x="4378" y="2649"/>
              <a:ext cx="655" cy="0"/>
            </a:xfrm>
            <a:prstGeom prst="line">
              <a:avLst/>
            </a:prstGeom>
            <a:noFill/>
            <a:ln w="9525">
              <a:solidFill>
                <a:schemeClr val="bg2"/>
              </a:solidFill>
              <a:round/>
              <a:headEnd/>
              <a:tailEnd/>
            </a:ln>
            <a:effectLst/>
          </p:spPr>
          <p:txBody>
            <a:bodyPr wrap="none" lIns="107950" tIns="53975" rIns="107950" bIns="53975" anchor="ctr"/>
            <a:lstStyle/>
            <a:p>
              <a:endParaRPr lang="cs-CZ"/>
            </a:p>
          </p:txBody>
        </p:sp>
        <p:sp>
          <p:nvSpPr>
            <p:cNvPr id="9" name="Line 24"/>
            <p:cNvSpPr>
              <a:spLocks noChangeShapeType="1"/>
            </p:cNvSpPr>
            <p:nvPr/>
          </p:nvSpPr>
          <p:spPr bwMode="auto">
            <a:xfrm>
              <a:off x="4378" y="2977"/>
              <a:ext cx="655" cy="0"/>
            </a:xfrm>
            <a:prstGeom prst="line">
              <a:avLst/>
            </a:prstGeom>
            <a:noFill/>
            <a:ln w="9525">
              <a:solidFill>
                <a:schemeClr val="bg2"/>
              </a:solidFill>
              <a:round/>
              <a:headEnd/>
              <a:tailEnd/>
            </a:ln>
            <a:effectLst/>
          </p:spPr>
          <p:txBody>
            <a:bodyPr wrap="none" lIns="107950" tIns="53975" rIns="107950" bIns="53975" anchor="ctr"/>
            <a:lstStyle/>
            <a:p>
              <a:endParaRPr lang="cs-CZ"/>
            </a:p>
          </p:txBody>
        </p:sp>
        <p:sp>
          <p:nvSpPr>
            <p:cNvPr id="10" name="Line 25"/>
            <p:cNvSpPr>
              <a:spLocks noChangeShapeType="1"/>
            </p:cNvSpPr>
            <p:nvPr/>
          </p:nvSpPr>
          <p:spPr bwMode="auto">
            <a:xfrm>
              <a:off x="4378" y="2854"/>
              <a:ext cx="655" cy="0"/>
            </a:xfrm>
            <a:prstGeom prst="line">
              <a:avLst/>
            </a:prstGeom>
            <a:noFill/>
            <a:ln w="9525">
              <a:solidFill>
                <a:schemeClr val="bg2"/>
              </a:solidFill>
              <a:round/>
              <a:headEnd/>
              <a:tailEnd/>
            </a:ln>
            <a:effectLst/>
          </p:spPr>
          <p:txBody>
            <a:bodyPr wrap="none" lIns="107950" tIns="53975" rIns="107950" bIns="53975" anchor="ctr"/>
            <a:lstStyle/>
            <a:p>
              <a:endParaRPr lang="cs-CZ"/>
            </a:p>
          </p:txBody>
        </p:sp>
        <p:sp>
          <p:nvSpPr>
            <p:cNvPr id="11" name="Line 26"/>
            <p:cNvSpPr>
              <a:spLocks noChangeShapeType="1"/>
            </p:cNvSpPr>
            <p:nvPr/>
          </p:nvSpPr>
          <p:spPr bwMode="auto">
            <a:xfrm>
              <a:off x="4397" y="2363"/>
              <a:ext cx="539" cy="0"/>
            </a:xfrm>
            <a:prstGeom prst="line">
              <a:avLst/>
            </a:prstGeom>
            <a:noFill/>
            <a:ln w="9525">
              <a:solidFill>
                <a:schemeClr val="bg2"/>
              </a:solidFill>
              <a:prstDash val="sysDot"/>
              <a:round/>
              <a:headEnd/>
              <a:tailEnd/>
            </a:ln>
            <a:effectLst/>
          </p:spPr>
          <p:txBody>
            <a:bodyPr wrap="none" lIns="107950" tIns="53975" rIns="107950" bIns="53975" anchor="ctr"/>
            <a:lstStyle/>
            <a:p>
              <a:endParaRPr lang="cs-CZ"/>
            </a:p>
          </p:txBody>
        </p:sp>
        <p:sp>
          <p:nvSpPr>
            <p:cNvPr id="12" name="Line 27"/>
            <p:cNvSpPr>
              <a:spLocks noChangeShapeType="1"/>
            </p:cNvSpPr>
            <p:nvPr/>
          </p:nvSpPr>
          <p:spPr bwMode="auto">
            <a:xfrm>
              <a:off x="4474" y="2444"/>
              <a:ext cx="424" cy="0"/>
            </a:xfrm>
            <a:prstGeom prst="line">
              <a:avLst/>
            </a:prstGeom>
            <a:noFill/>
            <a:ln w="9525">
              <a:solidFill>
                <a:schemeClr val="bg2"/>
              </a:solidFill>
              <a:prstDash val="dash"/>
              <a:round/>
              <a:headEnd/>
              <a:tailEnd/>
            </a:ln>
            <a:effectLst/>
          </p:spPr>
          <p:txBody>
            <a:bodyPr wrap="none" lIns="107950" tIns="53975" rIns="107950" bIns="53975" anchor="ctr"/>
            <a:lstStyle/>
            <a:p>
              <a:endParaRPr lang="cs-CZ"/>
            </a:p>
          </p:txBody>
        </p:sp>
        <p:sp>
          <p:nvSpPr>
            <p:cNvPr id="13" name="Line 28"/>
            <p:cNvSpPr>
              <a:spLocks noChangeShapeType="1"/>
            </p:cNvSpPr>
            <p:nvPr/>
          </p:nvSpPr>
          <p:spPr bwMode="auto">
            <a:xfrm>
              <a:off x="4359" y="2567"/>
              <a:ext cx="654" cy="0"/>
            </a:xfrm>
            <a:prstGeom prst="line">
              <a:avLst/>
            </a:prstGeom>
            <a:noFill/>
            <a:ln w="9525">
              <a:solidFill>
                <a:schemeClr val="bg2"/>
              </a:solidFill>
              <a:round/>
              <a:headEnd/>
              <a:tailEnd/>
            </a:ln>
            <a:effectLst/>
          </p:spPr>
          <p:txBody>
            <a:bodyPr wrap="none" lIns="107950" tIns="53975" rIns="107950" bIns="53975" anchor="ctr"/>
            <a:lstStyle/>
            <a:p>
              <a:endParaRPr lang="cs-CZ"/>
            </a:p>
          </p:txBody>
        </p:sp>
        <p:sp>
          <p:nvSpPr>
            <p:cNvPr id="14" name="Line 29"/>
            <p:cNvSpPr>
              <a:spLocks noChangeShapeType="1"/>
            </p:cNvSpPr>
            <p:nvPr/>
          </p:nvSpPr>
          <p:spPr bwMode="auto">
            <a:xfrm>
              <a:off x="4474" y="2772"/>
              <a:ext cx="424" cy="0"/>
            </a:xfrm>
            <a:prstGeom prst="line">
              <a:avLst/>
            </a:prstGeom>
            <a:noFill/>
            <a:ln w="9525">
              <a:solidFill>
                <a:schemeClr val="bg2"/>
              </a:solidFill>
              <a:prstDash val="dash"/>
              <a:round/>
              <a:headEnd/>
              <a:tailEnd/>
            </a:ln>
            <a:effectLst/>
          </p:spPr>
          <p:txBody>
            <a:bodyPr wrap="none" lIns="107950" tIns="53975" rIns="107950" bIns="53975" anchor="ctr"/>
            <a:lstStyle/>
            <a:p>
              <a:endParaRPr lang="cs-CZ"/>
            </a:p>
          </p:txBody>
        </p:sp>
        <p:sp>
          <p:nvSpPr>
            <p:cNvPr id="15" name="Line 30"/>
            <p:cNvSpPr>
              <a:spLocks noChangeShapeType="1"/>
            </p:cNvSpPr>
            <p:nvPr/>
          </p:nvSpPr>
          <p:spPr bwMode="auto">
            <a:xfrm>
              <a:off x="4474" y="2444"/>
              <a:ext cx="539" cy="0"/>
            </a:xfrm>
            <a:prstGeom prst="line">
              <a:avLst/>
            </a:prstGeom>
            <a:noFill/>
            <a:ln w="9525">
              <a:solidFill>
                <a:schemeClr val="bg2"/>
              </a:solidFill>
              <a:prstDash val="sysDot"/>
              <a:round/>
              <a:headEnd/>
              <a:tailEnd/>
            </a:ln>
            <a:effectLst/>
          </p:spPr>
          <p:txBody>
            <a:bodyPr wrap="none" lIns="107950" tIns="53975" rIns="107950" bIns="53975" anchor="ctr"/>
            <a:lstStyle/>
            <a:p>
              <a:endParaRPr lang="cs-CZ"/>
            </a:p>
          </p:txBody>
        </p:sp>
        <p:sp>
          <p:nvSpPr>
            <p:cNvPr id="16" name="Line 31"/>
            <p:cNvSpPr>
              <a:spLocks noChangeShapeType="1"/>
            </p:cNvSpPr>
            <p:nvPr/>
          </p:nvSpPr>
          <p:spPr bwMode="auto">
            <a:xfrm>
              <a:off x="4397" y="2690"/>
              <a:ext cx="539" cy="0"/>
            </a:xfrm>
            <a:prstGeom prst="line">
              <a:avLst/>
            </a:prstGeom>
            <a:noFill/>
            <a:ln w="9525">
              <a:solidFill>
                <a:schemeClr val="bg2"/>
              </a:solidFill>
              <a:prstDash val="sysDot"/>
              <a:round/>
              <a:headEnd/>
              <a:tailEnd/>
            </a:ln>
            <a:effectLst/>
          </p:spPr>
          <p:txBody>
            <a:bodyPr wrap="none" lIns="107950" tIns="53975" rIns="107950" bIns="53975" anchor="ctr"/>
            <a:lstStyle/>
            <a:p>
              <a:endParaRPr lang="cs-CZ"/>
            </a:p>
          </p:txBody>
        </p:sp>
        <p:sp>
          <p:nvSpPr>
            <p:cNvPr id="17" name="Text Box 32"/>
            <p:cNvSpPr txBox="1">
              <a:spLocks noChangeArrowheads="1"/>
            </p:cNvSpPr>
            <p:nvPr/>
          </p:nvSpPr>
          <p:spPr bwMode="auto">
            <a:xfrm>
              <a:off x="4397" y="1981"/>
              <a:ext cx="616" cy="422"/>
            </a:xfrm>
            <a:prstGeom prst="rect">
              <a:avLst/>
            </a:prstGeom>
            <a:noFill/>
            <a:ln w="9525">
              <a:noFill/>
              <a:miter lim="800000"/>
              <a:headEnd/>
              <a:tailEnd/>
            </a:ln>
            <a:effectLst/>
          </p:spPr>
          <p:txBody>
            <a:bodyPr lIns="107950" tIns="53975" rIns="107950" bIns="53975">
              <a:spAutoFit/>
            </a:bodyPr>
            <a:lstStyle/>
            <a:p>
              <a:pPr algn="ctr"/>
              <a:r>
                <a:rPr lang="en-US" sz="1600" dirty="0" smtClean="0">
                  <a:solidFill>
                    <a:schemeClr val="bg2"/>
                  </a:solidFill>
                </a:rPr>
                <a:t>SR Plan</a:t>
              </a:r>
              <a:endParaRPr lang="en-US" sz="1600" dirty="0">
                <a:solidFill>
                  <a:schemeClr val="bg2"/>
                </a:solidFill>
              </a:endParaRPr>
            </a:p>
          </p:txBody>
        </p:sp>
      </p:grpSp>
    </p:spTree>
    <p:extLst>
      <p:ext uri="{BB962C8B-B14F-4D97-AF65-F5344CB8AC3E}">
        <p14:creationId xmlns:p14="http://schemas.microsoft.com/office/powerpoint/2010/main" val="3681000725"/>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0" presetClass="entr" presetSubtype="0" fill="hold" grpId="0" nodeType="click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anim calcmode="lin" valueType="num">
                                      <p:cBhvr>
                                        <p:cTn id="8" dur="2000" fill="hold"/>
                                        <p:tgtEl>
                                          <p:spTgt spid="2"/>
                                        </p:tgtEl>
                                        <p:attrNameLst>
                                          <p:attrName>ppt_x</p:attrName>
                                        </p:attrNameLst>
                                      </p:cBhvr>
                                      <p:tavLst>
                                        <p:tav tm="0">
                                          <p:val>
                                            <p:strVal val="#ppt_x-.1"/>
                                          </p:val>
                                        </p:tav>
                                        <p:tav tm="100000">
                                          <p:val>
                                            <p:strVal val="#ppt_x"/>
                                          </p:val>
                                        </p:tav>
                                      </p:tavLst>
                                    </p:anim>
                                    <p:anim calcmode="lin" valueType="num">
                                      <p:cBhvr>
                                        <p:cTn id="9" dur="20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2000"/>
                                        <p:tgtEl>
                                          <p:spTgt spid="3">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fade">
                                      <p:cBhvr>
                                        <p:cTn id="19" dur="2000"/>
                                        <p:tgtEl>
                                          <p:spTgt spid="3">
                                            <p:txEl>
                                              <p:pRg st="1" end="1"/>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3">
                                            <p:txEl>
                                              <p:pRg st="2" end="2"/>
                                            </p:txEl>
                                          </p:spTgt>
                                        </p:tgtEl>
                                        <p:attrNameLst>
                                          <p:attrName>style.visibility</p:attrName>
                                        </p:attrNameLst>
                                      </p:cBhvr>
                                      <p:to>
                                        <p:strVal val="visible"/>
                                      </p:to>
                                    </p:set>
                                    <p:animEffect transition="in" filter="fade">
                                      <p:cBhvr>
                                        <p:cTn id="24" dur="2000"/>
                                        <p:tgtEl>
                                          <p:spTgt spid="3">
                                            <p:txEl>
                                              <p:pRg st="2" end="2"/>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animEffect transition="in" filter="fade">
                                      <p:cBhvr>
                                        <p:cTn id="29" dur="2000"/>
                                        <p:tgtEl>
                                          <p:spTgt spid="3">
                                            <p:txEl>
                                              <p:pRg st="3" end="3"/>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fade">
                                      <p:cBhvr>
                                        <p:cTn id="32" dur="2000"/>
                                        <p:tgtEl>
                                          <p:spTgt spid="4"/>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4" end="4"/>
                                            </p:txEl>
                                          </p:spTgt>
                                        </p:tgtEl>
                                        <p:attrNameLst>
                                          <p:attrName>style.visibility</p:attrName>
                                        </p:attrNameLst>
                                      </p:cBhvr>
                                      <p:to>
                                        <p:strVal val="visible"/>
                                      </p:to>
                                    </p:set>
                                    <p:animEffect transition="in" filter="fade">
                                      <p:cBhvr>
                                        <p:cTn id="37" dur="2000"/>
                                        <p:tgtEl>
                                          <p:spTgt spid="3">
                                            <p:txEl>
                                              <p:pRg st="4" end="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fade">
                                      <p:cBhvr>
                                        <p:cTn id="42" dur="2000"/>
                                        <p:tgtEl>
                                          <p:spTgt spid="3">
                                            <p:txEl>
                                              <p:pRg st="5" end="5"/>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
                                            <p:txEl>
                                              <p:pRg st="6" end="6"/>
                                            </p:txEl>
                                          </p:spTgt>
                                        </p:tgtEl>
                                        <p:attrNameLst>
                                          <p:attrName>style.visibility</p:attrName>
                                        </p:attrNameLst>
                                      </p:cBhvr>
                                      <p:to>
                                        <p:strVal val="visible"/>
                                      </p:to>
                                    </p:set>
                                    <p:animEffect transition="in" filter="fade">
                                      <p:cBhvr>
                                        <p:cTn id="47" dur="20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title"/>
          </p:nvPr>
        </p:nvSpPr>
        <p:spPr/>
        <p:txBody>
          <a:bodyPr/>
          <a:lstStyle/>
          <a:p>
            <a:r>
              <a:rPr lang="en-US" dirty="0" smtClean="0"/>
              <a:t>Effective Requirement Management</a:t>
            </a:r>
            <a:endParaRPr lang="cs-CZ" dirty="0"/>
          </a:p>
        </p:txBody>
      </p:sp>
      <p:sp>
        <p:nvSpPr>
          <p:cNvPr id="3" name="Zástupný symbol pro obsah 2"/>
          <p:cNvSpPr>
            <a:spLocks noGrp="1"/>
          </p:cNvSpPr>
          <p:nvPr>
            <p:ph idx="1"/>
          </p:nvPr>
        </p:nvSpPr>
        <p:spPr/>
        <p:txBody>
          <a:bodyPr>
            <a:normAutofit/>
          </a:bodyPr>
          <a:lstStyle/>
          <a:p>
            <a:pPr>
              <a:lnSpc>
                <a:spcPct val="70000"/>
              </a:lnSpc>
            </a:pPr>
            <a:r>
              <a:rPr lang="en-US" dirty="0" smtClean="0"/>
              <a:t>Management and clear definition of the requirements by the</a:t>
            </a:r>
          </a:p>
          <a:p>
            <a:pPr lvl="1">
              <a:lnSpc>
                <a:spcPct val="77000"/>
              </a:lnSpc>
            </a:pPr>
            <a:r>
              <a:rPr lang="en-US" dirty="0" smtClean="0"/>
              <a:t>Well described requirements</a:t>
            </a:r>
          </a:p>
          <a:p>
            <a:pPr lvl="1">
              <a:lnSpc>
                <a:spcPct val="77000"/>
              </a:lnSpc>
            </a:pPr>
            <a:r>
              <a:rPr lang="en-US" dirty="0" smtClean="0"/>
              <a:t>Attributes usable for every type of the requirement</a:t>
            </a:r>
          </a:p>
          <a:p>
            <a:pPr lvl="1">
              <a:lnSpc>
                <a:spcPct val="77000"/>
              </a:lnSpc>
            </a:pPr>
            <a:r>
              <a:rPr lang="en-US" dirty="0" smtClean="0"/>
              <a:t>Dependability of the requirements, relationships with other requirements</a:t>
            </a:r>
          </a:p>
          <a:p>
            <a:pPr lvl="1">
              <a:lnSpc>
                <a:spcPct val="77000"/>
              </a:lnSpc>
            </a:pPr>
            <a:endParaRPr lang="en-US" dirty="0"/>
          </a:p>
          <a:p>
            <a:pPr marL="274320" lvl="1" indent="0">
              <a:lnSpc>
                <a:spcPct val="77000"/>
              </a:lnSpc>
              <a:buNone/>
            </a:pPr>
            <a:endParaRPr lang="en-US" dirty="0" smtClean="0"/>
          </a:p>
          <a:p>
            <a:pPr marL="274320" lvl="1" indent="0">
              <a:lnSpc>
                <a:spcPct val="77000"/>
              </a:lnSpc>
              <a:buNone/>
            </a:pPr>
            <a:r>
              <a:rPr lang="en-US" dirty="0" smtClean="0"/>
              <a:t>The goal is to deliver quality requirements, on time, according to the budget and satisfy the real customer needs.</a:t>
            </a:r>
            <a:endParaRPr lang="cs-CZ" dirty="0"/>
          </a:p>
        </p:txBody>
      </p:sp>
    </p:spTree>
    <p:extLst>
      <p:ext uri="{BB962C8B-B14F-4D97-AF65-F5344CB8AC3E}">
        <p14:creationId xmlns:p14="http://schemas.microsoft.com/office/powerpoint/2010/main" val="225779580"/>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0" presetClass="entr" presetSubtype="0" fill="hold" grpId="0" nodeType="click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anim calcmode="lin" valueType="num">
                                      <p:cBhvr>
                                        <p:cTn id="8" dur="2000" fill="hold"/>
                                        <p:tgtEl>
                                          <p:spTgt spid="2"/>
                                        </p:tgtEl>
                                        <p:attrNameLst>
                                          <p:attrName>ppt_x</p:attrName>
                                        </p:attrNameLst>
                                      </p:cBhvr>
                                      <p:tavLst>
                                        <p:tav tm="0">
                                          <p:val>
                                            <p:strVal val="#ppt_x-.1"/>
                                          </p:val>
                                        </p:tav>
                                        <p:tav tm="100000">
                                          <p:val>
                                            <p:strVal val="#ppt_x"/>
                                          </p:val>
                                        </p:tav>
                                      </p:tavLst>
                                    </p:anim>
                                    <p:anim calcmode="lin" valueType="num">
                                      <p:cBhvr>
                                        <p:cTn id="9" dur="20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2000"/>
                                        <p:tgtEl>
                                          <p:spTgt spid="3">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fade">
                                      <p:cBhvr>
                                        <p:cTn id="19" dur="2000"/>
                                        <p:tgtEl>
                                          <p:spTgt spid="3">
                                            <p:txEl>
                                              <p:pRg st="1" end="1"/>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3">
                                            <p:txEl>
                                              <p:pRg st="2" end="2"/>
                                            </p:txEl>
                                          </p:spTgt>
                                        </p:tgtEl>
                                        <p:attrNameLst>
                                          <p:attrName>style.visibility</p:attrName>
                                        </p:attrNameLst>
                                      </p:cBhvr>
                                      <p:to>
                                        <p:strVal val="visible"/>
                                      </p:to>
                                    </p:set>
                                    <p:animEffect transition="in" filter="fade">
                                      <p:cBhvr>
                                        <p:cTn id="24" dur="2000"/>
                                        <p:tgtEl>
                                          <p:spTgt spid="3">
                                            <p:txEl>
                                              <p:pRg st="2" end="2"/>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animEffect transition="in" filter="fade">
                                      <p:cBhvr>
                                        <p:cTn id="29" dur="2000"/>
                                        <p:tgtEl>
                                          <p:spTgt spid="3">
                                            <p:txEl>
                                              <p:pRg st="3" end="3"/>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3">
                                            <p:txEl>
                                              <p:pRg st="6" end="6"/>
                                            </p:txEl>
                                          </p:spTgt>
                                        </p:tgtEl>
                                        <p:attrNameLst>
                                          <p:attrName>style.visibility</p:attrName>
                                        </p:attrNameLst>
                                      </p:cBhvr>
                                      <p:to>
                                        <p:strVal val="visible"/>
                                      </p:to>
                                    </p:set>
                                    <p:animEffect transition="in" filter="fade">
                                      <p:cBhvr>
                                        <p:cTn id="34" dur="20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title"/>
          </p:nvPr>
        </p:nvSpPr>
        <p:spPr/>
        <p:txBody>
          <a:bodyPr/>
          <a:lstStyle/>
          <a:p>
            <a:r>
              <a:rPr lang="en-US" dirty="0" smtClean="0"/>
              <a:t>What is Quality Product</a:t>
            </a:r>
            <a:r>
              <a:rPr lang="cs-CZ" dirty="0" smtClean="0"/>
              <a:t>?</a:t>
            </a:r>
            <a:endParaRPr lang="cs-CZ" dirty="0"/>
          </a:p>
        </p:txBody>
      </p:sp>
      <p:sp>
        <p:nvSpPr>
          <p:cNvPr id="3" name="Zástupný symbol pro obsah 2"/>
          <p:cNvSpPr>
            <a:spLocks noGrp="1"/>
          </p:cNvSpPr>
          <p:nvPr>
            <p:ph idx="1"/>
          </p:nvPr>
        </p:nvSpPr>
        <p:spPr/>
        <p:txBody>
          <a:bodyPr>
            <a:normAutofit/>
          </a:bodyPr>
          <a:lstStyle/>
          <a:p>
            <a:r>
              <a:rPr lang="en-US" dirty="0" smtClean="0"/>
              <a:t>Quality</a:t>
            </a:r>
            <a:r>
              <a:rPr lang="cs-CZ" dirty="0" smtClean="0"/>
              <a:t> </a:t>
            </a:r>
            <a:r>
              <a:rPr lang="en-US" dirty="0" smtClean="0"/>
              <a:t>is </a:t>
            </a:r>
            <a:r>
              <a:rPr lang="en-US" dirty="0" smtClean="0">
                <a:solidFill>
                  <a:srgbClr val="FF0000"/>
                </a:solidFill>
              </a:rPr>
              <a:t>to</a:t>
            </a:r>
            <a:r>
              <a:rPr lang="en-US" dirty="0" smtClean="0"/>
              <a:t>:</a:t>
            </a:r>
            <a:endParaRPr lang="cs-CZ" dirty="0" smtClean="0"/>
          </a:p>
          <a:p>
            <a:pPr lvl="1"/>
            <a:r>
              <a:rPr lang="en-US" dirty="0" smtClean="0"/>
              <a:t>Satisfy the requirements specification</a:t>
            </a:r>
          </a:p>
          <a:p>
            <a:pPr lvl="1"/>
            <a:r>
              <a:rPr lang="en-US" dirty="0" smtClean="0">
                <a:solidFill>
                  <a:srgbClr val="FF0000"/>
                </a:solidFill>
              </a:rPr>
              <a:t>All system tests were successful</a:t>
            </a:r>
            <a:endParaRPr lang="cs-CZ" dirty="0" smtClean="0">
              <a:solidFill>
                <a:srgbClr val="FF0000"/>
              </a:solidFill>
            </a:endParaRPr>
          </a:p>
          <a:p>
            <a:pPr lvl="1"/>
            <a:r>
              <a:rPr lang="en-US" dirty="0" smtClean="0">
                <a:solidFill>
                  <a:srgbClr val="FF0000"/>
                </a:solidFill>
              </a:rPr>
              <a:t>Development according to the process</a:t>
            </a:r>
            <a:endParaRPr lang="cs-CZ" dirty="0" smtClean="0">
              <a:solidFill>
                <a:srgbClr val="FF0000"/>
              </a:solidFill>
            </a:endParaRPr>
          </a:p>
        </p:txBody>
      </p:sp>
      <p:pic>
        <p:nvPicPr>
          <p:cNvPr id="129026" name="Picture 2" descr="C:\Users\svata\AppData\Local\Microsoft\Windows\Temporary Internet Files\Content.IE5\L3RXZ0DE\MCBD06929_0000[1].wmf"/>
          <p:cNvPicPr>
            <a:picLocks noChangeAspect="1" noChangeArrowheads="1"/>
          </p:cNvPicPr>
          <p:nvPr/>
        </p:nvPicPr>
        <p:blipFill>
          <a:blip r:embed="rId3" cstate="print"/>
          <a:srcRect/>
          <a:stretch>
            <a:fillRect/>
          </a:stretch>
        </p:blipFill>
        <p:spPr bwMode="auto">
          <a:xfrm>
            <a:off x="1115616" y="4077072"/>
            <a:ext cx="6274971" cy="1480982"/>
          </a:xfrm>
          <a:prstGeom prst="rect">
            <a:avLst/>
          </a:prstGeom>
          <a:noFill/>
        </p:spPr>
      </p:pic>
    </p:spTree>
    <p:extLst>
      <p:ext uri="{BB962C8B-B14F-4D97-AF65-F5344CB8AC3E}">
        <p14:creationId xmlns:p14="http://schemas.microsoft.com/office/powerpoint/2010/main" val="242207863"/>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0" presetClass="entr" presetSubtype="0" fill="hold" grpId="0" nodeType="click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anim calcmode="lin" valueType="num">
                                      <p:cBhvr>
                                        <p:cTn id="8" dur="2000" fill="hold"/>
                                        <p:tgtEl>
                                          <p:spTgt spid="2"/>
                                        </p:tgtEl>
                                        <p:attrNameLst>
                                          <p:attrName>ppt_x</p:attrName>
                                        </p:attrNameLst>
                                      </p:cBhvr>
                                      <p:tavLst>
                                        <p:tav tm="0">
                                          <p:val>
                                            <p:strVal val="#ppt_x-.1"/>
                                          </p:val>
                                        </p:tav>
                                        <p:tav tm="100000">
                                          <p:val>
                                            <p:strVal val="#ppt_x"/>
                                          </p:val>
                                        </p:tav>
                                      </p:tavLst>
                                    </p:anim>
                                    <p:anim calcmode="lin" valueType="num">
                                      <p:cBhvr>
                                        <p:cTn id="9" dur="20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2000"/>
                                        <p:tgtEl>
                                          <p:spTgt spid="3">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fade">
                                      <p:cBhvr>
                                        <p:cTn id="19" dur="2000"/>
                                        <p:tgtEl>
                                          <p:spTgt spid="3">
                                            <p:txEl>
                                              <p:pRg st="1" end="1"/>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3">
                                            <p:txEl>
                                              <p:pRg st="2" end="2"/>
                                            </p:txEl>
                                          </p:spTgt>
                                        </p:tgtEl>
                                        <p:attrNameLst>
                                          <p:attrName>style.visibility</p:attrName>
                                        </p:attrNameLst>
                                      </p:cBhvr>
                                      <p:to>
                                        <p:strVal val="visible"/>
                                      </p:to>
                                    </p:set>
                                    <p:animEffect transition="in" filter="fade">
                                      <p:cBhvr>
                                        <p:cTn id="24" dur="2000"/>
                                        <p:tgtEl>
                                          <p:spTgt spid="3">
                                            <p:txEl>
                                              <p:pRg st="2" end="2"/>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fade">
                                      <p:cBhvr>
                                        <p:cTn id="27" dur="2000"/>
                                        <p:tgtEl>
                                          <p:spTgt spid="3">
                                            <p:txEl>
                                              <p:pRg st="3" end="3"/>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129026"/>
                                        </p:tgtEl>
                                        <p:attrNameLst>
                                          <p:attrName>style.visibility</p:attrName>
                                        </p:attrNameLst>
                                      </p:cBhvr>
                                      <p:to>
                                        <p:strVal val="visible"/>
                                      </p:to>
                                    </p:set>
                                    <p:animEffect transition="in" filter="fade">
                                      <p:cBhvr>
                                        <p:cTn id="30" dur="2000"/>
                                        <p:tgtEl>
                                          <p:spTgt spid="129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title"/>
          </p:nvPr>
        </p:nvSpPr>
        <p:spPr/>
        <p:txBody>
          <a:bodyPr/>
          <a:lstStyle/>
          <a:p>
            <a:r>
              <a:rPr lang="en-US" dirty="0" smtClean="0"/>
              <a:t>What is Quality Product</a:t>
            </a:r>
            <a:r>
              <a:rPr lang="cs-CZ" dirty="0" smtClean="0"/>
              <a:t>?</a:t>
            </a:r>
            <a:endParaRPr lang="cs-CZ" dirty="0"/>
          </a:p>
        </p:txBody>
      </p:sp>
      <p:sp>
        <p:nvSpPr>
          <p:cNvPr id="3" name="Zástupný symbol pro obsah 2"/>
          <p:cNvSpPr>
            <a:spLocks noGrp="1"/>
          </p:cNvSpPr>
          <p:nvPr>
            <p:ph idx="1"/>
          </p:nvPr>
        </p:nvSpPr>
        <p:spPr/>
        <p:txBody>
          <a:bodyPr>
            <a:normAutofit/>
          </a:bodyPr>
          <a:lstStyle/>
          <a:p>
            <a:r>
              <a:rPr lang="en-US" dirty="0" smtClean="0"/>
              <a:t>Quality</a:t>
            </a:r>
            <a:r>
              <a:rPr lang="cs-CZ" dirty="0" smtClean="0"/>
              <a:t> </a:t>
            </a:r>
            <a:r>
              <a:rPr lang="en-US" dirty="0" smtClean="0"/>
              <a:t>is </a:t>
            </a:r>
            <a:r>
              <a:rPr lang="en-US" dirty="0" smtClean="0">
                <a:solidFill>
                  <a:srgbClr val="FF0000"/>
                </a:solidFill>
              </a:rPr>
              <a:t>to</a:t>
            </a:r>
            <a:r>
              <a:rPr lang="en-US" dirty="0" smtClean="0"/>
              <a:t>:</a:t>
            </a:r>
          </a:p>
          <a:p>
            <a:pPr lvl="1"/>
            <a:r>
              <a:rPr lang="en-US" dirty="0" smtClean="0"/>
              <a:t>Listen to and understand the customer needs</a:t>
            </a:r>
            <a:endParaRPr lang="cs-CZ" dirty="0" smtClean="0"/>
          </a:p>
          <a:p>
            <a:pPr lvl="1"/>
            <a:r>
              <a:rPr lang="en-US" dirty="0" smtClean="0">
                <a:solidFill>
                  <a:srgbClr val="FF0000"/>
                </a:solidFill>
              </a:rPr>
              <a:t>Continuous evaluation of all artifacts to ensure that all stakeholder needs are satisfied</a:t>
            </a:r>
            <a:r>
              <a:rPr lang="en-US" dirty="0" smtClean="0"/>
              <a:t>.</a:t>
            </a:r>
            <a:endParaRPr lang="cs-CZ" dirty="0" smtClean="0"/>
          </a:p>
        </p:txBody>
      </p:sp>
      <p:pic>
        <p:nvPicPr>
          <p:cNvPr id="129027" name="Picture 3" descr="C:\Users\svata\AppData\Local\Microsoft\Windows\Temporary Internet Files\Content.IE5\40IWBQKM\MCj02312240000[1].wmf"/>
          <p:cNvPicPr>
            <a:picLocks noChangeAspect="1" noChangeArrowheads="1"/>
          </p:cNvPicPr>
          <p:nvPr/>
        </p:nvPicPr>
        <p:blipFill>
          <a:blip r:embed="rId3" cstate="print"/>
          <a:srcRect/>
          <a:stretch>
            <a:fillRect/>
          </a:stretch>
        </p:blipFill>
        <p:spPr bwMode="auto">
          <a:xfrm>
            <a:off x="3491880" y="3212974"/>
            <a:ext cx="3096344" cy="3045733"/>
          </a:xfrm>
          <a:prstGeom prst="rect">
            <a:avLst/>
          </a:prstGeom>
          <a:noFill/>
        </p:spPr>
      </p:pic>
    </p:spTree>
    <p:extLst>
      <p:ext uri="{BB962C8B-B14F-4D97-AF65-F5344CB8AC3E}">
        <p14:creationId xmlns:p14="http://schemas.microsoft.com/office/powerpoint/2010/main" val="1840776767"/>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0" presetClass="entr" presetSubtype="0" fill="hold" grpId="0" nodeType="click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anim calcmode="lin" valueType="num">
                                      <p:cBhvr>
                                        <p:cTn id="8" dur="2000" fill="hold"/>
                                        <p:tgtEl>
                                          <p:spTgt spid="2"/>
                                        </p:tgtEl>
                                        <p:attrNameLst>
                                          <p:attrName>ppt_x</p:attrName>
                                        </p:attrNameLst>
                                      </p:cBhvr>
                                      <p:tavLst>
                                        <p:tav tm="0">
                                          <p:val>
                                            <p:strVal val="#ppt_x-.1"/>
                                          </p:val>
                                        </p:tav>
                                        <p:tav tm="100000">
                                          <p:val>
                                            <p:strVal val="#ppt_x"/>
                                          </p:val>
                                        </p:tav>
                                      </p:tavLst>
                                    </p:anim>
                                    <p:anim calcmode="lin" valueType="num">
                                      <p:cBhvr>
                                        <p:cTn id="9" dur="20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2000"/>
                                        <p:tgtEl>
                                          <p:spTgt spid="3">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fade">
                                      <p:cBhvr>
                                        <p:cTn id="19" dur="2000"/>
                                        <p:tgtEl>
                                          <p:spTgt spid="3">
                                            <p:txEl>
                                              <p:pRg st="1" end="1"/>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2000"/>
                                        <p:tgtEl>
                                          <p:spTgt spid="3">
                                            <p:txEl>
                                              <p:pRg st="2" end="2"/>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129027"/>
                                        </p:tgtEl>
                                        <p:attrNameLst>
                                          <p:attrName>style.visibility</p:attrName>
                                        </p:attrNameLst>
                                      </p:cBhvr>
                                      <p:to>
                                        <p:strVal val="visible"/>
                                      </p:to>
                                    </p:set>
                                    <p:animEffect transition="in" filter="fade">
                                      <p:cBhvr>
                                        <p:cTn id="25" dur="2000"/>
                                        <p:tgtEl>
                                          <p:spTgt spid="1290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title"/>
          </p:nvPr>
        </p:nvSpPr>
        <p:spPr/>
        <p:txBody>
          <a:bodyPr/>
          <a:lstStyle/>
          <a:p>
            <a:r>
              <a:rPr lang="en-US" dirty="0" smtClean="0"/>
              <a:t>Time</a:t>
            </a:r>
            <a:r>
              <a:rPr lang="cs-CZ" dirty="0" smtClean="0"/>
              <a:t>, </a:t>
            </a:r>
            <a:r>
              <a:rPr lang="en-US" dirty="0" smtClean="0"/>
              <a:t>Budget</a:t>
            </a:r>
            <a:r>
              <a:rPr lang="cs-CZ" dirty="0" smtClean="0"/>
              <a:t>, </a:t>
            </a:r>
            <a:r>
              <a:rPr lang="en-US" dirty="0" smtClean="0"/>
              <a:t>Resources</a:t>
            </a:r>
            <a:endParaRPr lang="cs-CZ" dirty="0"/>
          </a:p>
        </p:txBody>
      </p:sp>
      <p:grpSp>
        <p:nvGrpSpPr>
          <p:cNvPr id="89" name="Group 2069"/>
          <p:cNvGrpSpPr>
            <a:grpSpLocks/>
          </p:cNvGrpSpPr>
          <p:nvPr/>
        </p:nvGrpSpPr>
        <p:grpSpPr bwMode="auto">
          <a:xfrm>
            <a:off x="3880375" y="1214422"/>
            <a:ext cx="1496488" cy="1828801"/>
            <a:chOff x="2629" y="538"/>
            <a:chExt cx="707" cy="1152"/>
          </a:xfrm>
        </p:grpSpPr>
        <p:grpSp>
          <p:nvGrpSpPr>
            <p:cNvPr id="90" name="Group 2070"/>
            <p:cNvGrpSpPr>
              <a:grpSpLocks/>
            </p:cNvGrpSpPr>
            <p:nvPr/>
          </p:nvGrpSpPr>
          <p:grpSpPr bwMode="auto">
            <a:xfrm>
              <a:off x="2652" y="538"/>
              <a:ext cx="627" cy="906"/>
              <a:chOff x="2728" y="742"/>
              <a:chExt cx="627" cy="906"/>
            </a:xfrm>
          </p:grpSpPr>
          <p:grpSp>
            <p:nvGrpSpPr>
              <p:cNvPr id="92" name="Group 2071"/>
              <p:cNvGrpSpPr>
                <a:grpSpLocks/>
              </p:cNvGrpSpPr>
              <p:nvPr/>
            </p:nvGrpSpPr>
            <p:grpSpPr bwMode="auto">
              <a:xfrm>
                <a:off x="3123" y="742"/>
                <a:ext cx="232" cy="906"/>
                <a:chOff x="1199" y="2578"/>
                <a:chExt cx="334" cy="1279"/>
              </a:xfrm>
            </p:grpSpPr>
            <p:sp>
              <p:nvSpPr>
                <p:cNvPr id="107" name="Freeform 2072"/>
                <p:cNvSpPr>
                  <a:spLocks/>
                </p:cNvSpPr>
                <p:nvPr/>
              </p:nvSpPr>
              <p:spPr bwMode="auto">
                <a:xfrm>
                  <a:off x="1298" y="2578"/>
                  <a:ext cx="215" cy="277"/>
                </a:xfrm>
                <a:custGeom>
                  <a:avLst/>
                  <a:gdLst>
                    <a:gd name="T0" fmla="*/ 0 w 431"/>
                    <a:gd name="T1" fmla="*/ 233 h 554"/>
                    <a:gd name="T2" fmla="*/ 32 w 431"/>
                    <a:gd name="T3" fmla="*/ 120 h 554"/>
                    <a:gd name="T4" fmla="*/ 72 w 431"/>
                    <a:gd name="T5" fmla="*/ 62 h 554"/>
                    <a:gd name="T6" fmla="*/ 124 w 431"/>
                    <a:gd name="T7" fmla="*/ 20 h 554"/>
                    <a:gd name="T8" fmla="*/ 176 w 431"/>
                    <a:gd name="T9" fmla="*/ 0 h 554"/>
                    <a:gd name="T10" fmla="*/ 244 w 431"/>
                    <a:gd name="T11" fmla="*/ 6 h 554"/>
                    <a:gd name="T12" fmla="*/ 288 w 431"/>
                    <a:gd name="T13" fmla="*/ 52 h 554"/>
                    <a:gd name="T14" fmla="*/ 329 w 431"/>
                    <a:gd name="T15" fmla="*/ 134 h 554"/>
                    <a:gd name="T16" fmla="*/ 346 w 431"/>
                    <a:gd name="T17" fmla="*/ 243 h 554"/>
                    <a:gd name="T18" fmla="*/ 346 w 431"/>
                    <a:gd name="T19" fmla="*/ 368 h 554"/>
                    <a:gd name="T20" fmla="*/ 428 w 431"/>
                    <a:gd name="T21" fmla="*/ 453 h 554"/>
                    <a:gd name="T22" fmla="*/ 431 w 431"/>
                    <a:gd name="T23" fmla="*/ 492 h 554"/>
                    <a:gd name="T24" fmla="*/ 418 w 431"/>
                    <a:gd name="T25" fmla="*/ 495 h 554"/>
                    <a:gd name="T26" fmla="*/ 339 w 431"/>
                    <a:gd name="T27" fmla="*/ 419 h 554"/>
                    <a:gd name="T28" fmla="*/ 316 w 431"/>
                    <a:gd name="T29" fmla="*/ 475 h 554"/>
                    <a:gd name="T30" fmla="*/ 268 w 431"/>
                    <a:gd name="T31" fmla="*/ 522 h 554"/>
                    <a:gd name="T32" fmla="*/ 223 w 431"/>
                    <a:gd name="T33" fmla="*/ 547 h 554"/>
                    <a:gd name="T34" fmla="*/ 151 w 431"/>
                    <a:gd name="T35" fmla="*/ 554 h 554"/>
                    <a:gd name="T36" fmla="*/ 59 w 431"/>
                    <a:gd name="T37" fmla="*/ 515 h 554"/>
                    <a:gd name="T38" fmla="*/ 18 w 431"/>
                    <a:gd name="T39" fmla="*/ 433 h 554"/>
                    <a:gd name="T40" fmla="*/ 0 w 431"/>
                    <a:gd name="T41" fmla="*/ 351 h 554"/>
                    <a:gd name="T42" fmla="*/ 0 w 431"/>
                    <a:gd name="T43" fmla="*/ 233 h 554"/>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431"/>
                    <a:gd name="T67" fmla="*/ 0 h 554"/>
                    <a:gd name="T68" fmla="*/ 431 w 431"/>
                    <a:gd name="T69" fmla="*/ 554 h 554"/>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431" h="554">
                      <a:moveTo>
                        <a:pt x="0" y="233"/>
                      </a:moveTo>
                      <a:lnTo>
                        <a:pt x="32" y="120"/>
                      </a:lnTo>
                      <a:lnTo>
                        <a:pt x="72" y="62"/>
                      </a:lnTo>
                      <a:lnTo>
                        <a:pt x="124" y="20"/>
                      </a:lnTo>
                      <a:lnTo>
                        <a:pt x="176" y="0"/>
                      </a:lnTo>
                      <a:lnTo>
                        <a:pt x="244" y="6"/>
                      </a:lnTo>
                      <a:lnTo>
                        <a:pt x="288" y="52"/>
                      </a:lnTo>
                      <a:lnTo>
                        <a:pt x="329" y="134"/>
                      </a:lnTo>
                      <a:lnTo>
                        <a:pt x="346" y="243"/>
                      </a:lnTo>
                      <a:lnTo>
                        <a:pt x="346" y="368"/>
                      </a:lnTo>
                      <a:lnTo>
                        <a:pt x="428" y="453"/>
                      </a:lnTo>
                      <a:lnTo>
                        <a:pt x="431" y="492"/>
                      </a:lnTo>
                      <a:lnTo>
                        <a:pt x="418" y="495"/>
                      </a:lnTo>
                      <a:lnTo>
                        <a:pt x="339" y="419"/>
                      </a:lnTo>
                      <a:lnTo>
                        <a:pt x="316" y="475"/>
                      </a:lnTo>
                      <a:lnTo>
                        <a:pt x="268" y="522"/>
                      </a:lnTo>
                      <a:lnTo>
                        <a:pt x="223" y="547"/>
                      </a:lnTo>
                      <a:lnTo>
                        <a:pt x="151" y="554"/>
                      </a:lnTo>
                      <a:lnTo>
                        <a:pt x="59" y="515"/>
                      </a:lnTo>
                      <a:lnTo>
                        <a:pt x="18" y="433"/>
                      </a:lnTo>
                      <a:lnTo>
                        <a:pt x="0" y="351"/>
                      </a:lnTo>
                      <a:lnTo>
                        <a:pt x="0" y="233"/>
                      </a:lnTo>
                      <a:close/>
                    </a:path>
                  </a:pathLst>
                </a:custGeom>
                <a:solidFill>
                  <a:schemeClr val="accent1"/>
                </a:solidFill>
                <a:ln w="9525">
                  <a:solidFill>
                    <a:schemeClr val="bg2"/>
                  </a:solidFill>
                  <a:round/>
                  <a:headEnd/>
                  <a:tailEnd/>
                </a:ln>
              </p:spPr>
              <p:txBody>
                <a:bodyPr/>
                <a:lstStyle/>
                <a:p>
                  <a:endParaRPr lang="cs-CZ" dirty="0"/>
                </a:p>
              </p:txBody>
            </p:sp>
            <p:sp>
              <p:nvSpPr>
                <p:cNvPr id="108" name="Freeform 2073"/>
                <p:cNvSpPr>
                  <a:spLocks/>
                </p:cNvSpPr>
                <p:nvPr/>
              </p:nvSpPr>
              <p:spPr bwMode="auto">
                <a:xfrm>
                  <a:off x="1275" y="2876"/>
                  <a:ext cx="193" cy="445"/>
                </a:xfrm>
                <a:custGeom>
                  <a:avLst/>
                  <a:gdLst>
                    <a:gd name="T0" fmla="*/ 55 w 384"/>
                    <a:gd name="T1" fmla="*/ 58 h 892"/>
                    <a:gd name="T2" fmla="*/ 103 w 384"/>
                    <a:gd name="T3" fmla="*/ 21 h 892"/>
                    <a:gd name="T4" fmla="*/ 158 w 384"/>
                    <a:gd name="T5" fmla="*/ 6 h 892"/>
                    <a:gd name="T6" fmla="*/ 210 w 384"/>
                    <a:gd name="T7" fmla="*/ 0 h 892"/>
                    <a:gd name="T8" fmla="*/ 279 w 384"/>
                    <a:gd name="T9" fmla="*/ 11 h 892"/>
                    <a:gd name="T10" fmla="*/ 354 w 384"/>
                    <a:gd name="T11" fmla="*/ 58 h 892"/>
                    <a:gd name="T12" fmla="*/ 384 w 384"/>
                    <a:gd name="T13" fmla="*/ 143 h 892"/>
                    <a:gd name="T14" fmla="*/ 384 w 384"/>
                    <a:gd name="T15" fmla="*/ 274 h 892"/>
                    <a:gd name="T16" fmla="*/ 381 w 384"/>
                    <a:gd name="T17" fmla="*/ 398 h 892"/>
                    <a:gd name="T18" fmla="*/ 344 w 384"/>
                    <a:gd name="T19" fmla="*/ 587 h 892"/>
                    <a:gd name="T20" fmla="*/ 312 w 384"/>
                    <a:gd name="T21" fmla="*/ 741 h 892"/>
                    <a:gd name="T22" fmla="*/ 279 w 384"/>
                    <a:gd name="T23" fmla="*/ 840 h 892"/>
                    <a:gd name="T24" fmla="*/ 207 w 384"/>
                    <a:gd name="T25" fmla="*/ 892 h 892"/>
                    <a:gd name="T26" fmla="*/ 103 w 384"/>
                    <a:gd name="T27" fmla="*/ 881 h 892"/>
                    <a:gd name="T28" fmla="*/ 51 w 384"/>
                    <a:gd name="T29" fmla="*/ 803 h 892"/>
                    <a:gd name="T30" fmla="*/ 21 w 384"/>
                    <a:gd name="T31" fmla="*/ 686 h 892"/>
                    <a:gd name="T32" fmla="*/ 4 w 384"/>
                    <a:gd name="T33" fmla="*/ 555 h 892"/>
                    <a:gd name="T34" fmla="*/ 0 w 384"/>
                    <a:gd name="T35" fmla="*/ 359 h 892"/>
                    <a:gd name="T36" fmla="*/ 14 w 384"/>
                    <a:gd name="T37" fmla="*/ 223 h 892"/>
                    <a:gd name="T38" fmla="*/ 34 w 384"/>
                    <a:gd name="T39" fmla="*/ 100 h 892"/>
                    <a:gd name="T40" fmla="*/ 55 w 384"/>
                    <a:gd name="T41" fmla="*/ 58 h 89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84"/>
                    <a:gd name="T64" fmla="*/ 0 h 892"/>
                    <a:gd name="T65" fmla="*/ 384 w 384"/>
                    <a:gd name="T66" fmla="*/ 892 h 892"/>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84" h="892">
                      <a:moveTo>
                        <a:pt x="55" y="58"/>
                      </a:moveTo>
                      <a:lnTo>
                        <a:pt x="103" y="21"/>
                      </a:lnTo>
                      <a:lnTo>
                        <a:pt x="158" y="6"/>
                      </a:lnTo>
                      <a:lnTo>
                        <a:pt x="210" y="0"/>
                      </a:lnTo>
                      <a:lnTo>
                        <a:pt x="279" y="11"/>
                      </a:lnTo>
                      <a:lnTo>
                        <a:pt x="354" y="58"/>
                      </a:lnTo>
                      <a:lnTo>
                        <a:pt x="384" y="143"/>
                      </a:lnTo>
                      <a:lnTo>
                        <a:pt x="384" y="274"/>
                      </a:lnTo>
                      <a:lnTo>
                        <a:pt x="381" y="398"/>
                      </a:lnTo>
                      <a:lnTo>
                        <a:pt x="344" y="587"/>
                      </a:lnTo>
                      <a:lnTo>
                        <a:pt x="312" y="741"/>
                      </a:lnTo>
                      <a:lnTo>
                        <a:pt x="279" y="840"/>
                      </a:lnTo>
                      <a:lnTo>
                        <a:pt x="207" y="892"/>
                      </a:lnTo>
                      <a:lnTo>
                        <a:pt x="103" y="881"/>
                      </a:lnTo>
                      <a:lnTo>
                        <a:pt x="51" y="803"/>
                      </a:lnTo>
                      <a:lnTo>
                        <a:pt x="21" y="686"/>
                      </a:lnTo>
                      <a:lnTo>
                        <a:pt x="4" y="555"/>
                      </a:lnTo>
                      <a:lnTo>
                        <a:pt x="0" y="359"/>
                      </a:lnTo>
                      <a:lnTo>
                        <a:pt x="14" y="223"/>
                      </a:lnTo>
                      <a:lnTo>
                        <a:pt x="34" y="100"/>
                      </a:lnTo>
                      <a:lnTo>
                        <a:pt x="55" y="58"/>
                      </a:lnTo>
                      <a:close/>
                    </a:path>
                  </a:pathLst>
                </a:custGeom>
                <a:solidFill>
                  <a:schemeClr val="accent1"/>
                </a:solidFill>
                <a:ln w="9525">
                  <a:solidFill>
                    <a:schemeClr val="bg2"/>
                  </a:solidFill>
                  <a:round/>
                  <a:headEnd/>
                  <a:tailEnd/>
                </a:ln>
              </p:spPr>
              <p:txBody>
                <a:bodyPr/>
                <a:lstStyle/>
                <a:p>
                  <a:endParaRPr lang="cs-CZ" dirty="0"/>
                </a:p>
              </p:txBody>
            </p:sp>
            <p:sp>
              <p:nvSpPr>
                <p:cNvPr id="109" name="Freeform 2074"/>
                <p:cNvSpPr>
                  <a:spLocks/>
                </p:cNvSpPr>
                <p:nvPr/>
              </p:nvSpPr>
              <p:spPr bwMode="auto">
                <a:xfrm>
                  <a:off x="1199" y="2875"/>
                  <a:ext cx="113" cy="549"/>
                </a:xfrm>
                <a:custGeom>
                  <a:avLst/>
                  <a:gdLst>
                    <a:gd name="T0" fmla="*/ 155 w 227"/>
                    <a:gd name="T1" fmla="*/ 7 h 1098"/>
                    <a:gd name="T2" fmla="*/ 209 w 227"/>
                    <a:gd name="T3" fmla="*/ 0 h 1098"/>
                    <a:gd name="T4" fmla="*/ 227 w 227"/>
                    <a:gd name="T5" fmla="*/ 49 h 1098"/>
                    <a:gd name="T6" fmla="*/ 198 w 227"/>
                    <a:gd name="T7" fmla="*/ 111 h 1098"/>
                    <a:gd name="T8" fmla="*/ 158 w 227"/>
                    <a:gd name="T9" fmla="*/ 144 h 1098"/>
                    <a:gd name="T10" fmla="*/ 123 w 227"/>
                    <a:gd name="T11" fmla="*/ 227 h 1098"/>
                    <a:gd name="T12" fmla="*/ 83 w 227"/>
                    <a:gd name="T13" fmla="*/ 337 h 1098"/>
                    <a:gd name="T14" fmla="*/ 65 w 227"/>
                    <a:gd name="T15" fmla="*/ 440 h 1098"/>
                    <a:gd name="T16" fmla="*/ 55 w 227"/>
                    <a:gd name="T17" fmla="*/ 614 h 1098"/>
                    <a:gd name="T18" fmla="*/ 65 w 227"/>
                    <a:gd name="T19" fmla="*/ 778 h 1098"/>
                    <a:gd name="T20" fmla="*/ 86 w 227"/>
                    <a:gd name="T21" fmla="*/ 854 h 1098"/>
                    <a:gd name="T22" fmla="*/ 71 w 227"/>
                    <a:gd name="T23" fmla="*/ 937 h 1098"/>
                    <a:gd name="T24" fmla="*/ 55 w 227"/>
                    <a:gd name="T25" fmla="*/ 998 h 1098"/>
                    <a:gd name="T26" fmla="*/ 61 w 227"/>
                    <a:gd name="T27" fmla="*/ 1098 h 1098"/>
                    <a:gd name="T28" fmla="*/ 34 w 227"/>
                    <a:gd name="T29" fmla="*/ 1091 h 1098"/>
                    <a:gd name="T30" fmla="*/ 11 w 227"/>
                    <a:gd name="T31" fmla="*/ 1009 h 1098"/>
                    <a:gd name="T32" fmla="*/ 0 w 227"/>
                    <a:gd name="T33" fmla="*/ 937 h 1098"/>
                    <a:gd name="T34" fmla="*/ 31 w 227"/>
                    <a:gd name="T35" fmla="*/ 840 h 1098"/>
                    <a:gd name="T36" fmla="*/ 21 w 227"/>
                    <a:gd name="T37" fmla="*/ 751 h 1098"/>
                    <a:gd name="T38" fmla="*/ 11 w 227"/>
                    <a:gd name="T39" fmla="*/ 607 h 1098"/>
                    <a:gd name="T40" fmla="*/ 11 w 227"/>
                    <a:gd name="T41" fmla="*/ 432 h 1098"/>
                    <a:gd name="T42" fmla="*/ 31 w 227"/>
                    <a:gd name="T43" fmla="*/ 248 h 1098"/>
                    <a:gd name="T44" fmla="*/ 65 w 227"/>
                    <a:gd name="T45" fmla="*/ 111 h 1098"/>
                    <a:gd name="T46" fmla="*/ 103 w 227"/>
                    <a:gd name="T47" fmla="*/ 39 h 1098"/>
                    <a:gd name="T48" fmla="*/ 155 w 227"/>
                    <a:gd name="T49" fmla="*/ 7 h 1098"/>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27"/>
                    <a:gd name="T76" fmla="*/ 0 h 1098"/>
                    <a:gd name="T77" fmla="*/ 227 w 227"/>
                    <a:gd name="T78" fmla="*/ 1098 h 1098"/>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27" h="1098">
                      <a:moveTo>
                        <a:pt x="155" y="7"/>
                      </a:moveTo>
                      <a:lnTo>
                        <a:pt x="209" y="0"/>
                      </a:lnTo>
                      <a:lnTo>
                        <a:pt x="227" y="49"/>
                      </a:lnTo>
                      <a:lnTo>
                        <a:pt x="198" y="111"/>
                      </a:lnTo>
                      <a:lnTo>
                        <a:pt x="158" y="144"/>
                      </a:lnTo>
                      <a:lnTo>
                        <a:pt x="123" y="227"/>
                      </a:lnTo>
                      <a:lnTo>
                        <a:pt x="83" y="337"/>
                      </a:lnTo>
                      <a:lnTo>
                        <a:pt x="65" y="440"/>
                      </a:lnTo>
                      <a:lnTo>
                        <a:pt x="55" y="614"/>
                      </a:lnTo>
                      <a:lnTo>
                        <a:pt x="65" y="778"/>
                      </a:lnTo>
                      <a:lnTo>
                        <a:pt x="86" y="854"/>
                      </a:lnTo>
                      <a:lnTo>
                        <a:pt x="71" y="937"/>
                      </a:lnTo>
                      <a:lnTo>
                        <a:pt x="55" y="998"/>
                      </a:lnTo>
                      <a:lnTo>
                        <a:pt x="61" y="1098"/>
                      </a:lnTo>
                      <a:lnTo>
                        <a:pt x="34" y="1091"/>
                      </a:lnTo>
                      <a:lnTo>
                        <a:pt x="11" y="1009"/>
                      </a:lnTo>
                      <a:lnTo>
                        <a:pt x="0" y="937"/>
                      </a:lnTo>
                      <a:lnTo>
                        <a:pt x="31" y="840"/>
                      </a:lnTo>
                      <a:lnTo>
                        <a:pt x="21" y="751"/>
                      </a:lnTo>
                      <a:lnTo>
                        <a:pt x="11" y="607"/>
                      </a:lnTo>
                      <a:lnTo>
                        <a:pt x="11" y="432"/>
                      </a:lnTo>
                      <a:lnTo>
                        <a:pt x="31" y="248"/>
                      </a:lnTo>
                      <a:lnTo>
                        <a:pt x="65" y="111"/>
                      </a:lnTo>
                      <a:lnTo>
                        <a:pt x="103" y="39"/>
                      </a:lnTo>
                      <a:lnTo>
                        <a:pt x="155" y="7"/>
                      </a:lnTo>
                      <a:close/>
                    </a:path>
                  </a:pathLst>
                </a:custGeom>
                <a:solidFill>
                  <a:schemeClr val="accent1"/>
                </a:solidFill>
                <a:ln w="9525">
                  <a:solidFill>
                    <a:schemeClr val="bg2"/>
                  </a:solidFill>
                  <a:round/>
                  <a:headEnd/>
                  <a:tailEnd/>
                </a:ln>
              </p:spPr>
              <p:txBody>
                <a:bodyPr/>
                <a:lstStyle/>
                <a:p>
                  <a:endParaRPr lang="cs-CZ" dirty="0"/>
                </a:p>
              </p:txBody>
            </p:sp>
            <p:sp>
              <p:nvSpPr>
                <p:cNvPr id="110" name="Freeform 2075"/>
                <p:cNvSpPr>
                  <a:spLocks/>
                </p:cNvSpPr>
                <p:nvPr/>
              </p:nvSpPr>
              <p:spPr bwMode="auto">
                <a:xfrm>
                  <a:off x="1445" y="2889"/>
                  <a:ext cx="72" cy="522"/>
                </a:xfrm>
                <a:custGeom>
                  <a:avLst/>
                  <a:gdLst>
                    <a:gd name="T0" fmla="*/ 3 w 144"/>
                    <a:gd name="T1" fmla="*/ 3 h 1042"/>
                    <a:gd name="T2" fmla="*/ 61 w 144"/>
                    <a:gd name="T3" fmla="*/ 0 h 1042"/>
                    <a:gd name="T4" fmla="*/ 102 w 144"/>
                    <a:gd name="T5" fmla="*/ 82 h 1042"/>
                    <a:gd name="T6" fmla="*/ 144 w 144"/>
                    <a:gd name="T7" fmla="*/ 308 h 1042"/>
                    <a:gd name="T8" fmla="*/ 144 w 144"/>
                    <a:gd name="T9" fmla="*/ 569 h 1042"/>
                    <a:gd name="T10" fmla="*/ 123 w 144"/>
                    <a:gd name="T11" fmla="*/ 792 h 1042"/>
                    <a:gd name="T12" fmla="*/ 144 w 144"/>
                    <a:gd name="T13" fmla="*/ 868 h 1042"/>
                    <a:gd name="T14" fmla="*/ 144 w 144"/>
                    <a:gd name="T15" fmla="*/ 970 h 1042"/>
                    <a:gd name="T16" fmla="*/ 123 w 144"/>
                    <a:gd name="T17" fmla="*/ 1042 h 1042"/>
                    <a:gd name="T18" fmla="*/ 96 w 144"/>
                    <a:gd name="T19" fmla="*/ 978 h 1042"/>
                    <a:gd name="T20" fmla="*/ 82 w 144"/>
                    <a:gd name="T21" fmla="*/ 878 h 1042"/>
                    <a:gd name="T22" fmla="*/ 51 w 144"/>
                    <a:gd name="T23" fmla="*/ 802 h 1042"/>
                    <a:gd name="T24" fmla="*/ 86 w 144"/>
                    <a:gd name="T25" fmla="*/ 734 h 1042"/>
                    <a:gd name="T26" fmla="*/ 106 w 144"/>
                    <a:gd name="T27" fmla="*/ 569 h 1042"/>
                    <a:gd name="T28" fmla="*/ 106 w 144"/>
                    <a:gd name="T29" fmla="*/ 415 h 1042"/>
                    <a:gd name="T30" fmla="*/ 86 w 144"/>
                    <a:gd name="T31" fmla="*/ 260 h 1042"/>
                    <a:gd name="T32" fmla="*/ 44 w 144"/>
                    <a:gd name="T33" fmla="*/ 147 h 1042"/>
                    <a:gd name="T34" fmla="*/ 0 w 144"/>
                    <a:gd name="T35" fmla="*/ 92 h 1042"/>
                    <a:gd name="T36" fmla="*/ 3 w 144"/>
                    <a:gd name="T37" fmla="*/ 3 h 104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44"/>
                    <a:gd name="T58" fmla="*/ 0 h 1042"/>
                    <a:gd name="T59" fmla="*/ 144 w 144"/>
                    <a:gd name="T60" fmla="*/ 1042 h 1042"/>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44" h="1042">
                      <a:moveTo>
                        <a:pt x="3" y="3"/>
                      </a:moveTo>
                      <a:lnTo>
                        <a:pt x="61" y="0"/>
                      </a:lnTo>
                      <a:lnTo>
                        <a:pt x="102" y="82"/>
                      </a:lnTo>
                      <a:lnTo>
                        <a:pt x="144" y="308"/>
                      </a:lnTo>
                      <a:lnTo>
                        <a:pt x="144" y="569"/>
                      </a:lnTo>
                      <a:lnTo>
                        <a:pt x="123" y="792"/>
                      </a:lnTo>
                      <a:lnTo>
                        <a:pt x="144" y="868"/>
                      </a:lnTo>
                      <a:lnTo>
                        <a:pt x="144" y="970"/>
                      </a:lnTo>
                      <a:lnTo>
                        <a:pt x="123" y="1042"/>
                      </a:lnTo>
                      <a:lnTo>
                        <a:pt x="96" y="978"/>
                      </a:lnTo>
                      <a:lnTo>
                        <a:pt x="82" y="878"/>
                      </a:lnTo>
                      <a:lnTo>
                        <a:pt x="51" y="802"/>
                      </a:lnTo>
                      <a:lnTo>
                        <a:pt x="86" y="734"/>
                      </a:lnTo>
                      <a:lnTo>
                        <a:pt x="106" y="569"/>
                      </a:lnTo>
                      <a:lnTo>
                        <a:pt x="106" y="415"/>
                      </a:lnTo>
                      <a:lnTo>
                        <a:pt x="86" y="260"/>
                      </a:lnTo>
                      <a:lnTo>
                        <a:pt x="44" y="147"/>
                      </a:lnTo>
                      <a:lnTo>
                        <a:pt x="0" y="92"/>
                      </a:lnTo>
                      <a:lnTo>
                        <a:pt x="3" y="3"/>
                      </a:lnTo>
                      <a:close/>
                    </a:path>
                  </a:pathLst>
                </a:custGeom>
                <a:solidFill>
                  <a:schemeClr val="accent1"/>
                </a:solidFill>
                <a:ln w="9525">
                  <a:solidFill>
                    <a:schemeClr val="bg2"/>
                  </a:solidFill>
                  <a:round/>
                  <a:headEnd/>
                  <a:tailEnd/>
                </a:ln>
              </p:spPr>
              <p:txBody>
                <a:bodyPr/>
                <a:lstStyle/>
                <a:p>
                  <a:endParaRPr lang="cs-CZ" dirty="0"/>
                </a:p>
              </p:txBody>
            </p:sp>
            <p:sp>
              <p:nvSpPr>
                <p:cNvPr id="111" name="Freeform 2076"/>
                <p:cNvSpPr>
                  <a:spLocks/>
                </p:cNvSpPr>
                <p:nvPr/>
              </p:nvSpPr>
              <p:spPr bwMode="auto">
                <a:xfrm>
                  <a:off x="1276" y="3233"/>
                  <a:ext cx="162" cy="624"/>
                </a:xfrm>
                <a:custGeom>
                  <a:avLst/>
                  <a:gdLst>
                    <a:gd name="T0" fmla="*/ 31 w 323"/>
                    <a:gd name="T1" fmla="*/ 0 h 1250"/>
                    <a:gd name="T2" fmla="*/ 69 w 323"/>
                    <a:gd name="T3" fmla="*/ 52 h 1250"/>
                    <a:gd name="T4" fmla="*/ 84 w 323"/>
                    <a:gd name="T5" fmla="*/ 105 h 1250"/>
                    <a:gd name="T6" fmla="*/ 99 w 323"/>
                    <a:gd name="T7" fmla="*/ 286 h 1250"/>
                    <a:gd name="T8" fmla="*/ 106 w 323"/>
                    <a:gd name="T9" fmla="*/ 408 h 1250"/>
                    <a:gd name="T10" fmla="*/ 106 w 323"/>
                    <a:gd name="T11" fmla="*/ 616 h 1250"/>
                    <a:gd name="T12" fmla="*/ 104 w 323"/>
                    <a:gd name="T13" fmla="*/ 812 h 1250"/>
                    <a:gd name="T14" fmla="*/ 89 w 323"/>
                    <a:gd name="T15" fmla="*/ 968 h 1250"/>
                    <a:gd name="T16" fmla="*/ 77 w 323"/>
                    <a:gd name="T17" fmla="*/ 1016 h 1250"/>
                    <a:gd name="T18" fmla="*/ 156 w 323"/>
                    <a:gd name="T19" fmla="*/ 1042 h 1250"/>
                    <a:gd name="T20" fmla="*/ 223 w 323"/>
                    <a:gd name="T21" fmla="*/ 1072 h 1250"/>
                    <a:gd name="T22" fmla="*/ 313 w 323"/>
                    <a:gd name="T23" fmla="*/ 1137 h 1250"/>
                    <a:gd name="T24" fmla="*/ 323 w 323"/>
                    <a:gd name="T25" fmla="*/ 1163 h 1250"/>
                    <a:gd name="T26" fmla="*/ 315 w 323"/>
                    <a:gd name="T27" fmla="*/ 1211 h 1250"/>
                    <a:gd name="T28" fmla="*/ 271 w 323"/>
                    <a:gd name="T29" fmla="*/ 1250 h 1250"/>
                    <a:gd name="T30" fmla="*/ 253 w 323"/>
                    <a:gd name="T31" fmla="*/ 1229 h 1250"/>
                    <a:gd name="T32" fmla="*/ 238 w 323"/>
                    <a:gd name="T33" fmla="*/ 1176 h 1250"/>
                    <a:gd name="T34" fmla="*/ 195 w 323"/>
                    <a:gd name="T35" fmla="*/ 1133 h 1250"/>
                    <a:gd name="T36" fmla="*/ 121 w 323"/>
                    <a:gd name="T37" fmla="*/ 1085 h 1250"/>
                    <a:gd name="T38" fmla="*/ 74 w 323"/>
                    <a:gd name="T39" fmla="*/ 1072 h 1250"/>
                    <a:gd name="T40" fmla="*/ 17 w 323"/>
                    <a:gd name="T41" fmla="*/ 1072 h 1250"/>
                    <a:gd name="T42" fmla="*/ 17 w 323"/>
                    <a:gd name="T43" fmla="*/ 1033 h 1250"/>
                    <a:gd name="T44" fmla="*/ 44 w 323"/>
                    <a:gd name="T45" fmla="*/ 989 h 1250"/>
                    <a:gd name="T46" fmla="*/ 69 w 323"/>
                    <a:gd name="T47" fmla="*/ 850 h 1250"/>
                    <a:gd name="T48" fmla="*/ 77 w 323"/>
                    <a:gd name="T49" fmla="*/ 703 h 1250"/>
                    <a:gd name="T50" fmla="*/ 74 w 323"/>
                    <a:gd name="T51" fmla="*/ 573 h 1250"/>
                    <a:gd name="T52" fmla="*/ 69 w 323"/>
                    <a:gd name="T53" fmla="*/ 408 h 1250"/>
                    <a:gd name="T54" fmla="*/ 53 w 323"/>
                    <a:gd name="T55" fmla="*/ 265 h 1250"/>
                    <a:gd name="T56" fmla="*/ 22 w 323"/>
                    <a:gd name="T57" fmla="*/ 161 h 1250"/>
                    <a:gd name="T58" fmla="*/ 0 w 323"/>
                    <a:gd name="T59" fmla="*/ 65 h 1250"/>
                    <a:gd name="T60" fmla="*/ 7 w 323"/>
                    <a:gd name="T61" fmla="*/ 31 h 1250"/>
                    <a:gd name="T62" fmla="*/ 31 w 323"/>
                    <a:gd name="T63" fmla="*/ 0 h 125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323"/>
                    <a:gd name="T97" fmla="*/ 0 h 1250"/>
                    <a:gd name="T98" fmla="*/ 323 w 323"/>
                    <a:gd name="T99" fmla="*/ 1250 h 1250"/>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323" h="1250">
                      <a:moveTo>
                        <a:pt x="31" y="0"/>
                      </a:moveTo>
                      <a:lnTo>
                        <a:pt x="69" y="52"/>
                      </a:lnTo>
                      <a:lnTo>
                        <a:pt x="84" y="105"/>
                      </a:lnTo>
                      <a:lnTo>
                        <a:pt x="99" y="286"/>
                      </a:lnTo>
                      <a:lnTo>
                        <a:pt x="106" y="408"/>
                      </a:lnTo>
                      <a:lnTo>
                        <a:pt x="106" y="616"/>
                      </a:lnTo>
                      <a:lnTo>
                        <a:pt x="104" y="812"/>
                      </a:lnTo>
                      <a:lnTo>
                        <a:pt x="89" y="968"/>
                      </a:lnTo>
                      <a:lnTo>
                        <a:pt x="77" y="1016"/>
                      </a:lnTo>
                      <a:lnTo>
                        <a:pt x="156" y="1042"/>
                      </a:lnTo>
                      <a:lnTo>
                        <a:pt x="223" y="1072"/>
                      </a:lnTo>
                      <a:lnTo>
                        <a:pt x="313" y="1137"/>
                      </a:lnTo>
                      <a:lnTo>
                        <a:pt x="323" y="1163"/>
                      </a:lnTo>
                      <a:lnTo>
                        <a:pt x="315" y="1211"/>
                      </a:lnTo>
                      <a:lnTo>
                        <a:pt x="271" y="1250"/>
                      </a:lnTo>
                      <a:lnTo>
                        <a:pt x="253" y="1229"/>
                      </a:lnTo>
                      <a:lnTo>
                        <a:pt x="238" y="1176"/>
                      </a:lnTo>
                      <a:lnTo>
                        <a:pt x="195" y="1133"/>
                      </a:lnTo>
                      <a:lnTo>
                        <a:pt x="121" y="1085"/>
                      </a:lnTo>
                      <a:lnTo>
                        <a:pt x="74" y="1072"/>
                      </a:lnTo>
                      <a:lnTo>
                        <a:pt x="17" y="1072"/>
                      </a:lnTo>
                      <a:lnTo>
                        <a:pt x="17" y="1033"/>
                      </a:lnTo>
                      <a:lnTo>
                        <a:pt x="44" y="989"/>
                      </a:lnTo>
                      <a:lnTo>
                        <a:pt x="69" y="850"/>
                      </a:lnTo>
                      <a:lnTo>
                        <a:pt x="77" y="703"/>
                      </a:lnTo>
                      <a:lnTo>
                        <a:pt x="74" y="573"/>
                      </a:lnTo>
                      <a:lnTo>
                        <a:pt x="69" y="408"/>
                      </a:lnTo>
                      <a:lnTo>
                        <a:pt x="53" y="265"/>
                      </a:lnTo>
                      <a:lnTo>
                        <a:pt x="22" y="161"/>
                      </a:lnTo>
                      <a:lnTo>
                        <a:pt x="0" y="65"/>
                      </a:lnTo>
                      <a:lnTo>
                        <a:pt x="7" y="31"/>
                      </a:lnTo>
                      <a:lnTo>
                        <a:pt x="31" y="0"/>
                      </a:lnTo>
                      <a:close/>
                    </a:path>
                  </a:pathLst>
                </a:custGeom>
                <a:solidFill>
                  <a:schemeClr val="accent1"/>
                </a:solidFill>
                <a:ln w="9525">
                  <a:solidFill>
                    <a:schemeClr val="bg2"/>
                  </a:solidFill>
                  <a:round/>
                  <a:headEnd/>
                  <a:tailEnd/>
                </a:ln>
              </p:spPr>
              <p:txBody>
                <a:bodyPr/>
                <a:lstStyle/>
                <a:p>
                  <a:endParaRPr lang="cs-CZ" dirty="0"/>
                </a:p>
              </p:txBody>
            </p:sp>
            <p:sp>
              <p:nvSpPr>
                <p:cNvPr id="112" name="Freeform 2077"/>
                <p:cNvSpPr>
                  <a:spLocks/>
                </p:cNvSpPr>
                <p:nvPr/>
              </p:nvSpPr>
              <p:spPr bwMode="auto">
                <a:xfrm>
                  <a:off x="1383" y="3233"/>
                  <a:ext cx="150" cy="564"/>
                </a:xfrm>
                <a:custGeom>
                  <a:avLst/>
                  <a:gdLst>
                    <a:gd name="T0" fmla="*/ 0 w 298"/>
                    <a:gd name="T1" fmla="*/ 90 h 1127"/>
                    <a:gd name="T2" fmla="*/ 0 w 298"/>
                    <a:gd name="T3" fmla="*/ 18 h 1127"/>
                    <a:gd name="T4" fmla="*/ 30 w 298"/>
                    <a:gd name="T5" fmla="*/ 0 h 1127"/>
                    <a:gd name="T6" fmla="*/ 78 w 298"/>
                    <a:gd name="T7" fmla="*/ 0 h 1127"/>
                    <a:gd name="T8" fmla="*/ 112 w 298"/>
                    <a:gd name="T9" fmla="*/ 42 h 1127"/>
                    <a:gd name="T10" fmla="*/ 119 w 298"/>
                    <a:gd name="T11" fmla="*/ 80 h 1127"/>
                    <a:gd name="T12" fmla="*/ 112 w 298"/>
                    <a:gd name="T13" fmla="*/ 162 h 1127"/>
                    <a:gd name="T14" fmla="*/ 89 w 298"/>
                    <a:gd name="T15" fmla="*/ 264 h 1127"/>
                    <a:gd name="T16" fmla="*/ 78 w 298"/>
                    <a:gd name="T17" fmla="*/ 422 h 1127"/>
                    <a:gd name="T18" fmla="*/ 72 w 298"/>
                    <a:gd name="T19" fmla="*/ 525 h 1127"/>
                    <a:gd name="T20" fmla="*/ 72 w 298"/>
                    <a:gd name="T21" fmla="*/ 542 h 1127"/>
                    <a:gd name="T22" fmla="*/ 82 w 298"/>
                    <a:gd name="T23" fmla="*/ 686 h 1127"/>
                    <a:gd name="T24" fmla="*/ 99 w 298"/>
                    <a:gd name="T25" fmla="*/ 768 h 1127"/>
                    <a:gd name="T26" fmla="*/ 112 w 298"/>
                    <a:gd name="T27" fmla="*/ 833 h 1127"/>
                    <a:gd name="T28" fmla="*/ 109 w 298"/>
                    <a:gd name="T29" fmla="*/ 861 h 1127"/>
                    <a:gd name="T30" fmla="*/ 154 w 298"/>
                    <a:gd name="T31" fmla="*/ 936 h 1127"/>
                    <a:gd name="T32" fmla="*/ 202 w 298"/>
                    <a:gd name="T33" fmla="*/ 983 h 1127"/>
                    <a:gd name="T34" fmla="*/ 253 w 298"/>
                    <a:gd name="T35" fmla="*/ 1028 h 1127"/>
                    <a:gd name="T36" fmla="*/ 298 w 298"/>
                    <a:gd name="T37" fmla="*/ 1049 h 1127"/>
                    <a:gd name="T38" fmla="*/ 298 w 298"/>
                    <a:gd name="T39" fmla="*/ 1087 h 1127"/>
                    <a:gd name="T40" fmla="*/ 274 w 298"/>
                    <a:gd name="T41" fmla="*/ 1117 h 1127"/>
                    <a:gd name="T42" fmla="*/ 216 w 298"/>
                    <a:gd name="T43" fmla="*/ 1127 h 1127"/>
                    <a:gd name="T44" fmla="*/ 174 w 298"/>
                    <a:gd name="T45" fmla="*/ 1107 h 1127"/>
                    <a:gd name="T46" fmla="*/ 174 w 298"/>
                    <a:gd name="T47" fmla="*/ 1080 h 1127"/>
                    <a:gd name="T48" fmla="*/ 140 w 298"/>
                    <a:gd name="T49" fmla="*/ 983 h 1127"/>
                    <a:gd name="T50" fmla="*/ 82 w 298"/>
                    <a:gd name="T51" fmla="*/ 933 h 1127"/>
                    <a:gd name="T52" fmla="*/ 40 w 298"/>
                    <a:gd name="T53" fmla="*/ 881 h 1127"/>
                    <a:gd name="T54" fmla="*/ 10 w 298"/>
                    <a:gd name="T55" fmla="*/ 853 h 1127"/>
                    <a:gd name="T56" fmla="*/ 20 w 298"/>
                    <a:gd name="T57" fmla="*/ 819 h 1127"/>
                    <a:gd name="T58" fmla="*/ 37 w 298"/>
                    <a:gd name="T59" fmla="*/ 727 h 1127"/>
                    <a:gd name="T60" fmla="*/ 37 w 298"/>
                    <a:gd name="T61" fmla="*/ 552 h 1127"/>
                    <a:gd name="T62" fmla="*/ 30 w 298"/>
                    <a:gd name="T63" fmla="*/ 428 h 1127"/>
                    <a:gd name="T64" fmla="*/ 30 w 298"/>
                    <a:gd name="T65" fmla="*/ 306 h 1127"/>
                    <a:gd name="T66" fmla="*/ 27 w 298"/>
                    <a:gd name="T67" fmla="*/ 172 h 1127"/>
                    <a:gd name="T68" fmla="*/ 0 w 298"/>
                    <a:gd name="T69" fmla="*/ 90 h 1127"/>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298"/>
                    <a:gd name="T106" fmla="*/ 0 h 1127"/>
                    <a:gd name="T107" fmla="*/ 298 w 298"/>
                    <a:gd name="T108" fmla="*/ 1127 h 1127"/>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298" h="1127">
                      <a:moveTo>
                        <a:pt x="0" y="90"/>
                      </a:moveTo>
                      <a:lnTo>
                        <a:pt x="0" y="18"/>
                      </a:lnTo>
                      <a:lnTo>
                        <a:pt x="30" y="0"/>
                      </a:lnTo>
                      <a:lnTo>
                        <a:pt x="78" y="0"/>
                      </a:lnTo>
                      <a:lnTo>
                        <a:pt x="112" y="42"/>
                      </a:lnTo>
                      <a:lnTo>
                        <a:pt x="119" y="80"/>
                      </a:lnTo>
                      <a:lnTo>
                        <a:pt x="112" y="162"/>
                      </a:lnTo>
                      <a:lnTo>
                        <a:pt x="89" y="264"/>
                      </a:lnTo>
                      <a:lnTo>
                        <a:pt x="78" y="422"/>
                      </a:lnTo>
                      <a:lnTo>
                        <a:pt x="72" y="525"/>
                      </a:lnTo>
                      <a:lnTo>
                        <a:pt x="72" y="542"/>
                      </a:lnTo>
                      <a:lnTo>
                        <a:pt x="82" y="686"/>
                      </a:lnTo>
                      <a:lnTo>
                        <a:pt x="99" y="768"/>
                      </a:lnTo>
                      <a:lnTo>
                        <a:pt x="112" y="833"/>
                      </a:lnTo>
                      <a:lnTo>
                        <a:pt x="109" y="861"/>
                      </a:lnTo>
                      <a:lnTo>
                        <a:pt x="154" y="936"/>
                      </a:lnTo>
                      <a:lnTo>
                        <a:pt x="202" y="983"/>
                      </a:lnTo>
                      <a:lnTo>
                        <a:pt x="253" y="1028"/>
                      </a:lnTo>
                      <a:lnTo>
                        <a:pt x="298" y="1049"/>
                      </a:lnTo>
                      <a:lnTo>
                        <a:pt x="298" y="1087"/>
                      </a:lnTo>
                      <a:lnTo>
                        <a:pt x="274" y="1117"/>
                      </a:lnTo>
                      <a:lnTo>
                        <a:pt x="216" y="1127"/>
                      </a:lnTo>
                      <a:lnTo>
                        <a:pt x="174" y="1107"/>
                      </a:lnTo>
                      <a:lnTo>
                        <a:pt x="174" y="1080"/>
                      </a:lnTo>
                      <a:lnTo>
                        <a:pt x="140" y="983"/>
                      </a:lnTo>
                      <a:lnTo>
                        <a:pt x="82" y="933"/>
                      </a:lnTo>
                      <a:lnTo>
                        <a:pt x="40" y="881"/>
                      </a:lnTo>
                      <a:lnTo>
                        <a:pt x="10" y="853"/>
                      </a:lnTo>
                      <a:lnTo>
                        <a:pt x="20" y="819"/>
                      </a:lnTo>
                      <a:lnTo>
                        <a:pt x="37" y="727"/>
                      </a:lnTo>
                      <a:lnTo>
                        <a:pt x="37" y="552"/>
                      </a:lnTo>
                      <a:lnTo>
                        <a:pt x="30" y="428"/>
                      </a:lnTo>
                      <a:lnTo>
                        <a:pt x="30" y="306"/>
                      </a:lnTo>
                      <a:lnTo>
                        <a:pt x="27" y="172"/>
                      </a:lnTo>
                      <a:lnTo>
                        <a:pt x="0" y="90"/>
                      </a:lnTo>
                      <a:close/>
                    </a:path>
                  </a:pathLst>
                </a:custGeom>
                <a:solidFill>
                  <a:schemeClr val="accent1"/>
                </a:solidFill>
                <a:ln w="9525">
                  <a:solidFill>
                    <a:schemeClr val="bg2"/>
                  </a:solidFill>
                  <a:round/>
                  <a:headEnd/>
                  <a:tailEnd/>
                </a:ln>
              </p:spPr>
              <p:txBody>
                <a:bodyPr/>
                <a:lstStyle/>
                <a:p>
                  <a:endParaRPr lang="cs-CZ" dirty="0"/>
                </a:p>
              </p:txBody>
            </p:sp>
          </p:grpSp>
          <p:grpSp>
            <p:nvGrpSpPr>
              <p:cNvPr id="93" name="Group 2078"/>
              <p:cNvGrpSpPr>
                <a:grpSpLocks/>
              </p:cNvGrpSpPr>
              <p:nvPr/>
            </p:nvGrpSpPr>
            <p:grpSpPr bwMode="auto">
              <a:xfrm>
                <a:off x="2906" y="790"/>
                <a:ext cx="172" cy="744"/>
                <a:chOff x="885" y="2651"/>
                <a:chExt cx="249" cy="1051"/>
              </a:xfrm>
            </p:grpSpPr>
            <p:sp>
              <p:nvSpPr>
                <p:cNvPr id="101" name="Freeform 2079"/>
                <p:cNvSpPr>
                  <a:spLocks/>
                </p:cNvSpPr>
                <p:nvPr/>
              </p:nvSpPr>
              <p:spPr bwMode="auto">
                <a:xfrm>
                  <a:off x="958" y="2651"/>
                  <a:ext cx="163" cy="225"/>
                </a:xfrm>
                <a:custGeom>
                  <a:avLst/>
                  <a:gdLst>
                    <a:gd name="T0" fmla="*/ 0 w 325"/>
                    <a:gd name="T1" fmla="*/ 191 h 451"/>
                    <a:gd name="T2" fmla="*/ 23 w 325"/>
                    <a:gd name="T3" fmla="*/ 98 h 451"/>
                    <a:gd name="T4" fmla="*/ 54 w 325"/>
                    <a:gd name="T5" fmla="*/ 51 h 451"/>
                    <a:gd name="T6" fmla="*/ 93 w 325"/>
                    <a:gd name="T7" fmla="*/ 16 h 451"/>
                    <a:gd name="T8" fmla="*/ 131 w 325"/>
                    <a:gd name="T9" fmla="*/ 0 h 451"/>
                    <a:gd name="T10" fmla="*/ 183 w 325"/>
                    <a:gd name="T11" fmla="*/ 5 h 451"/>
                    <a:gd name="T12" fmla="*/ 217 w 325"/>
                    <a:gd name="T13" fmla="*/ 42 h 451"/>
                    <a:gd name="T14" fmla="*/ 248 w 325"/>
                    <a:gd name="T15" fmla="*/ 110 h 451"/>
                    <a:gd name="T16" fmla="*/ 261 w 325"/>
                    <a:gd name="T17" fmla="*/ 199 h 451"/>
                    <a:gd name="T18" fmla="*/ 261 w 325"/>
                    <a:gd name="T19" fmla="*/ 300 h 451"/>
                    <a:gd name="T20" fmla="*/ 323 w 325"/>
                    <a:gd name="T21" fmla="*/ 370 h 451"/>
                    <a:gd name="T22" fmla="*/ 325 w 325"/>
                    <a:gd name="T23" fmla="*/ 401 h 451"/>
                    <a:gd name="T24" fmla="*/ 315 w 325"/>
                    <a:gd name="T25" fmla="*/ 404 h 451"/>
                    <a:gd name="T26" fmla="*/ 256 w 325"/>
                    <a:gd name="T27" fmla="*/ 342 h 451"/>
                    <a:gd name="T28" fmla="*/ 238 w 325"/>
                    <a:gd name="T29" fmla="*/ 386 h 451"/>
                    <a:gd name="T30" fmla="*/ 201 w 325"/>
                    <a:gd name="T31" fmla="*/ 426 h 451"/>
                    <a:gd name="T32" fmla="*/ 168 w 325"/>
                    <a:gd name="T33" fmla="*/ 445 h 451"/>
                    <a:gd name="T34" fmla="*/ 114 w 325"/>
                    <a:gd name="T35" fmla="*/ 451 h 451"/>
                    <a:gd name="T36" fmla="*/ 44 w 325"/>
                    <a:gd name="T37" fmla="*/ 420 h 451"/>
                    <a:gd name="T38" fmla="*/ 13 w 325"/>
                    <a:gd name="T39" fmla="*/ 353 h 451"/>
                    <a:gd name="T40" fmla="*/ 0 w 325"/>
                    <a:gd name="T41" fmla="*/ 286 h 451"/>
                    <a:gd name="T42" fmla="*/ 0 w 325"/>
                    <a:gd name="T43" fmla="*/ 191 h 451"/>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325"/>
                    <a:gd name="T67" fmla="*/ 0 h 451"/>
                    <a:gd name="T68" fmla="*/ 325 w 325"/>
                    <a:gd name="T69" fmla="*/ 451 h 451"/>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325" h="451">
                      <a:moveTo>
                        <a:pt x="0" y="191"/>
                      </a:moveTo>
                      <a:lnTo>
                        <a:pt x="23" y="98"/>
                      </a:lnTo>
                      <a:lnTo>
                        <a:pt x="54" y="51"/>
                      </a:lnTo>
                      <a:lnTo>
                        <a:pt x="93" y="16"/>
                      </a:lnTo>
                      <a:lnTo>
                        <a:pt x="131" y="0"/>
                      </a:lnTo>
                      <a:lnTo>
                        <a:pt x="183" y="5"/>
                      </a:lnTo>
                      <a:lnTo>
                        <a:pt x="217" y="42"/>
                      </a:lnTo>
                      <a:lnTo>
                        <a:pt x="248" y="110"/>
                      </a:lnTo>
                      <a:lnTo>
                        <a:pt x="261" y="199"/>
                      </a:lnTo>
                      <a:lnTo>
                        <a:pt x="261" y="300"/>
                      </a:lnTo>
                      <a:lnTo>
                        <a:pt x="323" y="370"/>
                      </a:lnTo>
                      <a:lnTo>
                        <a:pt x="325" y="401"/>
                      </a:lnTo>
                      <a:lnTo>
                        <a:pt x="315" y="404"/>
                      </a:lnTo>
                      <a:lnTo>
                        <a:pt x="256" y="342"/>
                      </a:lnTo>
                      <a:lnTo>
                        <a:pt x="238" y="386"/>
                      </a:lnTo>
                      <a:lnTo>
                        <a:pt x="201" y="426"/>
                      </a:lnTo>
                      <a:lnTo>
                        <a:pt x="168" y="445"/>
                      </a:lnTo>
                      <a:lnTo>
                        <a:pt x="114" y="451"/>
                      </a:lnTo>
                      <a:lnTo>
                        <a:pt x="44" y="420"/>
                      </a:lnTo>
                      <a:lnTo>
                        <a:pt x="13" y="353"/>
                      </a:lnTo>
                      <a:lnTo>
                        <a:pt x="0" y="286"/>
                      </a:lnTo>
                      <a:lnTo>
                        <a:pt x="0" y="191"/>
                      </a:lnTo>
                      <a:close/>
                    </a:path>
                  </a:pathLst>
                </a:custGeom>
                <a:solidFill>
                  <a:schemeClr val="tx2"/>
                </a:solidFill>
                <a:ln w="9525">
                  <a:solidFill>
                    <a:schemeClr val="bg2"/>
                  </a:solidFill>
                  <a:round/>
                  <a:headEnd/>
                  <a:tailEnd/>
                </a:ln>
              </p:spPr>
              <p:txBody>
                <a:bodyPr/>
                <a:lstStyle/>
                <a:p>
                  <a:endParaRPr lang="cs-CZ" dirty="0"/>
                </a:p>
              </p:txBody>
            </p:sp>
            <p:sp>
              <p:nvSpPr>
                <p:cNvPr id="102" name="Freeform 2080"/>
                <p:cNvSpPr>
                  <a:spLocks/>
                </p:cNvSpPr>
                <p:nvPr/>
              </p:nvSpPr>
              <p:spPr bwMode="auto">
                <a:xfrm>
                  <a:off x="943" y="2895"/>
                  <a:ext cx="142" cy="367"/>
                </a:xfrm>
                <a:custGeom>
                  <a:avLst/>
                  <a:gdLst>
                    <a:gd name="T0" fmla="*/ 42 w 285"/>
                    <a:gd name="T1" fmla="*/ 48 h 733"/>
                    <a:gd name="T2" fmla="*/ 77 w 285"/>
                    <a:gd name="T3" fmla="*/ 16 h 733"/>
                    <a:gd name="T4" fmla="*/ 118 w 285"/>
                    <a:gd name="T5" fmla="*/ 5 h 733"/>
                    <a:gd name="T6" fmla="*/ 156 w 285"/>
                    <a:gd name="T7" fmla="*/ 0 h 733"/>
                    <a:gd name="T8" fmla="*/ 207 w 285"/>
                    <a:gd name="T9" fmla="*/ 8 h 733"/>
                    <a:gd name="T10" fmla="*/ 263 w 285"/>
                    <a:gd name="T11" fmla="*/ 48 h 733"/>
                    <a:gd name="T12" fmla="*/ 285 w 285"/>
                    <a:gd name="T13" fmla="*/ 118 h 733"/>
                    <a:gd name="T14" fmla="*/ 285 w 285"/>
                    <a:gd name="T15" fmla="*/ 225 h 733"/>
                    <a:gd name="T16" fmla="*/ 283 w 285"/>
                    <a:gd name="T17" fmla="*/ 327 h 733"/>
                    <a:gd name="T18" fmla="*/ 255 w 285"/>
                    <a:gd name="T19" fmla="*/ 482 h 733"/>
                    <a:gd name="T20" fmla="*/ 232 w 285"/>
                    <a:gd name="T21" fmla="*/ 608 h 733"/>
                    <a:gd name="T22" fmla="*/ 207 w 285"/>
                    <a:gd name="T23" fmla="*/ 691 h 733"/>
                    <a:gd name="T24" fmla="*/ 153 w 285"/>
                    <a:gd name="T25" fmla="*/ 733 h 733"/>
                    <a:gd name="T26" fmla="*/ 77 w 285"/>
                    <a:gd name="T27" fmla="*/ 724 h 733"/>
                    <a:gd name="T28" fmla="*/ 39 w 285"/>
                    <a:gd name="T29" fmla="*/ 659 h 733"/>
                    <a:gd name="T30" fmla="*/ 16 w 285"/>
                    <a:gd name="T31" fmla="*/ 564 h 733"/>
                    <a:gd name="T32" fmla="*/ 3 w 285"/>
                    <a:gd name="T33" fmla="*/ 456 h 733"/>
                    <a:gd name="T34" fmla="*/ 0 w 285"/>
                    <a:gd name="T35" fmla="*/ 295 h 733"/>
                    <a:gd name="T36" fmla="*/ 11 w 285"/>
                    <a:gd name="T37" fmla="*/ 183 h 733"/>
                    <a:gd name="T38" fmla="*/ 27 w 285"/>
                    <a:gd name="T39" fmla="*/ 81 h 733"/>
                    <a:gd name="T40" fmla="*/ 42 w 285"/>
                    <a:gd name="T41" fmla="*/ 48 h 73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85"/>
                    <a:gd name="T64" fmla="*/ 0 h 733"/>
                    <a:gd name="T65" fmla="*/ 285 w 285"/>
                    <a:gd name="T66" fmla="*/ 733 h 733"/>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85" h="733">
                      <a:moveTo>
                        <a:pt x="42" y="48"/>
                      </a:moveTo>
                      <a:lnTo>
                        <a:pt x="77" y="16"/>
                      </a:lnTo>
                      <a:lnTo>
                        <a:pt x="118" y="5"/>
                      </a:lnTo>
                      <a:lnTo>
                        <a:pt x="156" y="0"/>
                      </a:lnTo>
                      <a:lnTo>
                        <a:pt x="207" y="8"/>
                      </a:lnTo>
                      <a:lnTo>
                        <a:pt x="263" y="48"/>
                      </a:lnTo>
                      <a:lnTo>
                        <a:pt x="285" y="118"/>
                      </a:lnTo>
                      <a:lnTo>
                        <a:pt x="285" y="225"/>
                      </a:lnTo>
                      <a:lnTo>
                        <a:pt x="283" y="327"/>
                      </a:lnTo>
                      <a:lnTo>
                        <a:pt x="255" y="482"/>
                      </a:lnTo>
                      <a:lnTo>
                        <a:pt x="232" y="608"/>
                      </a:lnTo>
                      <a:lnTo>
                        <a:pt x="207" y="691"/>
                      </a:lnTo>
                      <a:lnTo>
                        <a:pt x="153" y="733"/>
                      </a:lnTo>
                      <a:lnTo>
                        <a:pt x="77" y="724"/>
                      </a:lnTo>
                      <a:lnTo>
                        <a:pt x="39" y="659"/>
                      </a:lnTo>
                      <a:lnTo>
                        <a:pt x="16" y="564"/>
                      </a:lnTo>
                      <a:lnTo>
                        <a:pt x="3" y="456"/>
                      </a:lnTo>
                      <a:lnTo>
                        <a:pt x="0" y="295"/>
                      </a:lnTo>
                      <a:lnTo>
                        <a:pt x="11" y="183"/>
                      </a:lnTo>
                      <a:lnTo>
                        <a:pt x="27" y="81"/>
                      </a:lnTo>
                      <a:lnTo>
                        <a:pt x="42" y="48"/>
                      </a:lnTo>
                      <a:close/>
                    </a:path>
                  </a:pathLst>
                </a:custGeom>
                <a:solidFill>
                  <a:schemeClr val="tx2"/>
                </a:solidFill>
                <a:ln w="9525">
                  <a:solidFill>
                    <a:schemeClr val="bg2"/>
                  </a:solidFill>
                  <a:round/>
                  <a:headEnd/>
                  <a:tailEnd/>
                </a:ln>
              </p:spPr>
              <p:txBody>
                <a:bodyPr/>
                <a:lstStyle/>
                <a:p>
                  <a:endParaRPr lang="cs-CZ" dirty="0"/>
                </a:p>
              </p:txBody>
            </p:sp>
            <p:sp>
              <p:nvSpPr>
                <p:cNvPr id="103" name="Freeform 2081"/>
                <p:cNvSpPr>
                  <a:spLocks/>
                </p:cNvSpPr>
                <p:nvPr/>
              </p:nvSpPr>
              <p:spPr bwMode="auto">
                <a:xfrm>
                  <a:off x="885" y="2895"/>
                  <a:ext cx="84" cy="450"/>
                </a:xfrm>
                <a:custGeom>
                  <a:avLst/>
                  <a:gdLst>
                    <a:gd name="T0" fmla="*/ 114 w 168"/>
                    <a:gd name="T1" fmla="*/ 6 h 901"/>
                    <a:gd name="T2" fmla="*/ 155 w 168"/>
                    <a:gd name="T3" fmla="*/ 0 h 901"/>
                    <a:gd name="T4" fmla="*/ 168 w 168"/>
                    <a:gd name="T5" fmla="*/ 39 h 901"/>
                    <a:gd name="T6" fmla="*/ 148 w 168"/>
                    <a:gd name="T7" fmla="*/ 90 h 901"/>
                    <a:gd name="T8" fmla="*/ 117 w 168"/>
                    <a:gd name="T9" fmla="*/ 119 h 901"/>
                    <a:gd name="T10" fmla="*/ 92 w 168"/>
                    <a:gd name="T11" fmla="*/ 186 h 901"/>
                    <a:gd name="T12" fmla="*/ 60 w 168"/>
                    <a:gd name="T13" fmla="*/ 276 h 901"/>
                    <a:gd name="T14" fmla="*/ 48 w 168"/>
                    <a:gd name="T15" fmla="*/ 360 h 901"/>
                    <a:gd name="T16" fmla="*/ 40 w 168"/>
                    <a:gd name="T17" fmla="*/ 504 h 901"/>
                    <a:gd name="T18" fmla="*/ 48 w 168"/>
                    <a:gd name="T19" fmla="*/ 639 h 901"/>
                    <a:gd name="T20" fmla="*/ 63 w 168"/>
                    <a:gd name="T21" fmla="*/ 701 h 901"/>
                    <a:gd name="T22" fmla="*/ 53 w 168"/>
                    <a:gd name="T23" fmla="*/ 769 h 901"/>
                    <a:gd name="T24" fmla="*/ 40 w 168"/>
                    <a:gd name="T25" fmla="*/ 819 h 901"/>
                    <a:gd name="T26" fmla="*/ 45 w 168"/>
                    <a:gd name="T27" fmla="*/ 901 h 901"/>
                    <a:gd name="T28" fmla="*/ 25 w 168"/>
                    <a:gd name="T29" fmla="*/ 895 h 901"/>
                    <a:gd name="T30" fmla="*/ 8 w 168"/>
                    <a:gd name="T31" fmla="*/ 828 h 901"/>
                    <a:gd name="T32" fmla="*/ 0 w 168"/>
                    <a:gd name="T33" fmla="*/ 769 h 901"/>
                    <a:gd name="T34" fmla="*/ 23 w 168"/>
                    <a:gd name="T35" fmla="*/ 690 h 901"/>
                    <a:gd name="T36" fmla="*/ 15 w 168"/>
                    <a:gd name="T37" fmla="*/ 617 h 901"/>
                    <a:gd name="T38" fmla="*/ 8 w 168"/>
                    <a:gd name="T39" fmla="*/ 498 h 901"/>
                    <a:gd name="T40" fmla="*/ 8 w 168"/>
                    <a:gd name="T41" fmla="*/ 355 h 901"/>
                    <a:gd name="T42" fmla="*/ 23 w 168"/>
                    <a:gd name="T43" fmla="*/ 203 h 901"/>
                    <a:gd name="T44" fmla="*/ 48 w 168"/>
                    <a:gd name="T45" fmla="*/ 90 h 901"/>
                    <a:gd name="T46" fmla="*/ 76 w 168"/>
                    <a:gd name="T47" fmla="*/ 31 h 901"/>
                    <a:gd name="T48" fmla="*/ 114 w 168"/>
                    <a:gd name="T49" fmla="*/ 6 h 901"/>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68"/>
                    <a:gd name="T76" fmla="*/ 0 h 901"/>
                    <a:gd name="T77" fmla="*/ 168 w 168"/>
                    <a:gd name="T78" fmla="*/ 901 h 901"/>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68" h="901">
                      <a:moveTo>
                        <a:pt x="114" y="6"/>
                      </a:moveTo>
                      <a:lnTo>
                        <a:pt x="155" y="0"/>
                      </a:lnTo>
                      <a:lnTo>
                        <a:pt x="168" y="39"/>
                      </a:lnTo>
                      <a:lnTo>
                        <a:pt x="148" y="90"/>
                      </a:lnTo>
                      <a:lnTo>
                        <a:pt x="117" y="119"/>
                      </a:lnTo>
                      <a:lnTo>
                        <a:pt x="92" y="186"/>
                      </a:lnTo>
                      <a:lnTo>
                        <a:pt x="60" y="276"/>
                      </a:lnTo>
                      <a:lnTo>
                        <a:pt x="48" y="360"/>
                      </a:lnTo>
                      <a:lnTo>
                        <a:pt x="40" y="504"/>
                      </a:lnTo>
                      <a:lnTo>
                        <a:pt x="48" y="639"/>
                      </a:lnTo>
                      <a:lnTo>
                        <a:pt x="63" y="701"/>
                      </a:lnTo>
                      <a:lnTo>
                        <a:pt x="53" y="769"/>
                      </a:lnTo>
                      <a:lnTo>
                        <a:pt x="40" y="819"/>
                      </a:lnTo>
                      <a:lnTo>
                        <a:pt x="45" y="901"/>
                      </a:lnTo>
                      <a:lnTo>
                        <a:pt x="25" y="895"/>
                      </a:lnTo>
                      <a:lnTo>
                        <a:pt x="8" y="828"/>
                      </a:lnTo>
                      <a:lnTo>
                        <a:pt x="0" y="769"/>
                      </a:lnTo>
                      <a:lnTo>
                        <a:pt x="23" y="690"/>
                      </a:lnTo>
                      <a:lnTo>
                        <a:pt x="15" y="617"/>
                      </a:lnTo>
                      <a:lnTo>
                        <a:pt x="8" y="498"/>
                      </a:lnTo>
                      <a:lnTo>
                        <a:pt x="8" y="355"/>
                      </a:lnTo>
                      <a:lnTo>
                        <a:pt x="23" y="203"/>
                      </a:lnTo>
                      <a:lnTo>
                        <a:pt x="48" y="90"/>
                      </a:lnTo>
                      <a:lnTo>
                        <a:pt x="76" y="31"/>
                      </a:lnTo>
                      <a:lnTo>
                        <a:pt x="114" y="6"/>
                      </a:lnTo>
                      <a:close/>
                    </a:path>
                  </a:pathLst>
                </a:custGeom>
                <a:solidFill>
                  <a:schemeClr val="tx2"/>
                </a:solidFill>
                <a:ln w="9525">
                  <a:solidFill>
                    <a:schemeClr val="bg2"/>
                  </a:solidFill>
                  <a:round/>
                  <a:headEnd/>
                  <a:tailEnd/>
                </a:ln>
              </p:spPr>
              <p:txBody>
                <a:bodyPr/>
                <a:lstStyle/>
                <a:p>
                  <a:endParaRPr lang="cs-CZ" dirty="0"/>
                </a:p>
              </p:txBody>
            </p:sp>
            <p:sp>
              <p:nvSpPr>
                <p:cNvPr id="104" name="Freeform 2082"/>
                <p:cNvSpPr>
                  <a:spLocks/>
                </p:cNvSpPr>
                <p:nvPr/>
              </p:nvSpPr>
              <p:spPr bwMode="auto">
                <a:xfrm>
                  <a:off x="1070" y="2906"/>
                  <a:ext cx="53" cy="428"/>
                </a:xfrm>
                <a:custGeom>
                  <a:avLst/>
                  <a:gdLst>
                    <a:gd name="T0" fmla="*/ 2 w 105"/>
                    <a:gd name="T1" fmla="*/ 2 h 855"/>
                    <a:gd name="T2" fmla="*/ 45 w 105"/>
                    <a:gd name="T3" fmla="*/ 0 h 855"/>
                    <a:gd name="T4" fmla="*/ 75 w 105"/>
                    <a:gd name="T5" fmla="*/ 67 h 855"/>
                    <a:gd name="T6" fmla="*/ 105 w 105"/>
                    <a:gd name="T7" fmla="*/ 253 h 855"/>
                    <a:gd name="T8" fmla="*/ 105 w 105"/>
                    <a:gd name="T9" fmla="*/ 467 h 855"/>
                    <a:gd name="T10" fmla="*/ 90 w 105"/>
                    <a:gd name="T11" fmla="*/ 649 h 855"/>
                    <a:gd name="T12" fmla="*/ 105 w 105"/>
                    <a:gd name="T13" fmla="*/ 711 h 855"/>
                    <a:gd name="T14" fmla="*/ 105 w 105"/>
                    <a:gd name="T15" fmla="*/ 795 h 855"/>
                    <a:gd name="T16" fmla="*/ 90 w 105"/>
                    <a:gd name="T17" fmla="*/ 855 h 855"/>
                    <a:gd name="T18" fmla="*/ 70 w 105"/>
                    <a:gd name="T19" fmla="*/ 802 h 855"/>
                    <a:gd name="T20" fmla="*/ 60 w 105"/>
                    <a:gd name="T21" fmla="*/ 719 h 855"/>
                    <a:gd name="T22" fmla="*/ 37 w 105"/>
                    <a:gd name="T23" fmla="*/ 657 h 855"/>
                    <a:gd name="T24" fmla="*/ 63 w 105"/>
                    <a:gd name="T25" fmla="*/ 602 h 855"/>
                    <a:gd name="T26" fmla="*/ 78 w 105"/>
                    <a:gd name="T27" fmla="*/ 467 h 855"/>
                    <a:gd name="T28" fmla="*/ 78 w 105"/>
                    <a:gd name="T29" fmla="*/ 340 h 855"/>
                    <a:gd name="T30" fmla="*/ 63 w 105"/>
                    <a:gd name="T31" fmla="*/ 213 h 855"/>
                    <a:gd name="T32" fmla="*/ 32 w 105"/>
                    <a:gd name="T33" fmla="*/ 121 h 855"/>
                    <a:gd name="T34" fmla="*/ 0 w 105"/>
                    <a:gd name="T35" fmla="*/ 75 h 855"/>
                    <a:gd name="T36" fmla="*/ 2 w 105"/>
                    <a:gd name="T37" fmla="*/ 2 h 85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05"/>
                    <a:gd name="T58" fmla="*/ 0 h 855"/>
                    <a:gd name="T59" fmla="*/ 105 w 105"/>
                    <a:gd name="T60" fmla="*/ 855 h 855"/>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05" h="855">
                      <a:moveTo>
                        <a:pt x="2" y="2"/>
                      </a:moveTo>
                      <a:lnTo>
                        <a:pt x="45" y="0"/>
                      </a:lnTo>
                      <a:lnTo>
                        <a:pt x="75" y="67"/>
                      </a:lnTo>
                      <a:lnTo>
                        <a:pt x="105" y="253"/>
                      </a:lnTo>
                      <a:lnTo>
                        <a:pt x="105" y="467"/>
                      </a:lnTo>
                      <a:lnTo>
                        <a:pt x="90" y="649"/>
                      </a:lnTo>
                      <a:lnTo>
                        <a:pt x="105" y="711"/>
                      </a:lnTo>
                      <a:lnTo>
                        <a:pt x="105" y="795"/>
                      </a:lnTo>
                      <a:lnTo>
                        <a:pt x="90" y="855"/>
                      </a:lnTo>
                      <a:lnTo>
                        <a:pt x="70" y="802"/>
                      </a:lnTo>
                      <a:lnTo>
                        <a:pt x="60" y="719"/>
                      </a:lnTo>
                      <a:lnTo>
                        <a:pt x="37" y="657"/>
                      </a:lnTo>
                      <a:lnTo>
                        <a:pt x="63" y="602"/>
                      </a:lnTo>
                      <a:lnTo>
                        <a:pt x="78" y="467"/>
                      </a:lnTo>
                      <a:lnTo>
                        <a:pt x="78" y="340"/>
                      </a:lnTo>
                      <a:lnTo>
                        <a:pt x="63" y="213"/>
                      </a:lnTo>
                      <a:lnTo>
                        <a:pt x="32" y="121"/>
                      </a:lnTo>
                      <a:lnTo>
                        <a:pt x="0" y="75"/>
                      </a:lnTo>
                      <a:lnTo>
                        <a:pt x="2" y="2"/>
                      </a:lnTo>
                      <a:close/>
                    </a:path>
                  </a:pathLst>
                </a:custGeom>
                <a:solidFill>
                  <a:schemeClr val="tx2"/>
                </a:solidFill>
                <a:ln w="9525">
                  <a:solidFill>
                    <a:schemeClr val="bg2"/>
                  </a:solidFill>
                  <a:round/>
                  <a:headEnd/>
                  <a:tailEnd/>
                </a:ln>
              </p:spPr>
              <p:txBody>
                <a:bodyPr/>
                <a:lstStyle/>
                <a:p>
                  <a:endParaRPr lang="cs-CZ" dirty="0"/>
                </a:p>
              </p:txBody>
            </p:sp>
            <p:sp>
              <p:nvSpPr>
                <p:cNvPr id="105" name="Freeform 2083"/>
                <p:cNvSpPr>
                  <a:spLocks/>
                </p:cNvSpPr>
                <p:nvPr/>
              </p:nvSpPr>
              <p:spPr bwMode="auto">
                <a:xfrm>
                  <a:off x="943" y="3188"/>
                  <a:ext cx="120" cy="514"/>
                </a:xfrm>
                <a:custGeom>
                  <a:avLst/>
                  <a:gdLst>
                    <a:gd name="T0" fmla="*/ 24 w 241"/>
                    <a:gd name="T1" fmla="*/ 0 h 1029"/>
                    <a:gd name="T2" fmla="*/ 52 w 241"/>
                    <a:gd name="T3" fmla="*/ 43 h 1029"/>
                    <a:gd name="T4" fmla="*/ 62 w 241"/>
                    <a:gd name="T5" fmla="*/ 86 h 1029"/>
                    <a:gd name="T6" fmla="*/ 73 w 241"/>
                    <a:gd name="T7" fmla="*/ 235 h 1029"/>
                    <a:gd name="T8" fmla="*/ 79 w 241"/>
                    <a:gd name="T9" fmla="*/ 336 h 1029"/>
                    <a:gd name="T10" fmla="*/ 79 w 241"/>
                    <a:gd name="T11" fmla="*/ 507 h 1029"/>
                    <a:gd name="T12" fmla="*/ 77 w 241"/>
                    <a:gd name="T13" fmla="*/ 668 h 1029"/>
                    <a:gd name="T14" fmla="*/ 66 w 241"/>
                    <a:gd name="T15" fmla="*/ 796 h 1029"/>
                    <a:gd name="T16" fmla="*/ 57 w 241"/>
                    <a:gd name="T17" fmla="*/ 836 h 1029"/>
                    <a:gd name="T18" fmla="*/ 116 w 241"/>
                    <a:gd name="T19" fmla="*/ 857 h 1029"/>
                    <a:gd name="T20" fmla="*/ 167 w 241"/>
                    <a:gd name="T21" fmla="*/ 883 h 1029"/>
                    <a:gd name="T22" fmla="*/ 232 w 241"/>
                    <a:gd name="T23" fmla="*/ 935 h 1029"/>
                    <a:gd name="T24" fmla="*/ 241 w 241"/>
                    <a:gd name="T25" fmla="*/ 958 h 1029"/>
                    <a:gd name="T26" fmla="*/ 235 w 241"/>
                    <a:gd name="T27" fmla="*/ 996 h 1029"/>
                    <a:gd name="T28" fmla="*/ 201 w 241"/>
                    <a:gd name="T29" fmla="*/ 1029 h 1029"/>
                    <a:gd name="T30" fmla="*/ 188 w 241"/>
                    <a:gd name="T31" fmla="*/ 1010 h 1029"/>
                    <a:gd name="T32" fmla="*/ 178 w 241"/>
                    <a:gd name="T33" fmla="*/ 968 h 1029"/>
                    <a:gd name="T34" fmla="*/ 146 w 241"/>
                    <a:gd name="T35" fmla="*/ 932 h 1029"/>
                    <a:gd name="T36" fmla="*/ 90 w 241"/>
                    <a:gd name="T37" fmla="*/ 893 h 1029"/>
                    <a:gd name="T38" fmla="*/ 55 w 241"/>
                    <a:gd name="T39" fmla="*/ 883 h 1029"/>
                    <a:gd name="T40" fmla="*/ 12 w 241"/>
                    <a:gd name="T41" fmla="*/ 883 h 1029"/>
                    <a:gd name="T42" fmla="*/ 12 w 241"/>
                    <a:gd name="T43" fmla="*/ 850 h 1029"/>
                    <a:gd name="T44" fmla="*/ 33 w 241"/>
                    <a:gd name="T45" fmla="*/ 815 h 1029"/>
                    <a:gd name="T46" fmla="*/ 52 w 241"/>
                    <a:gd name="T47" fmla="*/ 700 h 1029"/>
                    <a:gd name="T48" fmla="*/ 57 w 241"/>
                    <a:gd name="T49" fmla="*/ 578 h 1029"/>
                    <a:gd name="T50" fmla="*/ 55 w 241"/>
                    <a:gd name="T51" fmla="*/ 472 h 1029"/>
                    <a:gd name="T52" fmla="*/ 52 w 241"/>
                    <a:gd name="T53" fmla="*/ 336 h 1029"/>
                    <a:gd name="T54" fmla="*/ 41 w 241"/>
                    <a:gd name="T55" fmla="*/ 218 h 1029"/>
                    <a:gd name="T56" fmla="*/ 16 w 241"/>
                    <a:gd name="T57" fmla="*/ 132 h 1029"/>
                    <a:gd name="T58" fmla="*/ 0 w 241"/>
                    <a:gd name="T59" fmla="*/ 54 h 1029"/>
                    <a:gd name="T60" fmla="*/ 5 w 241"/>
                    <a:gd name="T61" fmla="*/ 26 h 1029"/>
                    <a:gd name="T62" fmla="*/ 24 w 241"/>
                    <a:gd name="T63" fmla="*/ 0 h 1029"/>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1"/>
                    <a:gd name="T97" fmla="*/ 0 h 1029"/>
                    <a:gd name="T98" fmla="*/ 241 w 241"/>
                    <a:gd name="T99" fmla="*/ 1029 h 1029"/>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1" h="1029">
                      <a:moveTo>
                        <a:pt x="24" y="0"/>
                      </a:moveTo>
                      <a:lnTo>
                        <a:pt x="52" y="43"/>
                      </a:lnTo>
                      <a:lnTo>
                        <a:pt x="62" y="86"/>
                      </a:lnTo>
                      <a:lnTo>
                        <a:pt x="73" y="235"/>
                      </a:lnTo>
                      <a:lnTo>
                        <a:pt x="79" y="336"/>
                      </a:lnTo>
                      <a:lnTo>
                        <a:pt x="79" y="507"/>
                      </a:lnTo>
                      <a:lnTo>
                        <a:pt x="77" y="668"/>
                      </a:lnTo>
                      <a:lnTo>
                        <a:pt x="66" y="796"/>
                      </a:lnTo>
                      <a:lnTo>
                        <a:pt x="57" y="836"/>
                      </a:lnTo>
                      <a:lnTo>
                        <a:pt x="116" y="857"/>
                      </a:lnTo>
                      <a:lnTo>
                        <a:pt x="167" y="883"/>
                      </a:lnTo>
                      <a:lnTo>
                        <a:pt x="232" y="935"/>
                      </a:lnTo>
                      <a:lnTo>
                        <a:pt x="241" y="958"/>
                      </a:lnTo>
                      <a:lnTo>
                        <a:pt x="235" y="996"/>
                      </a:lnTo>
                      <a:lnTo>
                        <a:pt x="201" y="1029"/>
                      </a:lnTo>
                      <a:lnTo>
                        <a:pt x="188" y="1010"/>
                      </a:lnTo>
                      <a:lnTo>
                        <a:pt x="178" y="968"/>
                      </a:lnTo>
                      <a:lnTo>
                        <a:pt x="146" y="932"/>
                      </a:lnTo>
                      <a:lnTo>
                        <a:pt x="90" y="893"/>
                      </a:lnTo>
                      <a:lnTo>
                        <a:pt x="55" y="883"/>
                      </a:lnTo>
                      <a:lnTo>
                        <a:pt x="12" y="883"/>
                      </a:lnTo>
                      <a:lnTo>
                        <a:pt x="12" y="850"/>
                      </a:lnTo>
                      <a:lnTo>
                        <a:pt x="33" y="815"/>
                      </a:lnTo>
                      <a:lnTo>
                        <a:pt x="52" y="700"/>
                      </a:lnTo>
                      <a:lnTo>
                        <a:pt x="57" y="578"/>
                      </a:lnTo>
                      <a:lnTo>
                        <a:pt x="55" y="472"/>
                      </a:lnTo>
                      <a:lnTo>
                        <a:pt x="52" y="336"/>
                      </a:lnTo>
                      <a:lnTo>
                        <a:pt x="41" y="218"/>
                      </a:lnTo>
                      <a:lnTo>
                        <a:pt x="16" y="132"/>
                      </a:lnTo>
                      <a:lnTo>
                        <a:pt x="0" y="54"/>
                      </a:lnTo>
                      <a:lnTo>
                        <a:pt x="5" y="26"/>
                      </a:lnTo>
                      <a:lnTo>
                        <a:pt x="24" y="0"/>
                      </a:lnTo>
                      <a:close/>
                    </a:path>
                  </a:pathLst>
                </a:custGeom>
                <a:solidFill>
                  <a:schemeClr val="tx2"/>
                </a:solidFill>
                <a:ln w="9525">
                  <a:solidFill>
                    <a:schemeClr val="bg2"/>
                  </a:solidFill>
                  <a:round/>
                  <a:headEnd/>
                  <a:tailEnd/>
                </a:ln>
              </p:spPr>
              <p:txBody>
                <a:bodyPr/>
                <a:lstStyle/>
                <a:p>
                  <a:endParaRPr lang="cs-CZ" dirty="0"/>
                </a:p>
              </p:txBody>
            </p:sp>
            <p:sp>
              <p:nvSpPr>
                <p:cNvPr id="106" name="Freeform 2084"/>
                <p:cNvSpPr>
                  <a:spLocks/>
                </p:cNvSpPr>
                <p:nvPr/>
              </p:nvSpPr>
              <p:spPr bwMode="auto">
                <a:xfrm>
                  <a:off x="1023" y="3189"/>
                  <a:ext cx="111" cy="462"/>
                </a:xfrm>
                <a:custGeom>
                  <a:avLst/>
                  <a:gdLst>
                    <a:gd name="T0" fmla="*/ 0 w 224"/>
                    <a:gd name="T1" fmla="*/ 73 h 925"/>
                    <a:gd name="T2" fmla="*/ 0 w 224"/>
                    <a:gd name="T3" fmla="*/ 14 h 925"/>
                    <a:gd name="T4" fmla="*/ 24 w 224"/>
                    <a:gd name="T5" fmla="*/ 0 h 925"/>
                    <a:gd name="T6" fmla="*/ 59 w 224"/>
                    <a:gd name="T7" fmla="*/ 0 h 925"/>
                    <a:gd name="T8" fmla="*/ 86 w 224"/>
                    <a:gd name="T9" fmla="*/ 35 h 925"/>
                    <a:gd name="T10" fmla="*/ 91 w 224"/>
                    <a:gd name="T11" fmla="*/ 65 h 925"/>
                    <a:gd name="T12" fmla="*/ 86 w 224"/>
                    <a:gd name="T13" fmla="*/ 133 h 925"/>
                    <a:gd name="T14" fmla="*/ 67 w 224"/>
                    <a:gd name="T15" fmla="*/ 217 h 925"/>
                    <a:gd name="T16" fmla="*/ 59 w 224"/>
                    <a:gd name="T17" fmla="*/ 346 h 925"/>
                    <a:gd name="T18" fmla="*/ 54 w 224"/>
                    <a:gd name="T19" fmla="*/ 431 h 925"/>
                    <a:gd name="T20" fmla="*/ 54 w 224"/>
                    <a:gd name="T21" fmla="*/ 444 h 925"/>
                    <a:gd name="T22" fmla="*/ 62 w 224"/>
                    <a:gd name="T23" fmla="*/ 563 h 925"/>
                    <a:gd name="T24" fmla="*/ 76 w 224"/>
                    <a:gd name="T25" fmla="*/ 630 h 925"/>
                    <a:gd name="T26" fmla="*/ 86 w 224"/>
                    <a:gd name="T27" fmla="*/ 684 h 925"/>
                    <a:gd name="T28" fmla="*/ 83 w 224"/>
                    <a:gd name="T29" fmla="*/ 706 h 925"/>
                    <a:gd name="T30" fmla="*/ 116 w 224"/>
                    <a:gd name="T31" fmla="*/ 768 h 925"/>
                    <a:gd name="T32" fmla="*/ 152 w 224"/>
                    <a:gd name="T33" fmla="*/ 808 h 925"/>
                    <a:gd name="T34" fmla="*/ 190 w 224"/>
                    <a:gd name="T35" fmla="*/ 844 h 925"/>
                    <a:gd name="T36" fmla="*/ 224 w 224"/>
                    <a:gd name="T37" fmla="*/ 861 h 925"/>
                    <a:gd name="T38" fmla="*/ 224 w 224"/>
                    <a:gd name="T39" fmla="*/ 892 h 925"/>
                    <a:gd name="T40" fmla="*/ 206 w 224"/>
                    <a:gd name="T41" fmla="*/ 917 h 925"/>
                    <a:gd name="T42" fmla="*/ 163 w 224"/>
                    <a:gd name="T43" fmla="*/ 925 h 925"/>
                    <a:gd name="T44" fmla="*/ 131 w 224"/>
                    <a:gd name="T45" fmla="*/ 909 h 925"/>
                    <a:gd name="T46" fmla="*/ 131 w 224"/>
                    <a:gd name="T47" fmla="*/ 887 h 925"/>
                    <a:gd name="T48" fmla="*/ 106 w 224"/>
                    <a:gd name="T49" fmla="*/ 808 h 925"/>
                    <a:gd name="T50" fmla="*/ 62 w 224"/>
                    <a:gd name="T51" fmla="*/ 765 h 925"/>
                    <a:gd name="T52" fmla="*/ 32 w 224"/>
                    <a:gd name="T53" fmla="*/ 723 h 925"/>
                    <a:gd name="T54" fmla="*/ 9 w 224"/>
                    <a:gd name="T55" fmla="*/ 701 h 925"/>
                    <a:gd name="T56" fmla="*/ 16 w 224"/>
                    <a:gd name="T57" fmla="*/ 673 h 925"/>
                    <a:gd name="T58" fmla="*/ 29 w 224"/>
                    <a:gd name="T59" fmla="*/ 597 h 925"/>
                    <a:gd name="T60" fmla="*/ 29 w 224"/>
                    <a:gd name="T61" fmla="*/ 454 h 925"/>
                    <a:gd name="T62" fmla="*/ 24 w 224"/>
                    <a:gd name="T63" fmla="*/ 352 h 925"/>
                    <a:gd name="T64" fmla="*/ 24 w 224"/>
                    <a:gd name="T65" fmla="*/ 251 h 925"/>
                    <a:gd name="T66" fmla="*/ 21 w 224"/>
                    <a:gd name="T67" fmla="*/ 141 h 925"/>
                    <a:gd name="T68" fmla="*/ 0 w 224"/>
                    <a:gd name="T69" fmla="*/ 73 h 925"/>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224"/>
                    <a:gd name="T106" fmla="*/ 0 h 925"/>
                    <a:gd name="T107" fmla="*/ 224 w 224"/>
                    <a:gd name="T108" fmla="*/ 925 h 925"/>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224" h="925">
                      <a:moveTo>
                        <a:pt x="0" y="73"/>
                      </a:moveTo>
                      <a:lnTo>
                        <a:pt x="0" y="14"/>
                      </a:lnTo>
                      <a:lnTo>
                        <a:pt x="24" y="0"/>
                      </a:lnTo>
                      <a:lnTo>
                        <a:pt x="59" y="0"/>
                      </a:lnTo>
                      <a:lnTo>
                        <a:pt x="86" y="35"/>
                      </a:lnTo>
                      <a:lnTo>
                        <a:pt x="91" y="65"/>
                      </a:lnTo>
                      <a:lnTo>
                        <a:pt x="86" y="133"/>
                      </a:lnTo>
                      <a:lnTo>
                        <a:pt x="67" y="217"/>
                      </a:lnTo>
                      <a:lnTo>
                        <a:pt x="59" y="346"/>
                      </a:lnTo>
                      <a:lnTo>
                        <a:pt x="54" y="431"/>
                      </a:lnTo>
                      <a:lnTo>
                        <a:pt x="54" y="444"/>
                      </a:lnTo>
                      <a:lnTo>
                        <a:pt x="62" y="563"/>
                      </a:lnTo>
                      <a:lnTo>
                        <a:pt x="76" y="630"/>
                      </a:lnTo>
                      <a:lnTo>
                        <a:pt x="86" y="684"/>
                      </a:lnTo>
                      <a:lnTo>
                        <a:pt x="83" y="706"/>
                      </a:lnTo>
                      <a:lnTo>
                        <a:pt x="116" y="768"/>
                      </a:lnTo>
                      <a:lnTo>
                        <a:pt x="152" y="808"/>
                      </a:lnTo>
                      <a:lnTo>
                        <a:pt x="190" y="844"/>
                      </a:lnTo>
                      <a:lnTo>
                        <a:pt x="224" y="861"/>
                      </a:lnTo>
                      <a:lnTo>
                        <a:pt x="224" y="892"/>
                      </a:lnTo>
                      <a:lnTo>
                        <a:pt x="206" y="917"/>
                      </a:lnTo>
                      <a:lnTo>
                        <a:pt x="163" y="925"/>
                      </a:lnTo>
                      <a:lnTo>
                        <a:pt x="131" y="909"/>
                      </a:lnTo>
                      <a:lnTo>
                        <a:pt x="131" y="887"/>
                      </a:lnTo>
                      <a:lnTo>
                        <a:pt x="106" y="808"/>
                      </a:lnTo>
                      <a:lnTo>
                        <a:pt x="62" y="765"/>
                      </a:lnTo>
                      <a:lnTo>
                        <a:pt x="32" y="723"/>
                      </a:lnTo>
                      <a:lnTo>
                        <a:pt x="9" y="701"/>
                      </a:lnTo>
                      <a:lnTo>
                        <a:pt x="16" y="673"/>
                      </a:lnTo>
                      <a:lnTo>
                        <a:pt x="29" y="597"/>
                      </a:lnTo>
                      <a:lnTo>
                        <a:pt x="29" y="454"/>
                      </a:lnTo>
                      <a:lnTo>
                        <a:pt x="24" y="352"/>
                      </a:lnTo>
                      <a:lnTo>
                        <a:pt x="24" y="251"/>
                      </a:lnTo>
                      <a:lnTo>
                        <a:pt x="21" y="141"/>
                      </a:lnTo>
                      <a:lnTo>
                        <a:pt x="0" y="73"/>
                      </a:lnTo>
                      <a:close/>
                    </a:path>
                  </a:pathLst>
                </a:custGeom>
                <a:solidFill>
                  <a:schemeClr val="tx2"/>
                </a:solidFill>
                <a:ln w="9525">
                  <a:solidFill>
                    <a:schemeClr val="bg2"/>
                  </a:solidFill>
                  <a:round/>
                  <a:headEnd/>
                  <a:tailEnd/>
                </a:ln>
              </p:spPr>
              <p:txBody>
                <a:bodyPr/>
                <a:lstStyle/>
                <a:p>
                  <a:endParaRPr lang="cs-CZ" dirty="0"/>
                </a:p>
              </p:txBody>
            </p:sp>
          </p:grpSp>
          <p:grpSp>
            <p:nvGrpSpPr>
              <p:cNvPr id="94" name="Group 2085"/>
              <p:cNvGrpSpPr>
                <a:grpSpLocks/>
              </p:cNvGrpSpPr>
              <p:nvPr/>
            </p:nvGrpSpPr>
            <p:grpSpPr bwMode="auto">
              <a:xfrm>
                <a:off x="2728" y="845"/>
                <a:ext cx="126" cy="609"/>
                <a:chOff x="623" y="2727"/>
                <a:chExt cx="182" cy="862"/>
              </a:xfrm>
            </p:grpSpPr>
            <p:sp>
              <p:nvSpPr>
                <p:cNvPr id="95" name="Freeform 2086"/>
                <p:cNvSpPr>
                  <a:spLocks/>
                </p:cNvSpPr>
                <p:nvPr/>
              </p:nvSpPr>
              <p:spPr bwMode="auto">
                <a:xfrm>
                  <a:off x="676" y="2727"/>
                  <a:ext cx="119" cy="187"/>
                </a:xfrm>
                <a:custGeom>
                  <a:avLst/>
                  <a:gdLst>
                    <a:gd name="T0" fmla="*/ 0 w 238"/>
                    <a:gd name="T1" fmla="*/ 158 h 373"/>
                    <a:gd name="T2" fmla="*/ 17 w 238"/>
                    <a:gd name="T3" fmla="*/ 81 h 373"/>
                    <a:gd name="T4" fmla="*/ 40 w 238"/>
                    <a:gd name="T5" fmla="*/ 42 h 373"/>
                    <a:gd name="T6" fmla="*/ 69 w 238"/>
                    <a:gd name="T7" fmla="*/ 14 h 373"/>
                    <a:gd name="T8" fmla="*/ 97 w 238"/>
                    <a:gd name="T9" fmla="*/ 0 h 373"/>
                    <a:gd name="T10" fmla="*/ 134 w 238"/>
                    <a:gd name="T11" fmla="*/ 5 h 373"/>
                    <a:gd name="T12" fmla="*/ 159 w 238"/>
                    <a:gd name="T13" fmla="*/ 35 h 373"/>
                    <a:gd name="T14" fmla="*/ 182 w 238"/>
                    <a:gd name="T15" fmla="*/ 90 h 373"/>
                    <a:gd name="T16" fmla="*/ 191 w 238"/>
                    <a:gd name="T17" fmla="*/ 165 h 373"/>
                    <a:gd name="T18" fmla="*/ 191 w 238"/>
                    <a:gd name="T19" fmla="*/ 249 h 373"/>
                    <a:gd name="T20" fmla="*/ 237 w 238"/>
                    <a:gd name="T21" fmla="*/ 307 h 373"/>
                    <a:gd name="T22" fmla="*/ 238 w 238"/>
                    <a:gd name="T23" fmla="*/ 332 h 373"/>
                    <a:gd name="T24" fmla="*/ 231 w 238"/>
                    <a:gd name="T25" fmla="*/ 334 h 373"/>
                    <a:gd name="T26" fmla="*/ 187 w 238"/>
                    <a:gd name="T27" fmla="*/ 283 h 373"/>
                    <a:gd name="T28" fmla="*/ 174 w 238"/>
                    <a:gd name="T29" fmla="*/ 321 h 373"/>
                    <a:gd name="T30" fmla="*/ 148 w 238"/>
                    <a:gd name="T31" fmla="*/ 353 h 373"/>
                    <a:gd name="T32" fmla="*/ 123 w 238"/>
                    <a:gd name="T33" fmla="*/ 369 h 373"/>
                    <a:gd name="T34" fmla="*/ 84 w 238"/>
                    <a:gd name="T35" fmla="*/ 373 h 373"/>
                    <a:gd name="T36" fmla="*/ 32 w 238"/>
                    <a:gd name="T37" fmla="*/ 348 h 373"/>
                    <a:gd name="T38" fmla="*/ 10 w 238"/>
                    <a:gd name="T39" fmla="*/ 292 h 373"/>
                    <a:gd name="T40" fmla="*/ 0 w 238"/>
                    <a:gd name="T41" fmla="*/ 237 h 373"/>
                    <a:gd name="T42" fmla="*/ 0 w 238"/>
                    <a:gd name="T43" fmla="*/ 158 h 373"/>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238"/>
                    <a:gd name="T67" fmla="*/ 0 h 373"/>
                    <a:gd name="T68" fmla="*/ 238 w 238"/>
                    <a:gd name="T69" fmla="*/ 373 h 373"/>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238" h="373">
                      <a:moveTo>
                        <a:pt x="0" y="158"/>
                      </a:moveTo>
                      <a:lnTo>
                        <a:pt x="17" y="81"/>
                      </a:lnTo>
                      <a:lnTo>
                        <a:pt x="40" y="42"/>
                      </a:lnTo>
                      <a:lnTo>
                        <a:pt x="69" y="14"/>
                      </a:lnTo>
                      <a:lnTo>
                        <a:pt x="97" y="0"/>
                      </a:lnTo>
                      <a:lnTo>
                        <a:pt x="134" y="5"/>
                      </a:lnTo>
                      <a:lnTo>
                        <a:pt x="159" y="35"/>
                      </a:lnTo>
                      <a:lnTo>
                        <a:pt x="182" y="90"/>
                      </a:lnTo>
                      <a:lnTo>
                        <a:pt x="191" y="165"/>
                      </a:lnTo>
                      <a:lnTo>
                        <a:pt x="191" y="249"/>
                      </a:lnTo>
                      <a:lnTo>
                        <a:pt x="237" y="307"/>
                      </a:lnTo>
                      <a:lnTo>
                        <a:pt x="238" y="332"/>
                      </a:lnTo>
                      <a:lnTo>
                        <a:pt x="231" y="334"/>
                      </a:lnTo>
                      <a:lnTo>
                        <a:pt x="187" y="283"/>
                      </a:lnTo>
                      <a:lnTo>
                        <a:pt x="174" y="321"/>
                      </a:lnTo>
                      <a:lnTo>
                        <a:pt x="148" y="353"/>
                      </a:lnTo>
                      <a:lnTo>
                        <a:pt x="123" y="369"/>
                      </a:lnTo>
                      <a:lnTo>
                        <a:pt x="84" y="373"/>
                      </a:lnTo>
                      <a:lnTo>
                        <a:pt x="32" y="348"/>
                      </a:lnTo>
                      <a:lnTo>
                        <a:pt x="10" y="292"/>
                      </a:lnTo>
                      <a:lnTo>
                        <a:pt x="0" y="237"/>
                      </a:lnTo>
                      <a:lnTo>
                        <a:pt x="0" y="158"/>
                      </a:lnTo>
                      <a:close/>
                    </a:path>
                  </a:pathLst>
                </a:custGeom>
                <a:solidFill>
                  <a:srgbClr val="0099FF"/>
                </a:solidFill>
                <a:ln w="9525">
                  <a:solidFill>
                    <a:schemeClr val="bg2"/>
                  </a:solidFill>
                  <a:round/>
                  <a:headEnd/>
                  <a:tailEnd/>
                </a:ln>
              </p:spPr>
              <p:txBody>
                <a:bodyPr/>
                <a:lstStyle/>
                <a:p>
                  <a:endParaRPr lang="cs-CZ" dirty="0"/>
                </a:p>
              </p:txBody>
            </p:sp>
            <p:sp>
              <p:nvSpPr>
                <p:cNvPr id="96" name="Freeform 2087"/>
                <p:cNvSpPr>
                  <a:spLocks/>
                </p:cNvSpPr>
                <p:nvPr/>
              </p:nvSpPr>
              <p:spPr bwMode="auto">
                <a:xfrm>
                  <a:off x="666" y="2929"/>
                  <a:ext cx="104" cy="299"/>
                </a:xfrm>
                <a:custGeom>
                  <a:avLst/>
                  <a:gdLst>
                    <a:gd name="T0" fmla="*/ 30 w 209"/>
                    <a:gd name="T1" fmla="*/ 38 h 597"/>
                    <a:gd name="T2" fmla="*/ 56 w 209"/>
                    <a:gd name="T3" fmla="*/ 13 h 597"/>
                    <a:gd name="T4" fmla="*/ 86 w 209"/>
                    <a:gd name="T5" fmla="*/ 4 h 597"/>
                    <a:gd name="T6" fmla="*/ 114 w 209"/>
                    <a:gd name="T7" fmla="*/ 0 h 597"/>
                    <a:gd name="T8" fmla="*/ 151 w 209"/>
                    <a:gd name="T9" fmla="*/ 6 h 597"/>
                    <a:gd name="T10" fmla="*/ 192 w 209"/>
                    <a:gd name="T11" fmla="*/ 38 h 597"/>
                    <a:gd name="T12" fmla="*/ 209 w 209"/>
                    <a:gd name="T13" fmla="*/ 96 h 597"/>
                    <a:gd name="T14" fmla="*/ 209 w 209"/>
                    <a:gd name="T15" fmla="*/ 183 h 597"/>
                    <a:gd name="T16" fmla="*/ 207 w 209"/>
                    <a:gd name="T17" fmla="*/ 266 h 597"/>
                    <a:gd name="T18" fmla="*/ 187 w 209"/>
                    <a:gd name="T19" fmla="*/ 392 h 597"/>
                    <a:gd name="T20" fmla="*/ 170 w 209"/>
                    <a:gd name="T21" fmla="*/ 496 h 597"/>
                    <a:gd name="T22" fmla="*/ 151 w 209"/>
                    <a:gd name="T23" fmla="*/ 563 h 597"/>
                    <a:gd name="T24" fmla="*/ 112 w 209"/>
                    <a:gd name="T25" fmla="*/ 597 h 597"/>
                    <a:gd name="T26" fmla="*/ 56 w 209"/>
                    <a:gd name="T27" fmla="*/ 590 h 597"/>
                    <a:gd name="T28" fmla="*/ 29 w 209"/>
                    <a:gd name="T29" fmla="*/ 537 h 597"/>
                    <a:gd name="T30" fmla="*/ 11 w 209"/>
                    <a:gd name="T31" fmla="*/ 459 h 597"/>
                    <a:gd name="T32" fmla="*/ 2 w 209"/>
                    <a:gd name="T33" fmla="*/ 371 h 597"/>
                    <a:gd name="T34" fmla="*/ 0 w 209"/>
                    <a:gd name="T35" fmla="*/ 240 h 597"/>
                    <a:gd name="T36" fmla="*/ 7 w 209"/>
                    <a:gd name="T37" fmla="*/ 149 h 597"/>
                    <a:gd name="T38" fmla="*/ 19 w 209"/>
                    <a:gd name="T39" fmla="*/ 66 h 597"/>
                    <a:gd name="T40" fmla="*/ 30 w 209"/>
                    <a:gd name="T41" fmla="*/ 38 h 59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09"/>
                    <a:gd name="T64" fmla="*/ 0 h 597"/>
                    <a:gd name="T65" fmla="*/ 209 w 209"/>
                    <a:gd name="T66" fmla="*/ 597 h 597"/>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09" h="597">
                      <a:moveTo>
                        <a:pt x="30" y="38"/>
                      </a:moveTo>
                      <a:lnTo>
                        <a:pt x="56" y="13"/>
                      </a:lnTo>
                      <a:lnTo>
                        <a:pt x="86" y="4"/>
                      </a:lnTo>
                      <a:lnTo>
                        <a:pt x="114" y="0"/>
                      </a:lnTo>
                      <a:lnTo>
                        <a:pt x="151" y="6"/>
                      </a:lnTo>
                      <a:lnTo>
                        <a:pt x="192" y="38"/>
                      </a:lnTo>
                      <a:lnTo>
                        <a:pt x="209" y="96"/>
                      </a:lnTo>
                      <a:lnTo>
                        <a:pt x="209" y="183"/>
                      </a:lnTo>
                      <a:lnTo>
                        <a:pt x="207" y="266"/>
                      </a:lnTo>
                      <a:lnTo>
                        <a:pt x="187" y="392"/>
                      </a:lnTo>
                      <a:lnTo>
                        <a:pt x="170" y="496"/>
                      </a:lnTo>
                      <a:lnTo>
                        <a:pt x="151" y="563"/>
                      </a:lnTo>
                      <a:lnTo>
                        <a:pt x="112" y="597"/>
                      </a:lnTo>
                      <a:lnTo>
                        <a:pt x="56" y="590"/>
                      </a:lnTo>
                      <a:lnTo>
                        <a:pt x="29" y="537"/>
                      </a:lnTo>
                      <a:lnTo>
                        <a:pt x="11" y="459"/>
                      </a:lnTo>
                      <a:lnTo>
                        <a:pt x="2" y="371"/>
                      </a:lnTo>
                      <a:lnTo>
                        <a:pt x="0" y="240"/>
                      </a:lnTo>
                      <a:lnTo>
                        <a:pt x="7" y="149"/>
                      </a:lnTo>
                      <a:lnTo>
                        <a:pt x="19" y="66"/>
                      </a:lnTo>
                      <a:lnTo>
                        <a:pt x="30" y="38"/>
                      </a:lnTo>
                      <a:close/>
                    </a:path>
                  </a:pathLst>
                </a:custGeom>
                <a:solidFill>
                  <a:srgbClr val="0099FF"/>
                </a:solidFill>
                <a:ln w="9525">
                  <a:solidFill>
                    <a:schemeClr val="bg2"/>
                  </a:solidFill>
                  <a:round/>
                  <a:headEnd/>
                  <a:tailEnd/>
                </a:ln>
              </p:spPr>
              <p:txBody>
                <a:bodyPr/>
                <a:lstStyle/>
                <a:p>
                  <a:endParaRPr lang="cs-CZ" dirty="0"/>
                </a:p>
              </p:txBody>
            </p:sp>
            <p:sp>
              <p:nvSpPr>
                <p:cNvPr id="97" name="Freeform 2088"/>
                <p:cNvSpPr>
                  <a:spLocks/>
                </p:cNvSpPr>
                <p:nvPr/>
              </p:nvSpPr>
              <p:spPr bwMode="auto">
                <a:xfrm>
                  <a:off x="623" y="2928"/>
                  <a:ext cx="62" cy="369"/>
                </a:xfrm>
                <a:custGeom>
                  <a:avLst/>
                  <a:gdLst>
                    <a:gd name="T0" fmla="*/ 84 w 125"/>
                    <a:gd name="T1" fmla="*/ 5 h 737"/>
                    <a:gd name="T2" fmla="*/ 115 w 125"/>
                    <a:gd name="T3" fmla="*/ 0 h 737"/>
                    <a:gd name="T4" fmla="*/ 125 w 125"/>
                    <a:gd name="T5" fmla="*/ 32 h 737"/>
                    <a:gd name="T6" fmla="*/ 110 w 125"/>
                    <a:gd name="T7" fmla="*/ 74 h 737"/>
                    <a:gd name="T8" fmla="*/ 86 w 125"/>
                    <a:gd name="T9" fmla="*/ 97 h 737"/>
                    <a:gd name="T10" fmla="*/ 68 w 125"/>
                    <a:gd name="T11" fmla="*/ 152 h 737"/>
                    <a:gd name="T12" fmla="*/ 45 w 125"/>
                    <a:gd name="T13" fmla="*/ 226 h 737"/>
                    <a:gd name="T14" fmla="*/ 36 w 125"/>
                    <a:gd name="T15" fmla="*/ 295 h 737"/>
                    <a:gd name="T16" fmla="*/ 29 w 125"/>
                    <a:gd name="T17" fmla="*/ 413 h 737"/>
                    <a:gd name="T18" fmla="*/ 36 w 125"/>
                    <a:gd name="T19" fmla="*/ 523 h 737"/>
                    <a:gd name="T20" fmla="*/ 47 w 125"/>
                    <a:gd name="T21" fmla="*/ 574 h 737"/>
                    <a:gd name="T22" fmla="*/ 40 w 125"/>
                    <a:gd name="T23" fmla="*/ 630 h 737"/>
                    <a:gd name="T24" fmla="*/ 29 w 125"/>
                    <a:gd name="T25" fmla="*/ 671 h 737"/>
                    <a:gd name="T26" fmla="*/ 33 w 125"/>
                    <a:gd name="T27" fmla="*/ 737 h 737"/>
                    <a:gd name="T28" fmla="*/ 18 w 125"/>
                    <a:gd name="T29" fmla="*/ 733 h 737"/>
                    <a:gd name="T30" fmla="*/ 5 w 125"/>
                    <a:gd name="T31" fmla="*/ 677 h 737"/>
                    <a:gd name="T32" fmla="*/ 0 w 125"/>
                    <a:gd name="T33" fmla="*/ 630 h 737"/>
                    <a:gd name="T34" fmla="*/ 16 w 125"/>
                    <a:gd name="T35" fmla="*/ 565 h 737"/>
                    <a:gd name="T36" fmla="*/ 11 w 125"/>
                    <a:gd name="T37" fmla="*/ 505 h 737"/>
                    <a:gd name="T38" fmla="*/ 5 w 125"/>
                    <a:gd name="T39" fmla="*/ 409 h 737"/>
                    <a:gd name="T40" fmla="*/ 5 w 125"/>
                    <a:gd name="T41" fmla="*/ 291 h 737"/>
                    <a:gd name="T42" fmla="*/ 16 w 125"/>
                    <a:gd name="T43" fmla="*/ 166 h 737"/>
                    <a:gd name="T44" fmla="*/ 36 w 125"/>
                    <a:gd name="T45" fmla="*/ 74 h 737"/>
                    <a:gd name="T46" fmla="*/ 56 w 125"/>
                    <a:gd name="T47" fmla="*/ 25 h 737"/>
                    <a:gd name="T48" fmla="*/ 84 w 125"/>
                    <a:gd name="T49" fmla="*/ 5 h 73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25"/>
                    <a:gd name="T76" fmla="*/ 0 h 737"/>
                    <a:gd name="T77" fmla="*/ 125 w 125"/>
                    <a:gd name="T78" fmla="*/ 737 h 737"/>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25" h="737">
                      <a:moveTo>
                        <a:pt x="84" y="5"/>
                      </a:moveTo>
                      <a:lnTo>
                        <a:pt x="115" y="0"/>
                      </a:lnTo>
                      <a:lnTo>
                        <a:pt x="125" y="32"/>
                      </a:lnTo>
                      <a:lnTo>
                        <a:pt x="110" y="74"/>
                      </a:lnTo>
                      <a:lnTo>
                        <a:pt x="86" y="97"/>
                      </a:lnTo>
                      <a:lnTo>
                        <a:pt x="68" y="152"/>
                      </a:lnTo>
                      <a:lnTo>
                        <a:pt x="45" y="226"/>
                      </a:lnTo>
                      <a:lnTo>
                        <a:pt x="36" y="295"/>
                      </a:lnTo>
                      <a:lnTo>
                        <a:pt x="29" y="413"/>
                      </a:lnTo>
                      <a:lnTo>
                        <a:pt x="36" y="523"/>
                      </a:lnTo>
                      <a:lnTo>
                        <a:pt x="47" y="574"/>
                      </a:lnTo>
                      <a:lnTo>
                        <a:pt x="40" y="630"/>
                      </a:lnTo>
                      <a:lnTo>
                        <a:pt x="29" y="671"/>
                      </a:lnTo>
                      <a:lnTo>
                        <a:pt x="33" y="737"/>
                      </a:lnTo>
                      <a:lnTo>
                        <a:pt x="18" y="733"/>
                      </a:lnTo>
                      <a:lnTo>
                        <a:pt x="5" y="677"/>
                      </a:lnTo>
                      <a:lnTo>
                        <a:pt x="0" y="630"/>
                      </a:lnTo>
                      <a:lnTo>
                        <a:pt x="16" y="565"/>
                      </a:lnTo>
                      <a:lnTo>
                        <a:pt x="11" y="505"/>
                      </a:lnTo>
                      <a:lnTo>
                        <a:pt x="5" y="409"/>
                      </a:lnTo>
                      <a:lnTo>
                        <a:pt x="5" y="291"/>
                      </a:lnTo>
                      <a:lnTo>
                        <a:pt x="16" y="166"/>
                      </a:lnTo>
                      <a:lnTo>
                        <a:pt x="36" y="74"/>
                      </a:lnTo>
                      <a:lnTo>
                        <a:pt x="56" y="25"/>
                      </a:lnTo>
                      <a:lnTo>
                        <a:pt x="84" y="5"/>
                      </a:lnTo>
                      <a:close/>
                    </a:path>
                  </a:pathLst>
                </a:custGeom>
                <a:solidFill>
                  <a:srgbClr val="0099FF"/>
                </a:solidFill>
                <a:ln w="9525">
                  <a:solidFill>
                    <a:schemeClr val="bg2"/>
                  </a:solidFill>
                  <a:round/>
                  <a:headEnd/>
                  <a:tailEnd/>
                </a:ln>
              </p:spPr>
              <p:txBody>
                <a:bodyPr/>
                <a:lstStyle/>
                <a:p>
                  <a:endParaRPr lang="cs-CZ" dirty="0"/>
                </a:p>
              </p:txBody>
            </p:sp>
            <p:sp>
              <p:nvSpPr>
                <p:cNvPr id="98" name="Freeform 2089"/>
                <p:cNvSpPr>
                  <a:spLocks/>
                </p:cNvSpPr>
                <p:nvPr/>
              </p:nvSpPr>
              <p:spPr bwMode="auto">
                <a:xfrm>
                  <a:off x="759" y="2938"/>
                  <a:ext cx="39" cy="349"/>
                </a:xfrm>
                <a:custGeom>
                  <a:avLst/>
                  <a:gdLst>
                    <a:gd name="T0" fmla="*/ 2 w 77"/>
                    <a:gd name="T1" fmla="*/ 2 h 698"/>
                    <a:gd name="T2" fmla="*/ 33 w 77"/>
                    <a:gd name="T3" fmla="*/ 0 h 698"/>
                    <a:gd name="T4" fmla="*/ 55 w 77"/>
                    <a:gd name="T5" fmla="*/ 55 h 698"/>
                    <a:gd name="T6" fmla="*/ 77 w 77"/>
                    <a:gd name="T7" fmla="*/ 207 h 698"/>
                    <a:gd name="T8" fmla="*/ 77 w 77"/>
                    <a:gd name="T9" fmla="*/ 382 h 698"/>
                    <a:gd name="T10" fmla="*/ 66 w 77"/>
                    <a:gd name="T11" fmla="*/ 531 h 698"/>
                    <a:gd name="T12" fmla="*/ 77 w 77"/>
                    <a:gd name="T13" fmla="*/ 581 h 698"/>
                    <a:gd name="T14" fmla="*/ 77 w 77"/>
                    <a:gd name="T15" fmla="*/ 649 h 698"/>
                    <a:gd name="T16" fmla="*/ 66 w 77"/>
                    <a:gd name="T17" fmla="*/ 698 h 698"/>
                    <a:gd name="T18" fmla="*/ 52 w 77"/>
                    <a:gd name="T19" fmla="*/ 654 h 698"/>
                    <a:gd name="T20" fmla="*/ 44 w 77"/>
                    <a:gd name="T21" fmla="*/ 587 h 698"/>
                    <a:gd name="T22" fmla="*/ 27 w 77"/>
                    <a:gd name="T23" fmla="*/ 538 h 698"/>
                    <a:gd name="T24" fmla="*/ 46 w 77"/>
                    <a:gd name="T25" fmla="*/ 491 h 698"/>
                    <a:gd name="T26" fmla="*/ 57 w 77"/>
                    <a:gd name="T27" fmla="*/ 382 h 698"/>
                    <a:gd name="T28" fmla="*/ 57 w 77"/>
                    <a:gd name="T29" fmla="*/ 278 h 698"/>
                    <a:gd name="T30" fmla="*/ 46 w 77"/>
                    <a:gd name="T31" fmla="*/ 175 h 698"/>
                    <a:gd name="T32" fmla="*/ 24 w 77"/>
                    <a:gd name="T33" fmla="*/ 99 h 698"/>
                    <a:gd name="T34" fmla="*/ 0 w 77"/>
                    <a:gd name="T35" fmla="*/ 62 h 698"/>
                    <a:gd name="T36" fmla="*/ 2 w 77"/>
                    <a:gd name="T37" fmla="*/ 2 h 69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77"/>
                    <a:gd name="T58" fmla="*/ 0 h 698"/>
                    <a:gd name="T59" fmla="*/ 77 w 77"/>
                    <a:gd name="T60" fmla="*/ 698 h 69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77" h="698">
                      <a:moveTo>
                        <a:pt x="2" y="2"/>
                      </a:moveTo>
                      <a:lnTo>
                        <a:pt x="33" y="0"/>
                      </a:lnTo>
                      <a:lnTo>
                        <a:pt x="55" y="55"/>
                      </a:lnTo>
                      <a:lnTo>
                        <a:pt x="77" y="207"/>
                      </a:lnTo>
                      <a:lnTo>
                        <a:pt x="77" y="382"/>
                      </a:lnTo>
                      <a:lnTo>
                        <a:pt x="66" y="531"/>
                      </a:lnTo>
                      <a:lnTo>
                        <a:pt x="77" y="581"/>
                      </a:lnTo>
                      <a:lnTo>
                        <a:pt x="77" y="649"/>
                      </a:lnTo>
                      <a:lnTo>
                        <a:pt x="66" y="698"/>
                      </a:lnTo>
                      <a:lnTo>
                        <a:pt x="52" y="654"/>
                      </a:lnTo>
                      <a:lnTo>
                        <a:pt x="44" y="587"/>
                      </a:lnTo>
                      <a:lnTo>
                        <a:pt x="27" y="538"/>
                      </a:lnTo>
                      <a:lnTo>
                        <a:pt x="46" y="491"/>
                      </a:lnTo>
                      <a:lnTo>
                        <a:pt x="57" y="382"/>
                      </a:lnTo>
                      <a:lnTo>
                        <a:pt x="57" y="278"/>
                      </a:lnTo>
                      <a:lnTo>
                        <a:pt x="46" y="175"/>
                      </a:lnTo>
                      <a:lnTo>
                        <a:pt x="24" y="99"/>
                      </a:lnTo>
                      <a:lnTo>
                        <a:pt x="0" y="62"/>
                      </a:lnTo>
                      <a:lnTo>
                        <a:pt x="2" y="2"/>
                      </a:lnTo>
                      <a:close/>
                    </a:path>
                  </a:pathLst>
                </a:custGeom>
                <a:solidFill>
                  <a:srgbClr val="0099FF"/>
                </a:solidFill>
                <a:ln w="9525">
                  <a:solidFill>
                    <a:schemeClr val="bg2"/>
                  </a:solidFill>
                  <a:round/>
                  <a:headEnd/>
                  <a:tailEnd/>
                </a:ln>
              </p:spPr>
              <p:txBody>
                <a:bodyPr/>
                <a:lstStyle/>
                <a:p>
                  <a:endParaRPr lang="cs-CZ" dirty="0"/>
                </a:p>
              </p:txBody>
            </p:sp>
            <p:sp>
              <p:nvSpPr>
                <p:cNvPr id="99" name="Freeform 2090"/>
                <p:cNvSpPr>
                  <a:spLocks/>
                </p:cNvSpPr>
                <p:nvPr/>
              </p:nvSpPr>
              <p:spPr bwMode="auto">
                <a:xfrm>
                  <a:off x="666" y="3168"/>
                  <a:ext cx="87" cy="421"/>
                </a:xfrm>
                <a:custGeom>
                  <a:avLst/>
                  <a:gdLst>
                    <a:gd name="T0" fmla="*/ 17 w 176"/>
                    <a:gd name="T1" fmla="*/ 0 h 840"/>
                    <a:gd name="T2" fmla="*/ 38 w 176"/>
                    <a:gd name="T3" fmla="*/ 35 h 840"/>
                    <a:gd name="T4" fmla="*/ 46 w 176"/>
                    <a:gd name="T5" fmla="*/ 71 h 840"/>
                    <a:gd name="T6" fmla="*/ 54 w 176"/>
                    <a:gd name="T7" fmla="*/ 192 h 840"/>
                    <a:gd name="T8" fmla="*/ 58 w 176"/>
                    <a:gd name="T9" fmla="*/ 274 h 840"/>
                    <a:gd name="T10" fmla="*/ 58 w 176"/>
                    <a:gd name="T11" fmla="*/ 414 h 840"/>
                    <a:gd name="T12" fmla="*/ 56 w 176"/>
                    <a:gd name="T13" fmla="*/ 546 h 840"/>
                    <a:gd name="T14" fmla="*/ 48 w 176"/>
                    <a:gd name="T15" fmla="*/ 651 h 840"/>
                    <a:gd name="T16" fmla="*/ 42 w 176"/>
                    <a:gd name="T17" fmla="*/ 683 h 840"/>
                    <a:gd name="T18" fmla="*/ 84 w 176"/>
                    <a:gd name="T19" fmla="*/ 700 h 840"/>
                    <a:gd name="T20" fmla="*/ 121 w 176"/>
                    <a:gd name="T21" fmla="*/ 721 h 840"/>
                    <a:gd name="T22" fmla="*/ 170 w 176"/>
                    <a:gd name="T23" fmla="*/ 765 h 840"/>
                    <a:gd name="T24" fmla="*/ 176 w 176"/>
                    <a:gd name="T25" fmla="*/ 783 h 840"/>
                    <a:gd name="T26" fmla="*/ 172 w 176"/>
                    <a:gd name="T27" fmla="*/ 815 h 840"/>
                    <a:gd name="T28" fmla="*/ 147 w 176"/>
                    <a:gd name="T29" fmla="*/ 840 h 840"/>
                    <a:gd name="T30" fmla="*/ 137 w 176"/>
                    <a:gd name="T31" fmla="*/ 826 h 840"/>
                    <a:gd name="T32" fmla="*/ 129 w 176"/>
                    <a:gd name="T33" fmla="*/ 792 h 840"/>
                    <a:gd name="T34" fmla="*/ 107 w 176"/>
                    <a:gd name="T35" fmla="*/ 762 h 840"/>
                    <a:gd name="T36" fmla="*/ 66 w 176"/>
                    <a:gd name="T37" fmla="*/ 730 h 840"/>
                    <a:gd name="T38" fmla="*/ 40 w 176"/>
                    <a:gd name="T39" fmla="*/ 721 h 840"/>
                    <a:gd name="T40" fmla="*/ 9 w 176"/>
                    <a:gd name="T41" fmla="*/ 721 h 840"/>
                    <a:gd name="T42" fmla="*/ 9 w 176"/>
                    <a:gd name="T43" fmla="*/ 695 h 840"/>
                    <a:gd name="T44" fmla="*/ 24 w 176"/>
                    <a:gd name="T45" fmla="*/ 666 h 840"/>
                    <a:gd name="T46" fmla="*/ 38 w 176"/>
                    <a:gd name="T47" fmla="*/ 573 h 840"/>
                    <a:gd name="T48" fmla="*/ 42 w 176"/>
                    <a:gd name="T49" fmla="*/ 473 h 840"/>
                    <a:gd name="T50" fmla="*/ 40 w 176"/>
                    <a:gd name="T51" fmla="*/ 385 h 840"/>
                    <a:gd name="T52" fmla="*/ 38 w 176"/>
                    <a:gd name="T53" fmla="*/ 274 h 840"/>
                    <a:gd name="T54" fmla="*/ 30 w 176"/>
                    <a:gd name="T55" fmla="*/ 178 h 840"/>
                    <a:gd name="T56" fmla="*/ 11 w 176"/>
                    <a:gd name="T57" fmla="*/ 108 h 840"/>
                    <a:gd name="T58" fmla="*/ 0 w 176"/>
                    <a:gd name="T59" fmla="*/ 44 h 840"/>
                    <a:gd name="T60" fmla="*/ 3 w 176"/>
                    <a:gd name="T61" fmla="*/ 21 h 840"/>
                    <a:gd name="T62" fmla="*/ 17 w 176"/>
                    <a:gd name="T63" fmla="*/ 0 h 84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76"/>
                    <a:gd name="T97" fmla="*/ 0 h 840"/>
                    <a:gd name="T98" fmla="*/ 176 w 176"/>
                    <a:gd name="T99" fmla="*/ 840 h 840"/>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76" h="840">
                      <a:moveTo>
                        <a:pt x="17" y="0"/>
                      </a:moveTo>
                      <a:lnTo>
                        <a:pt x="38" y="35"/>
                      </a:lnTo>
                      <a:lnTo>
                        <a:pt x="46" y="71"/>
                      </a:lnTo>
                      <a:lnTo>
                        <a:pt x="54" y="192"/>
                      </a:lnTo>
                      <a:lnTo>
                        <a:pt x="58" y="274"/>
                      </a:lnTo>
                      <a:lnTo>
                        <a:pt x="58" y="414"/>
                      </a:lnTo>
                      <a:lnTo>
                        <a:pt x="56" y="546"/>
                      </a:lnTo>
                      <a:lnTo>
                        <a:pt x="48" y="651"/>
                      </a:lnTo>
                      <a:lnTo>
                        <a:pt x="42" y="683"/>
                      </a:lnTo>
                      <a:lnTo>
                        <a:pt x="84" y="700"/>
                      </a:lnTo>
                      <a:lnTo>
                        <a:pt x="121" y="721"/>
                      </a:lnTo>
                      <a:lnTo>
                        <a:pt x="170" y="765"/>
                      </a:lnTo>
                      <a:lnTo>
                        <a:pt x="176" y="783"/>
                      </a:lnTo>
                      <a:lnTo>
                        <a:pt x="172" y="815"/>
                      </a:lnTo>
                      <a:lnTo>
                        <a:pt x="147" y="840"/>
                      </a:lnTo>
                      <a:lnTo>
                        <a:pt x="137" y="826"/>
                      </a:lnTo>
                      <a:lnTo>
                        <a:pt x="129" y="792"/>
                      </a:lnTo>
                      <a:lnTo>
                        <a:pt x="107" y="762"/>
                      </a:lnTo>
                      <a:lnTo>
                        <a:pt x="66" y="730"/>
                      </a:lnTo>
                      <a:lnTo>
                        <a:pt x="40" y="721"/>
                      </a:lnTo>
                      <a:lnTo>
                        <a:pt x="9" y="721"/>
                      </a:lnTo>
                      <a:lnTo>
                        <a:pt x="9" y="695"/>
                      </a:lnTo>
                      <a:lnTo>
                        <a:pt x="24" y="666"/>
                      </a:lnTo>
                      <a:lnTo>
                        <a:pt x="38" y="573"/>
                      </a:lnTo>
                      <a:lnTo>
                        <a:pt x="42" y="473"/>
                      </a:lnTo>
                      <a:lnTo>
                        <a:pt x="40" y="385"/>
                      </a:lnTo>
                      <a:lnTo>
                        <a:pt x="38" y="274"/>
                      </a:lnTo>
                      <a:lnTo>
                        <a:pt x="30" y="178"/>
                      </a:lnTo>
                      <a:lnTo>
                        <a:pt x="11" y="108"/>
                      </a:lnTo>
                      <a:lnTo>
                        <a:pt x="0" y="44"/>
                      </a:lnTo>
                      <a:lnTo>
                        <a:pt x="3" y="21"/>
                      </a:lnTo>
                      <a:lnTo>
                        <a:pt x="17" y="0"/>
                      </a:lnTo>
                      <a:close/>
                    </a:path>
                  </a:pathLst>
                </a:custGeom>
                <a:solidFill>
                  <a:srgbClr val="0099FF"/>
                </a:solidFill>
                <a:ln w="9525">
                  <a:solidFill>
                    <a:schemeClr val="bg2"/>
                  </a:solidFill>
                  <a:round/>
                  <a:headEnd/>
                  <a:tailEnd/>
                </a:ln>
              </p:spPr>
              <p:txBody>
                <a:bodyPr/>
                <a:lstStyle/>
                <a:p>
                  <a:endParaRPr lang="cs-CZ" dirty="0"/>
                </a:p>
              </p:txBody>
            </p:sp>
            <p:sp>
              <p:nvSpPr>
                <p:cNvPr id="100" name="Freeform 2091"/>
                <p:cNvSpPr>
                  <a:spLocks/>
                </p:cNvSpPr>
                <p:nvPr/>
              </p:nvSpPr>
              <p:spPr bwMode="auto">
                <a:xfrm>
                  <a:off x="723" y="3169"/>
                  <a:ext cx="82" cy="378"/>
                </a:xfrm>
                <a:custGeom>
                  <a:avLst/>
                  <a:gdLst>
                    <a:gd name="T0" fmla="*/ 0 w 163"/>
                    <a:gd name="T1" fmla="*/ 59 h 754"/>
                    <a:gd name="T2" fmla="*/ 0 w 163"/>
                    <a:gd name="T3" fmla="*/ 11 h 754"/>
                    <a:gd name="T4" fmla="*/ 17 w 163"/>
                    <a:gd name="T5" fmla="*/ 0 h 754"/>
                    <a:gd name="T6" fmla="*/ 44 w 163"/>
                    <a:gd name="T7" fmla="*/ 0 h 754"/>
                    <a:gd name="T8" fmla="*/ 62 w 163"/>
                    <a:gd name="T9" fmla="*/ 27 h 754"/>
                    <a:gd name="T10" fmla="*/ 66 w 163"/>
                    <a:gd name="T11" fmla="*/ 52 h 754"/>
                    <a:gd name="T12" fmla="*/ 62 w 163"/>
                    <a:gd name="T13" fmla="*/ 107 h 754"/>
                    <a:gd name="T14" fmla="*/ 50 w 163"/>
                    <a:gd name="T15" fmla="*/ 176 h 754"/>
                    <a:gd name="T16" fmla="*/ 44 w 163"/>
                    <a:gd name="T17" fmla="*/ 282 h 754"/>
                    <a:gd name="T18" fmla="*/ 39 w 163"/>
                    <a:gd name="T19" fmla="*/ 351 h 754"/>
                    <a:gd name="T20" fmla="*/ 39 w 163"/>
                    <a:gd name="T21" fmla="*/ 362 h 754"/>
                    <a:gd name="T22" fmla="*/ 46 w 163"/>
                    <a:gd name="T23" fmla="*/ 458 h 754"/>
                    <a:gd name="T24" fmla="*/ 55 w 163"/>
                    <a:gd name="T25" fmla="*/ 514 h 754"/>
                    <a:gd name="T26" fmla="*/ 62 w 163"/>
                    <a:gd name="T27" fmla="*/ 557 h 754"/>
                    <a:gd name="T28" fmla="*/ 61 w 163"/>
                    <a:gd name="T29" fmla="*/ 576 h 754"/>
                    <a:gd name="T30" fmla="*/ 85 w 163"/>
                    <a:gd name="T31" fmla="*/ 625 h 754"/>
                    <a:gd name="T32" fmla="*/ 111 w 163"/>
                    <a:gd name="T33" fmla="*/ 658 h 754"/>
                    <a:gd name="T34" fmla="*/ 139 w 163"/>
                    <a:gd name="T35" fmla="*/ 688 h 754"/>
                    <a:gd name="T36" fmla="*/ 163 w 163"/>
                    <a:gd name="T37" fmla="*/ 702 h 754"/>
                    <a:gd name="T38" fmla="*/ 163 w 163"/>
                    <a:gd name="T39" fmla="*/ 727 h 754"/>
                    <a:gd name="T40" fmla="*/ 150 w 163"/>
                    <a:gd name="T41" fmla="*/ 747 h 754"/>
                    <a:gd name="T42" fmla="*/ 119 w 163"/>
                    <a:gd name="T43" fmla="*/ 754 h 754"/>
                    <a:gd name="T44" fmla="*/ 96 w 163"/>
                    <a:gd name="T45" fmla="*/ 741 h 754"/>
                    <a:gd name="T46" fmla="*/ 96 w 163"/>
                    <a:gd name="T47" fmla="*/ 722 h 754"/>
                    <a:gd name="T48" fmla="*/ 77 w 163"/>
                    <a:gd name="T49" fmla="*/ 658 h 754"/>
                    <a:gd name="T50" fmla="*/ 46 w 163"/>
                    <a:gd name="T51" fmla="*/ 623 h 754"/>
                    <a:gd name="T52" fmla="*/ 23 w 163"/>
                    <a:gd name="T53" fmla="*/ 589 h 754"/>
                    <a:gd name="T54" fmla="*/ 6 w 163"/>
                    <a:gd name="T55" fmla="*/ 571 h 754"/>
                    <a:gd name="T56" fmla="*/ 12 w 163"/>
                    <a:gd name="T57" fmla="*/ 548 h 754"/>
                    <a:gd name="T58" fmla="*/ 21 w 163"/>
                    <a:gd name="T59" fmla="*/ 486 h 754"/>
                    <a:gd name="T60" fmla="*/ 21 w 163"/>
                    <a:gd name="T61" fmla="*/ 369 h 754"/>
                    <a:gd name="T62" fmla="*/ 17 w 163"/>
                    <a:gd name="T63" fmla="*/ 287 h 754"/>
                    <a:gd name="T64" fmla="*/ 17 w 163"/>
                    <a:gd name="T65" fmla="*/ 204 h 754"/>
                    <a:gd name="T66" fmla="*/ 15 w 163"/>
                    <a:gd name="T67" fmla="*/ 114 h 754"/>
                    <a:gd name="T68" fmla="*/ 0 w 163"/>
                    <a:gd name="T69" fmla="*/ 59 h 75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63"/>
                    <a:gd name="T106" fmla="*/ 0 h 754"/>
                    <a:gd name="T107" fmla="*/ 163 w 163"/>
                    <a:gd name="T108" fmla="*/ 754 h 754"/>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63" h="754">
                      <a:moveTo>
                        <a:pt x="0" y="59"/>
                      </a:moveTo>
                      <a:lnTo>
                        <a:pt x="0" y="11"/>
                      </a:lnTo>
                      <a:lnTo>
                        <a:pt x="17" y="0"/>
                      </a:lnTo>
                      <a:lnTo>
                        <a:pt x="44" y="0"/>
                      </a:lnTo>
                      <a:lnTo>
                        <a:pt x="62" y="27"/>
                      </a:lnTo>
                      <a:lnTo>
                        <a:pt x="66" y="52"/>
                      </a:lnTo>
                      <a:lnTo>
                        <a:pt x="62" y="107"/>
                      </a:lnTo>
                      <a:lnTo>
                        <a:pt x="50" y="176"/>
                      </a:lnTo>
                      <a:lnTo>
                        <a:pt x="44" y="282"/>
                      </a:lnTo>
                      <a:lnTo>
                        <a:pt x="39" y="351"/>
                      </a:lnTo>
                      <a:lnTo>
                        <a:pt x="39" y="362"/>
                      </a:lnTo>
                      <a:lnTo>
                        <a:pt x="46" y="458"/>
                      </a:lnTo>
                      <a:lnTo>
                        <a:pt x="55" y="514"/>
                      </a:lnTo>
                      <a:lnTo>
                        <a:pt x="62" y="557"/>
                      </a:lnTo>
                      <a:lnTo>
                        <a:pt x="61" y="576"/>
                      </a:lnTo>
                      <a:lnTo>
                        <a:pt x="85" y="625"/>
                      </a:lnTo>
                      <a:lnTo>
                        <a:pt x="111" y="658"/>
                      </a:lnTo>
                      <a:lnTo>
                        <a:pt x="139" y="688"/>
                      </a:lnTo>
                      <a:lnTo>
                        <a:pt x="163" y="702"/>
                      </a:lnTo>
                      <a:lnTo>
                        <a:pt x="163" y="727"/>
                      </a:lnTo>
                      <a:lnTo>
                        <a:pt x="150" y="747"/>
                      </a:lnTo>
                      <a:lnTo>
                        <a:pt x="119" y="754"/>
                      </a:lnTo>
                      <a:lnTo>
                        <a:pt x="96" y="741"/>
                      </a:lnTo>
                      <a:lnTo>
                        <a:pt x="96" y="722"/>
                      </a:lnTo>
                      <a:lnTo>
                        <a:pt x="77" y="658"/>
                      </a:lnTo>
                      <a:lnTo>
                        <a:pt x="46" y="623"/>
                      </a:lnTo>
                      <a:lnTo>
                        <a:pt x="23" y="589"/>
                      </a:lnTo>
                      <a:lnTo>
                        <a:pt x="6" y="571"/>
                      </a:lnTo>
                      <a:lnTo>
                        <a:pt x="12" y="548"/>
                      </a:lnTo>
                      <a:lnTo>
                        <a:pt x="21" y="486"/>
                      </a:lnTo>
                      <a:lnTo>
                        <a:pt x="21" y="369"/>
                      </a:lnTo>
                      <a:lnTo>
                        <a:pt x="17" y="287"/>
                      </a:lnTo>
                      <a:lnTo>
                        <a:pt x="17" y="204"/>
                      </a:lnTo>
                      <a:lnTo>
                        <a:pt x="15" y="114"/>
                      </a:lnTo>
                      <a:lnTo>
                        <a:pt x="0" y="59"/>
                      </a:lnTo>
                      <a:close/>
                    </a:path>
                  </a:pathLst>
                </a:custGeom>
                <a:solidFill>
                  <a:srgbClr val="0099FF"/>
                </a:solidFill>
                <a:ln w="9525">
                  <a:solidFill>
                    <a:schemeClr val="bg2"/>
                  </a:solidFill>
                  <a:round/>
                  <a:headEnd/>
                  <a:tailEnd/>
                </a:ln>
              </p:spPr>
              <p:txBody>
                <a:bodyPr/>
                <a:lstStyle/>
                <a:p>
                  <a:endParaRPr lang="cs-CZ" dirty="0"/>
                </a:p>
              </p:txBody>
            </p:sp>
          </p:grpSp>
        </p:grpSp>
        <p:sp>
          <p:nvSpPr>
            <p:cNvPr id="91" name="Text Box 2092"/>
            <p:cNvSpPr txBox="1">
              <a:spLocks noChangeArrowheads="1"/>
            </p:cNvSpPr>
            <p:nvPr/>
          </p:nvSpPr>
          <p:spPr bwMode="auto">
            <a:xfrm>
              <a:off x="2629" y="1438"/>
              <a:ext cx="707" cy="252"/>
            </a:xfrm>
            <a:prstGeom prst="rect">
              <a:avLst/>
            </a:prstGeom>
            <a:noFill/>
            <a:ln w="9525">
              <a:noFill/>
              <a:miter lim="800000"/>
              <a:headEnd/>
              <a:tailEnd/>
            </a:ln>
          </p:spPr>
          <p:txBody>
            <a:bodyPr wrap="none">
              <a:spAutoFit/>
            </a:bodyPr>
            <a:lstStyle/>
            <a:p>
              <a:pPr algn="ctr"/>
              <a:r>
                <a:rPr lang="en-US" sz="2000" b="1" dirty="0" smtClean="0"/>
                <a:t>Resources</a:t>
              </a:r>
              <a:endParaRPr lang="en-US" sz="2000" b="1" dirty="0"/>
            </a:p>
          </p:txBody>
        </p:sp>
      </p:grpSp>
      <p:grpSp>
        <p:nvGrpSpPr>
          <p:cNvPr id="185" name="Group 2093"/>
          <p:cNvGrpSpPr>
            <a:grpSpLocks/>
          </p:cNvGrpSpPr>
          <p:nvPr/>
        </p:nvGrpSpPr>
        <p:grpSpPr bwMode="auto">
          <a:xfrm>
            <a:off x="896913" y="4857760"/>
            <a:ext cx="1154114" cy="1409701"/>
            <a:chOff x="1154" y="3128"/>
            <a:chExt cx="727" cy="888"/>
          </a:xfrm>
        </p:grpSpPr>
        <p:sp>
          <p:nvSpPr>
            <p:cNvPr id="186" name="WordArt 2094"/>
            <p:cNvSpPr>
              <a:spLocks noChangeArrowheads="1" noChangeShapeType="1" noTextEdit="1"/>
            </p:cNvSpPr>
            <p:nvPr/>
          </p:nvSpPr>
          <p:spPr bwMode="auto">
            <a:xfrm>
              <a:off x="1260" y="3128"/>
              <a:ext cx="483" cy="579"/>
            </a:xfrm>
            <a:prstGeom prst="rect">
              <a:avLst/>
            </a:prstGeom>
          </p:spPr>
          <p:txBody>
            <a:bodyPr wrap="none" fromWordArt="1">
              <a:prstTxWarp prst="textPlain">
                <a:avLst>
                  <a:gd name="adj" fmla="val 50000"/>
                </a:avLst>
              </a:prstTxWarp>
            </a:bodyPr>
            <a:lstStyle/>
            <a:p>
              <a:pPr algn="ctr"/>
              <a:r>
                <a:rPr lang="cs-CZ" sz="3600" kern="10" dirty="0">
                  <a:ln w="19050">
                    <a:solidFill>
                      <a:srgbClr val="FFFFFF"/>
                    </a:solidFill>
                    <a:round/>
                    <a:headEnd/>
                    <a:tailEnd/>
                  </a:ln>
                  <a:solidFill>
                    <a:srgbClr val="33CC33"/>
                  </a:solidFill>
                  <a:effectLst>
                    <a:outerShdw dist="35921" dir="2700000" algn="ctr" rotWithShape="0">
                      <a:srgbClr val="990000"/>
                    </a:outerShdw>
                  </a:effectLst>
                  <a:latin typeface="Arial"/>
                  <a:cs typeface="Arial"/>
                </a:rPr>
                <a:t>$</a:t>
              </a:r>
            </a:p>
          </p:txBody>
        </p:sp>
        <p:sp>
          <p:nvSpPr>
            <p:cNvPr id="187" name="Text Box 2095"/>
            <p:cNvSpPr txBox="1">
              <a:spLocks noChangeArrowheads="1"/>
            </p:cNvSpPr>
            <p:nvPr/>
          </p:nvSpPr>
          <p:spPr bwMode="auto">
            <a:xfrm>
              <a:off x="1154" y="3725"/>
              <a:ext cx="727" cy="291"/>
            </a:xfrm>
            <a:prstGeom prst="rect">
              <a:avLst/>
            </a:prstGeom>
            <a:noFill/>
            <a:ln w="9525">
              <a:noFill/>
              <a:miter lim="800000"/>
              <a:headEnd/>
              <a:tailEnd/>
            </a:ln>
          </p:spPr>
          <p:txBody>
            <a:bodyPr wrap="none">
              <a:spAutoFit/>
            </a:bodyPr>
            <a:lstStyle/>
            <a:p>
              <a:pPr algn="ctr"/>
              <a:r>
                <a:rPr lang="en-US" sz="2400" b="1" dirty="0"/>
                <a:t> </a:t>
              </a:r>
              <a:r>
                <a:rPr lang="en-US" sz="2000" b="1" dirty="0" smtClean="0"/>
                <a:t>Budget</a:t>
              </a:r>
              <a:endParaRPr lang="en-US" sz="2000" b="1" dirty="0"/>
            </a:p>
          </p:txBody>
        </p:sp>
      </p:grpSp>
      <p:grpSp>
        <p:nvGrpSpPr>
          <p:cNvPr id="188" name="Group 2052"/>
          <p:cNvGrpSpPr>
            <a:grpSpLocks/>
          </p:cNvGrpSpPr>
          <p:nvPr/>
        </p:nvGrpSpPr>
        <p:grpSpPr bwMode="auto">
          <a:xfrm>
            <a:off x="7286644" y="4643446"/>
            <a:ext cx="1093788" cy="1631950"/>
            <a:chOff x="4614" y="2727"/>
            <a:chExt cx="689" cy="1028"/>
          </a:xfrm>
        </p:grpSpPr>
        <p:sp>
          <p:nvSpPr>
            <p:cNvPr id="189" name="Text Box 2053"/>
            <p:cNvSpPr txBox="1">
              <a:spLocks noChangeArrowheads="1"/>
            </p:cNvSpPr>
            <p:nvPr/>
          </p:nvSpPr>
          <p:spPr bwMode="auto">
            <a:xfrm>
              <a:off x="4639" y="3503"/>
              <a:ext cx="490" cy="252"/>
            </a:xfrm>
            <a:prstGeom prst="rect">
              <a:avLst/>
            </a:prstGeom>
            <a:noFill/>
            <a:ln w="9525">
              <a:noFill/>
              <a:miter lim="800000"/>
              <a:headEnd/>
              <a:tailEnd/>
            </a:ln>
          </p:spPr>
          <p:txBody>
            <a:bodyPr wrap="none">
              <a:spAutoFit/>
            </a:bodyPr>
            <a:lstStyle/>
            <a:p>
              <a:pPr algn="ctr"/>
              <a:r>
                <a:rPr lang="en-US" sz="2000" b="1" dirty="0" smtClean="0"/>
                <a:t>Time</a:t>
              </a:r>
              <a:endParaRPr lang="en-US" sz="2000" b="1" dirty="0"/>
            </a:p>
          </p:txBody>
        </p:sp>
        <p:grpSp>
          <p:nvGrpSpPr>
            <p:cNvPr id="190" name="Group 2054"/>
            <p:cNvGrpSpPr>
              <a:grpSpLocks/>
            </p:cNvGrpSpPr>
            <p:nvPr/>
          </p:nvGrpSpPr>
          <p:grpSpPr bwMode="auto">
            <a:xfrm>
              <a:off x="4614" y="2727"/>
              <a:ext cx="689" cy="755"/>
              <a:chOff x="4614" y="2727"/>
              <a:chExt cx="689" cy="755"/>
            </a:xfrm>
          </p:grpSpPr>
          <p:grpSp>
            <p:nvGrpSpPr>
              <p:cNvPr id="191" name="Group 2055"/>
              <p:cNvGrpSpPr>
                <a:grpSpLocks/>
              </p:cNvGrpSpPr>
              <p:nvPr/>
            </p:nvGrpSpPr>
            <p:grpSpPr bwMode="auto">
              <a:xfrm>
                <a:off x="4614" y="2727"/>
                <a:ext cx="369" cy="721"/>
                <a:chOff x="770" y="2466"/>
                <a:chExt cx="503" cy="945"/>
              </a:xfrm>
            </p:grpSpPr>
            <p:sp>
              <p:nvSpPr>
                <p:cNvPr id="199" name="Freeform 2056"/>
                <p:cNvSpPr>
                  <a:spLocks/>
                </p:cNvSpPr>
                <p:nvPr/>
              </p:nvSpPr>
              <p:spPr bwMode="auto">
                <a:xfrm>
                  <a:off x="824" y="2563"/>
                  <a:ext cx="409" cy="770"/>
                </a:xfrm>
                <a:custGeom>
                  <a:avLst/>
                  <a:gdLst>
                    <a:gd name="T0" fmla="*/ 336 w 932"/>
                    <a:gd name="T1" fmla="*/ 921 h 2009"/>
                    <a:gd name="T2" fmla="*/ 322 w 932"/>
                    <a:gd name="T3" fmla="*/ 844 h 2009"/>
                    <a:gd name="T4" fmla="*/ 290 w 932"/>
                    <a:gd name="T5" fmla="*/ 789 h 2009"/>
                    <a:gd name="T6" fmla="*/ 209 w 932"/>
                    <a:gd name="T7" fmla="*/ 699 h 2009"/>
                    <a:gd name="T8" fmla="*/ 157 w 932"/>
                    <a:gd name="T9" fmla="*/ 619 h 2009"/>
                    <a:gd name="T10" fmla="*/ 84 w 932"/>
                    <a:gd name="T11" fmla="*/ 511 h 2009"/>
                    <a:gd name="T12" fmla="*/ 37 w 932"/>
                    <a:gd name="T13" fmla="*/ 405 h 2009"/>
                    <a:gd name="T14" fmla="*/ 0 w 932"/>
                    <a:gd name="T15" fmla="*/ 318 h 2009"/>
                    <a:gd name="T16" fmla="*/ 7 w 932"/>
                    <a:gd name="T17" fmla="*/ 238 h 2009"/>
                    <a:gd name="T18" fmla="*/ 32 w 932"/>
                    <a:gd name="T19" fmla="*/ 153 h 2009"/>
                    <a:gd name="T20" fmla="*/ 71 w 932"/>
                    <a:gd name="T21" fmla="*/ 88 h 2009"/>
                    <a:gd name="T22" fmla="*/ 125 w 932"/>
                    <a:gd name="T23" fmla="*/ 33 h 2009"/>
                    <a:gd name="T24" fmla="*/ 209 w 932"/>
                    <a:gd name="T25" fmla="*/ 0 h 2009"/>
                    <a:gd name="T26" fmla="*/ 540 w 932"/>
                    <a:gd name="T27" fmla="*/ 0 h 2009"/>
                    <a:gd name="T28" fmla="*/ 746 w 932"/>
                    <a:gd name="T29" fmla="*/ 3 h 2009"/>
                    <a:gd name="T30" fmla="*/ 791 w 932"/>
                    <a:gd name="T31" fmla="*/ 60 h 2009"/>
                    <a:gd name="T32" fmla="*/ 832 w 932"/>
                    <a:gd name="T33" fmla="*/ 122 h 2009"/>
                    <a:gd name="T34" fmla="*/ 877 w 932"/>
                    <a:gd name="T35" fmla="*/ 215 h 2009"/>
                    <a:gd name="T36" fmla="*/ 879 w 932"/>
                    <a:gd name="T37" fmla="*/ 290 h 2009"/>
                    <a:gd name="T38" fmla="*/ 861 w 932"/>
                    <a:gd name="T39" fmla="*/ 414 h 2009"/>
                    <a:gd name="T40" fmla="*/ 816 w 932"/>
                    <a:gd name="T41" fmla="*/ 508 h 2009"/>
                    <a:gd name="T42" fmla="*/ 744 w 932"/>
                    <a:gd name="T43" fmla="*/ 610 h 2009"/>
                    <a:gd name="T44" fmla="*/ 680 w 932"/>
                    <a:gd name="T45" fmla="*/ 696 h 2009"/>
                    <a:gd name="T46" fmla="*/ 602 w 932"/>
                    <a:gd name="T47" fmla="*/ 784 h 2009"/>
                    <a:gd name="T48" fmla="*/ 563 w 932"/>
                    <a:gd name="T49" fmla="*/ 835 h 2009"/>
                    <a:gd name="T50" fmla="*/ 540 w 932"/>
                    <a:gd name="T51" fmla="*/ 903 h 2009"/>
                    <a:gd name="T52" fmla="*/ 540 w 932"/>
                    <a:gd name="T53" fmla="*/ 969 h 2009"/>
                    <a:gd name="T54" fmla="*/ 550 w 932"/>
                    <a:gd name="T55" fmla="*/ 1046 h 2009"/>
                    <a:gd name="T56" fmla="*/ 602 w 932"/>
                    <a:gd name="T57" fmla="*/ 1141 h 2009"/>
                    <a:gd name="T58" fmla="*/ 684 w 932"/>
                    <a:gd name="T59" fmla="*/ 1244 h 2009"/>
                    <a:gd name="T60" fmla="*/ 759 w 932"/>
                    <a:gd name="T61" fmla="*/ 1352 h 2009"/>
                    <a:gd name="T62" fmla="*/ 807 w 932"/>
                    <a:gd name="T63" fmla="*/ 1420 h 2009"/>
                    <a:gd name="T64" fmla="*/ 856 w 932"/>
                    <a:gd name="T65" fmla="*/ 1497 h 2009"/>
                    <a:gd name="T66" fmla="*/ 909 w 932"/>
                    <a:gd name="T67" fmla="*/ 1573 h 2009"/>
                    <a:gd name="T68" fmla="*/ 932 w 932"/>
                    <a:gd name="T69" fmla="*/ 1696 h 2009"/>
                    <a:gd name="T70" fmla="*/ 919 w 932"/>
                    <a:gd name="T71" fmla="*/ 1773 h 2009"/>
                    <a:gd name="T72" fmla="*/ 900 w 932"/>
                    <a:gd name="T73" fmla="*/ 1832 h 2009"/>
                    <a:gd name="T74" fmla="*/ 848 w 932"/>
                    <a:gd name="T75" fmla="*/ 1897 h 2009"/>
                    <a:gd name="T76" fmla="*/ 791 w 932"/>
                    <a:gd name="T77" fmla="*/ 1949 h 2009"/>
                    <a:gd name="T78" fmla="*/ 751 w 932"/>
                    <a:gd name="T79" fmla="*/ 1983 h 2009"/>
                    <a:gd name="T80" fmla="*/ 668 w 932"/>
                    <a:gd name="T81" fmla="*/ 1994 h 2009"/>
                    <a:gd name="T82" fmla="*/ 617 w 932"/>
                    <a:gd name="T83" fmla="*/ 2009 h 2009"/>
                    <a:gd name="T84" fmla="*/ 299 w 932"/>
                    <a:gd name="T85" fmla="*/ 2002 h 2009"/>
                    <a:gd name="T86" fmla="*/ 234 w 932"/>
                    <a:gd name="T87" fmla="*/ 1966 h 2009"/>
                    <a:gd name="T88" fmla="*/ 107 w 932"/>
                    <a:gd name="T89" fmla="*/ 1889 h 2009"/>
                    <a:gd name="T90" fmla="*/ 55 w 932"/>
                    <a:gd name="T91" fmla="*/ 1832 h 2009"/>
                    <a:gd name="T92" fmla="*/ 29 w 932"/>
                    <a:gd name="T93" fmla="*/ 1790 h 2009"/>
                    <a:gd name="T94" fmla="*/ 16 w 932"/>
                    <a:gd name="T95" fmla="*/ 1727 h 2009"/>
                    <a:gd name="T96" fmla="*/ 13 w 932"/>
                    <a:gd name="T97" fmla="*/ 1591 h 2009"/>
                    <a:gd name="T98" fmla="*/ 13 w 932"/>
                    <a:gd name="T99" fmla="*/ 1491 h 2009"/>
                    <a:gd name="T100" fmla="*/ 37 w 932"/>
                    <a:gd name="T101" fmla="*/ 1428 h 2009"/>
                    <a:gd name="T102" fmla="*/ 68 w 932"/>
                    <a:gd name="T103" fmla="*/ 1363 h 2009"/>
                    <a:gd name="T104" fmla="*/ 134 w 932"/>
                    <a:gd name="T105" fmla="*/ 1286 h 2009"/>
                    <a:gd name="T106" fmla="*/ 181 w 932"/>
                    <a:gd name="T107" fmla="*/ 1244 h 2009"/>
                    <a:gd name="T108" fmla="*/ 257 w 932"/>
                    <a:gd name="T109" fmla="*/ 1193 h 2009"/>
                    <a:gd name="T110" fmla="*/ 299 w 932"/>
                    <a:gd name="T111" fmla="*/ 1141 h 2009"/>
                    <a:gd name="T112" fmla="*/ 315 w 932"/>
                    <a:gd name="T113" fmla="*/ 1074 h 2009"/>
                    <a:gd name="T114" fmla="*/ 330 w 932"/>
                    <a:gd name="T115" fmla="*/ 988 h 2009"/>
                    <a:gd name="T116" fmla="*/ 336 w 932"/>
                    <a:gd name="T117" fmla="*/ 903 h 2009"/>
                    <a:gd name="T118" fmla="*/ 336 w 932"/>
                    <a:gd name="T119" fmla="*/ 921 h 2009"/>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932"/>
                    <a:gd name="T181" fmla="*/ 0 h 2009"/>
                    <a:gd name="T182" fmla="*/ 932 w 932"/>
                    <a:gd name="T183" fmla="*/ 2009 h 2009"/>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932" h="2009">
                      <a:moveTo>
                        <a:pt x="336" y="921"/>
                      </a:moveTo>
                      <a:lnTo>
                        <a:pt x="322" y="844"/>
                      </a:lnTo>
                      <a:lnTo>
                        <a:pt x="290" y="789"/>
                      </a:lnTo>
                      <a:lnTo>
                        <a:pt x="209" y="699"/>
                      </a:lnTo>
                      <a:lnTo>
                        <a:pt x="157" y="619"/>
                      </a:lnTo>
                      <a:lnTo>
                        <a:pt x="84" y="511"/>
                      </a:lnTo>
                      <a:lnTo>
                        <a:pt x="37" y="405"/>
                      </a:lnTo>
                      <a:lnTo>
                        <a:pt x="0" y="318"/>
                      </a:lnTo>
                      <a:lnTo>
                        <a:pt x="7" y="238"/>
                      </a:lnTo>
                      <a:lnTo>
                        <a:pt x="32" y="153"/>
                      </a:lnTo>
                      <a:lnTo>
                        <a:pt x="71" y="88"/>
                      </a:lnTo>
                      <a:lnTo>
                        <a:pt x="125" y="33"/>
                      </a:lnTo>
                      <a:lnTo>
                        <a:pt x="209" y="0"/>
                      </a:lnTo>
                      <a:lnTo>
                        <a:pt x="540" y="0"/>
                      </a:lnTo>
                      <a:lnTo>
                        <a:pt x="746" y="3"/>
                      </a:lnTo>
                      <a:lnTo>
                        <a:pt x="791" y="60"/>
                      </a:lnTo>
                      <a:lnTo>
                        <a:pt x="832" y="122"/>
                      </a:lnTo>
                      <a:lnTo>
                        <a:pt x="877" y="215"/>
                      </a:lnTo>
                      <a:lnTo>
                        <a:pt x="879" y="290"/>
                      </a:lnTo>
                      <a:lnTo>
                        <a:pt x="861" y="414"/>
                      </a:lnTo>
                      <a:lnTo>
                        <a:pt x="816" y="508"/>
                      </a:lnTo>
                      <a:lnTo>
                        <a:pt x="744" y="610"/>
                      </a:lnTo>
                      <a:lnTo>
                        <a:pt x="680" y="696"/>
                      </a:lnTo>
                      <a:lnTo>
                        <a:pt x="602" y="784"/>
                      </a:lnTo>
                      <a:lnTo>
                        <a:pt x="563" y="835"/>
                      </a:lnTo>
                      <a:lnTo>
                        <a:pt x="540" y="903"/>
                      </a:lnTo>
                      <a:lnTo>
                        <a:pt x="540" y="969"/>
                      </a:lnTo>
                      <a:lnTo>
                        <a:pt x="550" y="1046"/>
                      </a:lnTo>
                      <a:lnTo>
                        <a:pt x="602" y="1141"/>
                      </a:lnTo>
                      <a:lnTo>
                        <a:pt x="684" y="1244"/>
                      </a:lnTo>
                      <a:lnTo>
                        <a:pt x="759" y="1352"/>
                      </a:lnTo>
                      <a:lnTo>
                        <a:pt x="807" y="1420"/>
                      </a:lnTo>
                      <a:lnTo>
                        <a:pt x="856" y="1497"/>
                      </a:lnTo>
                      <a:lnTo>
                        <a:pt x="909" y="1573"/>
                      </a:lnTo>
                      <a:lnTo>
                        <a:pt x="932" y="1696"/>
                      </a:lnTo>
                      <a:lnTo>
                        <a:pt x="919" y="1773"/>
                      </a:lnTo>
                      <a:lnTo>
                        <a:pt x="900" y="1832"/>
                      </a:lnTo>
                      <a:lnTo>
                        <a:pt x="848" y="1897"/>
                      </a:lnTo>
                      <a:lnTo>
                        <a:pt x="791" y="1949"/>
                      </a:lnTo>
                      <a:lnTo>
                        <a:pt x="751" y="1983"/>
                      </a:lnTo>
                      <a:lnTo>
                        <a:pt x="668" y="1994"/>
                      </a:lnTo>
                      <a:lnTo>
                        <a:pt x="617" y="2009"/>
                      </a:lnTo>
                      <a:lnTo>
                        <a:pt x="299" y="2002"/>
                      </a:lnTo>
                      <a:lnTo>
                        <a:pt x="234" y="1966"/>
                      </a:lnTo>
                      <a:lnTo>
                        <a:pt x="107" y="1889"/>
                      </a:lnTo>
                      <a:lnTo>
                        <a:pt x="55" y="1832"/>
                      </a:lnTo>
                      <a:lnTo>
                        <a:pt x="29" y="1790"/>
                      </a:lnTo>
                      <a:lnTo>
                        <a:pt x="16" y="1727"/>
                      </a:lnTo>
                      <a:lnTo>
                        <a:pt x="13" y="1591"/>
                      </a:lnTo>
                      <a:lnTo>
                        <a:pt x="13" y="1491"/>
                      </a:lnTo>
                      <a:lnTo>
                        <a:pt x="37" y="1428"/>
                      </a:lnTo>
                      <a:lnTo>
                        <a:pt x="68" y="1363"/>
                      </a:lnTo>
                      <a:lnTo>
                        <a:pt x="134" y="1286"/>
                      </a:lnTo>
                      <a:lnTo>
                        <a:pt x="181" y="1244"/>
                      </a:lnTo>
                      <a:lnTo>
                        <a:pt x="257" y="1193"/>
                      </a:lnTo>
                      <a:lnTo>
                        <a:pt x="299" y="1141"/>
                      </a:lnTo>
                      <a:lnTo>
                        <a:pt x="315" y="1074"/>
                      </a:lnTo>
                      <a:lnTo>
                        <a:pt x="330" y="988"/>
                      </a:lnTo>
                      <a:lnTo>
                        <a:pt x="336" y="903"/>
                      </a:lnTo>
                      <a:lnTo>
                        <a:pt x="336" y="921"/>
                      </a:lnTo>
                      <a:close/>
                    </a:path>
                  </a:pathLst>
                </a:custGeom>
                <a:solidFill>
                  <a:srgbClr val="FFFFFF"/>
                </a:solidFill>
                <a:ln w="9525">
                  <a:noFill/>
                  <a:round/>
                  <a:headEnd/>
                  <a:tailEnd/>
                </a:ln>
              </p:spPr>
              <p:txBody>
                <a:bodyPr/>
                <a:lstStyle/>
                <a:p>
                  <a:endParaRPr lang="cs-CZ" dirty="0"/>
                </a:p>
              </p:txBody>
            </p:sp>
            <p:sp>
              <p:nvSpPr>
                <p:cNvPr id="200" name="Freeform 2057"/>
                <p:cNvSpPr>
                  <a:spLocks/>
                </p:cNvSpPr>
                <p:nvPr/>
              </p:nvSpPr>
              <p:spPr bwMode="auto">
                <a:xfrm>
                  <a:off x="855" y="2714"/>
                  <a:ext cx="329" cy="620"/>
                </a:xfrm>
                <a:custGeom>
                  <a:avLst/>
                  <a:gdLst>
                    <a:gd name="T0" fmla="*/ 0 w 744"/>
                    <a:gd name="T1" fmla="*/ 57 h 1617"/>
                    <a:gd name="T2" fmla="*/ 52 w 744"/>
                    <a:gd name="T3" fmla="*/ 40 h 1617"/>
                    <a:gd name="T4" fmla="*/ 107 w 744"/>
                    <a:gd name="T5" fmla="*/ 18 h 1617"/>
                    <a:gd name="T6" fmla="*/ 162 w 744"/>
                    <a:gd name="T7" fmla="*/ 0 h 1617"/>
                    <a:gd name="T8" fmla="*/ 216 w 744"/>
                    <a:gd name="T9" fmla="*/ 26 h 1617"/>
                    <a:gd name="T10" fmla="*/ 256 w 744"/>
                    <a:gd name="T11" fmla="*/ 66 h 1617"/>
                    <a:gd name="T12" fmla="*/ 345 w 744"/>
                    <a:gd name="T13" fmla="*/ 74 h 1617"/>
                    <a:gd name="T14" fmla="*/ 436 w 744"/>
                    <a:gd name="T15" fmla="*/ 57 h 1617"/>
                    <a:gd name="T16" fmla="*/ 475 w 744"/>
                    <a:gd name="T17" fmla="*/ 51 h 1617"/>
                    <a:gd name="T18" fmla="*/ 545 w 744"/>
                    <a:gd name="T19" fmla="*/ 83 h 1617"/>
                    <a:gd name="T20" fmla="*/ 632 w 744"/>
                    <a:gd name="T21" fmla="*/ 85 h 1617"/>
                    <a:gd name="T22" fmla="*/ 698 w 744"/>
                    <a:gd name="T23" fmla="*/ 68 h 1617"/>
                    <a:gd name="T24" fmla="*/ 744 w 744"/>
                    <a:gd name="T25" fmla="*/ 66 h 1617"/>
                    <a:gd name="T26" fmla="*/ 742 w 744"/>
                    <a:gd name="T27" fmla="*/ 100 h 1617"/>
                    <a:gd name="T28" fmla="*/ 679 w 744"/>
                    <a:gd name="T29" fmla="*/ 187 h 1617"/>
                    <a:gd name="T30" fmla="*/ 609 w 744"/>
                    <a:gd name="T31" fmla="*/ 272 h 1617"/>
                    <a:gd name="T32" fmla="*/ 522 w 744"/>
                    <a:gd name="T33" fmla="*/ 374 h 1617"/>
                    <a:gd name="T34" fmla="*/ 459 w 744"/>
                    <a:gd name="T35" fmla="*/ 474 h 1617"/>
                    <a:gd name="T36" fmla="*/ 415 w 744"/>
                    <a:gd name="T37" fmla="*/ 553 h 1617"/>
                    <a:gd name="T38" fmla="*/ 405 w 744"/>
                    <a:gd name="T39" fmla="*/ 678 h 1617"/>
                    <a:gd name="T40" fmla="*/ 397 w 744"/>
                    <a:gd name="T41" fmla="*/ 890 h 1617"/>
                    <a:gd name="T42" fmla="*/ 408 w 744"/>
                    <a:gd name="T43" fmla="*/ 1077 h 1617"/>
                    <a:gd name="T44" fmla="*/ 439 w 744"/>
                    <a:gd name="T45" fmla="*/ 1196 h 1617"/>
                    <a:gd name="T46" fmla="*/ 538 w 744"/>
                    <a:gd name="T47" fmla="*/ 1318 h 1617"/>
                    <a:gd name="T48" fmla="*/ 640 w 744"/>
                    <a:gd name="T49" fmla="*/ 1438 h 1617"/>
                    <a:gd name="T50" fmla="*/ 672 w 744"/>
                    <a:gd name="T51" fmla="*/ 1497 h 1617"/>
                    <a:gd name="T52" fmla="*/ 682 w 744"/>
                    <a:gd name="T53" fmla="*/ 1554 h 1617"/>
                    <a:gd name="T54" fmla="*/ 619 w 744"/>
                    <a:gd name="T55" fmla="*/ 1588 h 1617"/>
                    <a:gd name="T56" fmla="*/ 468 w 744"/>
                    <a:gd name="T57" fmla="*/ 1617 h 1617"/>
                    <a:gd name="T58" fmla="*/ 334 w 744"/>
                    <a:gd name="T59" fmla="*/ 1614 h 1617"/>
                    <a:gd name="T60" fmla="*/ 241 w 744"/>
                    <a:gd name="T61" fmla="*/ 1597 h 1617"/>
                    <a:gd name="T62" fmla="*/ 149 w 744"/>
                    <a:gd name="T63" fmla="*/ 1554 h 1617"/>
                    <a:gd name="T64" fmla="*/ 107 w 744"/>
                    <a:gd name="T65" fmla="*/ 1529 h 1617"/>
                    <a:gd name="T66" fmla="*/ 154 w 744"/>
                    <a:gd name="T67" fmla="*/ 1427 h 1617"/>
                    <a:gd name="T68" fmla="*/ 211 w 744"/>
                    <a:gd name="T69" fmla="*/ 1345 h 1617"/>
                    <a:gd name="T70" fmla="*/ 283 w 744"/>
                    <a:gd name="T71" fmla="*/ 1251 h 1617"/>
                    <a:gd name="T72" fmla="*/ 329 w 744"/>
                    <a:gd name="T73" fmla="*/ 1146 h 1617"/>
                    <a:gd name="T74" fmla="*/ 350 w 744"/>
                    <a:gd name="T75" fmla="*/ 987 h 1617"/>
                    <a:gd name="T76" fmla="*/ 358 w 744"/>
                    <a:gd name="T77" fmla="*/ 822 h 1617"/>
                    <a:gd name="T78" fmla="*/ 343 w 744"/>
                    <a:gd name="T79" fmla="*/ 663 h 1617"/>
                    <a:gd name="T80" fmla="*/ 329 w 744"/>
                    <a:gd name="T81" fmla="*/ 551 h 1617"/>
                    <a:gd name="T82" fmla="*/ 279 w 744"/>
                    <a:gd name="T83" fmla="*/ 451 h 1617"/>
                    <a:gd name="T84" fmla="*/ 202 w 744"/>
                    <a:gd name="T85" fmla="*/ 357 h 1617"/>
                    <a:gd name="T86" fmla="*/ 115 w 744"/>
                    <a:gd name="T87" fmla="*/ 262 h 1617"/>
                    <a:gd name="T88" fmla="*/ 52 w 744"/>
                    <a:gd name="T89" fmla="*/ 153 h 1617"/>
                    <a:gd name="T90" fmla="*/ 0 w 744"/>
                    <a:gd name="T91" fmla="*/ 93 h 1617"/>
                    <a:gd name="T92" fmla="*/ 0 w 744"/>
                    <a:gd name="T93" fmla="*/ 57 h 1617"/>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744"/>
                    <a:gd name="T142" fmla="*/ 0 h 1617"/>
                    <a:gd name="T143" fmla="*/ 744 w 744"/>
                    <a:gd name="T144" fmla="*/ 1617 h 1617"/>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744" h="1617">
                      <a:moveTo>
                        <a:pt x="0" y="57"/>
                      </a:moveTo>
                      <a:lnTo>
                        <a:pt x="52" y="40"/>
                      </a:lnTo>
                      <a:lnTo>
                        <a:pt x="107" y="18"/>
                      </a:lnTo>
                      <a:lnTo>
                        <a:pt x="162" y="0"/>
                      </a:lnTo>
                      <a:lnTo>
                        <a:pt x="216" y="26"/>
                      </a:lnTo>
                      <a:lnTo>
                        <a:pt x="256" y="66"/>
                      </a:lnTo>
                      <a:lnTo>
                        <a:pt x="345" y="74"/>
                      </a:lnTo>
                      <a:lnTo>
                        <a:pt x="436" y="57"/>
                      </a:lnTo>
                      <a:lnTo>
                        <a:pt x="475" y="51"/>
                      </a:lnTo>
                      <a:lnTo>
                        <a:pt x="545" y="83"/>
                      </a:lnTo>
                      <a:lnTo>
                        <a:pt x="632" y="85"/>
                      </a:lnTo>
                      <a:lnTo>
                        <a:pt x="698" y="68"/>
                      </a:lnTo>
                      <a:lnTo>
                        <a:pt x="744" y="66"/>
                      </a:lnTo>
                      <a:lnTo>
                        <a:pt x="742" y="100"/>
                      </a:lnTo>
                      <a:lnTo>
                        <a:pt x="679" y="187"/>
                      </a:lnTo>
                      <a:lnTo>
                        <a:pt x="609" y="272"/>
                      </a:lnTo>
                      <a:lnTo>
                        <a:pt x="522" y="374"/>
                      </a:lnTo>
                      <a:lnTo>
                        <a:pt x="459" y="474"/>
                      </a:lnTo>
                      <a:lnTo>
                        <a:pt x="415" y="553"/>
                      </a:lnTo>
                      <a:lnTo>
                        <a:pt x="405" y="678"/>
                      </a:lnTo>
                      <a:lnTo>
                        <a:pt x="397" y="890"/>
                      </a:lnTo>
                      <a:lnTo>
                        <a:pt x="408" y="1077"/>
                      </a:lnTo>
                      <a:lnTo>
                        <a:pt x="439" y="1196"/>
                      </a:lnTo>
                      <a:lnTo>
                        <a:pt x="538" y="1318"/>
                      </a:lnTo>
                      <a:lnTo>
                        <a:pt x="640" y="1438"/>
                      </a:lnTo>
                      <a:lnTo>
                        <a:pt x="672" y="1497"/>
                      </a:lnTo>
                      <a:lnTo>
                        <a:pt x="682" y="1554"/>
                      </a:lnTo>
                      <a:lnTo>
                        <a:pt x="619" y="1588"/>
                      </a:lnTo>
                      <a:lnTo>
                        <a:pt x="468" y="1617"/>
                      </a:lnTo>
                      <a:lnTo>
                        <a:pt x="334" y="1614"/>
                      </a:lnTo>
                      <a:lnTo>
                        <a:pt x="241" y="1597"/>
                      </a:lnTo>
                      <a:lnTo>
                        <a:pt x="149" y="1554"/>
                      </a:lnTo>
                      <a:lnTo>
                        <a:pt x="107" y="1529"/>
                      </a:lnTo>
                      <a:lnTo>
                        <a:pt x="154" y="1427"/>
                      </a:lnTo>
                      <a:lnTo>
                        <a:pt x="211" y="1345"/>
                      </a:lnTo>
                      <a:lnTo>
                        <a:pt x="283" y="1251"/>
                      </a:lnTo>
                      <a:lnTo>
                        <a:pt x="329" y="1146"/>
                      </a:lnTo>
                      <a:lnTo>
                        <a:pt x="350" y="987"/>
                      </a:lnTo>
                      <a:lnTo>
                        <a:pt x="358" y="822"/>
                      </a:lnTo>
                      <a:lnTo>
                        <a:pt x="343" y="663"/>
                      </a:lnTo>
                      <a:lnTo>
                        <a:pt x="329" y="551"/>
                      </a:lnTo>
                      <a:lnTo>
                        <a:pt x="279" y="451"/>
                      </a:lnTo>
                      <a:lnTo>
                        <a:pt x="202" y="357"/>
                      </a:lnTo>
                      <a:lnTo>
                        <a:pt x="115" y="262"/>
                      </a:lnTo>
                      <a:lnTo>
                        <a:pt x="52" y="153"/>
                      </a:lnTo>
                      <a:lnTo>
                        <a:pt x="0" y="93"/>
                      </a:lnTo>
                      <a:lnTo>
                        <a:pt x="0" y="57"/>
                      </a:lnTo>
                      <a:close/>
                    </a:path>
                  </a:pathLst>
                </a:custGeom>
                <a:blipFill dpi="0" rotWithShape="0">
                  <a:blip r:embed="rId3" cstate="print"/>
                  <a:srcRect/>
                  <a:tile tx="0" ty="0" sx="100000" sy="100000" flip="none" algn="tl"/>
                </a:blipFill>
                <a:ln w="9525">
                  <a:noFill/>
                  <a:round/>
                  <a:headEnd/>
                  <a:tailEnd/>
                </a:ln>
              </p:spPr>
              <p:txBody>
                <a:bodyPr/>
                <a:lstStyle/>
                <a:p>
                  <a:endParaRPr lang="cs-CZ" dirty="0"/>
                </a:p>
              </p:txBody>
            </p:sp>
            <p:sp>
              <p:nvSpPr>
                <p:cNvPr id="201" name="Freeform 2058"/>
                <p:cNvSpPr>
                  <a:spLocks/>
                </p:cNvSpPr>
                <p:nvPr/>
              </p:nvSpPr>
              <p:spPr bwMode="auto">
                <a:xfrm>
                  <a:off x="814" y="2553"/>
                  <a:ext cx="429" cy="789"/>
                </a:xfrm>
                <a:custGeom>
                  <a:avLst/>
                  <a:gdLst>
                    <a:gd name="T0" fmla="*/ 83 w 974"/>
                    <a:gd name="T1" fmla="*/ 1911 h 2059"/>
                    <a:gd name="T2" fmla="*/ 13 w 974"/>
                    <a:gd name="T3" fmla="*/ 1735 h 2059"/>
                    <a:gd name="T4" fmla="*/ 21 w 974"/>
                    <a:gd name="T5" fmla="*/ 1494 h 2059"/>
                    <a:gd name="T6" fmla="*/ 117 w 974"/>
                    <a:gd name="T7" fmla="*/ 1324 h 2059"/>
                    <a:gd name="T8" fmla="*/ 263 w 974"/>
                    <a:gd name="T9" fmla="*/ 1200 h 2059"/>
                    <a:gd name="T10" fmla="*/ 325 w 974"/>
                    <a:gd name="T11" fmla="*/ 1078 h 2059"/>
                    <a:gd name="T12" fmla="*/ 333 w 974"/>
                    <a:gd name="T13" fmla="*/ 928 h 2059"/>
                    <a:gd name="T14" fmla="*/ 247 w 974"/>
                    <a:gd name="T15" fmla="*/ 780 h 2059"/>
                    <a:gd name="T16" fmla="*/ 130 w 974"/>
                    <a:gd name="T17" fmla="*/ 618 h 2059"/>
                    <a:gd name="T18" fmla="*/ 16 w 974"/>
                    <a:gd name="T19" fmla="*/ 391 h 2059"/>
                    <a:gd name="T20" fmla="*/ 13 w 974"/>
                    <a:gd name="T21" fmla="*/ 259 h 2059"/>
                    <a:gd name="T22" fmla="*/ 94 w 974"/>
                    <a:gd name="T23" fmla="*/ 89 h 2059"/>
                    <a:gd name="T24" fmla="*/ 217 w 974"/>
                    <a:gd name="T25" fmla="*/ 3 h 2059"/>
                    <a:gd name="T26" fmla="*/ 211 w 974"/>
                    <a:gd name="T27" fmla="*/ 60 h 2059"/>
                    <a:gd name="T28" fmla="*/ 83 w 974"/>
                    <a:gd name="T29" fmla="*/ 179 h 2059"/>
                    <a:gd name="T30" fmla="*/ 53 w 974"/>
                    <a:gd name="T31" fmla="*/ 349 h 2059"/>
                    <a:gd name="T32" fmla="*/ 154 w 974"/>
                    <a:gd name="T33" fmla="*/ 560 h 2059"/>
                    <a:gd name="T34" fmla="*/ 263 w 974"/>
                    <a:gd name="T35" fmla="*/ 724 h 2059"/>
                    <a:gd name="T36" fmla="*/ 376 w 974"/>
                    <a:gd name="T37" fmla="*/ 868 h 2059"/>
                    <a:gd name="T38" fmla="*/ 380 w 974"/>
                    <a:gd name="T39" fmla="*/ 1038 h 2059"/>
                    <a:gd name="T40" fmla="*/ 341 w 974"/>
                    <a:gd name="T41" fmla="*/ 1191 h 2059"/>
                    <a:gd name="T42" fmla="*/ 219 w 974"/>
                    <a:gd name="T43" fmla="*/ 1293 h 2059"/>
                    <a:gd name="T44" fmla="*/ 86 w 974"/>
                    <a:gd name="T45" fmla="*/ 1452 h 2059"/>
                    <a:gd name="T46" fmla="*/ 60 w 974"/>
                    <a:gd name="T47" fmla="*/ 1681 h 2059"/>
                    <a:gd name="T48" fmla="*/ 94 w 974"/>
                    <a:gd name="T49" fmla="*/ 1825 h 2059"/>
                    <a:gd name="T50" fmla="*/ 217 w 974"/>
                    <a:gd name="T51" fmla="*/ 1928 h 2059"/>
                    <a:gd name="T52" fmla="*/ 365 w 974"/>
                    <a:gd name="T53" fmla="*/ 2004 h 2059"/>
                    <a:gd name="T54" fmla="*/ 688 w 974"/>
                    <a:gd name="T55" fmla="*/ 1996 h 2059"/>
                    <a:gd name="T56" fmla="*/ 859 w 974"/>
                    <a:gd name="T57" fmla="*/ 1889 h 2059"/>
                    <a:gd name="T58" fmla="*/ 921 w 974"/>
                    <a:gd name="T59" fmla="*/ 1718 h 2059"/>
                    <a:gd name="T60" fmla="*/ 875 w 974"/>
                    <a:gd name="T61" fmla="*/ 1579 h 2059"/>
                    <a:gd name="T62" fmla="*/ 742 w 974"/>
                    <a:gd name="T63" fmla="*/ 1369 h 2059"/>
                    <a:gd name="T64" fmla="*/ 594 w 974"/>
                    <a:gd name="T65" fmla="*/ 1174 h 2059"/>
                    <a:gd name="T66" fmla="*/ 536 w 974"/>
                    <a:gd name="T67" fmla="*/ 1004 h 2059"/>
                    <a:gd name="T68" fmla="*/ 563 w 974"/>
                    <a:gd name="T69" fmla="*/ 834 h 2059"/>
                    <a:gd name="T70" fmla="*/ 739 w 974"/>
                    <a:gd name="T71" fmla="*/ 622 h 2059"/>
                    <a:gd name="T72" fmla="*/ 859 w 974"/>
                    <a:gd name="T73" fmla="*/ 398 h 2059"/>
                    <a:gd name="T74" fmla="*/ 849 w 974"/>
                    <a:gd name="T75" fmla="*/ 199 h 2059"/>
                    <a:gd name="T76" fmla="*/ 727 w 974"/>
                    <a:gd name="T77" fmla="*/ 60 h 2059"/>
                    <a:gd name="T78" fmla="*/ 274 w 974"/>
                    <a:gd name="T79" fmla="*/ 43 h 2059"/>
                    <a:gd name="T80" fmla="*/ 766 w 974"/>
                    <a:gd name="T81" fmla="*/ 18 h 2059"/>
                    <a:gd name="T82" fmla="*/ 864 w 974"/>
                    <a:gd name="T83" fmla="*/ 122 h 2059"/>
                    <a:gd name="T84" fmla="*/ 914 w 974"/>
                    <a:gd name="T85" fmla="*/ 307 h 2059"/>
                    <a:gd name="T86" fmla="*/ 867 w 974"/>
                    <a:gd name="T87" fmla="*/ 517 h 2059"/>
                    <a:gd name="T88" fmla="*/ 724 w 974"/>
                    <a:gd name="T89" fmla="*/ 720 h 2059"/>
                    <a:gd name="T90" fmla="*/ 591 w 974"/>
                    <a:gd name="T91" fmla="*/ 894 h 2059"/>
                    <a:gd name="T92" fmla="*/ 594 w 974"/>
                    <a:gd name="T93" fmla="*/ 1063 h 2059"/>
                    <a:gd name="T94" fmla="*/ 742 w 974"/>
                    <a:gd name="T95" fmla="*/ 1282 h 2059"/>
                    <a:gd name="T96" fmla="*/ 912 w 974"/>
                    <a:gd name="T97" fmla="*/ 1531 h 2059"/>
                    <a:gd name="T98" fmla="*/ 974 w 974"/>
                    <a:gd name="T99" fmla="*/ 1727 h 2059"/>
                    <a:gd name="T100" fmla="*/ 914 w 974"/>
                    <a:gd name="T101" fmla="*/ 1911 h 2059"/>
                    <a:gd name="T102" fmla="*/ 742 w 974"/>
                    <a:gd name="T103" fmla="*/ 2041 h 2059"/>
                    <a:gd name="T104" fmla="*/ 365 w 974"/>
                    <a:gd name="T105" fmla="*/ 2059 h 2059"/>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974"/>
                    <a:gd name="T160" fmla="*/ 0 h 2059"/>
                    <a:gd name="T161" fmla="*/ 974 w 974"/>
                    <a:gd name="T162" fmla="*/ 2059 h 2059"/>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974" h="2059">
                      <a:moveTo>
                        <a:pt x="235" y="2013"/>
                      </a:moveTo>
                      <a:lnTo>
                        <a:pt x="154" y="1965"/>
                      </a:lnTo>
                      <a:lnTo>
                        <a:pt x="83" y="1911"/>
                      </a:lnTo>
                      <a:lnTo>
                        <a:pt x="47" y="1863"/>
                      </a:lnTo>
                      <a:lnTo>
                        <a:pt x="23" y="1800"/>
                      </a:lnTo>
                      <a:lnTo>
                        <a:pt x="13" y="1735"/>
                      </a:lnTo>
                      <a:lnTo>
                        <a:pt x="7" y="1656"/>
                      </a:lnTo>
                      <a:lnTo>
                        <a:pt x="13" y="1563"/>
                      </a:lnTo>
                      <a:lnTo>
                        <a:pt x="21" y="1494"/>
                      </a:lnTo>
                      <a:lnTo>
                        <a:pt x="39" y="1437"/>
                      </a:lnTo>
                      <a:lnTo>
                        <a:pt x="76" y="1375"/>
                      </a:lnTo>
                      <a:lnTo>
                        <a:pt x="117" y="1324"/>
                      </a:lnTo>
                      <a:lnTo>
                        <a:pt x="148" y="1282"/>
                      </a:lnTo>
                      <a:lnTo>
                        <a:pt x="211" y="1234"/>
                      </a:lnTo>
                      <a:lnTo>
                        <a:pt x="263" y="1200"/>
                      </a:lnTo>
                      <a:lnTo>
                        <a:pt x="289" y="1174"/>
                      </a:lnTo>
                      <a:lnTo>
                        <a:pt x="310" y="1132"/>
                      </a:lnTo>
                      <a:lnTo>
                        <a:pt x="325" y="1078"/>
                      </a:lnTo>
                      <a:lnTo>
                        <a:pt x="333" y="1026"/>
                      </a:lnTo>
                      <a:lnTo>
                        <a:pt x="333" y="976"/>
                      </a:lnTo>
                      <a:lnTo>
                        <a:pt x="333" y="928"/>
                      </a:lnTo>
                      <a:lnTo>
                        <a:pt x="325" y="886"/>
                      </a:lnTo>
                      <a:lnTo>
                        <a:pt x="289" y="826"/>
                      </a:lnTo>
                      <a:lnTo>
                        <a:pt x="247" y="780"/>
                      </a:lnTo>
                      <a:lnTo>
                        <a:pt x="208" y="740"/>
                      </a:lnTo>
                      <a:lnTo>
                        <a:pt x="172" y="681"/>
                      </a:lnTo>
                      <a:lnTo>
                        <a:pt x="130" y="618"/>
                      </a:lnTo>
                      <a:lnTo>
                        <a:pt x="78" y="542"/>
                      </a:lnTo>
                      <a:lnTo>
                        <a:pt x="47" y="466"/>
                      </a:lnTo>
                      <a:lnTo>
                        <a:pt x="16" y="391"/>
                      </a:lnTo>
                      <a:lnTo>
                        <a:pt x="0" y="341"/>
                      </a:lnTo>
                      <a:lnTo>
                        <a:pt x="0" y="299"/>
                      </a:lnTo>
                      <a:lnTo>
                        <a:pt x="13" y="259"/>
                      </a:lnTo>
                      <a:lnTo>
                        <a:pt x="28" y="182"/>
                      </a:lnTo>
                      <a:lnTo>
                        <a:pt x="60" y="129"/>
                      </a:lnTo>
                      <a:lnTo>
                        <a:pt x="94" y="89"/>
                      </a:lnTo>
                      <a:lnTo>
                        <a:pt x="130" y="47"/>
                      </a:lnTo>
                      <a:lnTo>
                        <a:pt x="172" y="18"/>
                      </a:lnTo>
                      <a:lnTo>
                        <a:pt x="217" y="3"/>
                      </a:lnTo>
                      <a:lnTo>
                        <a:pt x="325" y="0"/>
                      </a:lnTo>
                      <a:lnTo>
                        <a:pt x="274" y="38"/>
                      </a:lnTo>
                      <a:lnTo>
                        <a:pt x="211" y="60"/>
                      </a:lnTo>
                      <a:lnTo>
                        <a:pt x="146" y="94"/>
                      </a:lnTo>
                      <a:lnTo>
                        <a:pt x="109" y="137"/>
                      </a:lnTo>
                      <a:lnTo>
                        <a:pt x="83" y="179"/>
                      </a:lnTo>
                      <a:lnTo>
                        <a:pt x="67" y="239"/>
                      </a:lnTo>
                      <a:lnTo>
                        <a:pt x="53" y="293"/>
                      </a:lnTo>
                      <a:lnTo>
                        <a:pt x="53" y="349"/>
                      </a:lnTo>
                      <a:lnTo>
                        <a:pt x="83" y="435"/>
                      </a:lnTo>
                      <a:lnTo>
                        <a:pt x="115" y="491"/>
                      </a:lnTo>
                      <a:lnTo>
                        <a:pt x="154" y="560"/>
                      </a:lnTo>
                      <a:lnTo>
                        <a:pt x="185" y="605"/>
                      </a:lnTo>
                      <a:lnTo>
                        <a:pt x="219" y="672"/>
                      </a:lnTo>
                      <a:lnTo>
                        <a:pt x="263" y="724"/>
                      </a:lnTo>
                      <a:lnTo>
                        <a:pt x="310" y="774"/>
                      </a:lnTo>
                      <a:lnTo>
                        <a:pt x="341" y="806"/>
                      </a:lnTo>
                      <a:lnTo>
                        <a:pt x="376" y="868"/>
                      </a:lnTo>
                      <a:lnTo>
                        <a:pt x="380" y="919"/>
                      </a:lnTo>
                      <a:lnTo>
                        <a:pt x="383" y="970"/>
                      </a:lnTo>
                      <a:lnTo>
                        <a:pt x="380" y="1038"/>
                      </a:lnTo>
                      <a:lnTo>
                        <a:pt x="372" y="1090"/>
                      </a:lnTo>
                      <a:lnTo>
                        <a:pt x="357" y="1148"/>
                      </a:lnTo>
                      <a:lnTo>
                        <a:pt x="341" y="1191"/>
                      </a:lnTo>
                      <a:lnTo>
                        <a:pt x="305" y="1230"/>
                      </a:lnTo>
                      <a:lnTo>
                        <a:pt x="270" y="1257"/>
                      </a:lnTo>
                      <a:lnTo>
                        <a:pt x="219" y="1293"/>
                      </a:lnTo>
                      <a:lnTo>
                        <a:pt x="148" y="1352"/>
                      </a:lnTo>
                      <a:lnTo>
                        <a:pt x="115" y="1409"/>
                      </a:lnTo>
                      <a:lnTo>
                        <a:pt x="86" y="1452"/>
                      </a:lnTo>
                      <a:lnTo>
                        <a:pt x="71" y="1494"/>
                      </a:lnTo>
                      <a:lnTo>
                        <a:pt x="60" y="1537"/>
                      </a:lnTo>
                      <a:lnTo>
                        <a:pt x="60" y="1681"/>
                      </a:lnTo>
                      <a:lnTo>
                        <a:pt x="62" y="1743"/>
                      </a:lnTo>
                      <a:lnTo>
                        <a:pt x="71" y="1783"/>
                      </a:lnTo>
                      <a:lnTo>
                        <a:pt x="94" y="1825"/>
                      </a:lnTo>
                      <a:lnTo>
                        <a:pt x="122" y="1869"/>
                      </a:lnTo>
                      <a:lnTo>
                        <a:pt x="164" y="1902"/>
                      </a:lnTo>
                      <a:lnTo>
                        <a:pt x="217" y="1928"/>
                      </a:lnTo>
                      <a:lnTo>
                        <a:pt x="270" y="1965"/>
                      </a:lnTo>
                      <a:lnTo>
                        <a:pt x="318" y="1987"/>
                      </a:lnTo>
                      <a:lnTo>
                        <a:pt x="365" y="2004"/>
                      </a:lnTo>
                      <a:lnTo>
                        <a:pt x="438" y="2007"/>
                      </a:lnTo>
                      <a:lnTo>
                        <a:pt x="586" y="2007"/>
                      </a:lnTo>
                      <a:lnTo>
                        <a:pt x="688" y="1996"/>
                      </a:lnTo>
                      <a:lnTo>
                        <a:pt x="766" y="1974"/>
                      </a:lnTo>
                      <a:lnTo>
                        <a:pt x="802" y="1939"/>
                      </a:lnTo>
                      <a:lnTo>
                        <a:pt x="859" y="1889"/>
                      </a:lnTo>
                      <a:lnTo>
                        <a:pt x="896" y="1843"/>
                      </a:lnTo>
                      <a:lnTo>
                        <a:pt x="919" y="1783"/>
                      </a:lnTo>
                      <a:lnTo>
                        <a:pt x="921" y="1718"/>
                      </a:lnTo>
                      <a:lnTo>
                        <a:pt x="919" y="1673"/>
                      </a:lnTo>
                      <a:lnTo>
                        <a:pt x="898" y="1621"/>
                      </a:lnTo>
                      <a:lnTo>
                        <a:pt x="875" y="1579"/>
                      </a:lnTo>
                      <a:lnTo>
                        <a:pt x="849" y="1523"/>
                      </a:lnTo>
                      <a:lnTo>
                        <a:pt x="794" y="1446"/>
                      </a:lnTo>
                      <a:lnTo>
                        <a:pt x="742" y="1369"/>
                      </a:lnTo>
                      <a:lnTo>
                        <a:pt x="704" y="1310"/>
                      </a:lnTo>
                      <a:lnTo>
                        <a:pt x="649" y="1242"/>
                      </a:lnTo>
                      <a:lnTo>
                        <a:pt x="594" y="1174"/>
                      </a:lnTo>
                      <a:lnTo>
                        <a:pt x="568" y="1123"/>
                      </a:lnTo>
                      <a:lnTo>
                        <a:pt x="547" y="1061"/>
                      </a:lnTo>
                      <a:lnTo>
                        <a:pt x="536" y="1004"/>
                      </a:lnTo>
                      <a:lnTo>
                        <a:pt x="536" y="959"/>
                      </a:lnTo>
                      <a:lnTo>
                        <a:pt x="544" y="891"/>
                      </a:lnTo>
                      <a:lnTo>
                        <a:pt x="563" y="834"/>
                      </a:lnTo>
                      <a:lnTo>
                        <a:pt x="614" y="774"/>
                      </a:lnTo>
                      <a:lnTo>
                        <a:pt x="672" y="712"/>
                      </a:lnTo>
                      <a:lnTo>
                        <a:pt x="739" y="622"/>
                      </a:lnTo>
                      <a:lnTo>
                        <a:pt x="787" y="562"/>
                      </a:lnTo>
                      <a:lnTo>
                        <a:pt x="841" y="477"/>
                      </a:lnTo>
                      <a:lnTo>
                        <a:pt x="859" y="398"/>
                      </a:lnTo>
                      <a:lnTo>
                        <a:pt x="867" y="333"/>
                      </a:lnTo>
                      <a:lnTo>
                        <a:pt x="867" y="264"/>
                      </a:lnTo>
                      <a:lnTo>
                        <a:pt x="849" y="199"/>
                      </a:lnTo>
                      <a:lnTo>
                        <a:pt x="817" y="140"/>
                      </a:lnTo>
                      <a:lnTo>
                        <a:pt x="766" y="80"/>
                      </a:lnTo>
                      <a:lnTo>
                        <a:pt x="727" y="60"/>
                      </a:lnTo>
                      <a:lnTo>
                        <a:pt x="672" y="52"/>
                      </a:lnTo>
                      <a:lnTo>
                        <a:pt x="623" y="43"/>
                      </a:lnTo>
                      <a:lnTo>
                        <a:pt x="274" y="43"/>
                      </a:lnTo>
                      <a:lnTo>
                        <a:pt x="318" y="3"/>
                      </a:lnTo>
                      <a:lnTo>
                        <a:pt x="708" y="10"/>
                      </a:lnTo>
                      <a:lnTo>
                        <a:pt x="766" y="18"/>
                      </a:lnTo>
                      <a:lnTo>
                        <a:pt x="797" y="47"/>
                      </a:lnTo>
                      <a:lnTo>
                        <a:pt x="820" y="72"/>
                      </a:lnTo>
                      <a:lnTo>
                        <a:pt x="864" y="122"/>
                      </a:lnTo>
                      <a:lnTo>
                        <a:pt x="882" y="179"/>
                      </a:lnTo>
                      <a:lnTo>
                        <a:pt x="912" y="239"/>
                      </a:lnTo>
                      <a:lnTo>
                        <a:pt x="914" y="307"/>
                      </a:lnTo>
                      <a:lnTo>
                        <a:pt x="914" y="381"/>
                      </a:lnTo>
                      <a:lnTo>
                        <a:pt x="898" y="448"/>
                      </a:lnTo>
                      <a:lnTo>
                        <a:pt x="867" y="517"/>
                      </a:lnTo>
                      <a:lnTo>
                        <a:pt x="828" y="579"/>
                      </a:lnTo>
                      <a:lnTo>
                        <a:pt x="789" y="635"/>
                      </a:lnTo>
                      <a:lnTo>
                        <a:pt x="724" y="720"/>
                      </a:lnTo>
                      <a:lnTo>
                        <a:pt x="677" y="780"/>
                      </a:lnTo>
                      <a:lnTo>
                        <a:pt x="617" y="851"/>
                      </a:lnTo>
                      <a:lnTo>
                        <a:pt x="591" y="894"/>
                      </a:lnTo>
                      <a:lnTo>
                        <a:pt x="578" y="944"/>
                      </a:lnTo>
                      <a:lnTo>
                        <a:pt x="575" y="996"/>
                      </a:lnTo>
                      <a:lnTo>
                        <a:pt x="594" y="1063"/>
                      </a:lnTo>
                      <a:lnTo>
                        <a:pt x="617" y="1115"/>
                      </a:lnTo>
                      <a:lnTo>
                        <a:pt x="679" y="1208"/>
                      </a:lnTo>
                      <a:lnTo>
                        <a:pt x="742" y="1282"/>
                      </a:lnTo>
                      <a:lnTo>
                        <a:pt x="794" y="1361"/>
                      </a:lnTo>
                      <a:lnTo>
                        <a:pt x="857" y="1452"/>
                      </a:lnTo>
                      <a:lnTo>
                        <a:pt x="912" y="1531"/>
                      </a:lnTo>
                      <a:lnTo>
                        <a:pt x="937" y="1583"/>
                      </a:lnTo>
                      <a:lnTo>
                        <a:pt x="953" y="1648"/>
                      </a:lnTo>
                      <a:lnTo>
                        <a:pt x="974" y="1727"/>
                      </a:lnTo>
                      <a:lnTo>
                        <a:pt x="969" y="1787"/>
                      </a:lnTo>
                      <a:lnTo>
                        <a:pt x="953" y="1843"/>
                      </a:lnTo>
                      <a:lnTo>
                        <a:pt x="914" y="1911"/>
                      </a:lnTo>
                      <a:lnTo>
                        <a:pt x="867" y="1965"/>
                      </a:lnTo>
                      <a:lnTo>
                        <a:pt x="802" y="2016"/>
                      </a:lnTo>
                      <a:lnTo>
                        <a:pt x="742" y="2041"/>
                      </a:lnTo>
                      <a:lnTo>
                        <a:pt x="653" y="2049"/>
                      </a:lnTo>
                      <a:lnTo>
                        <a:pt x="508" y="2056"/>
                      </a:lnTo>
                      <a:lnTo>
                        <a:pt x="365" y="2059"/>
                      </a:lnTo>
                      <a:lnTo>
                        <a:pt x="281" y="2041"/>
                      </a:lnTo>
                      <a:lnTo>
                        <a:pt x="235" y="2013"/>
                      </a:lnTo>
                      <a:close/>
                    </a:path>
                  </a:pathLst>
                </a:custGeom>
                <a:solidFill>
                  <a:srgbClr val="000000"/>
                </a:solidFill>
                <a:ln w="9525">
                  <a:noFill/>
                  <a:round/>
                  <a:headEnd/>
                  <a:tailEnd/>
                </a:ln>
              </p:spPr>
              <p:txBody>
                <a:bodyPr/>
                <a:lstStyle/>
                <a:p>
                  <a:endParaRPr lang="cs-CZ" dirty="0"/>
                </a:p>
              </p:txBody>
            </p:sp>
            <p:sp>
              <p:nvSpPr>
                <p:cNvPr id="202" name="Freeform 2059"/>
                <p:cNvSpPr>
                  <a:spLocks/>
                </p:cNvSpPr>
                <p:nvPr/>
              </p:nvSpPr>
              <p:spPr bwMode="auto">
                <a:xfrm>
                  <a:off x="774" y="2466"/>
                  <a:ext cx="499" cy="109"/>
                </a:xfrm>
                <a:custGeom>
                  <a:avLst/>
                  <a:gdLst>
                    <a:gd name="T0" fmla="*/ 137 w 1130"/>
                    <a:gd name="T1" fmla="*/ 0 h 283"/>
                    <a:gd name="T2" fmla="*/ 113 w 1130"/>
                    <a:gd name="T3" fmla="*/ 1 h 283"/>
                    <a:gd name="T4" fmla="*/ 91 w 1130"/>
                    <a:gd name="T5" fmla="*/ 8 h 283"/>
                    <a:gd name="T6" fmla="*/ 70 w 1130"/>
                    <a:gd name="T7" fmla="*/ 17 h 283"/>
                    <a:gd name="T8" fmla="*/ 50 w 1130"/>
                    <a:gd name="T9" fmla="*/ 29 h 283"/>
                    <a:gd name="T10" fmla="*/ 33 w 1130"/>
                    <a:gd name="T11" fmla="*/ 46 h 283"/>
                    <a:gd name="T12" fmla="*/ 19 w 1130"/>
                    <a:gd name="T13" fmla="*/ 64 h 283"/>
                    <a:gd name="T14" fmla="*/ 9 w 1130"/>
                    <a:gd name="T15" fmla="*/ 87 h 283"/>
                    <a:gd name="T16" fmla="*/ 3 w 1130"/>
                    <a:gd name="T17" fmla="*/ 108 h 283"/>
                    <a:gd name="T18" fmla="*/ 0 w 1130"/>
                    <a:gd name="T19" fmla="*/ 131 h 283"/>
                    <a:gd name="T20" fmla="*/ 0 w 1130"/>
                    <a:gd name="T21" fmla="*/ 134 h 283"/>
                    <a:gd name="T22" fmla="*/ 2 w 1130"/>
                    <a:gd name="T23" fmla="*/ 158 h 283"/>
                    <a:gd name="T24" fmla="*/ 7 w 1130"/>
                    <a:gd name="T25" fmla="*/ 179 h 283"/>
                    <a:gd name="T26" fmla="*/ 17 w 1130"/>
                    <a:gd name="T27" fmla="*/ 200 h 283"/>
                    <a:gd name="T28" fmla="*/ 30 w 1130"/>
                    <a:gd name="T29" fmla="*/ 220 h 283"/>
                    <a:gd name="T30" fmla="*/ 46 w 1130"/>
                    <a:gd name="T31" fmla="*/ 236 h 283"/>
                    <a:gd name="T32" fmla="*/ 66 w 1130"/>
                    <a:gd name="T33" fmla="*/ 251 h 283"/>
                    <a:gd name="T34" fmla="*/ 87 w 1130"/>
                    <a:gd name="T35" fmla="*/ 260 h 283"/>
                    <a:gd name="T36" fmla="*/ 109 w 1130"/>
                    <a:gd name="T37" fmla="*/ 265 h 283"/>
                    <a:gd name="T38" fmla="*/ 133 w 1130"/>
                    <a:gd name="T39" fmla="*/ 268 h 283"/>
                    <a:gd name="T40" fmla="*/ 992 w 1130"/>
                    <a:gd name="T41" fmla="*/ 283 h 283"/>
                    <a:gd name="T42" fmla="*/ 1017 w 1130"/>
                    <a:gd name="T43" fmla="*/ 282 h 283"/>
                    <a:gd name="T44" fmla="*/ 1039 w 1130"/>
                    <a:gd name="T45" fmla="*/ 276 h 283"/>
                    <a:gd name="T46" fmla="*/ 1060 w 1130"/>
                    <a:gd name="T47" fmla="*/ 266 h 283"/>
                    <a:gd name="T48" fmla="*/ 1080 w 1130"/>
                    <a:gd name="T49" fmla="*/ 255 h 283"/>
                    <a:gd name="T50" fmla="*/ 1096 w 1130"/>
                    <a:gd name="T51" fmla="*/ 238 h 283"/>
                    <a:gd name="T52" fmla="*/ 1111 w 1130"/>
                    <a:gd name="T53" fmla="*/ 219 h 283"/>
                    <a:gd name="T54" fmla="*/ 1121 w 1130"/>
                    <a:gd name="T55" fmla="*/ 197 h 283"/>
                    <a:gd name="T56" fmla="*/ 1127 w 1130"/>
                    <a:gd name="T57" fmla="*/ 176 h 283"/>
                    <a:gd name="T58" fmla="*/ 1130 w 1130"/>
                    <a:gd name="T59" fmla="*/ 153 h 283"/>
                    <a:gd name="T60" fmla="*/ 1130 w 1130"/>
                    <a:gd name="T61" fmla="*/ 150 h 283"/>
                    <a:gd name="T62" fmla="*/ 1128 w 1130"/>
                    <a:gd name="T63" fmla="*/ 125 h 283"/>
                    <a:gd name="T64" fmla="*/ 1123 w 1130"/>
                    <a:gd name="T65" fmla="*/ 104 h 283"/>
                    <a:gd name="T66" fmla="*/ 1113 w 1130"/>
                    <a:gd name="T67" fmla="*/ 83 h 283"/>
                    <a:gd name="T68" fmla="*/ 1100 w 1130"/>
                    <a:gd name="T69" fmla="*/ 63 h 283"/>
                    <a:gd name="T70" fmla="*/ 1084 w 1130"/>
                    <a:gd name="T71" fmla="*/ 48 h 283"/>
                    <a:gd name="T72" fmla="*/ 1064 w 1130"/>
                    <a:gd name="T73" fmla="*/ 33 h 283"/>
                    <a:gd name="T74" fmla="*/ 1043 w 1130"/>
                    <a:gd name="T75" fmla="*/ 23 h 283"/>
                    <a:gd name="T76" fmla="*/ 1021 w 1130"/>
                    <a:gd name="T77" fmla="*/ 18 h 283"/>
                    <a:gd name="T78" fmla="*/ 997 w 1130"/>
                    <a:gd name="T79" fmla="*/ 15 h 283"/>
                    <a:gd name="T80" fmla="*/ 137 w 1130"/>
                    <a:gd name="T81" fmla="*/ 0 h 28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30"/>
                    <a:gd name="T124" fmla="*/ 0 h 283"/>
                    <a:gd name="T125" fmla="*/ 1130 w 1130"/>
                    <a:gd name="T126" fmla="*/ 283 h 283"/>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30" h="283">
                      <a:moveTo>
                        <a:pt x="137" y="0"/>
                      </a:moveTo>
                      <a:lnTo>
                        <a:pt x="113" y="1"/>
                      </a:lnTo>
                      <a:lnTo>
                        <a:pt x="91" y="8"/>
                      </a:lnTo>
                      <a:lnTo>
                        <a:pt x="70" y="17"/>
                      </a:lnTo>
                      <a:lnTo>
                        <a:pt x="50" y="29"/>
                      </a:lnTo>
                      <a:lnTo>
                        <a:pt x="33" y="46"/>
                      </a:lnTo>
                      <a:lnTo>
                        <a:pt x="19" y="64"/>
                      </a:lnTo>
                      <a:lnTo>
                        <a:pt x="9" y="87"/>
                      </a:lnTo>
                      <a:lnTo>
                        <a:pt x="3" y="108"/>
                      </a:lnTo>
                      <a:lnTo>
                        <a:pt x="0" y="131"/>
                      </a:lnTo>
                      <a:lnTo>
                        <a:pt x="0" y="134"/>
                      </a:lnTo>
                      <a:lnTo>
                        <a:pt x="2" y="158"/>
                      </a:lnTo>
                      <a:lnTo>
                        <a:pt x="7" y="179"/>
                      </a:lnTo>
                      <a:lnTo>
                        <a:pt x="17" y="200"/>
                      </a:lnTo>
                      <a:lnTo>
                        <a:pt x="30" y="220"/>
                      </a:lnTo>
                      <a:lnTo>
                        <a:pt x="46" y="236"/>
                      </a:lnTo>
                      <a:lnTo>
                        <a:pt x="66" y="251"/>
                      </a:lnTo>
                      <a:lnTo>
                        <a:pt x="87" y="260"/>
                      </a:lnTo>
                      <a:lnTo>
                        <a:pt x="109" y="265"/>
                      </a:lnTo>
                      <a:lnTo>
                        <a:pt x="133" y="268"/>
                      </a:lnTo>
                      <a:lnTo>
                        <a:pt x="992" y="283"/>
                      </a:lnTo>
                      <a:lnTo>
                        <a:pt x="1017" y="282"/>
                      </a:lnTo>
                      <a:lnTo>
                        <a:pt x="1039" y="276"/>
                      </a:lnTo>
                      <a:lnTo>
                        <a:pt x="1060" y="266"/>
                      </a:lnTo>
                      <a:lnTo>
                        <a:pt x="1080" y="255"/>
                      </a:lnTo>
                      <a:lnTo>
                        <a:pt x="1096" y="238"/>
                      </a:lnTo>
                      <a:lnTo>
                        <a:pt x="1111" y="219"/>
                      </a:lnTo>
                      <a:lnTo>
                        <a:pt x="1121" y="197"/>
                      </a:lnTo>
                      <a:lnTo>
                        <a:pt x="1127" y="176"/>
                      </a:lnTo>
                      <a:lnTo>
                        <a:pt x="1130" y="153"/>
                      </a:lnTo>
                      <a:lnTo>
                        <a:pt x="1130" y="150"/>
                      </a:lnTo>
                      <a:lnTo>
                        <a:pt x="1128" y="125"/>
                      </a:lnTo>
                      <a:lnTo>
                        <a:pt x="1123" y="104"/>
                      </a:lnTo>
                      <a:lnTo>
                        <a:pt x="1113" y="83"/>
                      </a:lnTo>
                      <a:lnTo>
                        <a:pt x="1100" y="63"/>
                      </a:lnTo>
                      <a:lnTo>
                        <a:pt x="1084" y="48"/>
                      </a:lnTo>
                      <a:lnTo>
                        <a:pt x="1064" y="33"/>
                      </a:lnTo>
                      <a:lnTo>
                        <a:pt x="1043" y="23"/>
                      </a:lnTo>
                      <a:lnTo>
                        <a:pt x="1021" y="18"/>
                      </a:lnTo>
                      <a:lnTo>
                        <a:pt x="997" y="15"/>
                      </a:lnTo>
                      <a:lnTo>
                        <a:pt x="137" y="0"/>
                      </a:lnTo>
                      <a:close/>
                    </a:path>
                  </a:pathLst>
                </a:custGeom>
                <a:solidFill>
                  <a:srgbClr val="996633"/>
                </a:solidFill>
                <a:ln w="6350">
                  <a:solidFill>
                    <a:srgbClr val="000000"/>
                  </a:solidFill>
                  <a:round/>
                  <a:headEnd/>
                  <a:tailEnd/>
                </a:ln>
              </p:spPr>
              <p:txBody>
                <a:bodyPr/>
                <a:lstStyle/>
                <a:p>
                  <a:endParaRPr lang="cs-CZ" dirty="0"/>
                </a:p>
              </p:txBody>
            </p:sp>
            <p:sp>
              <p:nvSpPr>
                <p:cNvPr id="203" name="AutoShape 2060"/>
                <p:cNvSpPr>
                  <a:spLocks noChangeArrowheads="1"/>
                </p:cNvSpPr>
                <p:nvPr/>
              </p:nvSpPr>
              <p:spPr bwMode="auto">
                <a:xfrm>
                  <a:off x="770" y="3319"/>
                  <a:ext cx="501" cy="92"/>
                </a:xfrm>
                <a:prstGeom prst="roundRect">
                  <a:avLst>
                    <a:gd name="adj" fmla="val 49153"/>
                  </a:avLst>
                </a:prstGeom>
                <a:solidFill>
                  <a:srgbClr val="996633"/>
                </a:solidFill>
                <a:ln w="6350">
                  <a:solidFill>
                    <a:srgbClr val="000000"/>
                  </a:solidFill>
                  <a:round/>
                  <a:headEnd/>
                  <a:tailEnd/>
                </a:ln>
              </p:spPr>
              <p:txBody>
                <a:bodyPr/>
                <a:lstStyle/>
                <a:p>
                  <a:endParaRPr lang="cs-CZ" dirty="0"/>
                </a:p>
              </p:txBody>
            </p:sp>
          </p:grpSp>
          <p:grpSp>
            <p:nvGrpSpPr>
              <p:cNvPr id="192" name="Group 2061"/>
              <p:cNvGrpSpPr>
                <a:grpSpLocks/>
              </p:cNvGrpSpPr>
              <p:nvPr/>
            </p:nvGrpSpPr>
            <p:grpSpPr bwMode="auto">
              <a:xfrm>
                <a:off x="4871" y="2808"/>
                <a:ext cx="432" cy="674"/>
                <a:chOff x="851" y="2700"/>
                <a:chExt cx="667" cy="1154"/>
              </a:xfrm>
            </p:grpSpPr>
            <p:sp>
              <p:nvSpPr>
                <p:cNvPr id="193" name="Freeform 2062"/>
                <p:cNvSpPr>
                  <a:spLocks/>
                </p:cNvSpPr>
                <p:nvPr/>
              </p:nvSpPr>
              <p:spPr bwMode="auto">
                <a:xfrm>
                  <a:off x="966" y="2957"/>
                  <a:ext cx="241" cy="257"/>
                </a:xfrm>
                <a:custGeom>
                  <a:avLst/>
                  <a:gdLst>
                    <a:gd name="T0" fmla="*/ 114 w 483"/>
                    <a:gd name="T1" fmla="*/ 345 h 515"/>
                    <a:gd name="T2" fmla="*/ 104 w 483"/>
                    <a:gd name="T3" fmla="*/ 286 h 515"/>
                    <a:gd name="T4" fmla="*/ 114 w 483"/>
                    <a:gd name="T5" fmla="*/ 203 h 515"/>
                    <a:gd name="T6" fmla="*/ 155 w 483"/>
                    <a:gd name="T7" fmla="*/ 120 h 515"/>
                    <a:gd name="T8" fmla="*/ 221 w 483"/>
                    <a:gd name="T9" fmla="*/ 50 h 515"/>
                    <a:gd name="T10" fmla="*/ 278 w 483"/>
                    <a:gd name="T11" fmla="*/ 21 h 515"/>
                    <a:gd name="T12" fmla="*/ 347 w 483"/>
                    <a:gd name="T13" fmla="*/ 0 h 515"/>
                    <a:gd name="T14" fmla="*/ 401 w 483"/>
                    <a:gd name="T15" fmla="*/ 19 h 515"/>
                    <a:gd name="T16" fmla="*/ 461 w 483"/>
                    <a:gd name="T17" fmla="*/ 62 h 515"/>
                    <a:gd name="T18" fmla="*/ 479 w 483"/>
                    <a:gd name="T19" fmla="*/ 117 h 515"/>
                    <a:gd name="T20" fmla="*/ 483 w 483"/>
                    <a:gd name="T21" fmla="*/ 182 h 515"/>
                    <a:gd name="T22" fmla="*/ 457 w 483"/>
                    <a:gd name="T23" fmla="*/ 275 h 515"/>
                    <a:gd name="T24" fmla="*/ 397 w 483"/>
                    <a:gd name="T25" fmla="*/ 369 h 515"/>
                    <a:gd name="T26" fmla="*/ 322 w 483"/>
                    <a:gd name="T27" fmla="*/ 419 h 515"/>
                    <a:gd name="T28" fmla="*/ 211 w 483"/>
                    <a:gd name="T29" fmla="*/ 416 h 515"/>
                    <a:gd name="T30" fmla="*/ 151 w 483"/>
                    <a:gd name="T31" fmla="*/ 401 h 515"/>
                    <a:gd name="T32" fmla="*/ 54 w 483"/>
                    <a:gd name="T33" fmla="*/ 515 h 515"/>
                    <a:gd name="T34" fmla="*/ 28 w 483"/>
                    <a:gd name="T35" fmla="*/ 508 h 515"/>
                    <a:gd name="T36" fmla="*/ 0 w 483"/>
                    <a:gd name="T37" fmla="*/ 481 h 515"/>
                    <a:gd name="T38" fmla="*/ 129 w 483"/>
                    <a:gd name="T39" fmla="*/ 369 h 515"/>
                    <a:gd name="T40" fmla="*/ 114 w 483"/>
                    <a:gd name="T41" fmla="*/ 345 h 51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483"/>
                    <a:gd name="T64" fmla="*/ 0 h 515"/>
                    <a:gd name="T65" fmla="*/ 483 w 483"/>
                    <a:gd name="T66" fmla="*/ 515 h 51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483" h="515">
                      <a:moveTo>
                        <a:pt x="114" y="345"/>
                      </a:moveTo>
                      <a:lnTo>
                        <a:pt x="104" y="286"/>
                      </a:lnTo>
                      <a:lnTo>
                        <a:pt x="114" y="203"/>
                      </a:lnTo>
                      <a:lnTo>
                        <a:pt x="155" y="120"/>
                      </a:lnTo>
                      <a:lnTo>
                        <a:pt x="221" y="50"/>
                      </a:lnTo>
                      <a:lnTo>
                        <a:pt x="278" y="21"/>
                      </a:lnTo>
                      <a:lnTo>
                        <a:pt x="347" y="0"/>
                      </a:lnTo>
                      <a:lnTo>
                        <a:pt x="401" y="19"/>
                      </a:lnTo>
                      <a:lnTo>
                        <a:pt x="461" y="62"/>
                      </a:lnTo>
                      <a:lnTo>
                        <a:pt x="479" y="117"/>
                      </a:lnTo>
                      <a:lnTo>
                        <a:pt x="483" y="182"/>
                      </a:lnTo>
                      <a:lnTo>
                        <a:pt x="457" y="275"/>
                      </a:lnTo>
                      <a:lnTo>
                        <a:pt x="397" y="369"/>
                      </a:lnTo>
                      <a:lnTo>
                        <a:pt x="322" y="419"/>
                      </a:lnTo>
                      <a:lnTo>
                        <a:pt x="211" y="416"/>
                      </a:lnTo>
                      <a:lnTo>
                        <a:pt x="151" y="401"/>
                      </a:lnTo>
                      <a:lnTo>
                        <a:pt x="54" y="515"/>
                      </a:lnTo>
                      <a:lnTo>
                        <a:pt x="28" y="508"/>
                      </a:lnTo>
                      <a:lnTo>
                        <a:pt x="0" y="481"/>
                      </a:lnTo>
                      <a:lnTo>
                        <a:pt x="129" y="369"/>
                      </a:lnTo>
                      <a:lnTo>
                        <a:pt x="114" y="345"/>
                      </a:lnTo>
                      <a:close/>
                    </a:path>
                  </a:pathLst>
                </a:custGeom>
                <a:solidFill>
                  <a:schemeClr val="accent1"/>
                </a:solidFill>
                <a:ln w="9525">
                  <a:solidFill>
                    <a:schemeClr val="bg2"/>
                  </a:solidFill>
                  <a:round/>
                  <a:headEnd/>
                  <a:tailEnd/>
                </a:ln>
              </p:spPr>
              <p:txBody>
                <a:bodyPr/>
                <a:lstStyle/>
                <a:p>
                  <a:endParaRPr lang="cs-CZ" dirty="0"/>
                </a:p>
              </p:txBody>
            </p:sp>
            <p:sp>
              <p:nvSpPr>
                <p:cNvPr id="194" name="Freeform 2063"/>
                <p:cNvSpPr>
                  <a:spLocks/>
                </p:cNvSpPr>
                <p:nvPr/>
              </p:nvSpPr>
              <p:spPr bwMode="auto">
                <a:xfrm>
                  <a:off x="1169" y="3049"/>
                  <a:ext cx="242" cy="434"/>
                </a:xfrm>
                <a:custGeom>
                  <a:avLst/>
                  <a:gdLst>
                    <a:gd name="T0" fmla="*/ 13 w 483"/>
                    <a:gd name="T1" fmla="*/ 0 h 870"/>
                    <a:gd name="T2" fmla="*/ 117 w 483"/>
                    <a:gd name="T3" fmla="*/ 12 h 870"/>
                    <a:gd name="T4" fmla="*/ 189 w 483"/>
                    <a:gd name="T5" fmla="*/ 37 h 870"/>
                    <a:gd name="T6" fmla="*/ 255 w 483"/>
                    <a:gd name="T7" fmla="*/ 83 h 870"/>
                    <a:gd name="T8" fmla="*/ 312 w 483"/>
                    <a:gd name="T9" fmla="*/ 148 h 870"/>
                    <a:gd name="T10" fmla="*/ 363 w 483"/>
                    <a:gd name="T11" fmla="*/ 216 h 870"/>
                    <a:gd name="T12" fmla="*/ 401 w 483"/>
                    <a:gd name="T13" fmla="*/ 296 h 870"/>
                    <a:gd name="T14" fmla="*/ 438 w 483"/>
                    <a:gd name="T15" fmla="*/ 401 h 870"/>
                    <a:gd name="T16" fmla="*/ 467 w 483"/>
                    <a:gd name="T17" fmla="*/ 518 h 870"/>
                    <a:gd name="T18" fmla="*/ 483 w 483"/>
                    <a:gd name="T19" fmla="*/ 632 h 870"/>
                    <a:gd name="T20" fmla="*/ 483 w 483"/>
                    <a:gd name="T21" fmla="*/ 703 h 870"/>
                    <a:gd name="T22" fmla="*/ 476 w 483"/>
                    <a:gd name="T23" fmla="*/ 777 h 870"/>
                    <a:gd name="T24" fmla="*/ 445 w 483"/>
                    <a:gd name="T25" fmla="*/ 832 h 870"/>
                    <a:gd name="T26" fmla="*/ 372 w 483"/>
                    <a:gd name="T27" fmla="*/ 863 h 870"/>
                    <a:gd name="T28" fmla="*/ 303 w 483"/>
                    <a:gd name="T29" fmla="*/ 870 h 870"/>
                    <a:gd name="T30" fmla="*/ 237 w 483"/>
                    <a:gd name="T31" fmla="*/ 841 h 870"/>
                    <a:gd name="T32" fmla="*/ 164 w 483"/>
                    <a:gd name="T33" fmla="*/ 771 h 870"/>
                    <a:gd name="T34" fmla="*/ 136 w 483"/>
                    <a:gd name="T35" fmla="*/ 678 h 870"/>
                    <a:gd name="T36" fmla="*/ 132 w 483"/>
                    <a:gd name="T37" fmla="*/ 546 h 870"/>
                    <a:gd name="T38" fmla="*/ 145 w 483"/>
                    <a:gd name="T39" fmla="*/ 465 h 870"/>
                    <a:gd name="T40" fmla="*/ 173 w 483"/>
                    <a:gd name="T41" fmla="*/ 373 h 870"/>
                    <a:gd name="T42" fmla="*/ 173 w 483"/>
                    <a:gd name="T43" fmla="*/ 262 h 870"/>
                    <a:gd name="T44" fmla="*/ 145 w 483"/>
                    <a:gd name="T45" fmla="*/ 194 h 870"/>
                    <a:gd name="T46" fmla="*/ 95 w 483"/>
                    <a:gd name="T47" fmla="*/ 141 h 870"/>
                    <a:gd name="T48" fmla="*/ 13 w 483"/>
                    <a:gd name="T49" fmla="*/ 114 h 870"/>
                    <a:gd name="T50" fmla="*/ 0 w 483"/>
                    <a:gd name="T51" fmla="*/ 64 h 870"/>
                    <a:gd name="T52" fmla="*/ 9 w 483"/>
                    <a:gd name="T53" fmla="*/ 28 h 870"/>
                    <a:gd name="T54" fmla="*/ 38 w 483"/>
                    <a:gd name="T55" fmla="*/ 9 h 870"/>
                    <a:gd name="T56" fmla="*/ 50 w 483"/>
                    <a:gd name="T57" fmla="*/ 0 h 870"/>
                    <a:gd name="T58" fmla="*/ 13 w 483"/>
                    <a:gd name="T59" fmla="*/ 0 h 870"/>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483"/>
                    <a:gd name="T91" fmla="*/ 0 h 870"/>
                    <a:gd name="T92" fmla="*/ 483 w 483"/>
                    <a:gd name="T93" fmla="*/ 870 h 870"/>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483" h="870">
                      <a:moveTo>
                        <a:pt x="13" y="0"/>
                      </a:moveTo>
                      <a:lnTo>
                        <a:pt x="117" y="12"/>
                      </a:lnTo>
                      <a:lnTo>
                        <a:pt x="189" y="37"/>
                      </a:lnTo>
                      <a:lnTo>
                        <a:pt x="255" y="83"/>
                      </a:lnTo>
                      <a:lnTo>
                        <a:pt x="312" y="148"/>
                      </a:lnTo>
                      <a:lnTo>
                        <a:pt x="363" y="216"/>
                      </a:lnTo>
                      <a:lnTo>
                        <a:pt x="401" y="296"/>
                      </a:lnTo>
                      <a:lnTo>
                        <a:pt x="438" y="401"/>
                      </a:lnTo>
                      <a:lnTo>
                        <a:pt x="467" y="518"/>
                      </a:lnTo>
                      <a:lnTo>
                        <a:pt x="483" y="632"/>
                      </a:lnTo>
                      <a:lnTo>
                        <a:pt x="483" y="703"/>
                      </a:lnTo>
                      <a:lnTo>
                        <a:pt x="476" y="777"/>
                      </a:lnTo>
                      <a:lnTo>
                        <a:pt x="445" y="832"/>
                      </a:lnTo>
                      <a:lnTo>
                        <a:pt x="372" y="863"/>
                      </a:lnTo>
                      <a:lnTo>
                        <a:pt x="303" y="870"/>
                      </a:lnTo>
                      <a:lnTo>
                        <a:pt x="237" y="841"/>
                      </a:lnTo>
                      <a:lnTo>
                        <a:pt x="164" y="771"/>
                      </a:lnTo>
                      <a:lnTo>
                        <a:pt x="136" y="678"/>
                      </a:lnTo>
                      <a:lnTo>
                        <a:pt x="132" y="546"/>
                      </a:lnTo>
                      <a:lnTo>
                        <a:pt x="145" y="465"/>
                      </a:lnTo>
                      <a:lnTo>
                        <a:pt x="173" y="373"/>
                      </a:lnTo>
                      <a:lnTo>
                        <a:pt x="173" y="262"/>
                      </a:lnTo>
                      <a:lnTo>
                        <a:pt x="145" y="194"/>
                      </a:lnTo>
                      <a:lnTo>
                        <a:pt x="95" y="141"/>
                      </a:lnTo>
                      <a:lnTo>
                        <a:pt x="13" y="114"/>
                      </a:lnTo>
                      <a:lnTo>
                        <a:pt x="0" y="64"/>
                      </a:lnTo>
                      <a:lnTo>
                        <a:pt x="9" y="28"/>
                      </a:lnTo>
                      <a:lnTo>
                        <a:pt x="38" y="9"/>
                      </a:lnTo>
                      <a:lnTo>
                        <a:pt x="50" y="0"/>
                      </a:lnTo>
                      <a:lnTo>
                        <a:pt x="13" y="0"/>
                      </a:lnTo>
                      <a:close/>
                    </a:path>
                  </a:pathLst>
                </a:custGeom>
                <a:solidFill>
                  <a:schemeClr val="accent1"/>
                </a:solidFill>
                <a:ln w="9525">
                  <a:solidFill>
                    <a:schemeClr val="bg2"/>
                  </a:solidFill>
                  <a:round/>
                  <a:headEnd/>
                  <a:tailEnd/>
                </a:ln>
              </p:spPr>
              <p:txBody>
                <a:bodyPr/>
                <a:lstStyle/>
                <a:p>
                  <a:endParaRPr lang="cs-CZ" dirty="0"/>
                </a:p>
              </p:txBody>
            </p:sp>
            <p:sp>
              <p:nvSpPr>
                <p:cNvPr id="195" name="Freeform 2064"/>
                <p:cNvSpPr>
                  <a:spLocks/>
                </p:cNvSpPr>
                <p:nvPr/>
              </p:nvSpPr>
              <p:spPr bwMode="auto">
                <a:xfrm>
                  <a:off x="883" y="2700"/>
                  <a:ext cx="343" cy="365"/>
                </a:xfrm>
                <a:custGeom>
                  <a:avLst/>
                  <a:gdLst>
                    <a:gd name="T0" fmla="*/ 676 w 686"/>
                    <a:gd name="T1" fmla="*/ 718 h 730"/>
                    <a:gd name="T2" fmla="*/ 599 w 686"/>
                    <a:gd name="T3" fmla="*/ 730 h 730"/>
                    <a:gd name="T4" fmla="*/ 514 w 686"/>
                    <a:gd name="T5" fmla="*/ 675 h 730"/>
                    <a:gd name="T6" fmla="*/ 409 w 686"/>
                    <a:gd name="T7" fmla="*/ 601 h 730"/>
                    <a:gd name="T8" fmla="*/ 295 w 686"/>
                    <a:gd name="T9" fmla="*/ 469 h 730"/>
                    <a:gd name="T10" fmla="*/ 222 w 686"/>
                    <a:gd name="T11" fmla="*/ 343 h 730"/>
                    <a:gd name="T12" fmla="*/ 165 w 686"/>
                    <a:gd name="T13" fmla="*/ 235 h 730"/>
                    <a:gd name="T14" fmla="*/ 143 w 686"/>
                    <a:gd name="T15" fmla="*/ 152 h 730"/>
                    <a:gd name="T16" fmla="*/ 96 w 686"/>
                    <a:gd name="T17" fmla="*/ 78 h 730"/>
                    <a:gd name="T18" fmla="*/ 19 w 686"/>
                    <a:gd name="T19" fmla="*/ 41 h 730"/>
                    <a:gd name="T20" fmla="*/ 0 w 686"/>
                    <a:gd name="T21" fmla="*/ 13 h 730"/>
                    <a:gd name="T22" fmla="*/ 28 w 686"/>
                    <a:gd name="T23" fmla="*/ 0 h 730"/>
                    <a:gd name="T24" fmla="*/ 96 w 686"/>
                    <a:gd name="T25" fmla="*/ 10 h 730"/>
                    <a:gd name="T26" fmla="*/ 133 w 686"/>
                    <a:gd name="T27" fmla="*/ 41 h 730"/>
                    <a:gd name="T28" fmla="*/ 181 w 686"/>
                    <a:gd name="T29" fmla="*/ 84 h 730"/>
                    <a:gd name="T30" fmla="*/ 200 w 686"/>
                    <a:gd name="T31" fmla="*/ 133 h 730"/>
                    <a:gd name="T32" fmla="*/ 193 w 686"/>
                    <a:gd name="T33" fmla="*/ 179 h 730"/>
                    <a:gd name="T34" fmla="*/ 193 w 686"/>
                    <a:gd name="T35" fmla="*/ 207 h 730"/>
                    <a:gd name="T36" fmla="*/ 228 w 686"/>
                    <a:gd name="T37" fmla="*/ 278 h 730"/>
                    <a:gd name="T38" fmla="*/ 267 w 686"/>
                    <a:gd name="T39" fmla="*/ 348 h 730"/>
                    <a:gd name="T40" fmla="*/ 314 w 686"/>
                    <a:gd name="T41" fmla="*/ 407 h 730"/>
                    <a:gd name="T42" fmla="*/ 371 w 686"/>
                    <a:gd name="T43" fmla="*/ 460 h 730"/>
                    <a:gd name="T44" fmla="*/ 438 w 686"/>
                    <a:gd name="T45" fmla="*/ 524 h 730"/>
                    <a:gd name="T46" fmla="*/ 533 w 686"/>
                    <a:gd name="T47" fmla="*/ 570 h 730"/>
                    <a:gd name="T48" fmla="*/ 599 w 686"/>
                    <a:gd name="T49" fmla="*/ 616 h 730"/>
                    <a:gd name="T50" fmla="*/ 648 w 686"/>
                    <a:gd name="T51" fmla="*/ 653 h 730"/>
                    <a:gd name="T52" fmla="*/ 686 w 686"/>
                    <a:gd name="T53" fmla="*/ 699 h 730"/>
                    <a:gd name="T54" fmla="*/ 676 w 686"/>
                    <a:gd name="T55" fmla="*/ 718 h 730"/>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686"/>
                    <a:gd name="T85" fmla="*/ 0 h 730"/>
                    <a:gd name="T86" fmla="*/ 686 w 686"/>
                    <a:gd name="T87" fmla="*/ 730 h 730"/>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686" h="730">
                      <a:moveTo>
                        <a:pt x="676" y="718"/>
                      </a:moveTo>
                      <a:lnTo>
                        <a:pt x="599" y="730"/>
                      </a:lnTo>
                      <a:lnTo>
                        <a:pt x="514" y="675"/>
                      </a:lnTo>
                      <a:lnTo>
                        <a:pt x="409" y="601"/>
                      </a:lnTo>
                      <a:lnTo>
                        <a:pt x="295" y="469"/>
                      </a:lnTo>
                      <a:lnTo>
                        <a:pt x="222" y="343"/>
                      </a:lnTo>
                      <a:lnTo>
                        <a:pt x="165" y="235"/>
                      </a:lnTo>
                      <a:lnTo>
                        <a:pt x="143" y="152"/>
                      </a:lnTo>
                      <a:lnTo>
                        <a:pt x="96" y="78"/>
                      </a:lnTo>
                      <a:lnTo>
                        <a:pt x="19" y="41"/>
                      </a:lnTo>
                      <a:lnTo>
                        <a:pt x="0" y="13"/>
                      </a:lnTo>
                      <a:lnTo>
                        <a:pt x="28" y="0"/>
                      </a:lnTo>
                      <a:lnTo>
                        <a:pt x="96" y="10"/>
                      </a:lnTo>
                      <a:lnTo>
                        <a:pt x="133" y="41"/>
                      </a:lnTo>
                      <a:lnTo>
                        <a:pt x="181" y="84"/>
                      </a:lnTo>
                      <a:lnTo>
                        <a:pt x="200" y="133"/>
                      </a:lnTo>
                      <a:lnTo>
                        <a:pt x="193" y="179"/>
                      </a:lnTo>
                      <a:lnTo>
                        <a:pt x="193" y="207"/>
                      </a:lnTo>
                      <a:lnTo>
                        <a:pt x="228" y="278"/>
                      </a:lnTo>
                      <a:lnTo>
                        <a:pt x="267" y="348"/>
                      </a:lnTo>
                      <a:lnTo>
                        <a:pt x="314" y="407"/>
                      </a:lnTo>
                      <a:lnTo>
                        <a:pt x="371" y="460"/>
                      </a:lnTo>
                      <a:lnTo>
                        <a:pt x="438" y="524"/>
                      </a:lnTo>
                      <a:lnTo>
                        <a:pt x="533" y="570"/>
                      </a:lnTo>
                      <a:lnTo>
                        <a:pt x="599" y="616"/>
                      </a:lnTo>
                      <a:lnTo>
                        <a:pt x="648" y="653"/>
                      </a:lnTo>
                      <a:lnTo>
                        <a:pt x="686" y="699"/>
                      </a:lnTo>
                      <a:lnTo>
                        <a:pt x="676" y="718"/>
                      </a:lnTo>
                      <a:close/>
                    </a:path>
                  </a:pathLst>
                </a:custGeom>
                <a:solidFill>
                  <a:schemeClr val="accent1"/>
                </a:solidFill>
                <a:ln w="9525">
                  <a:solidFill>
                    <a:schemeClr val="bg2"/>
                  </a:solidFill>
                  <a:round/>
                  <a:headEnd/>
                  <a:tailEnd/>
                </a:ln>
              </p:spPr>
              <p:txBody>
                <a:bodyPr/>
                <a:lstStyle/>
                <a:p>
                  <a:endParaRPr lang="cs-CZ" dirty="0"/>
                </a:p>
              </p:txBody>
            </p:sp>
            <p:sp>
              <p:nvSpPr>
                <p:cNvPr id="196" name="Freeform 2065"/>
                <p:cNvSpPr>
                  <a:spLocks/>
                </p:cNvSpPr>
                <p:nvPr/>
              </p:nvSpPr>
              <p:spPr bwMode="auto">
                <a:xfrm>
                  <a:off x="851" y="3091"/>
                  <a:ext cx="386" cy="429"/>
                </a:xfrm>
                <a:custGeom>
                  <a:avLst/>
                  <a:gdLst>
                    <a:gd name="T0" fmla="*/ 683 w 772"/>
                    <a:gd name="T1" fmla="*/ 149 h 858"/>
                    <a:gd name="T2" fmla="*/ 667 w 772"/>
                    <a:gd name="T3" fmla="*/ 102 h 858"/>
                    <a:gd name="T4" fmla="*/ 664 w 772"/>
                    <a:gd name="T5" fmla="*/ 29 h 858"/>
                    <a:gd name="T6" fmla="*/ 696 w 772"/>
                    <a:gd name="T7" fmla="*/ 0 h 858"/>
                    <a:gd name="T8" fmla="*/ 749 w 772"/>
                    <a:gd name="T9" fmla="*/ 13 h 858"/>
                    <a:gd name="T10" fmla="*/ 772 w 772"/>
                    <a:gd name="T11" fmla="*/ 69 h 858"/>
                    <a:gd name="T12" fmla="*/ 772 w 772"/>
                    <a:gd name="T13" fmla="*/ 133 h 858"/>
                    <a:gd name="T14" fmla="*/ 762 w 772"/>
                    <a:gd name="T15" fmla="*/ 262 h 858"/>
                    <a:gd name="T16" fmla="*/ 740 w 772"/>
                    <a:gd name="T17" fmla="*/ 379 h 858"/>
                    <a:gd name="T18" fmla="*/ 693 w 772"/>
                    <a:gd name="T19" fmla="*/ 489 h 858"/>
                    <a:gd name="T20" fmla="*/ 562 w 772"/>
                    <a:gd name="T21" fmla="*/ 582 h 858"/>
                    <a:gd name="T22" fmla="*/ 408 w 772"/>
                    <a:gd name="T23" fmla="*/ 622 h 858"/>
                    <a:gd name="T24" fmla="*/ 256 w 772"/>
                    <a:gd name="T25" fmla="*/ 655 h 858"/>
                    <a:gd name="T26" fmla="*/ 180 w 772"/>
                    <a:gd name="T27" fmla="*/ 687 h 858"/>
                    <a:gd name="T28" fmla="*/ 170 w 772"/>
                    <a:gd name="T29" fmla="*/ 757 h 858"/>
                    <a:gd name="T30" fmla="*/ 180 w 772"/>
                    <a:gd name="T31" fmla="*/ 844 h 858"/>
                    <a:gd name="T32" fmla="*/ 151 w 772"/>
                    <a:gd name="T33" fmla="*/ 858 h 858"/>
                    <a:gd name="T34" fmla="*/ 142 w 772"/>
                    <a:gd name="T35" fmla="*/ 770 h 858"/>
                    <a:gd name="T36" fmla="*/ 126 w 772"/>
                    <a:gd name="T37" fmla="*/ 767 h 858"/>
                    <a:gd name="T38" fmla="*/ 69 w 772"/>
                    <a:gd name="T39" fmla="*/ 850 h 858"/>
                    <a:gd name="T40" fmla="*/ 56 w 772"/>
                    <a:gd name="T41" fmla="*/ 825 h 858"/>
                    <a:gd name="T42" fmla="*/ 79 w 772"/>
                    <a:gd name="T43" fmla="*/ 778 h 858"/>
                    <a:gd name="T44" fmla="*/ 107 w 772"/>
                    <a:gd name="T45" fmla="*/ 733 h 858"/>
                    <a:gd name="T46" fmla="*/ 104 w 772"/>
                    <a:gd name="T47" fmla="*/ 724 h 858"/>
                    <a:gd name="T48" fmla="*/ 3 w 772"/>
                    <a:gd name="T49" fmla="*/ 733 h 858"/>
                    <a:gd name="T50" fmla="*/ 0 w 772"/>
                    <a:gd name="T51" fmla="*/ 714 h 858"/>
                    <a:gd name="T52" fmla="*/ 3 w 772"/>
                    <a:gd name="T53" fmla="*/ 705 h 858"/>
                    <a:gd name="T54" fmla="*/ 97 w 772"/>
                    <a:gd name="T55" fmla="*/ 693 h 858"/>
                    <a:gd name="T56" fmla="*/ 107 w 772"/>
                    <a:gd name="T57" fmla="*/ 678 h 858"/>
                    <a:gd name="T58" fmla="*/ 31 w 772"/>
                    <a:gd name="T59" fmla="*/ 628 h 858"/>
                    <a:gd name="T60" fmla="*/ 31 w 772"/>
                    <a:gd name="T61" fmla="*/ 619 h 858"/>
                    <a:gd name="T62" fmla="*/ 56 w 772"/>
                    <a:gd name="T63" fmla="*/ 610 h 858"/>
                    <a:gd name="T64" fmla="*/ 116 w 772"/>
                    <a:gd name="T65" fmla="*/ 650 h 858"/>
                    <a:gd name="T66" fmla="*/ 170 w 772"/>
                    <a:gd name="T67" fmla="*/ 650 h 858"/>
                    <a:gd name="T68" fmla="*/ 250 w 772"/>
                    <a:gd name="T69" fmla="*/ 619 h 858"/>
                    <a:gd name="T70" fmla="*/ 364 w 772"/>
                    <a:gd name="T71" fmla="*/ 601 h 858"/>
                    <a:gd name="T72" fmla="*/ 502 w 772"/>
                    <a:gd name="T73" fmla="*/ 564 h 858"/>
                    <a:gd name="T74" fmla="*/ 589 w 772"/>
                    <a:gd name="T75" fmla="*/ 502 h 858"/>
                    <a:gd name="T76" fmla="*/ 639 w 772"/>
                    <a:gd name="T77" fmla="*/ 438 h 858"/>
                    <a:gd name="T78" fmla="*/ 674 w 772"/>
                    <a:gd name="T79" fmla="*/ 326 h 858"/>
                    <a:gd name="T80" fmla="*/ 683 w 772"/>
                    <a:gd name="T81" fmla="*/ 216 h 858"/>
                    <a:gd name="T82" fmla="*/ 683 w 772"/>
                    <a:gd name="T83" fmla="*/ 123 h 858"/>
                    <a:gd name="T84" fmla="*/ 677 w 772"/>
                    <a:gd name="T85" fmla="*/ 115 h 858"/>
                    <a:gd name="T86" fmla="*/ 683 w 772"/>
                    <a:gd name="T87" fmla="*/ 149 h 85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772"/>
                    <a:gd name="T133" fmla="*/ 0 h 858"/>
                    <a:gd name="T134" fmla="*/ 772 w 772"/>
                    <a:gd name="T135" fmla="*/ 858 h 858"/>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772" h="858">
                      <a:moveTo>
                        <a:pt x="683" y="149"/>
                      </a:moveTo>
                      <a:lnTo>
                        <a:pt x="667" y="102"/>
                      </a:lnTo>
                      <a:lnTo>
                        <a:pt x="664" y="29"/>
                      </a:lnTo>
                      <a:lnTo>
                        <a:pt x="696" y="0"/>
                      </a:lnTo>
                      <a:lnTo>
                        <a:pt x="749" y="13"/>
                      </a:lnTo>
                      <a:lnTo>
                        <a:pt x="772" y="69"/>
                      </a:lnTo>
                      <a:lnTo>
                        <a:pt x="772" y="133"/>
                      </a:lnTo>
                      <a:lnTo>
                        <a:pt x="762" y="262"/>
                      </a:lnTo>
                      <a:lnTo>
                        <a:pt x="740" y="379"/>
                      </a:lnTo>
                      <a:lnTo>
                        <a:pt x="693" y="489"/>
                      </a:lnTo>
                      <a:lnTo>
                        <a:pt x="562" y="582"/>
                      </a:lnTo>
                      <a:lnTo>
                        <a:pt x="408" y="622"/>
                      </a:lnTo>
                      <a:lnTo>
                        <a:pt x="256" y="655"/>
                      </a:lnTo>
                      <a:lnTo>
                        <a:pt x="180" y="687"/>
                      </a:lnTo>
                      <a:lnTo>
                        <a:pt x="170" y="757"/>
                      </a:lnTo>
                      <a:lnTo>
                        <a:pt x="180" y="844"/>
                      </a:lnTo>
                      <a:lnTo>
                        <a:pt x="151" y="858"/>
                      </a:lnTo>
                      <a:lnTo>
                        <a:pt x="142" y="770"/>
                      </a:lnTo>
                      <a:lnTo>
                        <a:pt x="126" y="767"/>
                      </a:lnTo>
                      <a:lnTo>
                        <a:pt x="69" y="850"/>
                      </a:lnTo>
                      <a:lnTo>
                        <a:pt x="56" y="825"/>
                      </a:lnTo>
                      <a:lnTo>
                        <a:pt x="79" y="778"/>
                      </a:lnTo>
                      <a:lnTo>
                        <a:pt x="107" y="733"/>
                      </a:lnTo>
                      <a:lnTo>
                        <a:pt x="104" y="724"/>
                      </a:lnTo>
                      <a:lnTo>
                        <a:pt x="3" y="733"/>
                      </a:lnTo>
                      <a:lnTo>
                        <a:pt x="0" y="714"/>
                      </a:lnTo>
                      <a:lnTo>
                        <a:pt x="3" y="705"/>
                      </a:lnTo>
                      <a:lnTo>
                        <a:pt x="97" y="693"/>
                      </a:lnTo>
                      <a:lnTo>
                        <a:pt x="107" y="678"/>
                      </a:lnTo>
                      <a:lnTo>
                        <a:pt x="31" y="628"/>
                      </a:lnTo>
                      <a:lnTo>
                        <a:pt x="31" y="619"/>
                      </a:lnTo>
                      <a:lnTo>
                        <a:pt x="56" y="610"/>
                      </a:lnTo>
                      <a:lnTo>
                        <a:pt x="116" y="650"/>
                      </a:lnTo>
                      <a:lnTo>
                        <a:pt x="170" y="650"/>
                      </a:lnTo>
                      <a:lnTo>
                        <a:pt x="250" y="619"/>
                      </a:lnTo>
                      <a:lnTo>
                        <a:pt x="364" y="601"/>
                      </a:lnTo>
                      <a:lnTo>
                        <a:pt x="502" y="564"/>
                      </a:lnTo>
                      <a:lnTo>
                        <a:pt x="589" y="502"/>
                      </a:lnTo>
                      <a:lnTo>
                        <a:pt x="639" y="438"/>
                      </a:lnTo>
                      <a:lnTo>
                        <a:pt x="674" y="326"/>
                      </a:lnTo>
                      <a:lnTo>
                        <a:pt x="683" y="216"/>
                      </a:lnTo>
                      <a:lnTo>
                        <a:pt x="683" y="123"/>
                      </a:lnTo>
                      <a:lnTo>
                        <a:pt x="677" y="115"/>
                      </a:lnTo>
                      <a:lnTo>
                        <a:pt x="683" y="149"/>
                      </a:lnTo>
                      <a:close/>
                    </a:path>
                  </a:pathLst>
                </a:custGeom>
                <a:solidFill>
                  <a:schemeClr val="accent1"/>
                </a:solidFill>
                <a:ln w="9525">
                  <a:solidFill>
                    <a:schemeClr val="bg2"/>
                  </a:solidFill>
                  <a:round/>
                  <a:headEnd/>
                  <a:tailEnd/>
                </a:ln>
              </p:spPr>
              <p:txBody>
                <a:bodyPr/>
                <a:lstStyle/>
                <a:p>
                  <a:endParaRPr lang="cs-CZ" dirty="0"/>
                </a:p>
              </p:txBody>
            </p:sp>
            <p:sp>
              <p:nvSpPr>
                <p:cNvPr id="197" name="Freeform 2066"/>
                <p:cNvSpPr>
                  <a:spLocks/>
                </p:cNvSpPr>
                <p:nvPr/>
              </p:nvSpPr>
              <p:spPr bwMode="auto">
                <a:xfrm>
                  <a:off x="1326" y="3378"/>
                  <a:ext cx="192" cy="476"/>
                </a:xfrm>
                <a:custGeom>
                  <a:avLst/>
                  <a:gdLst>
                    <a:gd name="T0" fmla="*/ 32 w 383"/>
                    <a:gd name="T1" fmla="*/ 136 h 953"/>
                    <a:gd name="T2" fmla="*/ 0 w 383"/>
                    <a:gd name="T3" fmla="*/ 47 h 953"/>
                    <a:gd name="T4" fmla="*/ 41 w 383"/>
                    <a:gd name="T5" fmla="*/ 0 h 953"/>
                    <a:gd name="T6" fmla="*/ 98 w 383"/>
                    <a:gd name="T7" fmla="*/ 10 h 953"/>
                    <a:gd name="T8" fmla="*/ 190 w 383"/>
                    <a:gd name="T9" fmla="*/ 112 h 953"/>
                    <a:gd name="T10" fmla="*/ 265 w 383"/>
                    <a:gd name="T11" fmla="*/ 229 h 953"/>
                    <a:gd name="T12" fmla="*/ 316 w 383"/>
                    <a:gd name="T13" fmla="*/ 331 h 953"/>
                    <a:gd name="T14" fmla="*/ 335 w 383"/>
                    <a:gd name="T15" fmla="*/ 399 h 953"/>
                    <a:gd name="T16" fmla="*/ 332 w 383"/>
                    <a:gd name="T17" fmla="*/ 463 h 953"/>
                    <a:gd name="T18" fmla="*/ 284 w 383"/>
                    <a:gd name="T19" fmla="*/ 589 h 953"/>
                    <a:gd name="T20" fmla="*/ 227 w 383"/>
                    <a:gd name="T21" fmla="*/ 667 h 953"/>
                    <a:gd name="T22" fmla="*/ 199 w 383"/>
                    <a:gd name="T23" fmla="*/ 728 h 953"/>
                    <a:gd name="T24" fmla="*/ 190 w 383"/>
                    <a:gd name="T25" fmla="*/ 793 h 953"/>
                    <a:gd name="T26" fmla="*/ 227 w 383"/>
                    <a:gd name="T27" fmla="*/ 812 h 953"/>
                    <a:gd name="T28" fmla="*/ 344 w 383"/>
                    <a:gd name="T29" fmla="*/ 852 h 953"/>
                    <a:gd name="T30" fmla="*/ 383 w 383"/>
                    <a:gd name="T31" fmla="*/ 898 h 953"/>
                    <a:gd name="T32" fmla="*/ 369 w 383"/>
                    <a:gd name="T33" fmla="*/ 932 h 953"/>
                    <a:gd name="T34" fmla="*/ 335 w 383"/>
                    <a:gd name="T35" fmla="*/ 953 h 953"/>
                    <a:gd name="T36" fmla="*/ 303 w 383"/>
                    <a:gd name="T37" fmla="*/ 916 h 953"/>
                    <a:gd name="T38" fmla="*/ 256 w 383"/>
                    <a:gd name="T39" fmla="*/ 886 h 953"/>
                    <a:gd name="T40" fmla="*/ 193 w 383"/>
                    <a:gd name="T41" fmla="*/ 843 h 953"/>
                    <a:gd name="T42" fmla="*/ 133 w 383"/>
                    <a:gd name="T43" fmla="*/ 830 h 953"/>
                    <a:gd name="T44" fmla="*/ 98 w 383"/>
                    <a:gd name="T45" fmla="*/ 821 h 953"/>
                    <a:gd name="T46" fmla="*/ 98 w 383"/>
                    <a:gd name="T47" fmla="*/ 784 h 953"/>
                    <a:gd name="T48" fmla="*/ 142 w 383"/>
                    <a:gd name="T49" fmla="*/ 741 h 953"/>
                    <a:gd name="T50" fmla="*/ 183 w 383"/>
                    <a:gd name="T51" fmla="*/ 639 h 953"/>
                    <a:gd name="T52" fmla="*/ 227 w 383"/>
                    <a:gd name="T53" fmla="*/ 565 h 953"/>
                    <a:gd name="T54" fmla="*/ 256 w 383"/>
                    <a:gd name="T55" fmla="*/ 488 h 953"/>
                    <a:gd name="T56" fmla="*/ 259 w 383"/>
                    <a:gd name="T57" fmla="*/ 426 h 953"/>
                    <a:gd name="T58" fmla="*/ 250 w 383"/>
                    <a:gd name="T59" fmla="*/ 377 h 953"/>
                    <a:gd name="T60" fmla="*/ 202 w 383"/>
                    <a:gd name="T61" fmla="*/ 287 h 953"/>
                    <a:gd name="T62" fmla="*/ 142 w 383"/>
                    <a:gd name="T63" fmla="*/ 223 h 953"/>
                    <a:gd name="T64" fmla="*/ 104 w 383"/>
                    <a:gd name="T65" fmla="*/ 182 h 953"/>
                    <a:gd name="T66" fmla="*/ 32 w 383"/>
                    <a:gd name="T67" fmla="*/ 136 h 95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383"/>
                    <a:gd name="T103" fmla="*/ 0 h 953"/>
                    <a:gd name="T104" fmla="*/ 383 w 383"/>
                    <a:gd name="T105" fmla="*/ 953 h 953"/>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383" h="953">
                      <a:moveTo>
                        <a:pt x="32" y="136"/>
                      </a:moveTo>
                      <a:lnTo>
                        <a:pt x="0" y="47"/>
                      </a:lnTo>
                      <a:lnTo>
                        <a:pt x="41" y="0"/>
                      </a:lnTo>
                      <a:lnTo>
                        <a:pt x="98" y="10"/>
                      </a:lnTo>
                      <a:lnTo>
                        <a:pt x="190" y="112"/>
                      </a:lnTo>
                      <a:lnTo>
                        <a:pt x="265" y="229"/>
                      </a:lnTo>
                      <a:lnTo>
                        <a:pt x="316" y="331"/>
                      </a:lnTo>
                      <a:lnTo>
                        <a:pt x="335" y="399"/>
                      </a:lnTo>
                      <a:lnTo>
                        <a:pt x="332" y="463"/>
                      </a:lnTo>
                      <a:lnTo>
                        <a:pt x="284" y="589"/>
                      </a:lnTo>
                      <a:lnTo>
                        <a:pt x="227" y="667"/>
                      </a:lnTo>
                      <a:lnTo>
                        <a:pt x="199" y="728"/>
                      </a:lnTo>
                      <a:lnTo>
                        <a:pt x="190" y="793"/>
                      </a:lnTo>
                      <a:lnTo>
                        <a:pt x="227" y="812"/>
                      </a:lnTo>
                      <a:lnTo>
                        <a:pt x="344" y="852"/>
                      </a:lnTo>
                      <a:lnTo>
                        <a:pt x="383" y="898"/>
                      </a:lnTo>
                      <a:lnTo>
                        <a:pt x="369" y="932"/>
                      </a:lnTo>
                      <a:lnTo>
                        <a:pt x="335" y="953"/>
                      </a:lnTo>
                      <a:lnTo>
                        <a:pt x="303" y="916"/>
                      </a:lnTo>
                      <a:lnTo>
                        <a:pt x="256" y="886"/>
                      </a:lnTo>
                      <a:lnTo>
                        <a:pt x="193" y="843"/>
                      </a:lnTo>
                      <a:lnTo>
                        <a:pt x="133" y="830"/>
                      </a:lnTo>
                      <a:lnTo>
                        <a:pt x="98" y="821"/>
                      </a:lnTo>
                      <a:lnTo>
                        <a:pt x="98" y="784"/>
                      </a:lnTo>
                      <a:lnTo>
                        <a:pt x="142" y="741"/>
                      </a:lnTo>
                      <a:lnTo>
                        <a:pt x="183" y="639"/>
                      </a:lnTo>
                      <a:lnTo>
                        <a:pt x="227" y="565"/>
                      </a:lnTo>
                      <a:lnTo>
                        <a:pt x="256" y="488"/>
                      </a:lnTo>
                      <a:lnTo>
                        <a:pt x="259" y="426"/>
                      </a:lnTo>
                      <a:lnTo>
                        <a:pt x="250" y="377"/>
                      </a:lnTo>
                      <a:lnTo>
                        <a:pt x="202" y="287"/>
                      </a:lnTo>
                      <a:lnTo>
                        <a:pt x="142" y="223"/>
                      </a:lnTo>
                      <a:lnTo>
                        <a:pt x="104" y="182"/>
                      </a:lnTo>
                      <a:lnTo>
                        <a:pt x="32" y="136"/>
                      </a:lnTo>
                      <a:close/>
                    </a:path>
                  </a:pathLst>
                </a:custGeom>
                <a:solidFill>
                  <a:schemeClr val="accent1"/>
                </a:solidFill>
                <a:ln w="9525">
                  <a:solidFill>
                    <a:schemeClr val="bg2"/>
                  </a:solidFill>
                  <a:round/>
                  <a:headEnd/>
                  <a:tailEnd/>
                </a:ln>
              </p:spPr>
              <p:txBody>
                <a:bodyPr/>
                <a:lstStyle/>
                <a:p>
                  <a:endParaRPr lang="cs-CZ" dirty="0"/>
                </a:p>
              </p:txBody>
            </p:sp>
            <p:sp>
              <p:nvSpPr>
                <p:cNvPr id="198" name="Freeform 2067"/>
                <p:cNvSpPr>
                  <a:spLocks/>
                </p:cNvSpPr>
                <p:nvPr/>
              </p:nvSpPr>
              <p:spPr bwMode="auto">
                <a:xfrm>
                  <a:off x="1118" y="3400"/>
                  <a:ext cx="190" cy="403"/>
                </a:xfrm>
                <a:custGeom>
                  <a:avLst/>
                  <a:gdLst>
                    <a:gd name="T0" fmla="*/ 199 w 378"/>
                    <a:gd name="T1" fmla="*/ 166 h 806"/>
                    <a:gd name="T2" fmla="*/ 255 w 378"/>
                    <a:gd name="T3" fmla="*/ 64 h 806"/>
                    <a:gd name="T4" fmla="*/ 312 w 378"/>
                    <a:gd name="T5" fmla="*/ 0 h 806"/>
                    <a:gd name="T6" fmla="*/ 347 w 378"/>
                    <a:gd name="T7" fmla="*/ 0 h 806"/>
                    <a:gd name="T8" fmla="*/ 378 w 378"/>
                    <a:gd name="T9" fmla="*/ 18 h 806"/>
                    <a:gd name="T10" fmla="*/ 375 w 378"/>
                    <a:gd name="T11" fmla="*/ 76 h 806"/>
                    <a:gd name="T12" fmla="*/ 337 w 378"/>
                    <a:gd name="T13" fmla="*/ 131 h 806"/>
                    <a:gd name="T14" fmla="*/ 281 w 378"/>
                    <a:gd name="T15" fmla="*/ 184 h 806"/>
                    <a:gd name="T16" fmla="*/ 246 w 378"/>
                    <a:gd name="T17" fmla="*/ 279 h 806"/>
                    <a:gd name="T18" fmla="*/ 233 w 378"/>
                    <a:gd name="T19" fmla="*/ 316 h 806"/>
                    <a:gd name="T20" fmla="*/ 237 w 378"/>
                    <a:gd name="T21" fmla="*/ 390 h 806"/>
                    <a:gd name="T22" fmla="*/ 293 w 378"/>
                    <a:gd name="T23" fmla="*/ 535 h 806"/>
                    <a:gd name="T24" fmla="*/ 337 w 378"/>
                    <a:gd name="T25" fmla="*/ 664 h 806"/>
                    <a:gd name="T26" fmla="*/ 375 w 378"/>
                    <a:gd name="T27" fmla="*/ 722 h 806"/>
                    <a:gd name="T28" fmla="*/ 369 w 378"/>
                    <a:gd name="T29" fmla="*/ 765 h 806"/>
                    <a:gd name="T30" fmla="*/ 331 w 378"/>
                    <a:gd name="T31" fmla="*/ 774 h 806"/>
                    <a:gd name="T32" fmla="*/ 246 w 378"/>
                    <a:gd name="T33" fmla="*/ 760 h 806"/>
                    <a:gd name="T34" fmla="*/ 205 w 378"/>
                    <a:gd name="T35" fmla="*/ 760 h 806"/>
                    <a:gd name="T36" fmla="*/ 139 w 378"/>
                    <a:gd name="T37" fmla="*/ 787 h 806"/>
                    <a:gd name="T38" fmla="*/ 72 w 378"/>
                    <a:gd name="T39" fmla="*/ 806 h 806"/>
                    <a:gd name="T40" fmla="*/ 35 w 378"/>
                    <a:gd name="T41" fmla="*/ 797 h 806"/>
                    <a:gd name="T42" fmla="*/ 0 w 378"/>
                    <a:gd name="T43" fmla="*/ 760 h 806"/>
                    <a:gd name="T44" fmla="*/ 72 w 378"/>
                    <a:gd name="T45" fmla="*/ 738 h 806"/>
                    <a:gd name="T46" fmla="*/ 151 w 378"/>
                    <a:gd name="T47" fmla="*/ 722 h 806"/>
                    <a:gd name="T48" fmla="*/ 233 w 378"/>
                    <a:gd name="T49" fmla="*/ 722 h 806"/>
                    <a:gd name="T50" fmla="*/ 281 w 378"/>
                    <a:gd name="T51" fmla="*/ 728 h 806"/>
                    <a:gd name="T52" fmla="*/ 309 w 378"/>
                    <a:gd name="T53" fmla="*/ 728 h 806"/>
                    <a:gd name="T54" fmla="*/ 303 w 378"/>
                    <a:gd name="T55" fmla="*/ 691 h 806"/>
                    <a:gd name="T56" fmla="*/ 252 w 378"/>
                    <a:gd name="T57" fmla="*/ 565 h 806"/>
                    <a:gd name="T58" fmla="*/ 205 w 378"/>
                    <a:gd name="T59" fmla="*/ 436 h 806"/>
                    <a:gd name="T60" fmla="*/ 186 w 378"/>
                    <a:gd name="T61" fmla="*/ 362 h 806"/>
                    <a:gd name="T62" fmla="*/ 180 w 378"/>
                    <a:gd name="T63" fmla="*/ 279 h 806"/>
                    <a:gd name="T64" fmla="*/ 186 w 378"/>
                    <a:gd name="T65" fmla="*/ 220 h 806"/>
                    <a:gd name="T66" fmla="*/ 199 w 378"/>
                    <a:gd name="T67" fmla="*/ 166 h 80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378"/>
                    <a:gd name="T103" fmla="*/ 0 h 806"/>
                    <a:gd name="T104" fmla="*/ 378 w 378"/>
                    <a:gd name="T105" fmla="*/ 806 h 80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378" h="806">
                      <a:moveTo>
                        <a:pt x="199" y="166"/>
                      </a:moveTo>
                      <a:lnTo>
                        <a:pt x="255" y="64"/>
                      </a:lnTo>
                      <a:lnTo>
                        <a:pt x="312" y="0"/>
                      </a:lnTo>
                      <a:lnTo>
                        <a:pt x="347" y="0"/>
                      </a:lnTo>
                      <a:lnTo>
                        <a:pt x="378" y="18"/>
                      </a:lnTo>
                      <a:lnTo>
                        <a:pt x="375" y="76"/>
                      </a:lnTo>
                      <a:lnTo>
                        <a:pt x="337" y="131"/>
                      </a:lnTo>
                      <a:lnTo>
                        <a:pt x="281" y="184"/>
                      </a:lnTo>
                      <a:lnTo>
                        <a:pt x="246" y="279"/>
                      </a:lnTo>
                      <a:lnTo>
                        <a:pt x="233" y="316"/>
                      </a:lnTo>
                      <a:lnTo>
                        <a:pt x="237" y="390"/>
                      </a:lnTo>
                      <a:lnTo>
                        <a:pt x="293" y="535"/>
                      </a:lnTo>
                      <a:lnTo>
                        <a:pt x="337" y="664"/>
                      </a:lnTo>
                      <a:lnTo>
                        <a:pt x="375" y="722"/>
                      </a:lnTo>
                      <a:lnTo>
                        <a:pt x="369" y="765"/>
                      </a:lnTo>
                      <a:lnTo>
                        <a:pt x="331" y="774"/>
                      </a:lnTo>
                      <a:lnTo>
                        <a:pt x="246" y="760"/>
                      </a:lnTo>
                      <a:lnTo>
                        <a:pt x="205" y="760"/>
                      </a:lnTo>
                      <a:lnTo>
                        <a:pt x="139" y="787"/>
                      </a:lnTo>
                      <a:lnTo>
                        <a:pt x="72" y="806"/>
                      </a:lnTo>
                      <a:lnTo>
                        <a:pt x="35" y="797"/>
                      </a:lnTo>
                      <a:lnTo>
                        <a:pt x="0" y="760"/>
                      </a:lnTo>
                      <a:lnTo>
                        <a:pt x="72" y="738"/>
                      </a:lnTo>
                      <a:lnTo>
                        <a:pt x="151" y="722"/>
                      </a:lnTo>
                      <a:lnTo>
                        <a:pt x="233" y="722"/>
                      </a:lnTo>
                      <a:lnTo>
                        <a:pt x="281" y="728"/>
                      </a:lnTo>
                      <a:lnTo>
                        <a:pt x="309" y="728"/>
                      </a:lnTo>
                      <a:lnTo>
                        <a:pt x="303" y="691"/>
                      </a:lnTo>
                      <a:lnTo>
                        <a:pt x="252" y="565"/>
                      </a:lnTo>
                      <a:lnTo>
                        <a:pt x="205" y="436"/>
                      </a:lnTo>
                      <a:lnTo>
                        <a:pt x="186" y="362"/>
                      </a:lnTo>
                      <a:lnTo>
                        <a:pt x="180" y="279"/>
                      </a:lnTo>
                      <a:lnTo>
                        <a:pt x="186" y="220"/>
                      </a:lnTo>
                      <a:lnTo>
                        <a:pt x="199" y="166"/>
                      </a:lnTo>
                      <a:close/>
                    </a:path>
                  </a:pathLst>
                </a:custGeom>
                <a:solidFill>
                  <a:schemeClr val="accent1"/>
                </a:solidFill>
                <a:ln w="9525">
                  <a:solidFill>
                    <a:schemeClr val="bg2"/>
                  </a:solidFill>
                  <a:round/>
                  <a:headEnd/>
                  <a:tailEnd/>
                </a:ln>
              </p:spPr>
              <p:txBody>
                <a:bodyPr/>
                <a:lstStyle/>
                <a:p>
                  <a:endParaRPr lang="cs-CZ" dirty="0"/>
                </a:p>
              </p:txBody>
            </p:sp>
          </p:grpSp>
        </p:grpSp>
      </p:grpSp>
      <p:sp>
        <p:nvSpPr>
          <p:cNvPr id="204" name="Isosceles Triangle 203"/>
          <p:cNvSpPr/>
          <p:nvPr/>
        </p:nvSpPr>
        <p:spPr>
          <a:xfrm>
            <a:off x="2714612" y="3143248"/>
            <a:ext cx="3571900" cy="2928958"/>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sz="2400" dirty="0"/>
          </a:p>
        </p:txBody>
      </p:sp>
    </p:spTree>
    <p:extLst>
      <p:ext uri="{BB962C8B-B14F-4D97-AF65-F5344CB8AC3E}">
        <p14:creationId xmlns:p14="http://schemas.microsoft.com/office/powerpoint/2010/main" val="995623855"/>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p:cTn id="7" dur="2000" fill="hold"/>
                                        <p:tgtEl>
                                          <p:spTgt spid="2"/>
                                        </p:tgtEl>
                                        <p:attrNameLst>
                                          <p:attrName>ppt_x</p:attrName>
                                        </p:attrNameLst>
                                      </p:cBhvr>
                                      <p:tavLst>
                                        <p:tav tm="0">
                                          <p:val>
                                            <p:strVal val="#ppt_x"/>
                                          </p:val>
                                        </p:tav>
                                        <p:tav tm="50000">
                                          <p:val>
                                            <p:strVal val="#ppt_x+.1"/>
                                          </p:val>
                                        </p:tav>
                                        <p:tav tm="100000">
                                          <p:val>
                                            <p:strVal val="#ppt_x"/>
                                          </p:val>
                                        </p:tav>
                                      </p:tavLst>
                                    </p:anim>
                                    <p:anim calcmode="lin" valueType="num">
                                      <p:cBhvr>
                                        <p:cTn id="8" dur="2000" fill="hold"/>
                                        <p:tgtEl>
                                          <p:spTgt spid="2"/>
                                        </p:tgtEl>
                                        <p:attrNameLst>
                                          <p:attrName>ppt_y</p:attrName>
                                        </p:attrNameLst>
                                      </p:cBhvr>
                                      <p:tavLst>
                                        <p:tav tm="0">
                                          <p:val>
                                            <p:strVal val="#ppt_y"/>
                                          </p:val>
                                        </p:tav>
                                        <p:tav tm="100000">
                                          <p:val>
                                            <p:strVal val="#ppt_y"/>
                                          </p:val>
                                        </p:tav>
                                      </p:tavLst>
                                    </p:anim>
                                    <p:anim calcmode="lin" valueType="num">
                                      <p:cBhvr>
                                        <p:cTn id="9" dur="2000" fill="hold"/>
                                        <p:tgtEl>
                                          <p:spTgt spid="2"/>
                                        </p:tgtEl>
                                        <p:attrNameLst>
                                          <p:attrName>ppt_h</p:attrName>
                                        </p:attrNameLst>
                                      </p:cBhvr>
                                      <p:tavLst>
                                        <p:tav tm="0">
                                          <p:val>
                                            <p:strVal val="#ppt_h/10"/>
                                          </p:val>
                                        </p:tav>
                                        <p:tav tm="50000">
                                          <p:val>
                                            <p:strVal val="#ppt_h+.01"/>
                                          </p:val>
                                        </p:tav>
                                        <p:tav tm="100000">
                                          <p:val>
                                            <p:strVal val="#ppt_h"/>
                                          </p:val>
                                        </p:tav>
                                      </p:tavLst>
                                    </p:anim>
                                    <p:anim calcmode="lin" valueType="num">
                                      <p:cBhvr>
                                        <p:cTn id="10" dur="2000" fill="hold"/>
                                        <p:tgtEl>
                                          <p:spTgt spid="2"/>
                                        </p:tgtEl>
                                        <p:attrNameLst>
                                          <p:attrName>ppt_w</p:attrName>
                                        </p:attrNameLst>
                                      </p:cBhvr>
                                      <p:tavLst>
                                        <p:tav tm="0">
                                          <p:val>
                                            <p:strVal val="#ppt_w/10"/>
                                          </p:val>
                                        </p:tav>
                                        <p:tav tm="50000">
                                          <p:val>
                                            <p:strVal val="#ppt_w+.01"/>
                                          </p:val>
                                        </p:tav>
                                        <p:tav tm="100000">
                                          <p:val>
                                            <p:strVal val="#ppt_w"/>
                                          </p:val>
                                        </p:tav>
                                      </p:tavLst>
                                    </p:anim>
                                    <p:animEffect transition="in" filter="fade">
                                      <p:cBhvr>
                                        <p:cTn id="11" dur="2000" tmFilter="0,0; .5, 1; 1, 1"/>
                                        <p:tgtEl>
                                          <p:spTgt spid="2"/>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89"/>
                                        </p:tgtEl>
                                        <p:attrNameLst>
                                          <p:attrName>style.visibility</p:attrName>
                                        </p:attrNameLst>
                                      </p:cBhvr>
                                      <p:to>
                                        <p:strVal val="visible"/>
                                      </p:to>
                                    </p:set>
                                    <p:animEffect transition="in" filter="fade">
                                      <p:cBhvr>
                                        <p:cTn id="16" dur="2000"/>
                                        <p:tgtEl>
                                          <p:spTgt spid="89"/>
                                        </p:tgtEl>
                                      </p:cBhvr>
                                    </p:animEffect>
                                  </p:childTnLst>
                                </p:cTn>
                              </p:par>
                              <p:par>
                                <p:cTn id="17" presetID="10" presetClass="entr" presetSubtype="0" fill="hold" nodeType="withEffect">
                                  <p:stCondLst>
                                    <p:cond delay="0"/>
                                  </p:stCondLst>
                                  <p:childTnLst>
                                    <p:set>
                                      <p:cBhvr>
                                        <p:cTn id="18" dur="1" fill="hold">
                                          <p:stCondLst>
                                            <p:cond delay="0"/>
                                          </p:stCondLst>
                                        </p:cTn>
                                        <p:tgtEl>
                                          <p:spTgt spid="185"/>
                                        </p:tgtEl>
                                        <p:attrNameLst>
                                          <p:attrName>style.visibility</p:attrName>
                                        </p:attrNameLst>
                                      </p:cBhvr>
                                      <p:to>
                                        <p:strVal val="visible"/>
                                      </p:to>
                                    </p:set>
                                    <p:animEffect transition="in" filter="fade">
                                      <p:cBhvr>
                                        <p:cTn id="19" dur="2000"/>
                                        <p:tgtEl>
                                          <p:spTgt spid="185"/>
                                        </p:tgtEl>
                                      </p:cBhvr>
                                    </p:animEffect>
                                  </p:childTnLst>
                                </p:cTn>
                              </p:par>
                              <p:par>
                                <p:cTn id="20" presetID="10" presetClass="entr" presetSubtype="0" fill="hold" nodeType="withEffect">
                                  <p:stCondLst>
                                    <p:cond delay="0"/>
                                  </p:stCondLst>
                                  <p:childTnLst>
                                    <p:set>
                                      <p:cBhvr>
                                        <p:cTn id="21" dur="1" fill="hold">
                                          <p:stCondLst>
                                            <p:cond delay="0"/>
                                          </p:stCondLst>
                                        </p:cTn>
                                        <p:tgtEl>
                                          <p:spTgt spid="188"/>
                                        </p:tgtEl>
                                        <p:attrNameLst>
                                          <p:attrName>style.visibility</p:attrName>
                                        </p:attrNameLst>
                                      </p:cBhvr>
                                      <p:to>
                                        <p:strVal val="visible"/>
                                      </p:to>
                                    </p:set>
                                    <p:animEffect transition="in" filter="fade">
                                      <p:cBhvr>
                                        <p:cTn id="22" dur="2000"/>
                                        <p:tgtEl>
                                          <p:spTgt spid="18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04"/>
                                        </p:tgtEl>
                                        <p:attrNameLst>
                                          <p:attrName>style.visibility</p:attrName>
                                        </p:attrNameLst>
                                      </p:cBhvr>
                                      <p:to>
                                        <p:strVal val="visible"/>
                                      </p:to>
                                    </p:set>
                                    <p:animEffect transition="in" filter="fade">
                                      <p:cBhvr>
                                        <p:cTn id="25" dur="2000"/>
                                        <p:tgtEl>
                                          <p:spTgt spid="204"/>
                                        </p:tgtEl>
                                      </p:cBhvr>
                                    </p:animEffect>
                                  </p:childTnLst>
                                </p:cTn>
                              </p:par>
                            </p:childTnLst>
                          </p:cTn>
                        </p:par>
                      </p:childTnLst>
                    </p:cTn>
                  </p:par>
                  <p:par>
                    <p:cTn id="26" fill="hold">
                      <p:stCondLst>
                        <p:cond delay="indefinite"/>
                      </p:stCondLst>
                      <p:childTnLst>
                        <p:par>
                          <p:cTn id="27" fill="hold">
                            <p:stCondLst>
                              <p:cond delay="0"/>
                            </p:stCondLst>
                            <p:childTnLst>
                              <p:par>
                                <p:cTn id="28" presetID="26" presetClass="emph" presetSubtype="0" fill="hold" nodeType="clickEffect">
                                  <p:stCondLst>
                                    <p:cond delay="0"/>
                                  </p:stCondLst>
                                  <p:childTnLst>
                                    <p:animEffect transition="out" filter="fade">
                                      <p:cBhvr>
                                        <p:cTn id="29" dur="2000" tmFilter="0, 0; .2, .5; .8, .5; 1, 0"/>
                                        <p:tgtEl>
                                          <p:spTgt spid="89"/>
                                        </p:tgtEl>
                                      </p:cBhvr>
                                    </p:animEffect>
                                    <p:animScale>
                                      <p:cBhvr>
                                        <p:cTn id="30" dur="1000" autoRev="1" fill="hold"/>
                                        <p:tgtEl>
                                          <p:spTgt spid="89"/>
                                        </p:tgtEl>
                                      </p:cBhvr>
                                      <p:by x="105000" y="105000"/>
                                    </p:animScale>
                                  </p:childTnLst>
                                </p:cTn>
                              </p:par>
                              <p:par>
                                <p:cTn id="31" presetID="26" presetClass="emph" presetSubtype="0" fill="hold" nodeType="withEffect">
                                  <p:stCondLst>
                                    <p:cond delay="0"/>
                                  </p:stCondLst>
                                  <p:childTnLst>
                                    <p:animEffect transition="out" filter="fade">
                                      <p:cBhvr>
                                        <p:cTn id="32" dur="2000" tmFilter="0, 0; .2, .5; .8, .5; 1, 0"/>
                                        <p:tgtEl>
                                          <p:spTgt spid="185"/>
                                        </p:tgtEl>
                                      </p:cBhvr>
                                    </p:animEffect>
                                    <p:animScale>
                                      <p:cBhvr>
                                        <p:cTn id="33" dur="1000" autoRev="1" fill="hold"/>
                                        <p:tgtEl>
                                          <p:spTgt spid="185"/>
                                        </p:tgtEl>
                                      </p:cBhvr>
                                      <p:by x="105000" y="105000"/>
                                    </p:animScale>
                                  </p:childTnLst>
                                </p:cTn>
                              </p:par>
                              <p:par>
                                <p:cTn id="34" presetID="26" presetClass="emph" presetSubtype="0" fill="hold" nodeType="withEffect">
                                  <p:stCondLst>
                                    <p:cond delay="0"/>
                                  </p:stCondLst>
                                  <p:childTnLst>
                                    <p:animEffect transition="out" filter="fade">
                                      <p:cBhvr>
                                        <p:cTn id="35" dur="2000" tmFilter="0, 0; .2, .5; .8, .5; 1, 0"/>
                                        <p:tgtEl>
                                          <p:spTgt spid="188"/>
                                        </p:tgtEl>
                                      </p:cBhvr>
                                    </p:animEffect>
                                    <p:animScale>
                                      <p:cBhvr>
                                        <p:cTn id="36" dur="1000" autoRev="1" fill="hold"/>
                                        <p:tgtEl>
                                          <p:spTgt spid="188"/>
                                        </p:tgtEl>
                                      </p:cBhvr>
                                      <p:by x="105000" y="105000"/>
                                    </p:animScale>
                                  </p:childTnLst>
                                </p:cTn>
                              </p:par>
                            </p:childTnLst>
                          </p:cTn>
                        </p:par>
                      </p:childTnLst>
                    </p:cTn>
                  </p:par>
                  <p:par>
                    <p:cTn id="37" fill="hold">
                      <p:stCondLst>
                        <p:cond delay="indefinite"/>
                      </p:stCondLst>
                      <p:childTnLst>
                        <p:par>
                          <p:cTn id="38" fill="hold">
                            <p:stCondLst>
                              <p:cond delay="0"/>
                            </p:stCondLst>
                            <p:childTnLst>
                              <p:par>
                                <p:cTn id="39" presetID="26" presetClass="emph" presetSubtype="0" fill="hold" grpId="1" nodeType="clickEffect">
                                  <p:stCondLst>
                                    <p:cond delay="0"/>
                                  </p:stCondLst>
                                  <p:childTnLst>
                                    <p:animEffect transition="out" filter="fade">
                                      <p:cBhvr>
                                        <p:cTn id="40" dur="500" tmFilter="0, 0; .2, .5; .8, .5; 1, 0"/>
                                        <p:tgtEl>
                                          <p:spTgt spid="204"/>
                                        </p:tgtEl>
                                      </p:cBhvr>
                                    </p:animEffect>
                                    <p:animScale>
                                      <p:cBhvr>
                                        <p:cTn id="41" dur="250" autoRev="1" fill="hold"/>
                                        <p:tgtEl>
                                          <p:spTgt spid="204"/>
                                        </p:tgtEl>
                                      </p:cBhvr>
                                      <p:by x="105000" y="105000"/>
                                    </p:animScale>
                                  </p:childTnLst>
                                </p:cTn>
                              </p:par>
                            </p:childTnLst>
                          </p:cTn>
                        </p:par>
                      </p:childTnLst>
                    </p:cTn>
                  </p:par>
                  <p:par>
                    <p:cTn id="42" fill="hold">
                      <p:stCondLst>
                        <p:cond delay="indefinite"/>
                      </p:stCondLst>
                      <p:childTnLst>
                        <p:par>
                          <p:cTn id="43" fill="hold">
                            <p:stCondLst>
                              <p:cond delay="0"/>
                            </p:stCondLst>
                            <p:childTnLst>
                              <p:par>
                                <p:cTn id="44" presetID="26" presetClass="emph" presetSubtype="0" fill="hold" nodeType="clickEffect">
                                  <p:stCondLst>
                                    <p:cond delay="0"/>
                                  </p:stCondLst>
                                  <p:childTnLst>
                                    <p:animEffect transition="out" filter="fade">
                                      <p:cBhvr>
                                        <p:cTn id="45" dur="500" tmFilter="0, 0; .2, .5; .8, .5; 1, 0"/>
                                        <p:tgtEl>
                                          <p:spTgt spid="188"/>
                                        </p:tgtEl>
                                      </p:cBhvr>
                                    </p:animEffect>
                                    <p:animScale>
                                      <p:cBhvr>
                                        <p:cTn id="46" dur="250" autoRev="1" fill="hold"/>
                                        <p:tgtEl>
                                          <p:spTgt spid="188"/>
                                        </p:tgtEl>
                                      </p:cBhvr>
                                      <p:by x="105000" y="105000"/>
                                    </p:animScale>
                                  </p:childTnLst>
                                </p:cTn>
                              </p:par>
                            </p:childTnLst>
                          </p:cTn>
                        </p:par>
                      </p:childTnLst>
                    </p:cTn>
                  </p:par>
                  <p:par>
                    <p:cTn id="47" fill="hold">
                      <p:stCondLst>
                        <p:cond delay="indefinite"/>
                      </p:stCondLst>
                      <p:childTnLst>
                        <p:par>
                          <p:cTn id="48" fill="hold">
                            <p:stCondLst>
                              <p:cond delay="0"/>
                            </p:stCondLst>
                            <p:childTnLst>
                              <p:par>
                                <p:cTn id="49" presetID="26" presetClass="emph" presetSubtype="0" fill="hold" nodeType="clickEffect">
                                  <p:stCondLst>
                                    <p:cond delay="0"/>
                                  </p:stCondLst>
                                  <p:childTnLst>
                                    <p:animEffect transition="out" filter="fade">
                                      <p:cBhvr>
                                        <p:cTn id="50" dur="500" tmFilter="0, 0; .2, .5; .8, .5; 1, 0"/>
                                        <p:tgtEl>
                                          <p:spTgt spid="185"/>
                                        </p:tgtEl>
                                      </p:cBhvr>
                                    </p:animEffect>
                                    <p:animScale>
                                      <p:cBhvr>
                                        <p:cTn id="51" dur="250" autoRev="1" fill="hold"/>
                                        <p:tgtEl>
                                          <p:spTgt spid="185"/>
                                        </p:tgtEl>
                                      </p:cBhvr>
                                      <p:by x="105000" y="105000"/>
                                    </p:animScale>
                                  </p:childTnLst>
                                </p:cTn>
                              </p:par>
                            </p:childTnLst>
                          </p:cTn>
                        </p:par>
                      </p:childTnLst>
                    </p:cTn>
                  </p:par>
                  <p:par>
                    <p:cTn id="52" fill="hold">
                      <p:stCondLst>
                        <p:cond delay="indefinite"/>
                      </p:stCondLst>
                      <p:childTnLst>
                        <p:par>
                          <p:cTn id="53" fill="hold">
                            <p:stCondLst>
                              <p:cond delay="0"/>
                            </p:stCondLst>
                            <p:childTnLst>
                              <p:par>
                                <p:cTn id="54" presetID="26" presetClass="emph" presetSubtype="0" fill="hold" nodeType="clickEffect">
                                  <p:stCondLst>
                                    <p:cond delay="0"/>
                                  </p:stCondLst>
                                  <p:childTnLst>
                                    <p:animEffect transition="out" filter="fade">
                                      <p:cBhvr>
                                        <p:cTn id="55" dur="500" tmFilter="0, 0; .2, .5; .8, .5; 1, 0"/>
                                        <p:tgtEl>
                                          <p:spTgt spid="89"/>
                                        </p:tgtEl>
                                      </p:cBhvr>
                                    </p:animEffect>
                                    <p:animScale>
                                      <p:cBhvr>
                                        <p:cTn id="56" dur="250" autoRev="1" fill="hold"/>
                                        <p:tgtEl>
                                          <p:spTgt spid="89"/>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04" grpId="0" animBg="1"/>
      <p:bldP spid="204" grpId="1" animBg="1"/>
    </p:bld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title"/>
          </p:nvPr>
        </p:nvSpPr>
        <p:spPr/>
        <p:txBody>
          <a:bodyPr>
            <a:normAutofit fontScale="90000"/>
          </a:bodyPr>
          <a:lstStyle/>
          <a:p>
            <a:r>
              <a:rPr lang="en-US" dirty="0" smtClean="0"/>
              <a:t>Relations between Requirements, Customer and the System</a:t>
            </a:r>
            <a:endParaRPr lang="cs-CZ" dirty="0"/>
          </a:p>
        </p:txBody>
      </p:sp>
      <p:grpSp>
        <p:nvGrpSpPr>
          <p:cNvPr id="4" name="Group 59"/>
          <p:cNvGrpSpPr>
            <a:grpSpLocks/>
          </p:cNvGrpSpPr>
          <p:nvPr/>
        </p:nvGrpSpPr>
        <p:grpSpPr bwMode="auto">
          <a:xfrm>
            <a:off x="284149" y="1722437"/>
            <a:ext cx="1922462" cy="1358900"/>
            <a:chOff x="156" y="1056"/>
            <a:chExt cx="1211" cy="856"/>
          </a:xfrm>
        </p:grpSpPr>
        <p:grpSp>
          <p:nvGrpSpPr>
            <p:cNvPr id="5" name="Group 4"/>
            <p:cNvGrpSpPr>
              <a:grpSpLocks/>
            </p:cNvGrpSpPr>
            <p:nvPr/>
          </p:nvGrpSpPr>
          <p:grpSpPr bwMode="auto">
            <a:xfrm>
              <a:off x="156" y="1141"/>
              <a:ext cx="678" cy="771"/>
              <a:chOff x="156" y="1304"/>
              <a:chExt cx="678" cy="771"/>
            </a:xfrm>
          </p:grpSpPr>
          <p:sp>
            <p:nvSpPr>
              <p:cNvPr id="11" name="Freeform 5"/>
              <p:cNvSpPr>
                <a:spLocks/>
              </p:cNvSpPr>
              <p:nvPr/>
            </p:nvSpPr>
            <p:spPr bwMode="auto">
              <a:xfrm>
                <a:off x="393" y="1304"/>
                <a:ext cx="151" cy="194"/>
              </a:xfrm>
              <a:custGeom>
                <a:avLst/>
                <a:gdLst>
                  <a:gd name="T0" fmla="*/ 116 w 453"/>
                  <a:gd name="T1" fmla="*/ 268 h 582"/>
                  <a:gd name="T2" fmla="*/ 151 w 453"/>
                  <a:gd name="T3" fmla="*/ 152 h 582"/>
                  <a:gd name="T4" fmla="*/ 209 w 453"/>
                  <a:gd name="T5" fmla="*/ 58 h 582"/>
                  <a:gd name="T6" fmla="*/ 267 w 453"/>
                  <a:gd name="T7" fmla="*/ 12 h 582"/>
                  <a:gd name="T8" fmla="*/ 337 w 453"/>
                  <a:gd name="T9" fmla="*/ 0 h 582"/>
                  <a:gd name="T10" fmla="*/ 384 w 453"/>
                  <a:gd name="T11" fmla="*/ 12 h 582"/>
                  <a:gd name="T12" fmla="*/ 442 w 453"/>
                  <a:gd name="T13" fmla="*/ 47 h 582"/>
                  <a:gd name="T14" fmla="*/ 453 w 453"/>
                  <a:gd name="T15" fmla="*/ 128 h 582"/>
                  <a:gd name="T16" fmla="*/ 453 w 453"/>
                  <a:gd name="T17" fmla="*/ 244 h 582"/>
                  <a:gd name="T18" fmla="*/ 406 w 453"/>
                  <a:gd name="T19" fmla="*/ 372 h 582"/>
                  <a:gd name="T20" fmla="*/ 337 w 453"/>
                  <a:gd name="T21" fmla="*/ 454 h 582"/>
                  <a:gd name="T22" fmla="*/ 302 w 453"/>
                  <a:gd name="T23" fmla="*/ 501 h 582"/>
                  <a:gd name="T24" fmla="*/ 244 w 453"/>
                  <a:gd name="T25" fmla="*/ 535 h 582"/>
                  <a:gd name="T26" fmla="*/ 197 w 453"/>
                  <a:gd name="T27" fmla="*/ 523 h 582"/>
                  <a:gd name="T28" fmla="*/ 163 w 453"/>
                  <a:gd name="T29" fmla="*/ 512 h 582"/>
                  <a:gd name="T30" fmla="*/ 128 w 453"/>
                  <a:gd name="T31" fmla="*/ 477 h 582"/>
                  <a:gd name="T32" fmla="*/ 23 w 453"/>
                  <a:gd name="T33" fmla="*/ 582 h 582"/>
                  <a:gd name="T34" fmla="*/ 0 w 453"/>
                  <a:gd name="T35" fmla="*/ 512 h 582"/>
                  <a:gd name="T36" fmla="*/ 105 w 453"/>
                  <a:gd name="T37" fmla="*/ 407 h 582"/>
                  <a:gd name="T38" fmla="*/ 116 w 453"/>
                  <a:gd name="T39" fmla="*/ 268 h 582"/>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453"/>
                  <a:gd name="T61" fmla="*/ 0 h 582"/>
                  <a:gd name="T62" fmla="*/ 453 w 453"/>
                  <a:gd name="T63" fmla="*/ 582 h 582"/>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453" h="582">
                    <a:moveTo>
                      <a:pt x="116" y="268"/>
                    </a:moveTo>
                    <a:lnTo>
                      <a:pt x="151" y="152"/>
                    </a:lnTo>
                    <a:lnTo>
                      <a:pt x="209" y="58"/>
                    </a:lnTo>
                    <a:lnTo>
                      <a:pt x="267" y="12"/>
                    </a:lnTo>
                    <a:lnTo>
                      <a:pt x="337" y="0"/>
                    </a:lnTo>
                    <a:lnTo>
                      <a:pt x="384" y="12"/>
                    </a:lnTo>
                    <a:lnTo>
                      <a:pt x="442" y="47"/>
                    </a:lnTo>
                    <a:lnTo>
                      <a:pt x="453" y="128"/>
                    </a:lnTo>
                    <a:lnTo>
                      <a:pt x="453" y="244"/>
                    </a:lnTo>
                    <a:lnTo>
                      <a:pt x="406" y="372"/>
                    </a:lnTo>
                    <a:lnTo>
                      <a:pt x="337" y="454"/>
                    </a:lnTo>
                    <a:lnTo>
                      <a:pt x="302" y="501"/>
                    </a:lnTo>
                    <a:lnTo>
                      <a:pt x="244" y="535"/>
                    </a:lnTo>
                    <a:lnTo>
                      <a:pt x="197" y="523"/>
                    </a:lnTo>
                    <a:lnTo>
                      <a:pt x="163" y="512"/>
                    </a:lnTo>
                    <a:lnTo>
                      <a:pt x="128" y="477"/>
                    </a:lnTo>
                    <a:lnTo>
                      <a:pt x="23" y="582"/>
                    </a:lnTo>
                    <a:lnTo>
                      <a:pt x="0" y="512"/>
                    </a:lnTo>
                    <a:lnTo>
                      <a:pt x="105" y="407"/>
                    </a:lnTo>
                    <a:lnTo>
                      <a:pt x="116" y="268"/>
                    </a:lnTo>
                    <a:close/>
                  </a:path>
                </a:pathLst>
              </a:custGeom>
              <a:solidFill>
                <a:srgbClr val="00CC66"/>
              </a:solidFill>
              <a:ln w="9525">
                <a:solidFill>
                  <a:srgbClr val="00CC66"/>
                </a:solidFill>
                <a:round/>
                <a:headEnd/>
                <a:tailEnd/>
              </a:ln>
            </p:spPr>
            <p:txBody>
              <a:bodyPr/>
              <a:lstStyle/>
              <a:p>
                <a:endParaRPr lang="cs-CZ" dirty="0"/>
              </a:p>
            </p:txBody>
          </p:sp>
          <p:sp>
            <p:nvSpPr>
              <p:cNvPr id="12" name="Freeform 6"/>
              <p:cNvSpPr>
                <a:spLocks/>
              </p:cNvSpPr>
              <p:nvPr/>
            </p:nvSpPr>
            <p:spPr bwMode="auto">
              <a:xfrm>
                <a:off x="431" y="1502"/>
                <a:ext cx="97" cy="259"/>
              </a:xfrm>
              <a:custGeom>
                <a:avLst/>
                <a:gdLst>
                  <a:gd name="T0" fmla="*/ 94 w 291"/>
                  <a:gd name="T1" fmla="*/ 23 h 779"/>
                  <a:gd name="T2" fmla="*/ 152 w 291"/>
                  <a:gd name="T3" fmla="*/ 0 h 779"/>
                  <a:gd name="T4" fmla="*/ 222 w 291"/>
                  <a:gd name="T5" fmla="*/ 23 h 779"/>
                  <a:gd name="T6" fmla="*/ 269 w 291"/>
                  <a:gd name="T7" fmla="*/ 105 h 779"/>
                  <a:gd name="T8" fmla="*/ 291 w 291"/>
                  <a:gd name="T9" fmla="*/ 233 h 779"/>
                  <a:gd name="T10" fmla="*/ 291 w 291"/>
                  <a:gd name="T11" fmla="*/ 430 h 779"/>
                  <a:gd name="T12" fmla="*/ 256 w 291"/>
                  <a:gd name="T13" fmla="*/ 581 h 779"/>
                  <a:gd name="T14" fmla="*/ 222 w 291"/>
                  <a:gd name="T15" fmla="*/ 698 h 779"/>
                  <a:gd name="T16" fmla="*/ 128 w 291"/>
                  <a:gd name="T17" fmla="*/ 779 h 779"/>
                  <a:gd name="T18" fmla="*/ 47 w 291"/>
                  <a:gd name="T19" fmla="*/ 767 h 779"/>
                  <a:gd name="T20" fmla="*/ 0 w 291"/>
                  <a:gd name="T21" fmla="*/ 662 h 779"/>
                  <a:gd name="T22" fmla="*/ 36 w 291"/>
                  <a:gd name="T23" fmla="*/ 546 h 779"/>
                  <a:gd name="T24" fmla="*/ 70 w 291"/>
                  <a:gd name="T25" fmla="*/ 441 h 779"/>
                  <a:gd name="T26" fmla="*/ 81 w 291"/>
                  <a:gd name="T27" fmla="*/ 337 h 779"/>
                  <a:gd name="T28" fmla="*/ 70 w 291"/>
                  <a:gd name="T29" fmla="*/ 197 h 779"/>
                  <a:gd name="T30" fmla="*/ 70 w 291"/>
                  <a:gd name="T31" fmla="*/ 70 h 779"/>
                  <a:gd name="T32" fmla="*/ 94 w 291"/>
                  <a:gd name="T33" fmla="*/ 23 h 779"/>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91"/>
                  <a:gd name="T52" fmla="*/ 0 h 779"/>
                  <a:gd name="T53" fmla="*/ 291 w 291"/>
                  <a:gd name="T54" fmla="*/ 779 h 779"/>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91" h="779">
                    <a:moveTo>
                      <a:pt x="94" y="23"/>
                    </a:moveTo>
                    <a:lnTo>
                      <a:pt x="152" y="0"/>
                    </a:lnTo>
                    <a:lnTo>
                      <a:pt x="222" y="23"/>
                    </a:lnTo>
                    <a:lnTo>
                      <a:pt x="269" y="105"/>
                    </a:lnTo>
                    <a:lnTo>
                      <a:pt x="291" y="233"/>
                    </a:lnTo>
                    <a:lnTo>
                      <a:pt x="291" y="430"/>
                    </a:lnTo>
                    <a:lnTo>
                      <a:pt x="256" y="581"/>
                    </a:lnTo>
                    <a:lnTo>
                      <a:pt x="222" y="698"/>
                    </a:lnTo>
                    <a:lnTo>
                      <a:pt x="128" y="779"/>
                    </a:lnTo>
                    <a:lnTo>
                      <a:pt x="47" y="767"/>
                    </a:lnTo>
                    <a:lnTo>
                      <a:pt x="0" y="662"/>
                    </a:lnTo>
                    <a:lnTo>
                      <a:pt x="36" y="546"/>
                    </a:lnTo>
                    <a:lnTo>
                      <a:pt x="70" y="441"/>
                    </a:lnTo>
                    <a:lnTo>
                      <a:pt x="81" y="337"/>
                    </a:lnTo>
                    <a:lnTo>
                      <a:pt x="70" y="197"/>
                    </a:lnTo>
                    <a:lnTo>
                      <a:pt x="70" y="70"/>
                    </a:lnTo>
                    <a:lnTo>
                      <a:pt x="94" y="23"/>
                    </a:lnTo>
                    <a:close/>
                  </a:path>
                </a:pathLst>
              </a:custGeom>
              <a:solidFill>
                <a:srgbClr val="00CC66"/>
              </a:solidFill>
              <a:ln w="9525">
                <a:solidFill>
                  <a:srgbClr val="00CC66"/>
                </a:solidFill>
                <a:round/>
                <a:headEnd/>
                <a:tailEnd/>
              </a:ln>
            </p:spPr>
            <p:txBody>
              <a:bodyPr/>
              <a:lstStyle/>
              <a:p>
                <a:endParaRPr lang="cs-CZ" dirty="0"/>
              </a:p>
            </p:txBody>
          </p:sp>
          <p:sp>
            <p:nvSpPr>
              <p:cNvPr id="13" name="Freeform 7"/>
              <p:cNvSpPr>
                <a:spLocks/>
              </p:cNvSpPr>
              <p:nvPr/>
            </p:nvSpPr>
            <p:spPr bwMode="auto">
              <a:xfrm>
                <a:off x="156" y="1505"/>
                <a:ext cx="314" cy="198"/>
              </a:xfrm>
              <a:custGeom>
                <a:avLst/>
                <a:gdLst>
                  <a:gd name="T0" fmla="*/ 767 w 942"/>
                  <a:gd name="T1" fmla="*/ 93 h 593"/>
                  <a:gd name="T2" fmla="*/ 837 w 942"/>
                  <a:gd name="T3" fmla="*/ 23 h 593"/>
                  <a:gd name="T4" fmla="*/ 895 w 942"/>
                  <a:gd name="T5" fmla="*/ 0 h 593"/>
                  <a:gd name="T6" fmla="*/ 930 w 942"/>
                  <a:gd name="T7" fmla="*/ 12 h 593"/>
                  <a:gd name="T8" fmla="*/ 942 w 942"/>
                  <a:gd name="T9" fmla="*/ 58 h 593"/>
                  <a:gd name="T10" fmla="*/ 930 w 942"/>
                  <a:gd name="T11" fmla="*/ 104 h 593"/>
                  <a:gd name="T12" fmla="*/ 906 w 942"/>
                  <a:gd name="T13" fmla="*/ 116 h 593"/>
                  <a:gd name="T14" fmla="*/ 791 w 942"/>
                  <a:gd name="T15" fmla="*/ 186 h 593"/>
                  <a:gd name="T16" fmla="*/ 675 w 942"/>
                  <a:gd name="T17" fmla="*/ 267 h 593"/>
                  <a:gd name="T18" fmla="*/ 581 w 942"/>
                  <a:gd name="T19" fmla="*/ 325 h 593"/>
                  <a:gd name="T20" fmla="*/ 465 w 942"/>
                  <a:gd name="T21" fmla="*/ 372 h 593"/>
                  <a:gd name="T22" fmla="*/ 325 w 942"/>
                  <a:gd name="T23" fmla="*/ 419 h 593"/>
                  <a:gd name="T24" fmla="*/ 302 w 942"/>
                  <a:gd name="T25" fmla="*/ 442 h 593"/>
                  <a:gd name="T26" fmla="*/ 337 w 942"/>
                  <a:gd name="T27" fmla="*/ 569 h 593"/>
                  <a:gd name="T28" fmla="*/ 314 w 942"/>
                  <a:gd name="T29" fmla="*/ 569 h 593"/>
                  <a:gd name="T30" fmla="*/ 267 w 942"/>
                  <a:gd name="T31" fmla="*/ 477 h 593"/>
                  <a:gd name="T32" fmla="*/ 244 w 942"/>
                  <a:gd name="T33" fmla="*/ 477 h 593"/>
                  <a:gd name="T34" fmla="*/ 186 w 942"/>
                  <a:gd name="T35" fmla="*/ 593 h 593"/>
                  <a:gd name="T36" fmla="*/ 151 w 942"/>
                  <a:gd name="T37" fmla="*/ 593 h 593"/>
                  <a:gd name="T38" fmla="*/ 198 w 942"/>
                  <a:gd name="T39" fmla="*/ 477 h 593"/>
                  <a:gd name="T40" fmla="*/ 186 w 942"/>
                  <a:gd name="T41" fmla="*/ 442 h 593"/>
                  <a:gd name="T42" fmla="*/ 0 w 942"/>
                  <a:gd name="T43" fmla="*/ 453 h 593"/>
                  <a:gd name="T44" fmla="*/ 0 w 942"/>
                  <a:gd name="T45" fmla="*/ 419 h 593"/>
                  <a:gd name="T46" fmla="*/ 175 w 942"/>
                  <a:gd name="T47" fmla="*/ 395 h 593"/>
                  <a:gd name="T48" fmla="*/ 186 w 942"/>
                  <a:gd name="T49" fmla="*/ 372 h 593"/>
                  <a:gd name="T50" fmla="*/ 93 w 942"/>
                  <a:gd name="T51" fmla="*/ 303 h 593"/>
                  <a:gd name="T52" fmla="*/ 128 w 942"/>
                  <a:gd name="T53" fmla="*/ 290 h 593"/>
                  <a:gd name="T54" fmla="*/ 244 w 942"/>
                  <a:gd name="T55" fmla="*/ 348 h 593"/>
                  <a:gd name="T56" fmla="*/ 314 w 942"/>
                  <a:gd name="T57" fmla="*/ 348 h 593"/>
                  <a:gd name="T58" fmla="*/ 430 w 942"/>
                  <a:gd name="T59" fmla="*/ 337 h 593"/>
                  <a:gd name="T60" fmla="*/ 500 w 942"/>
                  <a:gd name="T61" fmla="*/ 303 h 593"/>
                  <a:gd name="T62" fmla="*/ 616 w 942"/>
                  <a:gd name="T63" fmla="*/ 244 h 593"/>
                  <a:gd name="T64" fmla="*/ 709 w 942"/>
                  <a:gd name="T65" fmla="*/ 151 h 593"/>
                  <a:gd name="T66" fmla="*/ 767 w 942"/>
                  <a:gd name="T67" fmla="*/ 93 h 59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942"/>
                  <a:gd name="T103" fmla="*/ 0 h 593"/>
                  <a:gd name="T104" fmla="*/ 942 w 942"/>
                  <a:gd name="T105" fmla="*/ 593 h 593"/>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942" h="593">
                    <a:moveTo>
                      <a:pt x="767" y="93"/>
                    </a:moveTo>
                    <a:lnTo>
                      <a:pt x="837" y="23"/>
                    </a:lnTo>
                    <a:lnTo>
                      <a:pt x="895" y="0"/>
                    </a:lnTo>
                    <a:lnTo>
                      <a:pt x="930" y="12"/>
                    </a:lnTo>
                    <a:lnTo>
                      <a:pt x="942" y="58"/>
                    </a:lnTo>
                    <a:lnTo>
                      <a:pt x="930" y="104"/>
                    </a:lnTo>
                    <a:lnTo>
                      <a:pt x="906" y="116"/>
                    </a:lnTo>
                    <a:lnTo>
                      <a:pt x="791" y="186"/>
                    </a:lnTo>
                    <a:lnTo>
                      <a:pt x="675" y="267"/>
                    </a:lnTo>
                    <a:lnTo>
                      <a:pt x="581" y="325"/>
                    </a:lnTo>
                    <a:lnTo>
                      <a:pt x="465" y="372"/>
                    </a:lnTo>
                    <a:lnTo>
                      <a:pt x="325" y="419"/>
                    </a:lnTo>
                    <a:lnTo>
                      <a:pt x="302" y="442"/>
                    </a:lnTo>
                    <a:lnTo>
                      <a:pt x="337" y="569"/>
                    </a:lnTo>
                    <a:lnTo>
                      <a:pt x="314" y="569"/>
                    </a:lnTo>
                    <a:lnTo>
                      <a:pt x="267" y="477"/>
                    </a:lnTo>
                    <a:lnTo>
                      <a:pt x="244" y="477"/>
                    </a:lnTo>
                    <a:lnTo>
                      <a:pt x="186" y="593"/>
                    </a:lnTo>
                    <a:lnTo>
                      <a:pt x="151" y="593"/>
                    </a:lnTo>
                    <a:lnTo>
                      <a:pt x="198" y="477"/>
                    </a:lnTo>
                    <a:lnTo>
                      <a:pt x="186" y="442"/>
                    </a:lnTo>
                    <a:lnTo>
                      <a:pt x="0" y="453"/>
                    </a:lnTo>
                    <a:lnTo>
                      <a:pt x="0" y="419"/>
                    </a:lnTo>
                    <a:lnTo>
                      <a:pt x="175" y="395"/>
                    </a:lnTo>
                    <a:lnTo>
                      <a:pt x="186" y="372"/>
                    </a:lnTo>
                    <a:lnTo>
                      <a:pt x="93" y="303"/>
                    </a:lnTo>
                    <a:lnTo>
                      <a:pt x="128" y="290"/>
                    </a:lnTo>
                    <a:lnTo>
                      <a:pt x="244" y="348"/>
                    </a:lnTo>
                    <a:lnTo>
                      <a:pt x="314" y="348"/>
                    </a:lnTo>
                    <a:lnTo>
                      <a:pt x="430" y="337"/>
                    </a:lnTo>
                    <a:lnTo>
                      <a:pt x="500" y="303"/>
                    </a:lnTo>
                    <a:lnTo>
                      <a:pt x="616" y="244"/>
                    </a:lnTo>
                    <a:lnTo>
                      <a:pt x="709" y="151"/>
                    </a:lnTo>
                    <a:lnTo>
                      <a:pt x="767" y="93"/>
                    </a:lnTo>
                    <a:close/>
                  </a:path>
                </a:pathLst>
              </a:custGeom>
              <a:solidFill>
                <a:srgbClr val="00CC66"/>
              </a:solidFill>
              <a:ln w="9525">
                <a:solidFill>
                  <a:srgbClr val="00CC66"/>
                </a:solidFill>
                <a:round/>
                <a:headEnd/>
                <a:tailEnd/>
              </a:ln>
            </p:spPr>
            <p:txBody>
              <a:bodyPr/>
              <a:lstStyle/>
              <a:p>
                <a:endParaRPr lang="cs-CZ" dirty="0"/>
              </a:p>
            </p:txBody>
          </p:sp>
          <p:sp>
            <p:nvSpPr>
              <p:cNvPr id="14" name="Freeform 8"/>
              <p:cNvSpPr>
                <a:spLocks/>
              </p:cNvSpPr>
              <p:nvPr/>
            </p:nvSpPr>
            <p:spPr bwMode="auto">
              <a:xfrm>
                <a:off x="485" y="1428"/>
                <a:ext cx="349" cy="109"/>
              </a:xfrm>
              <a:custGeom>
                <a:avLst/>
                <a:gdLst>
                  <a:gd name="T0" fmla="*/ 0 w 1046"/>
                  <a:gd name="T1" fmla="*/ 256 h 326"/>
                  <a:gd name="T2" fmla="*/ 12 w 1046"/>
                  <a:gd name="T3" fmla="*/ 210 h 326"/>
                  <a:gd name="T4" fmla="*/ 163 w 1046"/>
                  <a:gd name="T5" fmla="*/ 151 h 326"/>
                  <a:gd name="T6" fmla="*/ 326 w 1046"/>
                  <a:gd name="T7" fmla="*/ 93 h 326"/>
                  <a:gd name="T8" fmla="*/ 582 w 1046"/>
                  <a:gd name="T9" fmla="*/ 58 h 326"/>
                  <a:gd name="T10" fmla="*/ 814 w 1046"/>
                  <a:gd name="T11" fmla="*/ 69 h 326"/>
                  <a:gd name="T12" fmla="*/ 896 w 1046"/>
                  <a:gd name="T13" fmla="*/ 69 h 326"/>
                  <a:gd name="T14" fmla="*/ 1023 w 1046"/>
                  <a:gd name="T15" fmla="*/ 0 h 326"/>
                  <a:gd name="T16" fmla="*/ 1046 w 1046"/>
                  <a:gd name="T17" fmla="*/ 23 h 326"/>
                  <a:gd name="T18" fmla="*/ 931 w 1046"/>
                  <a:gd name="T19" fmla="*/ 116 h 326"/>
                  <a:gd name="T20" fmla="*/ 837 w 1046"/>
                  <a:gd name="T21" fmla="*/ 210 h 326"/>
                  <a:gd name="T22" fmla="*/ 779 w 1046"/>
                  <a:gd name="T23" fmla="*/ 303 h 326"/>
                  <a:gd name="T24" fmla="*/ 745 w 1046"/>
                  <a:gd name="T25" fmla="*/ 268 h 326"/>
                  <a:gd name="T26" fmla="*/ 756 w 1046"/>
                  <a:gd name="T27" fmla="*/ 210 h 326"/>
                  <a:gd name="T28" fmla="*/ 768 w 1046"/>
                  <a:gd name="T29" fmla="*/ 140 h 326"/>
                  <a:gd name="T30" fmla="*/ 709 w 1046"/>
                  <a:gd name="T31" fmla="*/ 128 h 326"/>
                  <a:gd name="T32" fmla="*/ 582 w 1046"/>
                  <a:gd name="T33" fmla="*/ 116 h 326"/>
                  <a:gd name="T34" fmla="*/ 477 w 1046"/>
                  <a:gd name="T35" fmla="*/ 116 h 326"/>
                  <a:gd name="T36" fmla="*/ 314 w 1046"/>
                  <a:gd name="T37" fmla="*/ 163 h 326"/>
                  <a:gd name="T38" fmla="*/ 151 w 1046"/>
                  <a:gd name="T39" fmla="*/ 256 h 326"/>
                  <a:gd name="T40" fmla="*/ 0 w 1046"/>
                  <a:gd name="T41" fmla="*/ 326 h 326"/>
                  <a:gd name="T42" fmla="*/ 0 w 1046"/>
                  <a:gd name="T43" fmla="*/ 256 h 32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046"/>
                  <a:gd name="T67" fmla="*/ 0 h 326"/>
                  <a:gd name="T68" fmla="*/ 1046 w 1046"/>
                  <a:gd name="T69" fmla="*/ 326 h 32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046" h="326">
                    <a:moveTo>
                      <a:pt x="0" y="256"/>
                    </a:moveTo>
                    <a:lnTo>
                      <a:pt x="12" y="210"/>
                    </a:lnTo>
                    <a:lnTo>
                      <a:pt x="163" y="151"/>
                    </a:lnTo>
                    <a:lnTo>
                      <a:pt x="326" y="93"/>
                    </a:lnTo>
                    <a:lnTo>
                      <a:pt x="582" y="58"/>
                    </a:lnTo>
                    <a:lnTo>
                      <a:pt x="814" y="69"/>
                    </a:lnTo>
                    <a:lnTo>
                      <a:pt x="896" y="69"/>
                    </a:lnTo>
                    <a:lnTo>
                      <a:pt x="1023" y="0"/>
                    </a:lnTo>
                    <a:lnTo>
                      <a:pt x="1046" y="23"/>
                    </a:lnTo>
                    <a:lnTo>
                      <a:pt x="931" y="116"/>
                    </a:lnTo>
                    <a:lnTo>
                      <a:pt x="837" y="210"/>
                    </a:lnTo>
                    <a:lnTo>
                      <a:pt x="779" y="303"/>
                    </a:lnTo>
                    <a:lnTo>
                      <a:pt x="745" y="268"/>
                    </a:lnTo>
                    <a:lnTo>
                      <a:pt x="756" y="210"/>
                    </a:lnTo>
                    <a:lnTo>
                      <a:pt x="768" y="140"/>
                    </a:lnTo>
                    <a:lnTo>
                      <a:pt x="709" y="128"/>
                    </a:lnTo>
                    <a:lnTo>
                      <a:pt x="582" y="116"/>
                    </a:lnTo>
                    <a:lnTo>
                      <a:pt x="477" y="116"/>
                    </a:lnTo>
                    <a:lnTo>
                      <a:pt x="314" y="163"/>
                    </a:lnTo>
                    <a:lnTo>
                      <a:pt x="151" y="256"/>
                    </a:lnTo>
                    <a:lnTo>
                      <a:pt x="0" y="326"/>
                    </a:lnTo>
                    <a:lnTo>
                      <a:pt x="0" y="256"/>
                    </a:lnTo>
                    <a:close/>
                  </a:path>
                </a:pathLst>
              </a:custGeom>
              <a:solidFill>
                <a:srgbClr val="00CC66"/>
              </a:solidFill>
              <a:ln w="9525">
                <a:solidFill>
                  <a:srgbClr val="00CC66"/>
                </a:solidFill>
                <a:round/>
                <a:headEnd/>
                <a:tailEnd/>
              </a:ln>
            </p:spPr>
            <p:txBody>
              <a:bodyPr/>
              <a:lstStyle/>
              <a:p>
                <a:endParaRPr lang="cs-CZ" dirty="0"/>
              </a:p>
            </p:txBody>
          </p:sp>
          <p:sp>
            <p:nvSpPr>
              <p:cNvPr id="15" name="Freeform 9"/>
              <p:cNvSpPr>
                <a:spLocks/>
              </p:cNvSpPr>
              <p:nvPr/>
            </p:nvSpPr>
            <p:spPr bwMode="auto">
              <a:xfrm>
                <a:off x="450" y="1691"/>
                <a:ext cx="105" cy="349"/>
              </a:xfrm>
              <a:custGeom>
                <a:avLst/>
                <a:gdLst>
                  <a:gd name="T0" fmla="*/ 93 w 314"/>
                  <a:gd name="T1" fmla="*/ 0 h 1045"/>
                  <a:gd name="T2" fmla="*/ 151 w 314"/>
                  <a:gd name="T3" fmla="*/ 23 h 1045"/>
                  <a:gd name="T4" fmla="*/ 198 w 314"/>
                  <a:gd name="T5" fmla="*/ 139 h 1045"/>
                  <a:gd name="T6" fmla="*/ 222 w 314"/>
                  <a:gd name="T7" fmla="*/ 267 h 1045"/>
                  <a:gd name="T8" fmla="*/ 233 w 314"/>
                  <a:gd name="T9" fmla="*/ 441 h 1045"/>
                  <a:gd name="T10" fmla="*/ 187 w 314"/>
                  <a:gd name="T11" fmla="*/ 627 h 1045"/>
                  <a:gd name="T12" fmla="*/ 117 w 314"/>
                  <a:gd name="T13" fmla="*/ 789 h 1045"/>
                  <a:gd name="T14" fmla="*/ 128 w 314"/>
                  <a:gd name="T15" fmla="*/ 847 h 1045"/>
                  <a:gd name="T16" fmla="*/ 292 w 314"/>
                  <a:gd name="T17" fmla="*/ 929 h 1045"/>
                  <a:gd name="T18" fmla="*/ 314 w 314"/>
                  <a:gd name="T19" fmla="*/ 975 h 1045"/>
                  <a:gd name="T20" fmla="*/ 222 w 314"/>
                  <a:gd name="T21" fmla="*/ 1045 h 1045"/>
                  <a:gd name="T22" fmla="*/ 175 w 314"/>
                  <a:gd name="T23" fmla="*/ 1010 h 1045"/>
                  <a:gd name="T24" fmla="*/ 82 w 314"/>
                  <a:gd name="T25" fmla="*/ 905 h 1045"/>
                  <a:gd name="T26" fmla="*/ 0 w 314"/>
                  <a:gd name="T27" fmla="*/ 847 h 1045"/>
                  <a:gd name="T28" fmla="*/ 0 w 314"/>
                  <a:gd name="T29" fmla="*/ 813 h 1045"/>
                  <a:gd name="T30" fmla="*/ 46 w 314"/>
                  <a:gd name="T31" fmla="*/ 743 h 1045"/>
                  <a:gd name="T32" fmla="*/ 117 w 314"/>
                  <a:gd name="T33" fmla="*/ 638 h 1045"/>
                  <a:gd name="T34" fmla="*/ 164 w 314"/>
                  <a:gd name="T35" fmla="*/ 475 h 1045"/>
                  <a:gd name="T36" fmla="*/ 164 w 314"/>
                  <a:gd name="T37" fmla="*/ 267 h 1045"/>
                  <a:gd name="T38" fmla="*/ 128 w 314"/>
                  <a:gd name="T39" fmla="*/ 150 h 1045"/>
                  <a:gd name="T40" fmla="*/ 82 w 314"/>
                  <a:gd name="T41" fmla="*/ 92 h 1045"/>
                  <a:gd name="T42" fmla="*/ 93 w 314"/>
                  <a:gd name="T43" fmla="*/ 0 h 1045"/>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314"/>
                  <a:gd name="T67" fmla="*/ 0 h 1045"/>
                  <a:gd name="T68" fmla="*/ 314 w 314"/>
                  <a:gd name="T69" fmla="*/ 1045 h 1045"/>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314" h="1045">
                    <a:moveTo>
                      <a:pt x="93" y="0"/>
                    </a:moveTo>
                    <a:lnTo>
                      <a:pt x="151" y="23"/>
                    </a:lnTo>
                    <a:lnTo>
                      <a:pt x="198" y="139"/>
                    </a:lnTo>
                    <a:lnTo>
                      <a:pt x="222" y="267"/>
                    </a:lnTo>
                    <a:lnTo>
                      <a:pt x="233" y="441"/>
                    </a:lnTo>
                    <a:lnTo>
                      <a:pt x="187" y="627"/>
                    </a:lnTo>
                    <a:lnTo>
                      <a:pt x="117" y="789"/>
                    </a:lnTo>
                    <a:lnTo>
                      <a:pt x="128" y="847"/>
                    </a:lnTo>
                    <a:lnTo>
                      <a:pt x="292" y="929"/>
                    </a:lnTo>
                    <a:lnTo>
                      <a:pt x="314" y="975"/>
                    </a:lnTo>
                    <a:lnTo>
                      <a:pt x="222" y="1045"/>
                    </a:lnTo>
                    <a:lnTo>
                      <a:pt x="175" y="1010"/>
                    </a:lnTo>
                    <a:lnTo>
                      <a:pt x="82" y="905"/>
                    </a:lnTo>
                    <a:lnTo>
                      <a:pt x="0" y="847"/>
                    </a:lnTo>
                    <a:lnTo>
                      <a:pt x="0" y="813"/>
                    </a:lnTo>
                    <a:lnTo>
                      <a:pt x="46" y="743"/>
                    </a:lnTo>
                    <a:lnTo>
                      <a:pt x="117" y="638"/>
                    </a:lnTo>
                    <a:lnTo>
                      <a:pt x="164" y="475"/>
                    </a:lnTo>
                    <a:lnTo>
                      <a:pt x="164" y="267"/>
                    </a:lnTo>
                    <a:lnTo>
                      <a:pt x="128" y="150"/>
                    </a:lnTo>
                    <a:lnTo>
                      <a:pt x="82" y="92"/>
                    </a:lnTo>
                    <a:lnTo>
                      <a:pt x="93" y="0"/>
                    </a:lnTo>
                    <a:close/>
                  </a:path>
                </a:pathLst>
              </a:custGeom>
              <a:solidFill>
                <a:srgbClr val="00CC66"/>
              </a:solidFill>
              <a:ln w="9525">
                <a:solidFill>
                  <a:srgbClr val="00CC66"/>
                </a:solidFill>
                <a:round/>
                <a:headEnd/>
                <a:tailEnd/>
              </a:ln>
            </p:spPr>
            <p:txBody>
              <a:bodyPr/>
              <a:lstStyle/>
              <a:p>
                <a:endParaRPr lang="cs-CZ" dirty="0"/>
              </a:p>
            </p:txBody>
          </p:sp>
          <p:sp>
            <p:nvSpPr>
              <p:cNvPr id="16" name="Freeform 10"/>
              <p:cNvSpPr>
                <a:spLocks/>
              </p:cNvSpPr>
              <p:nvPr/>
            </p:nvSpPr>
            <p:spPr bwMode="auto">
              <a:xfrm>
                <a:off x="326" y="1695"/>
                <a:ext cx="140" cy="380"/>
              </a:xfrm>
              <a:custGeom>
                <a:avLst/>
                <a:gdLst>
                  <a:gd name="T0" fmla="*/ 222 w 420"/>
                  <a:gd name="T1" fmla="*/ 139 h 1139"/>
                  <a:gd name="T2" fmla="*/ 269 w 420"/>
                  <a:gd name="T3" fmla="*/ 35 h 1139"/>
                  <a:gd name="T4" fmla="*/ 385 w 420"/>
                  <a:gd name="T5" fmla="*/ 0 h 1139"/>
                  <a:gd name="T6" fmla="*/ 420 w 420"/>
                  <a:gd name="T7" fmla="*/ 57 h 1139"/>
                  <a:gd name="T8" fmla="*/ 338 w 420"/>
                  <a:gd name="T9" fmla="*/ 151 h 1139"/>
                  <a:gd name="T10" fmla="*/ 291 w 420"/>
                  <a:gd name="T11" fmla="*/ 209 h 1139"/>
                  <a:gd name="T12" fmla="*/ 280 w 420"/>
                  <a:gd name="T13" fmla="*/ 325 h 1139"/>
                  <a:gd name="T14" fmla="*/ 257 w 420"/>
                  <a:gd name="T15" fmla="*/ 522 h 1139"/>
                  <a:gd name="T16" fmla="*/ 269 w 420"/>
                  <a:gd name="T17" fmla="*/ 778 h 1139"/>
                  <a:gd name="T18" fmla="*/ 280 w 420"/>
                  <a:gd name="T19" fmla="*/ 894 h 1139"/>
                  <a:gd name="T20" fmla="*/ 304 w 420"/>
                  <a:gd name="T21" fmla="*/ 941 h 1139"/>
                  <a:gd name="T22" fmla="*/ 291 w 420"/>
                  <a:gd name="T23" fmla="*/ 987 h 1139"/>
                  <a:gd name="T24" fmla="*/ 210 w 420"/>
                  <a:gd name="T25" fmla="*/ 1023 h 1139"/>
                  <a:gd name="T26" fmla="*/ 83 w 420"/>
                  <a:gd name="T27" fmla="*/ 1139 h 1139"/>
                  <a:gd name="T28" fmla="*/ 36 w 420"/>
                  <a:gd name="T29" fmla="*/ 1139 h 1139"/>
                  <a:gd name="T30" fmla="*/ 0 w 420"/>
                  <a:gd name="T31" fmla="*/ 1046 h 1139"/>
                  <a:gd name="T32" fmla="*/ 83 w 420"/>
                  <a:gd name="T33" fmla="*/ 987 h 1139"/>
                  <a:gd name="T34" fmla="*/ 187 w 420"/>
                  <a:gd name="T35" fmla="*/ 952 h 1139"/>
                  <a:gd name="T36" fmla="*/ 233 w 420"/>
                  <a:gd name="T37" fmla="*/ 929 h 1139"/>
                  <a:gd name="T38" fmla="*/ 222 w 420"/>
                  <a:gd name="T39" fmla="*/ 824 h 1139"/>
                  <a:gd name="T40" fmla="*/ 199 w 420"/>
                  <a:gd name="T41" fmla="*/ 592 h 1139"/>
                  <a:gd name="T42" fmla="*/ 187 w 420"/>
                  <a:gd name="T43" fmla="*/ 395 h 1139"/>
                  <a:gd name="T44" fmla="*/ 199 w 420"/>
                  <a:gd name="T45" fmla="*/ 232 h 1139"/>
                  <a:gd name="T46" fmla="*/ 222 w 420"/>
                  <a:gd name="T47" fmla="*/ 139 h 1139"/>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420"/>
                  <a:gd name="T73" fmla="*/ 0 h 1139"/>
                  <a:gd name="T74" fmla="*/ 420 w 420"/>
                  <a:gd name="T75" fmla="*/ 1139 h 1139"/>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420" h="1139">
                    <a:moveTo>
                      <a:pt x="222" y="139"/>
                    </a:moveTo>
                    <a:lnTo>
                      <a:pt x="269" y="35"/>
                    </a:lnTo>
                    <a:lnTo>
                      <a:pt x="385" y="0"/>
                    </a:lnTo>
                    <a:lnTo>
                      <a:pt x="420" y="57"/>
                    </a:lnTo>
                    <a:lnTo>
                      <a:pt x="338" y="151"/>
                    </a:lnTo>
                    <a:lnTo>
                      <a:pt x="291" y="209"/>
                    </a:lnTo>
                    <a:lnTo>
                      <a:pt x="280" y="325"/>
                    </a:lnTo>
                    <a:lnTo>
                      <a:pt x="257" y="522"/>
                    </a:lnTo>
                    <a:lnTo>
                      <a:pt x="269" y="778"/>
                    </a:lnTo>
                    <a:lnTo>
                      <a:pt x="280" y="894"/>
                    </a:lnTo>
                    <a:lnTo>
                      <a:pt x="304" y="941"/>
                    </a:lnTo>
                    <a:lnTo>
                      <a:pt x="291" y="987"/>
                    </a:lnTo>
                    <a:lnTo>
                      <a:pt x="210" y="1023"/>
                    </a:lnTo>
                    <a:lnTo>
                      <a:pt x="83" y="1139"/>
                    </a:lnTo>
                    <a:lnTo>
                      <a:pt x="36" y="1139"/>
                    </a:lnTo>
                    <a:lnTo>
                      <a:pt x="0" y="1046"/>
                    </a:lnTo>
                    <a:lnTo>
                      <a:pt x="83" y="987"/>
                    </a:lnTo>
                    <a:lnTo>
                      <a:pt x="187" y="952"/>
                    </a:lnTo>
                    <a:lnTo>
                      <a:pt x="233" y="929"/>
                    </a:lnTo>
                    <a:lnTo>
                      <a:pt x="222" y="824"/>
                    </a:lnTo>
                    <a:lnTo>
                      <a:pt x="199" y="592"/>
                    </a:lnTo>
                    <a:lnTo>
                      <a:pt x="187" y="395"/>
                    </a:lnTo>
                    <a:lnTo>
                      <a:pt x="199" y="232"/>
                    </a:lnTo>
                    <a:lnTo>
                      <a:pt x="222" y="139"/>
                    </a:lnTo>
                    <a:close/>
                  </a:path>
                </a:pathLst>
              </a:custGeom>
              <a:solidFill>
                <a:srgbClr val="00CC66"/>
              </a:solidFill>
              <a:ln w="9525">
                <a:solidFill>
                  <a:srgbClr val="00CC66"/>
                </a:solidFill>
                <a:round/>
                <a:headEnd/>
                <a:tailEnd/>
              </a:ln>
            </p:spPr>
            <p:txBody>
              <a:bodyPr/>
              <a:lstStyle/>
              <a:p>
                <a:endParaRPr lang="cs-CZ" dirty="0"/>
              </a:p>
            </p:txBody>
          </p:sp>
        </p:grpSp>
        <p:grpSp>
          <p:nvGrpSpPr>
            <p:cNvPr id="6" name="Group 11"/>
            <p:cNvGrpSpPr>
              <a:grpSpLocks/>
            </p:cNvGrpSpPr>
            <p:nvPr/>
          </p:nvGrpSpPr>
          <p:grpSpPr bwMode="auto">
            <a:xfrm>
              <a:off x="645" y="1056"/>
              <a:ext cx="722" cy="817"/>
              <a:chOff x="645" y="1219"/>
              <a:chExt cx="722" cy="817"/>
            </a:xfrm>
          </p:grpSpPr>
          <p:sp>
            <p:nvSpPr>
              <p:cNvPr id="7" name="Freeform 12"/>
              <p:cNvSpPr>
                <a:spLocks/>
              </p:cNvSpPr>
              <p:nvPr/>
            </p:nvSpPr>
            <p:spPr bwMode="auto">
              <a:xfrm>
                <a:off x="645" y="1219"/>
                <a:ext cx="722" cy="817"/>
              </a:xfrm>
              <a:custGeom>
                <a:avLst/>
                <a:gdLst>
                  <a:gd name="T0" fmla="*/ 477 w 2164"/>
                  <a:gd name="T1" fmla="*/ 686 h 2451"/>
                  <a:gd name="T2" fmla="*/ 47 w 2164"/>
                  <a:gd name="T3" fmla="*/ 1324 h 2451"/>
                  <a:gd name="T4" fmla="*/ 12 w 2164"/>
                  <a:gd name="T5" fmla="*/ 1812 h 2451"/>
                  <a:gd name="T6" fmla="*/ 326 w 2164"/>
                  <a:gd name="T7" fmla="*/ 2208 h 2451"/>
                  <a:gd name="T8" fmla="*/ 849 w 2164"/>
                  <a:gd name="T9" fmla="*/ 2416 h 2451"/>
                  <a:gd name="T10" fmla="*/ 1698 w 2164"/>
                  <a:gd name="T11" fmla="*/ 2335 h 2451"/>
                  <a:gd name="T12" fmla="*/ 2070 w 2164"/>
                  <a:gd name="T13" fmla="*/ 1964 h 2451"/>
                  <a:gd name="T14" fmla="*/ 2164 w 2164"/>
                  <a:gd name="T15" fmla="*/ 1360 h 2451"/>
                  <a:gd name="T16" fmla="*/ 1896 w 2164"/>
                  <a:gd name="T17" fmla="*/ 860 h 2451"/>
                  <a:gd name="T18" fmla="*/ 1419 w 2164"/>
                  <a:gd name="T19" fmla="*/ 535 h 2451"/>
                  <a:gd name="T20" fmla="*/ 1593 w 2164"/>
                  <a:gd name="T21" fmla="*/ 174 h 2451"/>
                  <a:gd name="T22" fmla="*/ 1443 w 2164"/>
                  <a:gd name="T23" fmla="*/ 71 h 2451"/>
                  <a:gd name="T24" fmla="*/ 1187 w 2164"/>
                  <a:gd name="T25" fmla="*/ 291 h 2451"/>
                  <a:gd name="T26" fmla="*/ 1221 w 2164"/>
                  <a:gd name="T27" fmla="*/ 0 h 2451"/>
                  <a:gd name="T28" fmla="*/ 1024 w 2164"/>
                  <a:gd name="T29" fmla="*/ 152 h 2451"/>
                  <a:gd name="T30" fmla="*/ 896 w 2164"/>
                  <a:gd name="T31" fmla="*/ 302 h 2451"/>
                  <a:gd name="T32" fmla="*/ 559 w 2164"/>
                  <a:gd name="T33" fmla="*/ 35 h 2451"/>
                  <a:gd name="T34" fmla="*/ 674 w 2164"/>
                  <a:gd name="T35" fmla="*/ 337 h 2451"/>
                  <a:gd name="T36" fmla="*/ 791 w 2164"/>
                  <a:gd name="T37" fmla="*/ 628 h 2451"/>
                  <a:gd name="T38" fmla="*/ 1210 w 2164"/>
                  <a:gd name="T39" fmla="*/ 732 h 2451"/>
                  <a:gd name="T40" fmla="*/ 1443 w 2164"/>
                  <a:gd name="T41" fmla="*/ 617 h 2451"/>
                  <a:gd name="T42" fmla="*/ 1140 w 2164"/>
                  <a:gd name="T43" fmla="*/ 686 h 2451"/>
                  <a:gd name="T44" fmla="*/ 1349 w 2164"/>
                  <a:gd name="T45" fmla="*/ 593 h 2451"/>
                  <a:gd name="T46" fmla="*/ 1245 w 2164"/>
                  <a:gd name="T47" fmla="*/ 581 h 2451"/>
                  <a:gd name="T48" fmla="*/ 907 w 2164"/>
                  <a:gd name="T49" fmla="*/ 570 h 2451"/>
                  <a:gd name="T50" fmla="*/ 721 w 2164"/>
                  <a:gd name="T51" fmla="*/ 326 h 2451"/>
                  <a:gd name="T52" fmla="*/ 640 w 2164"/>
                  <a:gd name="T53" fmla="*/ 129 h 2451"/>
                  <a:gd name="T54" fmla="*/ 802 w 2164"/>
                  <a:gd name="T55" fmla="*/ 279 h 2451"/>
                  <a:gd name="T56" fmla="*/ 977 w 2164"/>
                  <a:gd name="T57" fmla="*/ 418 h 2451"/>
                  <a:gd name="T58" fmla="*/ 977 w 2164"/>
                  <a:gd name="T59" fmla="*/ 244 h 2451"/>
                  <a:gd name="T60" fmla="*/ 1035 w 2164"/>
                  <a:gd name="T61" fmla="*/ 360 h 2451"/>
                  <a:gd name="T62" fmla="*/ 1140 w 2164"/>
                  <a:gd name="T63" fmla="*/ 232 h 2451"/>
                  <a:gd name="T64" fmla="*/ 1187 w 2164"/>
                  <a:gd name="T65" fmla="*/ 407 h 2451"/>
                  <a:gd name="T66" fmla="*/ 1361 w 2164"/>
                  <a:gd name="T67" fmla="*/ 198 h 2451"/>
                  <a:gd name="T68" fmla="*/ 1291 w 2164"/>
                  <a:gd name="T69" fmla="*/ 384 h 2451"/>
                  <a:gd name="T70" fmla="*/ 1535 w 2164"/>
                  <a:gd name="T71" fmla="*/ 268 h 2451"/>
                  <a:gd name="T72" fmla="*/ 1315 w 2164"/>
                  <a:gd name="T73" fmla="*/ 535 h 2451"/>
                  <a:gd name="T74" fmla="*/ 1629 w 2164"/>
                  <a:gd name="T75" fmla="*/ 697 h 2451"/>
                  <a:gd name="T76" fmla="*/ 1989 w 2164"/>
                  <a:gd name="T77" fmla="*/ 1081 h 2451"/>
                  <a:gd name="T78" fmla="*/ 2093 w 2164"/>
                  <a:gd name="T79" fmla="*/ 1604 h 2451"/>
                  <a:gd name="T80" fmla="*/ 1943 w 2164"/>
                  <a:gd name="T81" fmla="*/ 2068 h 2451"/>
                  <a:gd name="T82" fmla="*/ 1593 w 2164"/>
                  <a:gd name="T83" fmla="*/ 2300 h 2451"/>
                  <a:gd name="T84" fmla="*/ 1082 w 2164"/>
                  <a:gd name="T85" fmla="*/ 2370 h 2451"/>
                  <a:gd name="T86" fmla="*/ 465 w 2164"/>
                  <a:gd name="T87" fmla="*/ 2195 h 2451"/>
                  <a:gd name="T88" fmla="*/ 105 w 2164"/>
                  <a:gd name="T89" fmla="*/ 1917 h 2451"/>
                  <a:gd name="T90" fmla="*/ 82 w 2164"/>
                  <a:gd name="T91" fmla="*/ 1429 h 2451"/>
                  <a:gd name="T92" fmla="*/ 407 w 2164"/>
                  <a:gd name="T93" fmla="*/ 883 h 2451"/>
                  <a:gd name="T94" fmla="*/ 779 w 2164"/>
                  <a:gd name="T95" fmla="*/ 512 h 2451"/>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164"/>
                  <a:gd name="T145" fmla="*/ 0 h 2451"/>
                  <a:gd name="T146" fmla="*/ 2164 w 2164"/>
                  <a:gd name="T147" fmla="*/ 2451 h 2451"/>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164" h="2451">
                    <a:moveTo>
                      <a:pt x="756" y="454"/>
                    </a:moveTo>
                    <a:lnTo>
                      <a:pt x="629" y="570"/>
                    </a:lnTo>
                    <a:lnTo>
                      <a:pt x="477" y="686"/>
                    </a:lnTo>
                    <a:lnTo>
                      <a:pt x="315" y="872"/>
                    </a:lnTo>
                    <a:lnTo>
                      <a:pt x="140" y="1116"/>
                    </a:lnTo>
                    <a:lnTo>
                      <a:pt x="47" y="1324"/>
                    </a:lnTo>
                    <a:lnTo>
                      <a:pt x="0" y="1487"/>
                    </a:lnTo>
                    <a:lnTo>
                      <a:pt x="0" y="1591"/>
                    </a:lnTo>
                    <a:lnTo>
                      <a:pt x="12" y="1812"/>
                    </a:lnTo>
                    <a:lnTo>
                      <a:pt x="47" y="1975"/>
                    </a:lnTo>
                    <a:lnTo>
                      <a:pt x="140" y="2079"/>
                    </a:lnTo>
                    <a:lnTo>
                      <a:pt x="326" y="2208"/>
                    </a:lnTo>
                    <a:lnTo>
                      <a:pt x="501" y="2289"/>
                    </a:lnTo>
                    <a:lnTo>
                      <a:pt x="721" y="2370"/>
                    </a:lnTo>
                    <a:lnTo>
                      <a:pt x="849" y="2416"/>
                    </a:lnTo>
                    <a:lnTo>
                      <a:pt x="1070" y="2451"/>
                    </a:lnTo>
                    <a:lnTo>
                      <a:pt x="1407" y="2416"/>
                    </a:lnTo>
                    <a:lnTo>
                      <a:pt x="1698" y="2335"/>
                    </a:lnTo>
                    <a:lnTo>
                      <a:pt x="1884" y="2219"/>
                    </a:lnTo>
                    <a:lnTo>
                      <a:pt x="2001" y="2092"/>
                    </a:lnTo>
                    <a:lnTo>
                      <a:pt x="2070" y="1964"/>
                    </a:lnTo>
                    <a:lnTo>
                      <a:pt x="2140" y="1801"/>
                    </a:lnTo>
                    <a:lnTo>
                      <a:pt x="2164" y="1615"/>
                    </a:lnTo>
                    <a:lnTo>
                      <a:pt x="2164" y="1360"/>
                    </a:lnTo>
                    <a:lnTo>
                      <a:pt x="2117" y="1197"/>
                    </a:lnTo>
                    <a:lnTo>
                      <a:pt x="2024" y="1022"/>
                    </a:lnTo>
                    <a:lnTo>
                      <a:pt x="1896" y="860"/>
                    </a:lnTo>
                    <a:lnTo>
                      <a:pt x="1756" y="732"/>
                    </a:lnTo>
                    <a:lnTo>
                      <a:pt x="1617" y="628"/>
                    </a:lnTo>
                    <a:lnTo>
                      <a:pt x="1419" y="535"/>
                    </a:lnTo>
                    <a:lnTo>
                      <a:pt x="1407" y="476"/>
                    </a:lnTo>
                    <a:lnTo>
                      <a:pt x="1582" y="291"/>
                    </a:lnTo>
                    <a:lnTo>
                      <a:pt x="1593" y="174"/>
                    </a:lnTo>
                    <a:lnTo>
                      <a:pt x="1396" y="291"/>
                    </a:lnTo>
                    <a:lnTo>
                      <a:pt x="1465" y="82"/>
                    </a:lnTo>
                    <a:lnTo>
                      <a:pt x="1443" y="71"/>
                    </a:lnTo>
                    <a:lnTo>
                      <a:pt x="1373" y="71"/>
                    </a:lnTo>
                    <a:lnTo>
                      <a:pt x="1256" y="210"/>
                    </a:lnTo>
                    <a:lnTo>
                      <a:pt x="1187" y="291"/>
                    </a:lnTo>
                    <a:lnTo>
                      <a:pt x="1210" y="140"/>
                    </a:lnTo>
                    <a:lnTo>
                      <a:pt x="1256" y="24"/>
                    </a:lnTo>
                    <a:lnTo>
                      <a:pt x="1221" y="0"/>
                    </a:lnTo>
                    <a:lnTo>
                      <a:pt x="1140" y="71"/>
                    </a:lnTo>
                    <a:lnTo>
                      <a:pt x="1059" y="244"/>
                    </a:lnTo>
                    <a:lnTo>
                      <a:pt x="1024" y="152"/>
                    </a:lnTo>
                    <a:lnTo>
                      <a:pt x="954" y="116"/>
                    </a:lnTo>
                    <a:lnTo>
                      <a:pt x="907" y="232"/>
                    </a:lnTo>
                    <a:lnTo>
                      <a:pt x="896" y="302"/>
                    </a:lnTo>
                    <a:lnTo>
                      <a:pt x="768" y="140"/>
                    </a:lnTo>
                    <a:lnTo>
                      <a:pt x="605" y="12"/>
                    </a:lnTo>
                    <a:lnTo>
                      <a:pt x="559" y="35"/>
                    </a:lnTo>
                    <a:lnTo>
                      <a:pt x="547" y="105"/>
                    </a:lnTo>
                    <a:lnTo>
                      <a:pt x="605" y="210"/>
                    </a:lnTo>
                    <a:lnTo>
                      <a:pt x="674" y="337"/>
                    </a:lnTo>
                    <a:lnTo>
                      <a:pt x="849" y="558"/>
                    </a:lnTo>
                    <a:lnTo>
                      <a:pt x="826" y="604"/>
                    </a:lnTo>
                    <a:lnTo>
                      <a:pt x="791" y="628"/>
                    </a:lnTo>
                    <a:lnTo>
                      <a:pt x="815" y="674"/>
                    </a:lnTo>
                    <a:lnTo>
                      <a:pt x="965" y="732"/>
                    </a:lnTo>
                    <a:lnTo>
                      <a:pt x="1210" y="732"/>
                    </a:lnTo>
                    <a:lnTo>
                      <a:pt x="1419" y="709"/>
                    </a:lnTo>
                    <a:lnTo>
                      <a:pt x="1489" y="639"/>
                    </a:lnTo>
                    <a:lnTo>
                      <a:pt x="1443" y="617"/>
                    </a:lnTo>
                    <a:lnTo>
                      <a:pt x="1396" y="651"/>
                    </a:lnTo>
                    <a:lnTo>
                      <a:pt x="1268" y="662"/>
                    </a:lnTo>
                    <a:lnTo>
                      <a:pt x="1140" y="686"/>
                    </a:lnTo>
                    <a:lnTo>
                      <a:pt x="1001" y="662"/>
                    </a:lnTo>
                    <a:lnTo>
                      <a:pt x="1210" y="639"/>
                    </a:lnTo>
                    <a:lnTo>
                      <a:pt x="1349" y="593"/>
                    </a:lnTo>
                    <a:lnTo>
                      <a:pt x="1373" y="570"/>
                    </a:lnTo>
                    <a:lnTo>
                      <a:pt x="1315" y="546"/>
                    </a:lnTo>
                    <a:lnTo>
                      <a:pt x="1245" y="581"/>
                    </a:lnTo>
                    <a:lnTo>
                      <a:pt x="1082" y="604"/>
                    </a:lnTo>
                    <a:lnTo>
                      <a:pt x="965" y="593"/>
                    </a:lnTo>
                    <a:lnTo>
                      <a:pt x="907" y="570"/>
                    </a:lnTo>
                    <a:lnTo>
                      <a:pt x="931" y="512"/>
                    </a:lnTo>
                    <a:lnTo>
                      <a:pt x="826" y="431"/>
                    </a:lnTo>
                    <a:lnTo>
                      <a:pt x="721" y="326"/>
                    </a:lnTo>
                    <a:lnTo>
                      <a:pt x="663" y="221"/>
                    </a:lnTo>
                    <a:lnTo>
                      <a:pt x="640" y="152"/>
                    </a:lnTo>
                    <a:lnTo>
                      <a:pt x="640" y="129"/>
                    </a:lnTo>
                    <a:lnTo>
                      <a:pt x="663" y="129"/>
                    </a:lnTo>
                    <a:lnTo>
                      <a:pt x="721" y="174"/>
                    </a:lnTo>
                    <a:lnTo>
                      <a:pt x="802" y="279"/>
                    </a:lnTo>
                    <a:lnTo>
                      <a:pt x="907" y="407"/>
                    </a:lnTo>
                    <a:lnTo>
                      <a:pt x="931" y="442"/>
                    </a:lnTo>
                    <a:lnTo>
                      <a:pt x="977" y="418"/>
                    </a:lnTo>
                    <a:lnTo>
                      <a:pt x="954" y="349"/>
                    </a:lnTo>
                    <a:lnTo>
                      <a:pt x="965" y="302"/>
                    </a:lnTo>
                    <a:lnTo>
                      <a:pt x="977" y="244"/>
                    </a:lnTo>
                    <a:lnTo>
                      <a:pt x="1001" y="244"/>
                    </a:lnTo>
                    <a:lnTo>
                      <a:pt x="1024" y="314"/>
                    </a:lnTo>
                    <a:lnTo>
                      <a:pt x="1035" y="360"/>
                    </a:lnTo>
                    <a:lnTo>
                      <a:pt x="1070" y="373"/>
                    </a:lnTo>
                    <a:lnTo>
                      <a:pt x="1117" y="268"/>
                    </a:lnTo>
                    <a:lnTo>
                      <a:pt x="1140" y="232"/>
                    </a:lnTo>
                    <a:lnTo>
                      <a:pt x="1152" y="291"/>
                    </a:lnTo>
                    <a:lnTo>
                      <a:pt x="1152" y="384"/>
                    </a:lnTo>
                    <a:lnTo>
                      <a:pt x="1187" y="407"/>
                    </a:lnTo>
                    <a:lnTo>
                      <a:pt x="1245" y="326"/>
                    </a:lnTo>
                    <a:lnTo>
                      <a:pt x="1303" y="221"/>
                    </a:lnTo>
                    <a:lnTo>
                      <a:pt x="1361" y="198"/>
                    </a:lnTo>
                    <a:lnTo>
                      <a:pt x="1361" y="210"/>
                    </a:lnTo>
                    <a:lnTo>
                      <a:pt x="1326" y="279"/>
                    </a:lnTo>
                    <a:lnTo>
                      <a:pt x="1291" y="384"/>
                    </a:lnTo>
                    <a:lnTo>
                      <a:pt x="1326" y="395"/>
                    </a:lnTo>
                    <a:lnTo>
                      <a:pt x="1512" y="268"/>
                    </a:lnTo>
                    <a:lnTo>
                      <a:pt x="1535" y="268"/>
                    </a:lnTo>
                    <a:lnTo>
                      <a:pt x="1361" y="442"/>
                    </a:lnTo>
                    <a:lnTo>
                      <a:pt x="1326" y="476"/>
                    </a:lnTo>
                    <a:lnTo>
                      <a:pt x="1315" y="535"/>
                    </a:lnTo>
                    <a:lnTo>
                      <a:pt x="1349" y="558"/>
                    </a:lnTo>
                    <a:lnTo>
                      <a:pt x="1454" y="604"/>
                    </a:lnTo>
                    <a:lnTo>
                      <a:pt x="1629" y="697"/>
                    </a:lnTo>
                    <a:lnTo>
                      <a:pt x="1745" y="790"/>
                    </a:lnTo>
                    <a:lnTo>
                      <a:pt x="1884" y="930"/>
                    </a:lnTo>
                    <a:lnTo>
                      <a:pt x="1989" y="1081"/>
                    </a:lnTo>
                    <a:lnTo>
                      <a:pt x="2059" y="1243"/>
                    </a:lnTo>
                    <a:lnTo>
                      <a:pt x="2106" y="1452"/>
                    </a:lnTo>
                    <a:lnTo>
                      <a:pt x="2093" y="1604"/>
                    </a:lnTo>
                    <a:lnTo>
                      <a:pt x="2082" y="1766"/>
                    </a:lnTo>
                    <a:lnTo>
                      <a:pt x="2012" y="1940"/>
                    </a:lnTo>
                    <a:lnTo>
                      <a:pt x="1943" y="2068"/>
                    </a:lnTo>
                    <a:lnTo>
                      <a:pt x="1861" y="2137"/>
                    </a:lnTo>
                    <a:lnTo>
                      <a:pt x="1768" y="2231"/>
                    </a:lnTo>
                    <a:lnTo>
                      <a:pt x="1593" y="2300"/>
                    </a:lnTo>
                    <a:lnTo>
                      <a:pt x="1384" y="2358"/>
                    </a:lnTo>
                    <a:lnTo>
                      <a:pt x="1279" y="2370"/>
                    </a:lnTo>
                    <a:lnTo>
                      <a:pt x="1082" y="2370"/>
                    </a:lnTo>
                    <a:lnTo>
                      <a:pt x="896" y="2347"/>
                    </a:lnTo>
                    <a:lnTo>
                      <a:pt x="674" y="2289"/>
                    </a:lnTo>
                    <a:lnTo>
                      <a:pt x="465" y="2195"/>
                    </a:lnTo>
                    <a:lnTo>
                      <a:pt x="302" y="2103"/>
                    </a:lnTo>
                    <a:lnTo>
                      <a:pt x="163" y="1998"/>
                    </a:lnTo>
                    <a:lnTo>
                      <a:pt x="105" y="1917"/>
                    </a:lnTo>
                    <a:lnTo>
                      <a:pt x="93" y="1835"/>
                    </a:lnTo>
                    <a:lnTo>
                      <a:pt x="70" y="1591"/>
                    </a:lnTo>
                    <a:lnTo>
                      <a:pt x="82" y="1429"/>
                    </a:lnTo>
                    <a:lnTo>
                      <a:pt x="152" y="1255"/>
                    </a:lnTo>
                    <a:lnTo>
                      <a:pt x="244" y="1058"/>
                    </a:lnTo>
                    <a:lnTo>
                      <a:pt x="407" y="883"/>
                    </a:lnTo>
                    <a:lnTo>
                      <a:pt x="559" y="686"/>
                    </a:lnTo>
                    <a:lnTo>
                      <a:pt x="698" y="581"/>
                    </a:lnTo>
                    <a:lnTo>
                      <a:pt x="779" y="512"/>
                    </a:lnTo>
                    <a:lnTo>
                      <a:pt x="756" y="454"/>
                    </a:lnTo>
                    <a:close/>
                  </a:path>
                </a:pathLst>
              </a:custGeom>
              <a:solidFill>
                <a:srgbClr val="00CC66"/>
              </a:solidFill>
              <a:ln w="9525">
                <a:solidFill>
                  <a:srgbClr val="00CC66"/>
                </a:solidFill>
                <a:round/>
                <a:headEnd/>
                <a:tailEnd/>
              </a:ln>
            </p:spPr>
            <p:txBody>
              <a:bodyPr/>
              <a:lstStyle/>
              <a:p>
                <a:endParaRPr lang="cs-CZ" dirty="0"/>
              </a:p>
            </p:txBody>
          </p:sp>
          <p:sp>
            <p:nvSpPr>
              <p:cNvPr id="8" name="Freeform 13"/>
              <p:cNvSpPr>
                <a:spLocks/>
              </p:cNvSpPr>
              <p:nvPr/>
            </p:nvSpPr>
            <p:spPr bwMode="auto">
              <a:xfrm>
                <a:off x="929" y="1540"/>
                <a:ext cx="147" cy="252"/>
              </a:xfrm>
              <a:custGeom>
                <a:avLst/>
                <a:gdLst>
                  <a:gd name="T0" fmla="*/ 267 w 442"/>
                  <a:gd name="T1" fmla="*/ 139 h 755"/>
                  <a:gd name="T2" fmla="*/ 348 w 442"/>
                  <a:gd name="T3" fmla="*/ 151 h 755"/>
                  <a:gd name="T4" fmla="*/ 418 w 442"/>
                  <a:gd name="T5" fmla="*/ 209 h 755"/>
                  <a:gd name="T6" fmla="*/ 442 w 442"/>
                  <a:gd name="T7" fmla="*/ 267 h 755"/>
                  <a:gd name="T8" fmla="*/ 360 w 442"/>
                  <a:gd name="T9" fmla="*/ 290 h 755"/>
                  <a:gd name="T10" fmla="*/ 313 w 442"/>
                  <a:gd name="T11" fmla="*/ 243 h 755"/>
                  <a:gd name="T12" fmla="*/ 256 w 442"/>
                  <a:gd name="T13" fmla="*/ 220 h 755"/>
                  <a:gd name="T14" fmla="*/ 198 w 442"/>
                  <a:gd name="T15" fmla="*/ 209 h 755"/>
                  <a:gd name="T16" fmla="*/ 104 w 442"/>
                  <a:gd name="T17" fmla="*/ 232 h 755"/>
                  <a:gd name="T18" fmla="*/ 81 w 442"/>
                  <a:gd name="T19" fmla="*/ 290 h 755"/>
                  <a:gd name="T20" fmla="*/ 128 w 442"/>
                  <a:gd name="T21" fmla="*/ 337 h 755"/>
                  <a:gd name="T22" fmla="*/ 243 w 442"/>
                  <a:gd name="T23" fmla="*/ 371 h 755"/>
                  <a:gd name="T24" fmla="*/ 360 w 442"/>
                  <a:gd name="T25" fmla="*/ 371 h 755"/>
                  <a:gd name="T26" fmla="*/ 395 w 442"/>
                  <a:gd name="T27" fmla="*/ 406 h 755"/>
                  <a:gd name="T28" fmla="*/ 418 w 442"/>
                  <a:gd name="T29" fmla="*/ 464 h 755"/>
                  <a:gd name="T30" fmla="*/ 406 w 442"/>
                  <a:gd name="T31" fmla="*/ 534 h 755"/>
                  <a:gd name="T32" fmla="*/ 337 w 442"/>
                  <a:gd name="T33" fmla="*/ 581 h 755"/>
                  <a:gd name="T34" fmla="*/ 256 w 442"/>
                  <a:gd name="T35" fmla="*/ 581 h 755"/>
                  <a:gd name="T36" fmla="*/ 198 w 442"/>
                  <a:gd name="T37" fmla="*/ 581 h 755"/>
                  <a:gd name="T38" fmla="*/ 174 w 442"/>
                  <a:gd name="T39" fmla="*/ 639 h 755"/>
                  <a:gd name="T40" fmla="*/ 185 w 442"/>
                  <a:gd name="T41" fmla="*/ 742 h 755"/>
                  <a:gd name="T42" fmla="*/ 104 w 442"/>
                  <a:gd name="T43" fmla="*/ 755 h 755"/>
                  <a:gd name="T44" fmla="*/ 93 w 442"/>
                  <a:gd name="T45" fmla="*/ 673 h 755"/>
                  <a:gd name="T46" fmla="*/ 115 w 442"/>
                  <a:gd name="T47" fmla="*/ 581 h 755"/>
                  <a:gd name="T48" fmla="*/ 46 w 442"/>
                  <a:gd name="T49" fmla="*/ 545 h 755"/>
                  <a:gd name="T50" fmla="*/ 0 w 442"/>
                  <a:gd name="T51" fmla="*/ 511 h 755"/>
                  <a:gd name="T52" fmla="*/ 70 w 442"/>
                  <a:gd name="T53" fmla="*/ 441 h 755"/>
                  <a:gd name="T54" fmla="*/ 104 w 442"/>
                  <a:gd name="T55" fmla="*/ 487 h 755"/>
                  <a:gd name="T56" fmla="*/ 162 w 442"/>
                  <a:gd name="T57" fmla="*/ 499 h 755"/>
                  <a:gd name="T58" fmla="*/ 243 w 442"/>
                  <a:gd name="T59" fmla="*/ 511 h 755"/>
                  <a:gd name="T60" fmla="*/ 313 w 442"/>
                  <a:gd name="T61" fmla="*/ 511 h 755"/>
                  <a:gd name="T62" fmla="*/ 348 w 442"/>
                  <a:gd name="T63" fmla="*/ 499 h 755"/>
                  <a:gd name="T64" fmla="*/ 325 w 442"/>
                  <a:gd name="T65" fmla="*/ 453 h 755"/>
                  <a:gd name="T66" fmla="*/ 267 w 442"/>
                  <a:gd name="T67" fmla="*/ 441 h 755"/>
                  <a:gd name="T68" fmla="*/ 162 w 442"/>
                  <a:gd name="T69" fmla="*/ 418 h 755"/>
                  <a:gd name="T70" fmla="*/ 57 w 442"/>
                  <a:gd name="T71" fmla="*/ 383 h 755"/>
                  <a:gd name="T72" fmla="*/ 23 w 442"/>
                  <a:gd name="T73" fmla="*/ 325 h 755"/>
                  <a:gd name="T74" fmla="*/ 11 w 442"/>
                  <a:gd name="T75" fmla="*/ 256 h 755"/>
                  <a:gd name="T76" fmla="*/ 70 w 442"/>
                  <a:gd name="T77" fmla="*/ 185 h 755"/>
                  <a:gd name="T78" fmla="*/ 151 w 442"/>
                  <a:gd name="T79" fmla="*/ 128 h 755"/>
                  <a:gd name="T80" fmla="*/ 209 w 442"/>
                  <a:gd name="T81" fmla="*/ 128 h 755"/>
                  <a:gd name="T82" fmla="*/ 232 w 442"/>
                  <a:gd name="T83" fmla="*/ 0 h 755"/>
                  <a:gd name="T84" fmla="*/ 302 w 442"/>
                  <a:gd name="T85" fmla="*/ 12 h 755"/>
                  <a:gd name="T86" fmla="*/ 267 w 442"/>
                  <a:gd name="T87" fmla="*/ 139 h 755"/>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442"/>
                  <a:gd name="T133" fmla="*/ 0 h 755"/>
                  <a:gd name="T134" fmla="*/ 442 w 442"/>
                  <a:gd name="T135" fmla="*/ 755 h 755"/>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442" h="755">
                    <a:moveTo>
                      <a:pt x="267" y="139"/>
                    </a:moveTo>
                    <a:lnTo>
                      <a:pt x="348" y="151"/>
                    </a:lnTo>
                    <a:lnTo>
                      <a:pt x="418" y="209"/>
                    </a:lnTo>
                    <a:lnTo>
                      <a:pt x="442" y="267"/>
                    </a:lnTo>
                    <a:lnTo>
                      <a:pt x="360" y="290"/>
                    </a:lnTo>
                    <a:lnTo>
                      <a:pt x="313" y="243"/>
                    </a:lnTo>
                    <a:lnTo>
                      <a:pt x="256" y="220"/>
                    </a:lnTo>
                    <a:lnTo>
                      <a:pt x="198" y="209"/>
                    </a:lnTo>
                    <a:lnTo>
                      <a:pt x="104" y="232"/>
                    </a:lnTo>
                    <a:lnTo>
                      <a:pt x="81" y="290"/>
                    </a:lnTo>
                    <a:lnTo>
                      <a:pt x="128" y="337"/>
                    </a:lnTo>
                    <a:lnTo>
                      <a:pt x="243" y="371"/>
                    </a:lnTo>
                    <a:lnTo>
                      <a:pt x="360" y="371"/>
                    </a:lnTo>
                    <a:lnTo>
                      <a:pt x="395" y="406"/>
                    </a:lnTo>
                    <a:lnTo>
                      <a:pt x="418" y="464"/>
                    </a:lnTo>
                    <a:lnTo>
                      <a:pt x="406" y="534"/>
                    </a:lnTo>
                    <a:lnTo>
                      <a:pt x="337" y="581"/>
                    </a:lnTo>
                    <a:lnTo>
                      <a:pt x="256" y="581"/>
                    </a:lnTo>
                    <a:lnTo>
                      <a:pt x="198" y="581"/>
                    </a:lnTo>
                    <a:lnTo>
                      <a:pt x="174" y="639"/>
                    </a:lnTo>
                    <a:lnTo>
                      <a:pt x="185" y="742"/>
                    </a:lnTo>
                    <a:lnTo>
                      <a:pt x="104" y="755"/>
                    </a:lnTo>
                    <a:lnTo>
                      <a:pt x="93" y="673"/>
                    </a:lnTo>
                    <a:lnTo>
                      <a:pt x="115" y="581"/>
                    </a:lnTo>
                    <a:lnTo>
                      <a:pt x="46" y="545"/>
                    </a:lnTo>
                    <a:lnTo>
                      <a:pt x="0" y="511"/>
                    </a:lnTo>
                    <a:lnTo>
                      <a:pt x="70" y="441"/>
                    </a:lnTo>
                    <a:lnTo>
                      <a:pt x="104" y="487"/>
                    </a:lnTo>
                    <a:lnTo>
                      <a:pt x="162" y="499"/>
                    </a:lnTo>
                    <a:lnTo>
                      <a:pt x="243" y="511"/>
                    </a:lnTo>
                    <a:lnTo>
                      <a:pt x="313" y="511"/>
                    </a:lnTo>
                    <a:lnTo>
                      <a:pt x="348" y="499"/>
                    </a:lnTo>
                    <a:lnTo>
                      <a:pt x="325" y="453"/>
                    </a:lnTo>
                    <a:lnTo>
                      <a:pt x="267" y="441"/>
                    </a:lnTo>
                    <a:lnTo>
                      <a:pt x="162" y="418"/>
                    </a:lnTo>
                    <a:lnTo>
                      <a:pt x="57" y="383"/>
                    </a:lnTo>
                    <a:lnTo>
                      <a:pt x="23" y="325"/>
                    </a:lnTo>
                    <a:lnTo>
                      <a:pt x="11" y="256"/>
                    </a:lnTo>
                    <a:lnTo>
                      <a:pt x="70" y="185"/>
                    </a:lnTo>
                    <a:lnTo>
                      <a:pt x="151" y="128"/>
                    </a:lnTo>
                    <a:lnTo>
                      <a:pt x="209" y="128"/>
                    </a:lnTo>
                    <a:lnTo>
                      <a:pt x="232" y="0"/>
                    </a:lnTo>
                    <a:lnTo>
                      <a:pt x="302" y="12"/>
                    </a:lnTo>
                    <a:lnTo>
                      <a:pt x="267" y="139"/>
                    </a:lnTo>
                    <a:close/>
                  </a:path>
                </a:pathLst>
              </a:custGeom>
              <a:solidFill>
                <a:srgbClr val="00CC66"/>
              </a:solidFill>
              <a:ln w="9525">
                <a:solidFill>
                  <a:srgbClr val="00CC66"/>
                </a:solidFill>
                <a:round/>
                <a:headEnd/>
                <a:tailEnd/>
              </a:ln>
            </p:spPr>
            <p:txBody>
              <a:bodyPr/>
              <a:lstStyle/>
              <a:p>
                <a:endParaRPr lang="cs-CZ" dirty="0"/>
              </a:p>
            </p:txBody>
          </p:sp>
          <p:sp>
            <p:nvSpPr>
              <p:cNvPr id="9" name="Freeform 14"/>
              <p:cNvSpPr>
                <a:spLocks/>
              </p:cNvSpPr>
              <p:nvPr/>
            </p:nvSpPr>
            <p:spPr bwMode="auto">
              <a:xfrm>
                <a:off x="793" y="1529"/>
                <a:ext cx="62" cy="89"/>
              </a:xfrm>
              <a:custGeom>
                <a:avLst/>
                <a:gdLst>
                  <a:gd name="T0" fmla="*/ 0 w 186"/>
                  <a:gd name="T1" fmla="*/ 210 h 268"/>
                  <a:gd name="T2" fmla="*/ 81 w 186"/>
                  <a:gd name="T3" fmla="*/ 70 h 268"/>
                  <a:gd name="T4" fmla="*/ 186 w 186"/>
                  <a:gd name="T5" fmla="*/ 0 h 268"/>
                  <a:gd name="T6" fmla="*/ 186 w 186"/>
                  <a:gd name="T7" fmla="*/ 35 h 268"/>
                  <a:gd name="T8" fmla="*/ 115 w 186"/>
                  <a:gd name="T9" fmla="*/ 116 h 268"/>
                  <a:gd name="T10" fmla="*/ 34 w 186"/>
                  <a:gd name="T11" fmla="*/ 268 h 268"/>
                  <a:gd name="T12" fmla="*/ 0 w 186"/>
                  <a:gd name="T13" fmla="*/ 210 h 268"/>
                  <a:gd name="T14" fmla="*/ 0 60000 65536"/>
                  <a:gd name="T15" fmla="*/ 0 60000 65536"/>
                  <a:gd name="T16" fmla="*/ 0 60000 65536"/>
                  <a:gd name="T17" fmla="*/ 0 60000 65536"/>
                  <a:gd name="T18" fmla="*/ 0 60000 65536"/>
                  <a:gd name="T19" fmla="*/ 0 60000 65536"/>
                  <a:gd name="T20" fmla="*/ 0 60000 65536"/>
                  <a:gd name="T21" fmla="*/ 0 w 186"/>
                  <a:gd name="T22" fmla="*/ 0 h 268"/>
                  <a:gd name="T23" fmla="*/ 186 w 186"/>
                  <a:gd name="T24" fmla="*/ 268 h 26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6" h="268">
                    <a:moveTo>
                      <a:pt x="0" y="210"/>
                    </a:moveTo>
                    <a:lnTo>
                      <a:pt x="81" y="70"/>
                    </a:lnTo>
                    <a:lnTo>
                      <a:pt x="186" y="0"/>
                    </a:lnTo>
                    <a:lnTo>
                      <a:pt x="186" y="35"/>
                    </a:lnTo>
                    <a:lnTo>
                      <a:pt x="115" y="116"/>
                    </a:lnTo>
                    <a:lnTo>
                      <a:pt x="34" y="268"/>
                    </a:lnTo>
                    <a:lnTo>
                      <a:pt x="0" y="210"/>
                    </a:lnTo>
                    <a:close/>
                  </a:path>
                </a:pathLst>
              </a:custGeom>
              <a:solidFill>
                <a:srgbClr val="00CC66"/>
              </a:solidFill>
              <a:ln w="9525">
                <a:solidFill>
                  <a:srgbClr val="00CC66"/>
                </a:solidFill>
                <a:round/>
                <a:headEnd/>
                <a:tailEnd/>
              </a:ln>
            </p:spPr>
            <p:txBody>
              <a:bodyPr/>
              <a:lstStyle/>
              <a:p>
                <a:endParaRPr lang="cs-CZ" dirty="0"/>
              </a:p>
            </p:txBody>
          </p:sp>
          <p:sp>
            <p:nvSpPr>
              <p:cNvPr id="10" name="Freeform 15"/>
              <p:cNvSpPr>
                <a:spLocks/>
              </p:cNvSpPr>
              <p:nvPr/>
            </p:nvSpPr>
            <p:spPr bwMode="auto">
              <a:xfrm>
                <a:off x="1208" y="1753"/>
                <a:ext cx="38" cy="62"/>
              </a:xfrm>
              <a:custGeom>
                <a:avLst/>
                <a:gdLst>
                  <a:gd name="T0" fmla="*/ 116 w 116"/>
                  <a:gd name="T1" fmla="*/ 0 h 185"/>
                  <a:gd name="T2" fmla="*/ 35 w 116"/>
                  <a:gd name="T3" fmla="*/ 115 h 185"/>
                  <a:gd name="T4" fmla="*/ 0 w 116"/>
                  <a:gd name="T5" fmla="*/ 162 h 185"/>
                  <a:gd name="T6" fmla="*/ 47 w 116"/>
                  <a:gd name="T7" fmla="*/ 185 h 185"/>
                  <a:gd name="T8" fmla="*/ 81 w 116"/>
                  <a:gd name="T9" fmla="*/ 162 h 185"/>
                  <a:gd name="T10" fmla="*/ 116 w 116"/>
                  <a:gd name="T11" fmla="*/ 81 h 185"/>
                  <a:gd name="T12" fmla="*/ 116 w 116"/>
                  <a:gd name="T13" fmla="*/ 45 h 185"/>
                  <a:gd name="T14" fmla="*/ 116 w 116"/>
                  <a:gd name="T15" fmla="*/ 0 h 185"/>
                  <a:gd name="T16" fmla="*/ 0 60000 65536"/>
                  <a:gd name="T17" fmla="*/ 0 60000 65536"/>
                  <a:gd name="T18" fmla="*/ 0 60000 65536"/>
                  <a:gd name="T19" fmla="*/ 0 60000 65536"/>
                  <a:gd name="T20" fmla="*/ 0 60000 65536"/>
                  <a:gd name="T21" fmla="*/ 0 60000 65536"/>
                  <a:gd name="T22" fmla="*/ 0 60000 65536"/>
                  <a:gd name="T23" fmla="*/ 0 60000 65536"/>
                  <a:gd name="T24" fmla="*/ 0 w 116"/>
                  <a:gd name="T25" fmla="*/ 0 h 185"/>
                  <a:gd name="T26" fmla="*/ 116 w 116"/>
                  <a:gd name="T27" fmla="*/ 185 h 18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16" h="185">
                    <a:moveTo>
                      <a:pt x="116" y="0"/>
                    </a:moveTo>
                    <a:lnTo>
                      <a:pt x="35" y="115"/>
                    </a:lnTo>
                    <a:lnTo>
                      <a:pt x="0" y="162"/>
                    </a:lnTo>
                    <a:lnTo>
                      <a:pt x="47" y="185"/>
                    </a:lnTo>
                    <a:lnTo>
                      <a:pt x="81" y="162"/>
                    </a:lnTo>
                    <a:lnTo>
                      <a:pt x="116" y="81"/>
                    </a:lnTo>
                    <a:lnTo>
                      <a:pt x="116" y="45"/>
                    </a:lnTo>
                    <a:lnTo>
                      <a:pt x="116" y="0"/>
                    </a:lnTo>
                    <a:close/>
                  </a:path>
                </a:pathLst>
              </a:custGeom>
              <a:solidFill>
                <a:srgbClr val="00CC66"/>
              </a:solidFill>
              <a:ln w="9525">
                <a:solidFill>
                  <a:srgbClr val="00CC66"/>
                </a:solidFill>
                <a:round/>
                <a:headEnd/>
                <a:tailEnd/>
              </a:ln>
            </p:spPr>
            <p:txBody>
              <a:bodyPr/>
              <a:lstStyle/>
              <a:p>
                <a:endParaRPr lang="cs-CZ" dirty="0"/>
              </a:p>
            </p:txBody>
          </p:sp>
        </p:grpSp>
      </p:grpSp>
      <p:sp>
        <p:nvSpPr>
          <p:cNvPr id="17" name="Rectangle 20"/>
          <p:cNvSpPr>
            <a:spLocks noChangeArrowheads="1"/>
          </p:cNvSpPr>
          <p:nvPr/>
        </p:nvSpPr>
        <p:spPr bwMode="auto">
          <a:xfrm>
            <a:off x="6900849" y="4675187"/>
            <a:ext cx="1949450" cy="462307"/>
          </a:xfrm>
          <a:prstGeom prst="rect">
            <a:avLst/>
          </a:prstGeom>
          <a:noFill/>
          <a:ln w="9525">
            <a:noFill/>
            <a:miter lim="800000"/>
            <a:headEnd/>
            <a:tailEnd/>
          </a:ln>
        </p:spPr>
        <p:txBody>
          <a:bodyPr lIns="92075" tIns="46038" rIns="92075" bIns="46038">
            <a:spAutoFit/>
          </a:bodyPr>
          <a:lstStyle/>
          <a:p>
            <a:pPr algn="ctr"/>
            <a:r>
              <a:rPr lang="en-US" sz="2400" dirty="0" smtClean="0"/>
              <a:t>Goal</a:t>
            </a:r>
            <a:endParaRPr lang="en-US" sz="2400" dirty="0"/>
          </a:p>
        </p:txBody>
      </p:sp>
      <p:sp>
        <p:nvSpPr>
          <p:cNvPr id="18" name="Rectangle 21"/>
          <p:cNvSpPr>
            <a:spLocks noChangeArrowheads="1"/>
          </p:cNvSpPr>
          <p:nvPr/>
        </p:nvSpPr>
        <p:spPr bwMode="auto">
          <a:xfrm>
            <a:off x="273036" y="4675187"/>
            <a:ext cx="2146300" cy="831639"/>
          </a:xfrm>
          <a:prstGeom prst="rect">
            <a:avLst/>
          </a:prstGeom>
          <a:noFill/>
          <a:ln w="9525">
            <a:noFill/>
            <a:miter lim="800000"/>
            <a:headEnd/>
            <a:tailEnd/>
          </a:ln>
        </p:spPr>
        <p:txBody>
          <a:bodyPr lIns="92075" tIns="46038" rIns="92075" bIns="46038">
            <a:spAutoFit/>
          </a:bodyPr>
          <a:lstStyle/>
          <a:p>
            <a:pPr algn="ctr"/>
            <a:r>
              <a:rPr lang="en-US" sz="2400" dirty="0" smtClean="0"/>
              <a:t>Requirements Verification</a:t>
            </a:r>
            <a:endParaRPr lang="en-US" sz="2400" dirty="0"/>
          </a:p>
        </p:txBody>
      </p:sp>
      <p:sp>
        <p:nvSpPr>
          <p:cNvPr id="19" name="Rectangle 22"/>
          <p:cNvSpPr>
            <a:spLocks noChangeArrowheads="1"/>
          </p:cNvSpPr>
          <p:nvPr/>
        </p:nvSpPr>
        <p:spPr bwMode="auto">
          <a:xfrm>
            <a:off x="579537" y="3143248"/>
            <a:ext cx="1521250" cy="462307"/>
          </a:xfrm>
          <a:prstGeom prst="rect">
            <a:avLst/>
          </a:prstGeom>
          <a:noFill/>
          <a:ln w="9525">
            <a:noFill/>
            <a:miter lim="800000"/>
            <a:headEnd/>
            <a:tailEnd/>
          </a:ln>
        </p:spPr>
        <p:txBody>
          <a:bodyPr wrap="none" lIns="92075" tIns="46038" rIns="92075" bIns="46038">
            <a:spAutoFit/>
          </a:bodyPr>
          <a:lstStyle/>
          <a:p>
            <a:pPr algn="ctr"/>
            <a:r>
              <a:rPr lang="en-US" sz="2400" dirty="0" smtClean="0"/>
              <a:t>Customer</a:t>
            </a:r>
            <a:endParaRPr lang="en-US" sz="2000" dirty="0"/>
          </a:p>
        </p:txBody>
      </p:sp>
      <p:sp>
        <p:nvSpPr>
          <p:cNvPr id="20" name="Rectangle 24"/>
          <p:cNvSpPr>
            <a:spLocks noChangeArrowheads="1"/>
          </p:cNvSpPr>
          <p:nvPr/>
        </p:nvSpPr>
        <p:spPr bwMode="auto">
          <a:xfrm>
            <a:off x="6034232" y="3116116"/>
            <a:ext cx="2673809" cy="462307"/>
          </a:xfrm>
          <a:prstGeom prst="rect">
            <a:avLst/>
          </a:prstGeom>
          <a:noFill/>
          <a:ln w="9525">
            <a:noFill/>
            <a:miter lim="800000"/>
            <a:headEnd/>
            <a:tailEnd/>
          </a:ln>
        </p:spPr>
        <p:txBody>
          <a:bodyPr wrap="none" lIns="92075" tIns="46038" rIns="92075" bIns="46038">
            <a:spAutoFit/>
          </a:bodyPr>
          <a:lstStyle/>
          <a:p>
            <a:pPr algn="ctr"/>
            <a:r>
              <a:rPr lang="en-US" sz="2400" dirty="0" smtClean="0"/>
              <a:t>System to be Built</a:t>
            </a:r>
            <a:endParaRPr lang="en-US" sz="2400" dirty="0"/>
          </a:p>
        </p:txBody>
      </p:sp>
      <p:grpSp>
        <p:nvGrpSpPr>
          <p:cNvPr id="22" name="Group 171"/>
          <p:cNvGrpSpPr>
            <a:grpSpLocks/>
          </p:cNvGrpSpPr>
          <p:nvPr/>
        </p:nvGrpSpPr>
        <p:grpSpPr bwMode="auto">
          <a:xfrm>
            <a:off x="7240574" y="1571625"/>
            <a:ext cx="1449387" cy="1477962"/>
            <a:chOff x="4547" y="708"/>
            <a:chExt cx="913" cy="931"/>
          </a:xfrm>
        </p:grpSpPr>
        <p:sp>
          <p:nvSpPr>
            <p:cNvPr id="23" name="Oval 170"/>
            <p:cNvSpPr>
              <a:spLocks noChangeArrowheads="1"/>
            </p:cNvSpPr>
            <p:nvPr/>
          </p:nvSpPr>
          <p:spPr bwMode="auto">
            <a:xfrm>
              <a:off x="4547" y="708"/>
              <a:ext cx="897" cy="882"/>
            </a:xfrm>
            <a:prstGeom prst="ellipse">
              <a:avLst/>
            </a:prstGeom>
            <a:gradFill rotWithShape="0">
              <a:gsLst>
                <a:gs pos="0">
                  <a:srgbClr val="E49368"/>
                </a:gs>
                <a:gs pos="50000">
                  <a:schemeClr val="hlink"/>
                </a:gs>
                <a:gs pos="100000">
                  <a:srgbClr val="E49368"/>
                </a:gs>
              </a:gsLst>
              <a:lin ang="5400000" scaled="1"/>
            </a:gradFill>
            <a:ln w="9525">
              <a:noFill/>
              <a:round/>
              <a:headEnd/>
              <a:tailEnd/>
            </a:ln>
            <a:effectLst/>
          </p:spPr>
          <p:txBody>
            <a:bodyPr wrap="none" lIns="107950" tIns="53975" rIns="107950" bIns="53975" anchor="ctr"/>
            <a:lstStyle/>
            <a:p>
              <a:pPr>
                <a:defRPr/>
              </a:pPr>
              <a:endParaRPr lang="cs-CZ" dirty="0"/>
            </a:p>
          </p:txBody>
        </p:sp>
        <p:grpSp>
          <p:nvGrpSpPr>
            <p:cNvPr id="24" name="Group 169"/>
            <p:cNvGrpSpPr>
              <a:grpSpLocks/>
            </p:cNvGrpSpPr>
            <p:nvPr/>
          </p:nvGrpSpPr>
          <p:grpSpPr bwMode="auto">
            <a:xfrm>
              <a:off x="4749" y="889"/>
              <a:ext cx="723" cy="750"/>
              <a:chOff x="4586" y="849"/>
              <a:chExt cx="835" cy="898"/>
            </a:xfrm>
          </p:grpSpPr>
          <p:sp>
            <p:nvSpPr>
              <p:cNvPr id="25" name="Freeform 139"/>
              <p:cNvSpPr>
                <a:spLocks/>
              </p:cNvSpPr>
              <p:nvPr/>
            </p:nvSpPr>
            <p:spPr bwMode="auto">
              <a:xfrm>
                <a:off x="4596" y="854"/>
                <a:ext cx="598" cy="886"/>
              </a:xfrm>
              <a:custGeom>
                <a:avLst/>
                <a:gdLst>
                  <a:gd name="T0" fmla="*/ 1721 w 1795"/>
                  <a:gd name="T1" fmla="*/ 159 h 2656"/>
                  <a:gd name="T2" fmla="*/ 1261 w 1795"/>
                  <a:gd name="T3" fmla="*/ 33 h 2656"/>
                  <a:gd name="T4" fmla="*/ 460 w 1795"/>
                  <a:gd name="T5" fmla="*/ 0 h 2656"/>
                  <a:gd name="T6" fmla="*/ 56 w 1795"/>
                  <a:gd name="T7" fmla="*/ 89 h 2656"/>
                  <a:gd name="T8" fmla="*/ 52 w 1795"/>
                  <a:gd name="T9" fmla="*/ 738 h 2656"/>
                  <a:gd name="T10" fmla="*/ 181 w 1795"/>
                  <a:gd name="T11" fmla="*/ 1273 h 2656"/>
                  <a:gd name="T12" fmla="*/ 301 w 1795"/>
                  <a:gd name="T13" fmla="*/ 1301 h 2656"/>
                  <a:gd name="T14" fmla="*/ 181 w 1795"/>
                  <a:gd name="T15" fmla="*/ 1662 h 2656"/>
                  <a:gd name="T16" fmla="*/ 293 w 1795"/>
                  <a:gd name="T17" fmla="*/ 2062 h 2656"/>
                  <a:gd name="T18" fmla="*/ 163 w 1795"/>
                  <a:gd name="T19" fmla="*/ 2075 h 2656"/>
                  <a:gd name="T20" fmla="*/ 0 w 1795"/>
                  <a:gd name="T21" fmla="*/ 2572 h 2656"/>
                  <a:gd name="T22" fmla="*/ 84 w 1795"/>
                  <a:gd name="T23" fmla="*/ 2642 h 2656"/>
                  <a:gd name="T24" fmla="*/ 1721 w 1795"/>
                  <a:gd name="T25" fmla="*/ 2656 h 2656"/>
                  <a:gd name="T26" fmla="*/ 1795 w 1795"/>
                  <a:gd name="T27" fmla="*/ 2549 h 2656"/>
                  <a:gd name="T28" fmla="*/ 1563 w 1795"/>
                  <a:gd name="T29" fmla="*/ 2062 h 2656"/>
                  <a:gd name="T30" fmla="*/ 1433 w 1795"/>
                  <a:gd name="T31" fmla="*/ 2062 h 2656"/>
                  <a:gd name="T32" fmla="*/ 1608 w 1795"/>
                  <a:gd name="T33" fmla="*/ 1685 h 2656"/>
                  <a:gd name="T34" fmla="*/ 1437 w 1795"/>
                  <a:gd name="T35" fmla="*/ 1416 h 2656"/>
                  <a:gd name="T36" fmla="*/ 1466 w 1795"/>
                  <a:gd name="T37" fmla="*/ 1324 h 2656"/>
                  <a:gd name="T38" fmla="*/ 1567 w 1795"/>
                  <a:gd name="T39" fmla="*/ 1295 h 2656"/>
                  <a:gd name="T40" fmla="*/ 1692 w 1795"/>
                  <a:gd name="T41" fmla="*/ 767 h 2656"/>
                  <a:gd name="T42" fmla="*/ 1721 w 1795"/>
                  <a:gd name="T43" fmla="*/ 159 h 2656"/>
                  <a:gd name="T44" fmla="*/ 1721 w 1795"/>
                  <a:gd name="T45" fmla="*/ 159 h 26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795"/>
                  <a:gd name="T70" fmla="*/ 0 h 2656"/>
                  <a:gd name="T71" fmla="*/ 1795 w 1795"/>
                  <a:gd name="T72" fmla="*/ 2656 h 26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795" h="2656">
                    <a:moveTo>
                      <a:pt x="1721" y="159"/>
                    </a:moveTo>
                    <a:lnTo>
                      <a:pt x="1261" y="33"/>
                    </a:lnTo>
                    <a:lnTo>
                      <a:pt x="460" y="0"/>
                    </a:lnTo>
                    <a:lnTo>
                      <a:pt x="56" y="89"/>
                    </a:lnTo>
                    <a:lnTo>
                      <a:pt x="52" y="738"/>
                    </a:lnTo>
                    <a:lnTo>
                      <a:pt x="181" y="1273"/>
                    </a:lnTo>
                    <a:lnTo>
                      <a:pt x="301" y="1301"/>
                    </a:lnTo>
                    <a:lnTo>
                      <a:pt x="181" y="1662"/>
                    </a:lnTo>
                    <a:lnTo>
                      <a:pt x="293" y="2062"/>
                    </a:lnTo>
                    <a:lnTo>
                      <a:pt x="163" y="2075"/>
                    </a:lnTo>
                    <a:lnTo>
                      <a:pt x="0" y="2572"/>
                    </a:lnTo>
                    <a:lnTo>
                      <a:pt x="84" y="2642"/>
                    </a:lnTo>
                    <a:lnTo>
                      <a:pt x="1721" y="2656"/>
                    </a:lnTo>
                    <a:lnTo>
                      <a:pt x="1795" y="2549"/>
                    </a:lnTo>
                    <a:lnTo>
                      <a:pt x="1563" y="2062"/>
                    </a:lnTo>
                    <a:lnTo>
                      <a:pt x="1433" y="2062"/>
                    </a:lnTo>
                    <a:lnTo>
                      <a:pt x="1608" y="1685"/>
                    </a:lnTo>
                    <a:lnTo>
                      <a:pt x="1437" y="1416"/>
                    </a:lnTo>
                    <a:lnTo>
                      <a:pt x="1466" y="1324"/>
                    </a:lnTo>
                    <a:lnTo>
                      <a:pt x="1567" y="1295"/>
                    </a:lnTo>
                    <a:lnTo>
                      <a:pt x="1692" y="767"/>
                    </a:lnTo>
                    <a:lnTo>
                      <a:pt x="1721" y="159"/>
                    </a:lnTo>
                    <a:close/>
                  </a:path>
                </a:pathLst>
              </a:custGeom>
              <a:solidFill>
                <a:srgbClr val="FFFFFF"/>
              </a:solidFill>
              <a:ln w="9525">
                <a:noFill/>
                <a:round/>
                <a:headEnd/>
                <a:tailEnd/>
              </a:ln>
            </p:spPr>
            <p:txBody>
              <a:bodyPr/>
              <a:lstStyle/>
              <a:p>
                <a:endParaRPr lang="cs-CZ" dirty="0"/>
              </a:p>
            </p:txBody>
          </p:sp>
          <p:sp>
            <p:nvSpPr>
              <p:cNvPr id="26" name="Freeform 140"/>
              <p:cNvSpPr>
                <a:spLocks/>
              </p:cNvSpPr>
              <p:nvPr/>
            </p:nvSpPr>
            <p:spPr bwMode="auto">
              <a:xfrm>
                <a:off x="4608" y="875"/>
                <a:ext cx="588" cy="863"/>
              </a:xfrm>
              <a:custGeom>
                <a:avLst/>
                <a:gdLst>
                  <a:gd name="T0" fmla="*/ 50 w 1763"/>
                  <a:gd name="T1" fmla="*/ 78 h 2587"/>
                  <a:gd name="T2" fmla="*/ 468 w 1763"/>
                  <a:gd name="T3" fmla="*/ 0 h 2587"/>
                  <a:gd name="T4" fmla="*/ 1187 w 1763"/>
                  <a:gd name="T5" fmla="*/ 19 h 2587"/>
                  <a:gd name="T6" fmla="*/ 1660 w 1763"/>
                  <a:gd name="T7" fmla="*/ 91 h 2587"/>
                  <a:gd name="T8" fmla="*/ 1678 w 1763"/>
                  <a:gd name="T9" fmla="*/ 529 h 2587"/>
                  <a:gd name="T10" fmla="*/ 1524 w 1763"/>
                  <a:gd name="T11" fmla="*/ 1249 h 2587"/>
                  <a:gd name="T12" fmla="*/ 1415 w 1763"/>
                  <a:gd name="T13" fmla="*/ 1284 h 2587"/>
                  <a:gd name="T14" fmla="*/ 1565 w 1763"/>
                  <a:gd name="T15" fmla="*/ 1644 h 2587"/>
                  <a:gd name="T16" fmla="*/ 1415 w 1763"/>
                  <a:gd name="T17" fmla="*/ 2011 h 2587"/>
                  <a:gd name="T18" fmla="*/ 1535 w 1763"/>
                  <a:gd name="T19" fmla="*/ 2017 h 2587"/>
                  <a:gd name="T20" fmla="*/ 1763 w 1763"/>
                  <a:gd name="T21" fmla="*/ 2431 h 2587"/>
                  <a:gd name="T22" fmla="*/ 1733 w 1763"/>
                  <a:gd name="T23" fmla="*/ 2545 h 2587"/>
                  <a:gd name="T24" fmla="*/ 55 w 1763"/>
                  <a:gd name="T25" fmla="*/ 2587 h 2587"/>
                  <a:gd name="T26" fmla="*/ 0 w 1763"/>
                  <a:gd name="T27" fmla="*/ 2481 h 2587"/>
                  <a:gd name="T28" fmla="*/ 167 w 1763"/>
                  <a:gd name="T29" fmla="*/ 2040 h 2587"/>
                  <a:gd name="T30" fmla="*/ 358 w 1763"/>
                  <a:gd name="T31" fmla="*/ 2022 h 2587"/>
                  <a:gd name="T32" fmla="*/ 191 w 1763"/>
                  <a:gd name="T33" fmla="*/ 1636 h 2587"/>
                  <a:gd name="T34" fmla="*/ 594 w 1763"/>
                  <a:gd name="T35" fmla="*/ 1641 h 2587"/>
                  <a:gd name="T36" fmla="*/ 210 w 1763"/>
                  <a:gd name="T37" fmla="*/ 1566 h 2587"/>
                  <a:gd name="T38" fmla="*/ 277 w 1763"/>
                  <a:gd name="T39" fmla="*/ 1218 h 2587"/>
                  <a:gd name="T40" fmla="*/ 169 w 1763"/>
                  <a:gd name="T41" fmla="*/ 1188 h 2587"/>
                  <a:gd name="T42" fmla="*/ 67 w 1763"/>
                  <a:gd name="T43" fmla="*/ 601 h 2587"/>
                  <a:gd name="T44" fmla="*/ 50 w 1763"/>
                  <a:gd name="T45" fmla="*/ 78 h 2587"/>
                  <a:gd name="T46" fmla="*/ 50 w 1763"/>
                  <a:gd name="T47" fmla="*/ 78 h 2587"/>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763"/>
                  <a:gd name="T73" fmla="*/ 0 h 2587"/>
                  <a:gd name="T74" fmla="*/ 1763 w 1763"/>
                  <a:gd name="T75" fmla="*/ 2587 h 2587"/>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763" h="2587">
                    <a:moveTo>
                      <a:pt x="50" y="78"/>
                    </a:moveTo>
                    <a:lnTo>
                      <a:pt x="468" y="0"/>
                    </a:lnTo>
                    <a:lnTo>
                      <a:pt x="1187" y="19"/>
                    </a:lnTo>
                    <a:lnTo>
                      <a:pt x="1660" y="91"/>
                    </a:lnTo>
                    <a:lnTo>
                      <a:pt x="1678" y="529"/>
                    </a:lnTo>
                    <a:lnTo>
                      <a:pt x="1524" y="1249"/>
                    </a:lnTo>
                    <a:lnTo>
                      <a:pt x="1415" y="1284"/>
                    </a:lnTo>
                    <a:lnTo>
                      <a:pt x="1565" y="1644"/>
                    </a:lnTo>
                    <a:lnTo>
                      <a:pt x="1415" y="2011"/>
                    </a:lnTo>
                    <a:lnTo>
                      <a:pt x="1535" y="2017"/>
                    </a:lnTo>
                    <a:lnTo>
                      <a:pt x="1763" y="2431"/>
                    </a:lnTo>
                    <a:lnTo>
                      <a:pt x="1733" y="2545"/>
                    </a:lnTo>
                    <a:lnTo>
                      <a:pt x="55" y="2587"/>
                    </a:lnTo>
                    <a:lnTo>
                      <a:pt x="0" y="2481"/>
                    </a:lnTo>
                    <a:lnTo>
                      <a:pt x="167" y="2040"/>
                    </a:lnTo>
                    <a:lnTo>
                      <a:pt x="358" y="2022"/>
                    </a:lnTo>
                    <a:lnTo>
                      <a:pt x="191" y="1636"/>
                    </a:lnTo>
                    <a:lnTo>
                      <a:pt x="594" y="1641"/>
                    </a:lnTo>
                    <a:lnTo>
                      <a:pt x="210" y="1566"/>
                    </a:lnTo>
                    <a:lnTo>
                      <a:pt x="277" y="1218"/>
                    </a:lnTo>
                    <a:lnTo>
                      <a:pt x="169" y="1188"/>
                    </a:lnTo>
                    <a:lnTo>
                      <a:pt x="67" y="601"/>
                    </a:lnTo>
                    <a:lnTo>
                      <a:pt x="50" y="78"/>
                    </a:lnTo>
                    <a:close/>
                  </a:path>
                </a:pathLst>
              </a:custGeom>
              <a:solidFill>
                <a:srgbClr val="E8D9D9"/>
              </a:solidFill>
              <a:ln w="9525">
                <a:noFill/>
                <a:round/>
                <a:headEnd/>
                <a:tailEnd/>
              </a:ln>
            </p:spPr>
            <p:txBody>
              <a:bodyPr/>
              <a:lstStyle/>
              <a:p>
                <a:endParaRPr lang="cs-CZ" dirty="0"/>
              </a:p>
            </p:txBody>
          </p:sp>
          <p:sp>
            <p:nvSpPr>
              <p:cNvPr id="27" name="Freeform 141"/>
              <p:cNvSpPr>
                <a:spLocks/>
              </p:cNvSpPr>
              <p:nvPr/>
            </p:nvSpPr>
            <p:spPr bwMode="auto">
              <a:xfrm>
                <a:off x="5260" y="1614"/>
                <a:ext cx="151" cy="117"/>
              </a:xfrm>
              <a:custGeom>
                <a:avLst/>
                <a:gdLst>
                  <a:gd name="T0" fmla="*/ 293 w 455"/>
                  <a:gd name="T1" fmla="*/ 53 h 353"/>
                  <a:gd name="T2" fmla="*/ 239 w 455"/>
                  <a:gd name="T3" fmla="*/ 0 h 353"/>
                  <a:gd name="T4" fmla="*/ 41 w 455"/>
                  <a:gd name="T5" fmla="*/ 18 h 353"/>
                  <a:gd name="T6" fmla="*/ 0 w 455"/>
                  <a:gd name="T7" fmla="*/ 83 h 353"/>
                  <a:gd name="T8" fmla="*/ 60 w 455"/>
                  <a:gd name="T9" fmla="*/ 264 h 353"/>
                  <a:gd name="T10" fmla="*/ 227 w 455"/>
                  <a:gd name="T11" fmla="*/ 353 h 353"/>
                  <a:gd name="T12" fmla="*/ 413 w 455"/>
                  <a:gd name="T13" fmla="*/ 300 h 353"/>
                  <a:gd name="T14" fmla="*/ 455 w 455"/>
                  <a:gd name="T15" fmla="*/ 197 h 353"/>
                  <a:gd name="T16" fmla="*/ 293 w 455"/>
                  <a:gd name="T17" fmla="*/ 53 h 353"/>
                  <a:gd name="T18" fmla="*/ 293 w 455"/>
                  <a:gd name="T19" fmla="*/ 53 h 35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55"/>
                  <a:gd name="T31" fmla="*/ 0 h 353"/>
                  <a:gd name="T32" fmla="*/ 455 w 455"/>
                  <a:gd name="T33" fmla="*/ 353 h 35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55" h="353">
                    <a:moveTo>
                      <a:pt x="293" y="53"/>
                    </a:moveTo>
                    <a:lnTo>
                      <a:pt x="239" y="0"/>
                    </a:lnTo>
                    <a:lnTo>
                      <a:pt x="41" y="18"/>
                    </a:lnTo>
                    <a:lnTo>
                      <a:pt x="0" y="83"/>
                    </a:lnTo>
                    <a:lnTo>
                      <a:pt x="60" y="264"/>
                    </a:lnTo>
                    <a:lnTo>
                      <a:pt x="227" y="353"/>
                    </a:lnTo>
                    <a:lnTo>
                      <a:pt x="413" y="300"/>
                    </a:lnTo>
                    <a:lnTo>
                      <a:pt x="455" y="197"/>
                    </a:lnTo>
                    <a:lnTo>
                      <a:pt x="293" y="53"/>
                    </a:lnTo>
                    <a:close/>
                  </a:path>
                </a:pathLst>
              </a:custGeom>
              <a:solidFill>
                <a:srgbClr val="E8D9D9"/>
              </a:solidFill>
              <a:ln w="9525">
                <a:noFill/>
                <a:round/>
                <a:headEnd/>
                <a:tailEnd/>
              </a:ln>
            </p:spPr>
            <p:txBody>
              <a:bodyPr/>
              <a:lstStyle/>
              <a:p>
                <a:endParaRPr lang="cs-CZ" dirty="0"/>
              </a:p>
            </p:txBody>
          </p:sp>
          <p:sp>
            <p:nvSpPr>
              <p:cNvPr id="28" name="Freeform 142"/>
              <p:cNvSpPr>
                <a:spLocks/>
              </p:cNvSpPr>
              <p:nvPr/>
            </p:nvSpPr>
            <p:spPr bwMode="auto">
              <a:xfrm>
                <a:off x="4688" y="930"/>
                <a:ext cx="405" cy="304"/>
              </a:xfrm>
              <a:custGeom>
                <a:avLst/>
                <a:gdLst>
                  <a:gd name="T0" fmla="*/ 0 w 1215"/>
                  <a:gd name="T1" fmla="*/ 60 h 912"/>
                  <a:gd name="T2" fmla="*/ 11 w 1215"/>
                  <a:gd name="T3" fmla="*/ 468 h 912"/>
                  <a:gd name="T4" fmla="*/ 71 w 1215"/>
                  <a:gd name="T5" fmla="*/ 852 h 912"/>
                  <a:gd name="T6" fmla="*/ 401 w 1215"/>
                  <a:gd name="T7" fmla="*/ 899 h 912"/>
                  <a:gd name="T8" fmla="*/ 814 w 1215"/>
                  <a:gd name="T9" fmla="*/ 912 h 912"/>
                  <a:gd name="T10" fmla="*/ 1109 w 1215"/>
                  <a:gd name="T11" fmla="*/ 882 h 912"/>
                  <a:gd name="T12" fmla="*/ 1215 w 1215"/>
                  <a:gd name="T13" fmla="*/ 527 h 912"/>
                  <a:gd name="T14" fmla="*/ 1198 w 1215"/>
                  <a:gd name="T15" fmla="*/ 53 h 912"/>
                  <a:gd name="T16" fmla="*/ 839 w 1215"/>
                  <a:gd name="T17" fmla="*/ 18 h 912"/>
                  <a:gd name="T18" fmla="*/ 293 w 1215"/>
                  <a:gd name="T19" fmla="*/ 0 h 912"/>
                  <a:gd name="T20" fmla="*/ 0 w 1215"/>
                  <a:gd name="T21" fmla="*/ 60 h 912"/>
                  <a:gd name="T22" fmla="*/ 0 w 1215"/>
                  <a:gd name="T23" fmla="*/ 60 h 91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15"/>
                  <a:gd name="T37" fmla="*/ 0 h 912"/>
                  <a:gd name="T38" fmla="*/ 1215 w 1215"/>
                  <a:gd name="T39" fmla="*/ 912 h 91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15" h="912">
                    <a:moveTo>
                      <a:pt x="0" y="60"/>
                    </a:moveTo>
                    <a:lnTo>
                      <a:pt x="11" y="468"/>
                    </a:lnTo>
                    <a:lnTo>
                      <a:pt x="71" y="852"/>
                    </a:lnTo>
                    <a:lnTo>
                      <a:pt x="401" y="899"/>
                    </a:lnTo>
                    <a:lnTo>
                      <a:pt x="814" y="912"/>
                    </a:lnTo>
                    <a:lnTo>
                      <a:pt x="1109" y="882"/>
                    </a:lnTo>
                    <a:lnTo>
                      <a:pt x="1215" y="527"/>
                    </a:lnTo>
                    <a:lnTo>
                      <a:pt x="1198" y="53"/>
                    </a:lnTo>
                    <a:lnTo>
                      <a:pt x="839" y="18"/>
                    </a:lnTo>
                    <a:lnTo>
                      <a:pt x="293" y="0"/>
                    </a:lnTo>
                    <a:lnTo>
                      <a:pt x="0" y="60"/>
                    </a:lnTo>
                    <a:close/>
                  </a:path>
                </a:pathLst>
              </a:custGeom>
              <a:solidFill>
                <a:srgbClr val="E5E5FF"/>
              </a:solidFill>
              <a:ln w="9525">
                <a:noFill/>
                <a:round/>
                <a:headEnd/>
                <a:tailEnd/>
              </a:ln>
            </p:spPr>
            <p:txBody>
              <a:bodyPr/>
              <a:lstStyle/>
              <a:p>
                <a:endParaRPr lang="cs-CZ" dirty="0"/>
              </a:p>
            </p:txBody>
          </p:sp>
          <p:sp>
            <p:nvSpPr>
              <p:cNvPr id="29" name="Freeform 143"/>
              <p:cNvSpPr>
                <a:spLocks/>
              </p:cNvSpPr>
              <p:nvPr/>
            </p:nvSpPr>
            <p:spPr bwMode="auto">
              <a:xfrm>
                <a:off x="4666" y="1416"/>
                <a:ext cx="490" cy="204"/>
              </a:xfrm>
              <a:custGeom>
                <a:avLst/>
                <a:gdLst>
                  <a:gd name="T0" fmla="*/ 0 w 1469"/>
                  <a:gd name="T1" fmla="*/ 18 h 612"/>
                  <a:gd name="T2" fmla="*/ 85 w 1469"/>
                  <a:gd name="T3" fmla="*/ 378 h 612"/>
                  <a:gd name="T4" fmla="*/ 450 w 1469"/>
                  <a:gd name="T5" fmla="*/ 461 h 612"/>
                  <a:gd name="T6" fmla="*/ 1302 w 1469"/>
                  <a:gd name="T7" fmla="*/ 468 h 612"/>
                  <a:gd name="T8" fmla="*/ 1469 w 1469"/>
                  <a:gd name="T9" fmla="*/ 612 h 612"/>
                  <a:gd name="T10" fmla="*/ 1337 w 1469"/>
                  <a:gd name="T11" fmla="*/ 383 h 612"/>
                  <a:gd name="T12" fmla="*/ 1211 w 1469"/>
                  <a:gd name="T13" fmla="*/ 372 h 612"/>
                  <a:gd name="T14" fmla="*/ 1391 w 1469"/>
                  <a:gd name="T15" fmla="*/ 0 h 612"/>
                  <a:gd name="T16" fmla="*/ 528 w 1469"/>
                  <a:gd name="T17" fmla="*/ 83 h 612"/>
                  <a:gd name="T18" fmla="*/ 463 w 1469"/>
                  <a:gd name="T19" fmla="*/ 317 h 612"/>
                  <a:gd name="T20" fmla="*/ 426 w 1469"/>
                  <a:gd name="T21" fmla="*/ 42 h 612"/>
                  <a:gd name="T22" fmla="*/ 0 w 1469"/>
                  <a:gd name="T23" fmla="*/ 18 h 612"/>
                  <a:gd name="T24" fmla="*/ 0 w 1469"/>
                  <a:gd name="T25" fmla="*/ 18 h 61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469"/>
                  <a:gd name="T40" fmla="*/ 0 h 612"/>
                  <a:gd name="T41" fmla="*/ 1469 w 1469"/>
                  <a:gd name="T42" fmla="*/ 612 h 61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469" h="612">
                    <a:moveTo>
                      <a:pt x="0" y="18"/>
                    </a:moveTo>
                    <a:lnTo>
                      <a:pt x="85" y="378"/>
                    </a:lnTo>
                    <a:lnTo>
                      <a:pt x="450" y="461"/>
                    </a:lnTo>
                    <a:lnTo>
                      <a:pt x="1302" y="468"/>
                    </a:lnTo>
                    <a:lnTo>
                      <a:pt x="1469" y="612"/>
                    </a:lnTo>
                    <a:lnTo>
                      <a:pt x="1337" y="383"/>
                    </a:lnTo>
                    <a:lnTo>
                      <a:pt x="1211" y="372"/>
                    </a:lnTo>
                    <a:lnTo>
                      <a:pt x="1391" y="0"/>
                    </a:lnTo>
                    <a:lnTo>
                      <a:pt x="528" y="83"/>
                    </a:lnTo>
                    <a:lnTo>
                      <a:pt x="463" y="317"/>
                    </a:lnTo>
                    <a:lnTo>
                      <a:pt x="426" y="42"/>
                    </a:lnTo>
                    <a:lnTo>
                      <a:pt x="0" y="18"/>
                    </a:lnTo>
                    <a:close/>
                  </a:path>
                </a:pathLst>
              </a:custGeom>
              <a:solidFill>
                <a:srgbClr val="A39494"/>
              </a:solidFill>
              <a:ln w="9525">
                <a:noFill/>
                <a:round/>
                <a:headEnd/>
                <a:tailEnd/>
              </a:ln>
            </p:spPr>
            <p:txBody>
              <a:bodyPr/>
              <a:lstStyle/>
              <a:p>
                <a:endParaRPr lang="cs-CZ" dirty="0"/>
              </a:p>
            </p:txBody>
          </p:sp>
          <p:sp>
            <p:nvSpPr>
              <p:cNvPr id="30" name="Freeform 144"/>
              <p:cNvSpPr>
                <a:spLocks/>
              </p:cNvSpPr>
              <p:nvPr/>
            </p:nvSpPr>
            <p:spPr bwMode="auto">
              <a:xfrm>
                <a:off x="4602" y="1678"/>
                <a:ext cx="590" cy="60"/>
              </a:xfrm>
              <a:custGeom>
                <a:avLst/>
                <a:gdLst>
                  <a:gd name="T0" fmla="*/ 0 w 1768"/>
                  <a:gd name="T1" fmla="*/ 72 h 180"/>
                  <a:gd name="T2" fmla="*/ 114 w 1768"/>
                  <a:gd name="T3" fmla="*/ 102 h 180"/>
                  <a:gd name="T4" fmla="*/ 1690 w 1768"/>
                  <a:gd name="T5" fmla="*/ 95 h 180"/>
                  <a:gd name="T6" fmla="*/ 1768 w 1768"/>
                  <a:gd name="T7" fmla="*/ 0 h 180"/>
                  <a:gd name="T8" fmla="*/ 1750 w 1768"/>
                  <a:gd name="T9" fmla="*/ 150 h 180"/>
                  <a:gd name="T10" fmla="*/ 1660 w 1768"/>
                  <a:gd name="T11" fmla="*/ 180 h 180"/>
                  <a:gd name="T12" fmla="*/ 54 w 1768"/>
                  <a:gd name="T13" fmla="*/ 173 h 180"/>
                  <a:gd name="T14" fmla="*/ 0 w 1768"/>
                  <a:gd name="T15" fmla="*/ 72 h 180"/>
                  <a:gd name="T16" fmla="*/ 0 w 1768"/>
                  <a:gd name="T17" fmla="*/ 72 h 18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768"/>
                  <a:gd name="T28" fmla="*/ 0 h 180"/>
                  <a:gd name="T29" fmla="*/ 1768 w 1768"/>
                  <a:gd name="T30" fmla="*/ 180 h 18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768" h="180">
                    <a:moveTo>
                      <a:pt x="0" y="72"/>
                    </a:moveTo>
                    <a:lnTo>
                      <a:pt x="114" y="102"/>
                    </a:lnTo>
                    <a:lnTo>
                      <a:pt x="1690" y="95"/>
                    </a:lnTo>
                    <a:lnTo>
                      <a:pt x="1768" y="0"/>
                    </a:lnTo>
                    <a:lnTo>
                      <a:pt x="1750" y="150"/>
                    </a:lnTo>
                    <a:lnTo>
                      <a:pt x="1660" y="180"/>
                    </a:lnTo>
                    <a:lnTo>
                      <a:pt x="54" y="173"/>
                    </a:lnTo>
                    <a:lnTo>
                      <a:pt x="0" y="72"/>
                    </a:lnTo>
                    <a:close/>
                  </a:path>
                </a:pathLst>
              </a:custGeom>
              <a:solidFill>
                <a:srgbClr val="A39494"/>
              </a:solidFill>
              <a:ln w="9525">
                <a:noFill/>
                <a:round/>
                <a:headEnd/>
                <a:tailEnd/>
              </a:ln>
            </p:spPr>
            <p:txBody>
              <a:bodyPr/>
              <a:lstStyle/>
              <a:p>
                <a:endParaRPr lang="cs-CZ" dirty="0"/>
              </a:p>
            </p:txBody>
          </p:sp>
          <p:sp>
            <p:nvSpPr>
              <p:cNvPr id="31" name="Freeform 145"/>
              <p:cNvSpPr>
                <a:spLocks/>
              </p:cNvSpPr>
              <p:nvPr/>
            </p:nvSpPr>
            <p:spPr bwMode="auto">
              <a:xfrm>
                <a:off x="4648" y="898"/>
                <a:ext cx="527" cy="482"/>
              </a:xfrm>
              <a:custGeom>
                <a:avLst/>
                <a:gdLst>
                  <a:gd name="T0" fmla="*/ 30 w 1580"/>
                  <a:gd name="T1" fmla="*/ 114 h 1446"/>
                  <a:gd name="T2" fmla="*/ 0 w 1580"/>
                  <a:gd name="T3" fmla="*/ 534 h 1446"/>
                  <a:gd name="T4" fmla="*/ 42 w 1580"/>
                  <a:gd name="T5" fmla="*/ 1121 h 1446"/>
                  <a:gd name="T6" fmla="*/ 431 w 1580"/>
                  <a:gd name="T7" fmla="*/ 1224 h 1446"/>
                  <a:gd name="T8" fmla="*/ 761 w 1580"/>
                  <a:gd name="T9" fmla="*/ 1440 h 1446"/>
                  <a:gd name="T10" fmla="*/ 1210 w 1580"/>
                  <a:gd name="T11" fmla="*/ 1446 h 1446"/>
                  <a:gd name="T12" fmla="*/ 1325 w 1580"/>
                  <a:gd name="T13" fmla="*/ 1176 h 1446"/>
                  <a:gd name="T14" fmla="*/ 1408 w 1580"/>
                  <a:gd name="T15" fmla="*/ 1164 h 1446"/>
                  <a:gd name="T16" fmla="*/ 1539 w 1580"/>
                  <a:gd name="T17" fmla="*/ 630 h 1446"/>
                  <a:gd name="T18" fmla="*/ 1580 w 1580"/>
                  <a:gd name="T19" fmla="*/ 52 h 1446"/>
                  <a:gd name="T20" fmla="*/ 1118 w 1580"/>
                  <a:gd name="T21" fmla="*/ 0 h 1446"/>
                  <a:gd name="T22" fmla="*/ 349 w 1580"/>
                  <a:gd name="T23" fmla="*/ 47 h 1446"/>
                  <a:gd name="T24" fmla="*/ 1322 w 1580"/>
                  <a:gd name="T25" fmla="*/ 163 h 1446"/>
                  <a:gd name="T26" fmla="*/ 1282 w 1580"/>
                  <a:gd name="T27" fmla="*/ 1032 h 1446"/>
                  <a:gd name="T28" fmla="*/ 718 w 1580"/>
                  <a:gd name="T29" fmla="*/ 1073 h 1446"/>
                  <a:gd name="T30" fmla="*/ 156 w 1580"/>
                  <a:gd name="T31" fmla="*/ 1008 h 1446"/>
                  <a:gd name="T32" fmla="*/ 102 w 1580"/>
                  <a:gd name="T33" fmla="*/ 186 h 1446"/>
                  <a:gd name="T34" fmla="*/ 30 w 1580"/>
                  <a:gd name="T35" fmla="*/ 114 h 1446"/>
                  <a:gd name="T36" fmla="*/ 30 w 1580"/>
                  <a:gd name="T37" fmla="*/ 114 h 144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580"/>
                  <a:gd name="T58" fmla="*/ 0 h 1446"/>
                  <a:gd name="T59" fmla="*/ 1580 w 1580"/>
                  <a:gd name="T60" fmla="*/ 1446 h 144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580" h="1446">
                    <a:moveTo>
                      <a:pt x="30" y="114"/>
                    </a:moveTo>
                    <a:lnTo>
                      <a:pt x="0" y="534"/>
                    </a:lnTo>
                    <a:lnTo>
                      <a:pt x="42" y="1121"/>
                    </a:lnTo>
                    <a:lnTo>
                      <a:pt x="431" y="1224"/>
                    </a:lnTo>
                    <a:lnTo>
                      <a:pt x="761" y="1440"/>
                    </a:lnTo>
                    <a:lnTo>
                      <a:pt x="1210" y="1446"/>
                    </a:lnTo>
                    <a:lnTo>
                      <a:pt x="1325" y="1176"/>
                    </a:lnTo>
                    <a:lnTo>
                      <a:pt x="1408" y="1164"/>
                    </a:lnTo>
                    <a:lnTo>
                      <a:pt x="1539" y="630"/>
                    </a:lnTo>
                    <a:lnTo>
                      <a:pt x="1580" y="52"/>
                    </a:lnTo>
                    <a:lnTo>
                      <a:pt x="1118" y="0"/>
                    </a:lnTo>
                    <a:lnTo>
                      <a:pt x="349" y="47"/>
                    </a:lnTo>
                    <a:lnTo>
                      <a:pt x="1322" y="163"/>
                    </a:lnTo>
                    <a:lnTo>
                      <a:pt x="1282" y="1032"/>
                    </a:lnTo>
                    <a:lnTo>
                      <a:pt x="718" y="1073"/>
                    </a:lnTo>
                    <a:lnTo>
                      <a:pt x="156" y="1008"/>
                    </a:lnTo>
                    <a:lnTo>
                      <a:pt x="102" y="186"/>
                    </a:lnTo>
                    <a:lnTo>
                      <a:pt x="30" y="114"/>
                    </a:lnTo>
                    <a:close/>
                  </a:path>
                </a:pathLst>
              </a:custGeom>
              <a:solidFill>
                <a:srgbClr val="A39494"/>
              </a:solidFill>
              <a:ln w="9525">
                <a:noFill/>
                <a:round/>
                <a:headEnd/>
                <a:tailEnd/>
              </a:ln>
            </p:spPr>
            <p:txBody>
              <a:bodyPr/>
              <a:lstStyle/>
              <a:p>
                <a:endParaRPr lang="cs-CZ" dirty="0"/>
              </a:p>
            </p:txBody>
          </p:sp>
          <p:sp>
            <p:nvSpPr>
              <p:cNvPr id="32" name="Freeform 146"/>
              <p:cNvSpPr>
                <a:spLocks/>
              </p:cNvSpPr>
              <p:nvPr/>
            </p:nvSpPr>
            <p:spPr bwMode="auto">
              <a:xfrm>
                <a:off x="4752" y="930"/>
                <a:ext cx="330" cy="305"/>
              </a:xfrm>
              <a:custGeom>
                <a:avLst/>
                <a:gdLst>
                  <a:gd name="T0" fmla="*/ 976 w 988"/>
                  <a:gd name="T1" fmla="*/ 53 h 917"/>
                  <a:gd name="T2" fmla="*/ 988 w 988"/>
                  <a:gd name="T3" fmla="*/ 564 h 917"/>
                  <a:gd name="T4" fmla="*/ 928 w 988"/>
                  <a:gd name="T5" fmla="*/ 876 h 917"/>
                  <a:gd name="T6" fmla="*/ 617 w 988"/>
                  <a:gd name="T7" fmla="*/ 917 h 917"/>
                  <a:gd name="T8" fmla="*/ 239 w 988"/>
                  <a:gd name="T9" fmla="*/ 917 h 917"/>
                  <a:gd name="T10" fmla="*/ 0 w 988"/>
                  <a:gd name="T11" fmla="*/ 869 h 917"/>
                  <a:gd name="T12" fmla="*/ 431 w 988"/>
                  <a:gd name="T13" fmla="*/ 810 h 917"/>
                  <a:gd name="T14" fmla="*/ 784 w 988"/>
                  <a:gd name="T15" fmla="*/ 575 h 917"/>
                  <a:gd name="T16" fmla="*/ 754 w 988"/>
                  <a:gd name="T17" fmla="*/ 210 h 917"/>
                  <a:gd name="T18" fmla="*/ 137 w 988"/>
                  <a:gd name="T19" fmla="*/ 0 h 917"/>
                  <a:gd name="T20" fmla="*/ 976 w 988"/>
                  <a:gd name="T21" fmla="*/ 53 h 917"/>
                  <a:gd name="T22" fmla="*/ 976 w 988"/>
                  <a:gd name="T23" fmla="*/ 53 h 91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988"/>
                  <a:gd name="T37" fmla="*/ 0 h 917"/>
                  <a:gd name="T38" fmla="*/ 988 w 988"/>
                  <a:gd name="T39" fmla="*/ 917 h 91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988" h="917">
                    <a:moveTo>
                      <a:pt x="976" y="53"/>
                    </a:moveTo>
                    <a:lnTo>
                      <a:pt x="988" y="564"/>
                    </a:lnTo>
                    <a:lnTo>
                      <a:pt x="928" y="876"/>
                    </a:lnTo>
                    <a:lnTo>
                      <a:pt x="617" y="917"/>
                    </a:lnTo>
                    <a:lnTo>
                      <a:pt x="239" y="917"/>
                    </a:lnTo>
                    <a:lnTo>
                      <a:pt x="0" y="869"/>
                    </a:lnTo>
                    <a:lnTo>
                      <a:pt x="431" y="810"/>
                    </a:lnTo>
                    <a:lnTo>
                      <a:pt x="784" y="575"/>
                    </a:lnTo>
                    <a:lnTo>
                      <a:pt x="754" y="210"/>
                    </a:lnTo>
                    <a:lnTo>
                      <a:pt x="137" y="0"/>
                    </a:lnTo>
                    <a:lnTo>
                      <a:pt x="976" y="53"/>
                    </a:lnTo>
                    <a:close/>
                  </a:path>
                </a:pathLst>
              </a:custGeom>
              <a:solidFill>
                <a:srgbClr val="B8B8D9"/>
              </a:solidFill>
              <a:ln w="9525">
                <a:noFill/>
                <a:round/>
                <a:headEnd/>
                <a:tailEnd/>
              </a:ln>
            </p:spPr>
            <p:txBody>
              <a:bodyPr/>
              <a:lstStyle/>
              <a:p>
                <a:endParaRPr lang="cs-CZ" dirty="0"/>
              </a:p>
            </p:txBody>
          </p:sp>
          <p:sp>
            <p:nvSpPr>
              <p:cNvPr id="33" name="Freeform 147"/>
              <p:cNvSpPr>
                <a:spLocks/>
              </p:cNvSpPr>
              <p:nvPr/>
            </p:nvSpPr>
            <p:spPr bwMode="auto">
              <a:xfrm>
                <a:off x="4936" y="1451"/>
                <a:ext cx="149" cy="34"/>
              </a:xfrm>
              <a:custGeom>
                <a:avLst/>
                <a:gdLst>
                  <a:gd name="T0" fmla="*/ 56 w 446"/>
                  <a:gd name="T1" fmla="*/ 11 h 104"/>
                  <a:gd name="T2" fmla="*/ 0 w 446"/>
                  <a:gd name="T3" fmla="*/ 99 h 104"/>
                  <a:gd name="T4" fmla="*/ 384 w 446"/>
                  <a:gd name="T5" fmla="*/ 104 h 104"/>
                  <a:gd name="T6" fmla="*/ 446 w 446"/>
                  <a:gd name="T7" fmla="*/ 0 h 104"/>
                  <a:gd name="T8" fmla="*/ 56 w 446"/>
                  <a:gd name="T9" fmla="*/ 11 h 104"/>
                  <a:gd name="T10" fmla="*/ 56 w 446"/>
                  <a:gd name="T11" fmla="*/ 11 h 104"/>
                  <a:gd name="T12" fmla="*/ 0 60000 65536"/>
                  <a:gd name="T13" fmla="*/ 0 60000 65536"/>
                  <a:gd name="T14" fmla="*/ 0 60000 65536"/>
                  <a:gd name="T15" fmla="*/ 0 60000 65536"/>
                  <a:gd name="T16" fmla="*/ 0 60000 65536"/>
                  <a:gd name="T17" fmla="*/ 0 60000 65536"/>
                  <a:gd name="T18" fmla="*/ 0 w 446"/>
                  <a:gd name="T19" fmla="*/ 0 h 104"/>
                  <a:gd name="T20" fmla="*/ 446 w 446"/>
                  <a:gd name="T21" fmla="*/ 104 h 104"/>
                </a:gdLst>
                <a:ahLst/>
                <a:cxnLst>
                  <a:cxn ang="T12">
                    <a:pos x="T0" y="T1"/>
                  </a:cxn>
                  <a:cxn ang="T13">
                    <a:pos x="T2" y="T3"/>
                  </a:cxn>
                  <a:cxn ang="T14">
                    <a:pos x="T4" y="T5"/>
                  </a:cxn>
                  <a:cxn ang="T15">
                    <a:pos x="T6" y="T7"/>
                  </a:cxn>
                  <a:cxn ang="T16">
                    <a:pos x="T8" y="T9"/>
                  </a:cxn>
                  <a:cxn ang="T17">
                    <a:pos x="T10" y="T11"/>
                  </a:cxn>
                </a:cxnLst>
                <a:rect l="T18" t="T19" r="T20" b="T21"/>
                <a:pathLst>
                  <a:path w="446" h="104">
                    <a:moveTo>
                      <a:pt x="56" y="11"/>
                    </a:moveTo>
                    <a:lnTo>
                      <a:pt x="0" y="99"/>
                    </a:lnTo>
                    <a:lnTo>
                      <a:pt x="384" y="104"/>
                    </a:lnTo>
                    <a:lnTo>
                      <a:pt x="446" y="0"/>
                    </a:lnTo>
                    <a:lnTo>
                      <a:pt x="56" y="11"/>
                    </a:lnTo>
                    <a:close/>
                  </a:path>
                </a:pathLst>
              </a:custGeom>
              <a:solidFill>
                <a:srgbClr val="756868"/>
              </a:solidFill>
              <a:ln w="9525">
                <a:noFill/>
                <a:round/>
                <a:headEnd/>
                <a:tailEnd/>
              </a:ln>
            </p:spPr>
            <p:txBody>
              <a:bodyPr/>
              <a:lstStyle/>
              <a:p>
                <a:endParaRPr lang="cs-CZ" dirty="0"/>
              </a:p>
            </p:txBody>
          </p:sp>
          <p:sp>
            <p:nvSpPr>
              <p:cNvPr id="34" name="Freeform 148"/>
              <p:cNvSpPr>
                <a:spLocks/>
              </p:cNvSpPr>
              <p:nvPr/>
            </p:nvSpPr>
            <p:spPr bwMode="auto">
              <a:xfrm>
                <a:off x="5286" y="1617"/>
                <a:ext cx="132" cy="118"/>
              </a:xfrm>
              <a:custGeom>
                <a:avLst/>
                <a:gdLst>
                  <a:gd name="T0" fmla="*/ 0 w 396"/>
                  <a:gd name="T1" fmla="*/ 179 h 353"/>
                  <a:gd name="T2" fmla="*/ 126 w 396"/>
                  <a:gd name="T3" fmla="*/ 257 h 353"/>
                  <a:gd name="T4" fmla="*/ 265 w 396"/>
                  <a:gd name="T5" fmla="*/ 250 h 353"/>
                  <a:gd name="T6" fmla="*/ 234 w 396"/>
                  <a:gd name="T7" fmla="*/ 142 h 353"/>
                  <a:gd name="T8" fmla="*/ 66 w 396"/>
                  <a:gd name="T9" fmla="*/ 76 h 353"/>
                  <a:gd name="T10" fmla="*/ 187 w 396"/>
                  <a:gd name="T11" fmla="*/ 53 h 353"/>
                  <a:gd name="T12" fmla="*/ 13 w 396"/>
                  <a:gd name="T13" fmla="*/ 23 h 353"/>
                  <a:gd name="T14" fmla="*/ 139 w 396"/>
                  <a:gd name="T15" fmla="*/ 0 h 353"/>
                  <a:gd name="T16" fmla="*/ 192 w 396"/>
                  <a:gd name="T17" fmla="*/ 11 h 353"/>
                  <a:gd name="T18" fmla="*/ 396 w 396"/>
                  <a:gd name="T19" fmla="*/ 214 h 353"/>
                  <a:gd name="T20" fmla="*/ 330 w 396"/>
                  <a:gd name="T21" fmla="*/ 323 h 353"/>
                  <a:gd name="T22" fmla="*/ 85 w 396"/>
                  <a:gd name="T23" fmla="*/ 353 h 353"/>
                  <a:gd name="T24" fmla="*/ 0 w 396"/>
                  <a:gd name="T25" fmla="*/ 179 h 353"/>
                  <a:gd name="T26" fmla="*/ 0 w 396"/>
                  <a:gd name="T27" fmla="*/ 179 h 353"/>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96"/>
                  <a:gd name="T43" fmla="*/ 0 h 353"/>
                  <a:gd name="T44" fmla="*/ 396 w 396"/>
                  <a:gd name="T45" fmla="*/ 353 h 353"/>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96" h="353">
                    <a:moveTo>
                      <a:pt x="0" y="179"/>
                    </a:moveTo>
                    <a:lnTo>
                      <a:pt x="126" y="257"/>
                    </a:lnTo>
                    <a:lnTo>
                      <a:pt x="265" y="250"/>
                    </a:lnTo>
                    <a:lnTo>
                      <a:pt x="234" y="142"/>
                    </a:lnTo>
                    <a:lnTo>
                      <a:pt x="66" y="76"/>
                    </a:lnTo>
                    <a:lnTo>
                      <a:pt x="187" y="53"/>
                    </a:lnTo>
                    <a:lnTo>
                      <a:pt x="13" y="23"/>
                    </a:lnTo>
                    <a:lnTo>
                      <a:pt x="139" y="0"/>
                    </a:lnTo>
                    <a:lnTo>
                      <a:pt x="192" y="11"/>
                    </a:lnTo>
                    <a:lnTo>
                      <a:pt x="396" y="214"/>
                    </a:lnTo>
                    <a:lnTo>
                      <a:pt x="330" y="323"/>
                    </a:lnTo>
                    <a:lnTo>
                      <a:pt x="85" y="353"/>
                    </a:lnTo>
                    <a:lnTo>
                      <a:pt x="0" y="179"/>
                    </a:lnTo>
                    <a:close/>
                  </a:path>
                </a:pathLst>
              </a:custGeom>
              <a:solidFill>
                <a:srgbClr val="A39494"/>
              </a:solidFill>
              <a:ln w="9525">
                <a:noFill/>
                <a:round/>
                <a:headEnd/>
                <a:tailEnd/>
              </a:ln>
            </p:spPr>
            <p:txBody>
              <a:bodyPr/>
              <a:lstStyle/>
              <a:p>
                <a:endParaRPr lang="cs-CZ" dirty="0"/>
              </a:p>
            </p:txBody>
          </p:sp>
          <p:sp>
            <p:nvSpPr>
              <p:cNvPr id="35" name="Freeform 149"/>
              <p:cNvSpPr>
                <a:spLocks/>
              </p:cNvSpPr>
              <p:nvPr/>
            </p:nvSpPr>
            <p:spPr bwMode="auto">
              <a:xfrm>
                <a:off x="4650" y="1584"/>
                <a:ext cx="360" cy="99"/>
              </a:xfrm>
              <a:custGeom>
                <a:avLst/>
                <a:gdLst>
                  <a:gd name="T0" fmla="*/ 60 w 1080"/>
                  <a:gd name="T1" fmla="*/ 0 h 299"/>
                  <a:gd name="T2" fmla="*/ 1032 w 1080"/>
                  <a:gd name="T3" fmla="*/ 17 h 299"/>
                  <a:gd name="T4" fmla="*/ 1080 w 1080"/>
                  <a:gd name="T5" fmla="*/ 294 h 299"/>
                  <a:gd name="T6" fmla="*/ 0 w 1080"/>
                  <a:gd name="T7" fmla="*/ 299 h 299"/>
                  <a:gd name="T8" fmla="*/ 60 w 1080"/>
                  <a:gd name="T9" fmla="*/ 0 h 299"/>
                  <a:gd name="T10" fmla="*/ 60 w 1080"/>
                  <a:gd name="T11" fmla="*/ 0 h 299"/>
                  <a:gd name="T12" fmla="*/ 0 60000 65536"/>
                  <a:gd name="T13" fmla="*/ 0 60000 65536"/>
                  <a:gd name="T14" fmla="*/ 0 60000 65536"/>
                  <a:gd name="T15" fmla="*/ 0 60000 65536"/>
                  <a:gd name="T16" fmla="*/ 0 60000 65536"/>
                  <a:gd name="T17" fmla="*/ 0 60000 65536"/>
                  <a:gd name="T18" fmla="*/ 0 w 1080"/>
                  <a:gd name="T19" fmla="*/ 0 h 299"/>
                  <a:gd name="T20" fmla="*/ 1080 w 1080"/>
                  <a:gd name="T21" fmla="*/ 299 h 299"/>
                </a:gdLst>
                <a:ahLst/>
                <a:cxnLst>
                  <a:cxn ang="T12">
                    <a:pos x="T0" y="T1"/>
                  </a:cxn>
                  <a:cxn ang="T13">
                    <a:pos x="T2" y="T3"/>
                  </a:cxn>
                  <a:cxn ang="T14">
                    <a:pos x="T4" y="T5"/>
                  </a:cxn>
                  <a:cxn ang="T15">
                    <a:pos x="T6" y="T7"/>
                  </a:cxn>
                  <a:cxn ang="T16">
                    <a:pos x="T8" y="T9"/>
                  </a:cxn>
                  <a:cxn ang="T17">
                    <a:pos x="T10" y="T11"/>
                  </a:cxn>
                </a:cxnLst>
                <a:rect l="T18" t="T19" r="T20" b="T21"/>
                <a:pathLst>
                  <a:path w="1080" h="299">
                    <a:moveTo>
                      <a:pt x="60" y="0"/>
                    </a:moveTo>
                    <a:lnTo>
                      <a:pt x="1032" y="17"/>
                    </a:lnTo>
                    <a:lnTo>
                      <a:pt x="1080" y="294"/>
                    </a:lnTo>
                    <a:lnTo>
                      <a:pt x="0" y="299"/>
                    </a:lnTo>
                    <a:lnTo>
                      <a:pt x="60" y="0"/>
                    </a:lnTo>
                    <a:close/>
                  </a:path>
                </a:pathLst>
              </a:custGeom>
              <a:solidFill>
                <a:srgbClr val="FFEDED"/>
              </a:solidFill>
              <a:ln w="9525">
                <a:noFill/>
                <a:round/>
                <a:headEnd/>
                <a:tailEnd/>
              </a:ln>
            </p:spPr>
            <p:txBody>
              <a:bodyPr/>
              <a:lstStyle/>
              <a:p>
                <a:endParaRPr lang="cs-CZ" dirty="0"/>
              </a:p>
            </p:txBody>
          </p:sp>
          <p:sp>
            <p:nvSpPr>
              <p:cNvPr id="36" name="Freeform 150"/>
              <p:cNvSpPr>
                <a:spLocks/>
              </p:cNvSpPr>
              <p:nvPr/>
            </p:nvSpPr>
            <p:spPr bwMode="auto">
              <a:xfrm>
                <a:off x="5038" y="1579"/>
                <a:ext cx="102" cy="100"/>
              </a:xfrm>
              <a:custGeom>
                <a:avLst/>
                <a:gdLst>
                  <a:gd name="T0" fmla="*/ 203 w 305"/>
                  <a:gd name="T1" fmla="*/ 55 h 300"/>
                  <a:gd name="T2" fmla="*/ 156 w 305"/>
                  <a:gd name="T3" fmla="*/ 0 h 300"/>
                  <a:gd name="T4" fmla="*/ 0 w 305"/>
                  <a:gd name="T5" fmla="*/ 13 h 300"/>
                  <a:gd name="T6" fmla="*/ 90 w 305"/>
                  <a:gd name="T7" fmla="*/ 300 h 300"/>
                  <a:gd name="T8" fmla="*/ 305 w 305"/>
                  <a:gd name="T9" fmla="*/ 289 h 300"/>
                  <a:gd name="T10" fmla="*/ 203 w 305"/>
                  <a:gd name="T11" fmla="*/ 55 h 300"/>
                  <a:gd name="T12" fmla="*/ 203 w 305"/>
                  <a:gd name="T13" fmla="*/ 55 h 300"/>
                  <a:gd name="T14" fmla="*/ 0 60000 65536"/>
                  <a:gd name="T15" fmla="*/ 0 60000 65536"/>
                  <a:gd name="T16" fmla="*/ 0 60000 65536"/>
                  <a:gd name="T17" fmla="*/ 0 60000 65536"/>
                  <a:gd name="T18" fmla="*/ 0 60000 65536"/>
                  <a:gd name="T19" fmla="*/ 0 60000 65536"/>
                  <a:gd name="T20" fmla="*/ 0 60000 65536"/>
                  <a:gd name="T21" fmla="*/ 0 w 305"/>
                  <a:gd name="T22" fmla="*/ 0 h 300"/>
                  <a:gd name="T23" fmla="*/ 305 w 305"/>
                  <a:gd name="T24" fmla="*/ 300 h 3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05" h="300">
                    <a:moveTo>
                      <a:pt x="203" y="55"/>
                    </a:moveTo>
                    <a:lnTo>
                      <a:pt x="156" y="0"/>
                    </a:lnTo>
                    <a:lnTo>
                      <a:pt x="0" y="13"/>
                    </a:lnTo>
                    <a:lnTo>
                      <a:pt x="90" y="300"/>
                    </a:lnTo>
                    <a:lnTo>
                      <a:pt x="305" y="289"/>
                    </a:lnTo>
                    <a:lnTo>
                      <a:pt x="203" y="55"/>
                    </a:lnTo>
                    <a:close/>
                  </a:path>
                </a:pathLst>
              </a:custGeom>
              <a:solidFill>
                <a:srgbClr val="FFEDED"/>
              </a:solidFill>
              <a:ln w="9525">
                <a:noFill/>
                <a:round/>
                <a:headEnd/>
                <a:tailEnd/>
              </a:ln>
            </p:spPr>
            <p:txBody>
              <a:bodyPr/>
              <a:lstStyle/>
              <a:p>
                <a:endParaRPr lang="cs-CZ" dirty="0"/>
              </a:p>
            </p:txBody>
          </p:sp>
          <p:sp>
            <p:nvSpPr>
              <p:cNvPr id="37" name="Freeform 151"/>
              <p:cNvSpPr>
                <a:spLocks/>
              </p:cNvSpPr>
              <p:nvPr/>
            </p:nvSpPr>
            <p:spPr bwMode="auto">
              <a:xfrm>
                <a:off x="5264" y="1624"/>
                <a:ext cx="71" cy="59"/>
              </a:xfrm>
              <a:custGeom>
                <a:avLst/>
                <a:gdLst>
                  <a:gd name="T0" fmla="*/ 41 w 215"/>
                  <a:gd name="T1" fmla="*/ 0 h 179"/>
                  <a:gd name="T2" fmla="*/ 0 w 215"/>
                  <a:gd name="T3" fmla="*/ 30 h 179"/>
                  <a:gd name="T4" fmla="*/ 29 w 215"/>
                  <a:gd name="T5" fmla="*/ 144 h 179"/>
                  <a:gd name="T6" fmla="*/ 215 w 215"/>
                  <a:gd name="T7" fmla="*/ 179 h 179"/>
                  <a:gd name="T8" fmla="*/ 48 w 215"/>
                  <a:gd name="T9" fmla="*/ 53 h 179"/>
                  <a:gd name="T10" fmla="*/ 41 w 215"/>
                  <a:gd name="T11" fmla="*/ 0 h 179"/>
                  <a:gd name="T12" fmla="*/ 41 w 215"/>
                  <a:gd name="T13" fmla="*/ 0 h 179"/>
                  <a:gd name="T14" fmla="*/ 0 60000 65536"/>
                  <a:gd name="T15" fmla="*/ 0 60000 65536"/>
                  <a:gd name="T16" fmla="*/ 0 60000 65536"/>
                  <a:gd name="T17" fmla="*/ 0 60000 65536"/>
                  <a:gd name="T18" fmla="*/ 0 60000 65536"/>
                  <a:gd name="T19" fmla="*/ 0 60000 65536"/>
                  <a:gd name="T20" fmla="*/ 0 60000 65536"/>
                  <a:gd name="T21" fmla="*/ 0 w 215"/>
                  <a:gd name="T22" fmla="*/ 0 h 179"/>
                  <a:gd name="T23" fmla="*/ 215 w 215"/>
                  <a:gd name="T24" fmla="*/ 179 h 17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15" h="179">
                    <a:moveTo>
                      <a:pt x="41" y="0"/>
                    </a:moveTo>
                    <a:lnTo>
                      <a:pt x="0" y="30"/>
                    </a:lnTo>
                    <a:lnTo>
                      <a:pt x="29" y="144"/>
                    </a:lnTo>
                    <a:lnTo>
                      <a:pt x="215" y="179"/>
                    </a:lnTo>
                    <a:lnTo>
                      <a:pt x="48" y="53"/>
                    </a:lnTo>
                    <a:lnTo>
                      <a:pt x="41" y="0"/>
                    </a:lnTo>
                    <a:close/>
                  </a:path>
                </a:pathLst>
              </a:custGeom>
              <a:solidFill>
                <a:srgbClr val="FFEDED"/>
              </a:solidFill>
              <a:ln w="9525">
                <a:noFill/>
                <a:round/>
                <a:headEnd/>
                <a:tailEnd/>
              </a:ln>
            </p:spPr>
            <p:txBody>
              <a:bodyPr/>
              <a:lstStyle/>
              <a:p>
                <a:endParaRPr lang="cs-CZ" dirty="0"/>
              </a:p>
            </p:txBody>
          </p:sp>
          <p:sp>
            <p:nvSpPr>
              <p:cNvPr id="38" name="Freeform 152"/>
              <p:cNvSpPr>
                <a:spLocks/>
              </p:cNvSpPr>
              <p:nvPr/>
            </p:nvSpPr>
            <p:spPr bwMode="auto">
              <a:xfrm>
                <a:off x="4656" y="914"/>
                <a:ext cx="469" cy="334"/>
              </a:xfrm>
              <a:custGeom>
                <a:avLst/>
                <a:gdLst>
                  <a:gd name="T0" fmla="*/ 0 w 1407"/>
                  <a:gd name="T1" fmla="*/ 66 h 1002"/>
                  <a:gd name="T2" fmla="*/ 306 w 1407"/>
                  <a:gd name="T3" fmla="*/ 0 h 1002"/>
                  <a:gd name="T4" fmla="*/ 1049 w 1407"/>
                  <a:gd name="T5" fmla="*/ 18 h 1002"/>
                  <a:gd name="T6" fmla="*/ 1407 w 1407"/>
                  <a:gd name="T7" fmla="*/ 89 h 1002"/>
                  <a:gd name="T8" fmla="*/ 1366 w 1407"/>
                  <a:gd name="T9" fmla="*/ 197 h 1002"/>
                  <a:gd name="T10" fmla="*/ 1366 w 1407"/>
                  <a:gd name="T11" fmla="*/ 552 h 1002"/>
                  <a:gd name="T12" fmla="*/ 1264 w 1407"/>
                  <a:gd name="T13" fmla="*/ 1002 h 1002"/>
                  <a:gd name="T14" fmla="*/ 1186 w 1407"/>
                  <a:gd name="T15" fmla="*/ 935 h 1002"/>
                  <a:gd name="T16" fmla="*/ 1264 w 1407"/>
                  <a:gd name="T17" fmla="*/ 618 h 1002"/>
                  <a:gd name="T18" fmla="*/ 1240 w 1407"/>
                  <a:gd name="T19" fmla="*/ 132 h 1002"/>
                  <a:gd name="T20" fmla="*/ 857 w 1407"/>
                  <a:gd name="T21" fmla="*/ 71 h 1002"/>
                  <a:gd name="T22" fmla="*/ 533 w 1407"/>
                  <a:gd name="T23" fmla="*/ 59 h 1002"/>
                  <a:gd name="T24" fmla="*/ 162 w 1407"/>
                  <a:gd name="T25" fmla="*/ 108 h 1002"/>
                  <a:gd name="T26" fmla="*/ 132 w 1407"/>
                  <a:gd name="T27" fmla="*/ 522 h 1002"/>
                  <a:gd name="T28" fmla="*/ 174 w 1407"/>
                  <a:gd name="T29" fmla="*/ 894 h 1002"/>
                  <a:gd name="T30" fmla="*/ 114 w 1407"/>
                  <a:gd name="T31" fmla="*/ 960 h 1002"/>
                  <a:gd name="T32" fmla="*/ 24 w 1407"/>
                  <a:gd name="T33" fmla="*/ 534 h 1002"/>
                  <a:gd name="T34" fmla="*/ 36 w 1407"/>
                  <a:gd name="T35" fmla="*/ 114 h 1002"/>
                  <a:gd name="T36" fmla="*/ 0 w 1407"/>
                  <a:gd name="T37" fmla="*/ 66 h 1002"/>
                  <a:gd name="T38" fmla="*/ 0 w 1407"/>
                  <a:gd name="T39" fmla="*/ 66 h 1002"/>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407"/>
                  <a:gd name="T61" fmla="*/ 0 h 1002"/>
                  <a:gd name="T62" fmla="*/ 1407 w 1407"/>
                  <a:gd name="T63" fmla="*/ 1002 h 1002"/>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407" h="1002">
                    <a:moveTo>
                      <a:pt x="0" y="66"/>
                    </a:moveTo>
                    <a:lnTo>
                      <a:pt x="306" y="0"/>
                    </a:lnTo>
                    <a:lnTo>
                      <a:pt x="1049" y="18"/>
                    </a:lnTo>
                    <a:lnTo>
                      <a:pt x="1407" y="89"/>
                    </a:lnTo>
                    <a:lnTo>
                      <a:pt x="1366" y="197"/>
                    </a:lnTo>
                    <a:lnTo>
                      <a:pt x="1366" y="552"/>
                    </a:lnTo>
                    <a:lnTo>
                      <a:pt x="1264" y="1002"/>
                    </a:lnTo>
                    <a:lnTo>
                      <a:pt x="1186" y="935"/>
                    </a:lnTo>
                    <a:lnTo>
                      <a:pt x="1264" y="618"/>
                    </a:lnTo>
                    <a:lnTo>
                      <a:pt x="1240" y="132"/>
                    </a:lnTo>
                    <a:lnTo>
                      <a:pt x="857" y="71"/>
                    </a:lnTo>
                    <a:lnTo>
                      <a:pt x="533" y="59"/>
                    </a:lnTo>
                    <a:lnTo>
                      <a:pt x="162" y="108"/>
                    </a:lnTo>
                    <a:lnTo>
                      <a:pt x="132" y="522"/>
                    </a:lnTo>
                    <a:lnTo>
                      <a:pt x="174" y="894"/>
                    </a:lnTo>
                    <a:lnTo>
                      <a:pt x="114" y="960"/>
                    </a:lnTo>
                    <a:lnTo>
                      <a:pt x="24" y="534"/>
                    </a:lnTo>
                    <a:lnTo>
                      <a:pt x="36" y="114"/>
                    </a:lnTo>
                    <a:lnTo>
                      <a:pt x="0" y="66"/>
                    </a:lnTo>
                    <a:close/>
                  </a:path>
                </a:pathLst>
              </a:custGeom>
              <a:solidFill>
                <a:srgbClr val="000000"/>
              </a:solidFill>
              <a:ln w="9525">
                <a:noFill/>
                <a:round/>
                <a:headEnd/>
                <a:tailEnd/>
              </a:ln>
            </p:spPr>
            <p:txBody>
              <a:bodyPr/>
              <a:lstStyle/>
              <a:p>
                <a:endParaRPr lang="cs-CZ" dirty="0"/>
              </a:p>
            </p:txBody>
          </p:sp>
          <p:sp>
            <p:nvSpPr>
              <p:cNvPr id="39" name="Freeform 153"/>
              <p:cNvSpPr>
                <a:spLocks/>
              </p:cNvSpPr>
              <p:nvPr/>
            </p:nvSpPr>
            <p:spPr bwMode="auto">
              <a:xfrm>
                <a:off x="4636" y="849"/>
                <a:ext cx="508" cy="52"/>
              </a:xfrm>
              <a:custGeom>
                <a:avLst/>
                <a:gdLst>
                  <a:gd name="T0" fmla="*/ 0 w 1522"/>
                  <a:gd name="T1" fmla="*/ 91 h 156"/>
                  <a:gd name="T2" fmla="*/ 348 w 1522"/>
                  <a:gd name="T3" fmla="*/ 0 h 156"/>
                  <a:gd name="T4" fmla="*/ 1144 w 1522"/>
                  <a:gd name="T5" fmla="*/ 30 h 156"/>
                  <a:gd name="T6" fmla="*/ 1522 w 1522"/>
                  <a:gd name="T7" fmla="*/ 156 h 156"/>
                  <a:gd name="T8" fmla="*/ 1073 w 1522"/>
                  <a:gd name="T9" fmla="*/ 60 h 156"/>
                  <a:gd name="T10" fmla="*/ 426 w 1522"/>
                  <a:gd name="T11" fmla="*/ 37 h 156"/>
                  <a:gd name="T12" fmla="*/ 0 w 1522"/>
                  <a:gd name="T13" fmla="*/ 91 h 156"/>
                  <a:gd name="T14" fmla="*/ 0 w 1522"/>
                  <a:gd name="T15" fmla="*/ 91 h 156"/>
                  <a:gd name="T16" fmla="*/ 0 60000 65536"/>
                  <a:gd name="T17" fmla="*/ 0 60000 65536"/>
                  <a:gd name="T18" fmla="*/ 0 60000 65536"/>
                  <a:gd name="T19" fmla="*/ 0 60000 65536"/>
                  <a:gd name="T20" fmla="*/ 0 60000 65536"/>
                  <a:gd name="T21" fmla="*/ 0 60000 65536"/>
                  <a:gd name="T22" fmla="*/ 0 60000 65536"/>
                  <a:gd name="T23" fmla="*/ 0 60000 65536"/>
                  <a:gd name="T24" fmla="*/ 0 w 1522"/>
                  <a:gd name="T25" fmla="*/ 0 h 156"/>
                  <a:gd name="T26" fmla="*/ 1522 w 1522"/>
                  <a:gd name="T27" fmla="*/ 156 h 15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522" h="156">
                    <a:moveTo>
                      <a:pt x="0" y="91"/>
                    </a:moveTo>
                    <a:lnTo>
                      <a:pt x="348" y="0"/>
                    </a:lnTo>
                    <a:lnTo>
                      <a:pt x="1144" y="30"/>
                    </a:lnTo>
                    <a:lnTo>
                      <a:pt x="1522" y="156"/>
                    </a:lnTo>
                    <a:lnTo>
                      <a:pt x="1073" y="60"/>
                    </a:lnTo>
                    <a:lnTo>
                      <a:pt x="426" y="37"/>
                    </a:lnTo>
                    <a:lnTo>
                      <a:pt x="0" y="91"/>
                    </a:lnTo>
                    <a:close/>
                  </a:path>
                </a:pathLst>
              </a:custGeom>
              <a:solidFill>
                <a:srgbClr val="000000"/>
              </a:solidFill>
              <a:ln w="9525">
                <a:noFill/>
                <a:round/>
                <a:headEnd/>
                <a:tailEnd/>
              </a:ln>
            </p:spPr>
            <p:txBody>
              <a:bodyPr/>
              <a:lstStyle/>
              <a:p>
                <a:endParaRPr lang="cs-CZ" dirty="0"/>
              </a:p>
            </p:txBody>
          </p:sp>
          <p:sp>
            <p:nvSpPr>
              <p:cNvPr id="40" name="Freeform 154"/>
              <p:cNvSpPr>
                <a:spLocks/>
              </p:cNvSpPr>
              <p:nvPr/>
            </p:nvSpPr>
            <p:spPr bwMode="auto">
              <a:xfrm>
                <a:off x="4610" y="942"/>
                <a:ext cx="562" cy="387"/>
              </a:xfrm>
              <a:custGeom>
                <a:avLst/>
                <a:gdLst>
                  <a:gd name="T0" fmla="*/ 1684 w 1684"/>
                  <a:gd name="T1" fmla="*/ 60 h 1163"/>
                  <a:gd name="T2" fmla="*/ 1660 w 1684"/>
                  <a:gd name="T3" fmla="*/ 576 h 1163"/>
                  <a:gd name="T4" fmla="*/ 1558 w 1684"/>
                  <a:gd name="T5" fmla="*/ 1026 h 1163"/>
                  <a:gd name="T6" fmla="*/ 1517 w 1684"/>
                  <a:gd name="T7" fmla="*/ 1062 h 1163"/>
                  <a:gd name="T8" fmla="*/ 1378 w 1684"/>
                  <a:gd name="T9" fmla="*/ 1092 h 1163"/>
                  <a:gd name="T10" fmla="*/ 1343 w 1684"/>
                  <a:gd name="T11" fmla="*/ 1163 h 1163"/>
                  <a:gd name="T12" fmla="*/ 360 w 1684"/>
                  <a:gd name="T13" fmla="*/ 1145 h 1163"/>
                  <a:gd name="T14" fmla="*/ 300 w 1684"/>
                  <a:gd name="T15" fmla="*/ 1050 h 1163"/>
                  <a:gd name="T16" fmla="*/ 138 w 1684"/>
                  <a:gd name="T17" fmla="*/ 1044 h 1163"/>
                  <a:gd name="T18" fmla="*/ 60 w 1684"/>
                  <a:gd name="T19" fmla="*/ 803 h 1163"/>
                  <a:gd name="T20" fmla="*/ 0 w 1684"/>
                  <a:gd name="T21" fmla="*/ 503 h 1163"/>
                  <a:gd name="T22" fmla="*/ 6 w 1684"/>
                  <a:gd name="T23" fmla="*/ 0 h 1163"/>
                  <a:gd name="T24" fmla="*/ 43 w 1684"/>
                  <a:gd name="T25" fmla="*/ 486 h 1163"/>
                  <a:gd name="T26" fmla="*/ 167 w 1684"/>
                  <a:gd name="T27" fmla="*/ 984 h 1163"/>
                  <a:gd name="T28" fmla="*/ 456 w 1684"/>
                  <a:gd name="T29" fmla="*/ 1037 h 1163"/>
                  <a:gd name="T30" fmla="*/ 1265 w 1684"/>
                  <a:gd name="T31" fmla="*/ 1067 h 1163"/>
                  <a:gd name="T32" fmla="*/ 1486 w 1684"/>
                  <a:gd name="T33" fmla="*/ 1032 h 1163"/>
                  <a:gd name="T34" fmla="*/ 1642 w 1684"/>
                  <a:gd name="T35" fmla="*/ 456 h 1163"/>
                  <a:gd name="T36" fmla="*/ 1684 w 1684"/>
                  <a:gd name="T37" fmla="*/ 60 h 1163"/>
                  <a:gd name="T38" fmla="*/ 1684 w 1684"/>
                  <a:gd name="T39" fmla="*/ 60 h 1163"/>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684"/>
                  <a:gd name="T61" fmla="*/ 0 h 1163"/>
                  <a:gd name="T62" fmla="*/ 1684 w 1684"/>
                  <a:gd name="T63" fmla="*/ 1163 h 1163"/>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684" h="1163">
                    <a:moveTo>
                      <a:pt x="1684" y="60"/>
                    </a:moveTo>
                    <a:lnTo>
                      <a:pt x="1660" y="576"/>
                    </a:lnTo>
                    <a:lnTo>
                      <a:pt x="1558" y="1026"/>
                    </a:lnTo>
                    <a:lnTo>
                      <a:pt x="1517" y="1062"/>
                    </a:lnTo>
                    <a:lnTo>
                      <a:pt x="1378" y="1092"/>
                    </a:lnTo>
                    <a:lnTo>
                      <a:pt x="1343" y="1163"/>
                    </a:lnTo>
                    <a:lnTo>
                      <a:pt x="360" y="1145"/>
                    </a:lnTo>
                    <a:lnTo>
                      <a:pt x="300" y="1050"/>
                    </a:lnTo>
                    <a:lnTo>
                      <a:pt x="138" y="1044"/>
                    </a:lnTo>
                    <a:lnTo>
                      <a:pt x="60" y="803"/>
                    </a:lnTo>
                    <a:lnTo>
                      <a:pt x="0" y="503"/>
                    </a:lnTo>
                    <a:lnTo>
                      <a:pt x="6" y="0"/>
                    </a:lnTo>
                    <a:lnTo>
                      <a:pt x="43" y="486"/>
                    </a:lnTo>
                    <a:lnTo>
                      <a:pt x="167" y="984"/>
                    </a:lnTo>
                    <a:lnTo>
                      <a:pt x="456" y="1037"/>
                    </a:lnTo>
                    <a:lnTo>
                      <a:pt x="1265" y="1067"/>
                    </a:lnTo>
                    <a:lnTo>
                      <a:pt x="1486" y="1032"/>
                    </a:lnTo>
                    <a:lnTo>
                      <a:pt x="1642" y="456"/>
                    </a:lnTo>
                    <a:lnTo>
                      <a:pt x="1684" y="60"/>
                    </a:lnTo>
                    <a:close/>
                  </a:path>
                </a:pathLst>
              </a:custGeom>
              <a:solidFill>
                <a:srgbClr val="000000"/>
              </a:solidFill>
              <a:ln w="9525">
                <a:noFill/>
                <a:round/>
                <a:headEnd/>
                <a:tailEnd/>
              </a:ln>
            </p:spPr>
            <p:txBody>
              <a:bodyPr/>
              <a:lstStyle/>
              <a:p>
                <a:endParaRPr lang="cs-CZ" dirty="0"/>
              </a:p>
            </p:txBody>
          </p:sp>
          <p:sp>
            <p:nvSpPr>
              <p:cNvPr id="41" name="Freeform 155"/>
              <p:cNvSpPr>
                <a:spLocks/>
              </p:cNvSpPr>
              <p:nvPr/>
            </p:nvSpPr>
            <p:spPr bwMode="auto">
              <a:xfrm>
                <a:off x="4713" y="1313"/>
                <a:ext cx="479" cy="373"/>
              </a:xfrm>
              <a:custGeom>
                <a:avLst/>
                <a:gdLst>
                  <a:gd name="T0" fmla="*/ 1099 w 1435"/>
                  <a:gd name="T1" fmla="*/ 0 h 1117"/>
                  <a:gd name="T2" fmla="*/ 1291 w 1435"/>
                  <a:gd name="T3" fmla="*/ 295 h 1117"/>
                  <a:gd name="T4" fmla="*/ 1140 w 1435"/>
                  <a:gd name="T5" fmla="*/ 660 h 1117"/>
                  <a:gd name="T6" fmla="*/ 1225 w 1435"/>
                  <a:gd name="T7" fmla="*/ 672 h 1117"/>
                  <a:gd name="T8" fmla="*/ 1435 w 1435"/>
                  <a:gd name="T9" fmla="*/ 1117 h 1117"/>
                  <a:gd name="T10" fmla="*/ 1183 w 1435"/>
                  <a:gd name="T11" fmla="*/ 720 h 1117"/>
                  <a:gd name="T12" fmla="*/ 0 w 1435"/>
                  <a:gd name="T13" fmla="*/ 694 h 1117"/>
                  <a:gd name="T14" fmla="*/ 1039 w 1435"/>
                  <a:gd name="T15" fmla="*/ 667 h 1117"/>
                  <a:gd name="T16" fmla="*/ 1219 w 1435"/>
                  <a:gd name="T17" fmla="*/ 343 h 1117"/>
                  <a:gd name="T18" fmla="*/ 890 w 1435"/>
                  <a:gd name="T19" fmla="*/ 355 h 1117"/>
                  <a:gd name="T20" fmla="*/ 560 w 1435"/>
                  <a:gd name="T21" fmla="*/ 229 h 1117"/>
                  <a:gd name="T22" fmla="*/ 165 w 1435"/>
                  <a:gd name="T23" fmla="*/ 217 h 1117"/>
                  <a:gd name="T24" fmla="*/ 99 w 1435"/>
                  <a:gd name="T25" fmla="*/ 156 h 1117"/>
                  <a:gd name="T26" fmla="*/ 165 w 1435"/>
                  <a:gd name="T27" fmla="*/ 61 h 1117"/>
                  <a:gd name="T28" fmla="*/ 158 w 1435"/>
                  <a:gd name="T29" fmla="*/ 145 h 1117"/>
                  <a:gd name="T30" fmla="*/ 901 w 1435"/>
                  <a:gd name="T31" fmla="*/ 163 h 1117"/>
                  <a:gd name="T32" fmla="*/ 883 w 1435"/>
                  <a:gd name="T33" fmla="*/ 73 h 1117"/>
                  <a:gd name="T34" fmla="*/ 1052 w 1435"/>
                  <a:gd name="T35" fmla="*/ 67 h 1117"/>
                  <a:gd name="T36" fmla="*/ 1099 w 1435"/>
                  <a:gd name="T37" fmla="*/ 0 h 1117"/>
                  <a:gd name="T38" fmla="*/ 1099 w 1435"/>
                  <a:gd name="T39" fmla="*/ 0 h 1117"/>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435"/>
                  <a:gd name="T61" fmla="*/ 0 h 1117"/>
                  <a:gd name="T62" fmla="*/ 1435 w 1435"/>
                  <a:gd name="T63" fmla="*/ 1117 h 1117"/>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435" h="1117">
                    <a:moveTo>
                      <a:pt x="1099" y="0"/>
                    </a:moveTo>
                    <a:lnTo>
                      <a:pt x="1291" y="295"/>
                    </a:lnTo>
                    <a:lnTo>
                      <a:pt x="1140" y="660"/>
                    </a:lnTo>
                    <a:lnTo>
                      <a:pt x="1225" y="672"/>
                    </a:lnTo>
                    <a:lnTo>
                      <a:pt x="1435" y="1117"/>
                    </a:lnTo>
                    <a:lnTo>
                      <a:pt x="1183" y="720"/>
                    </a:lnTo>
                    <a:lnTo>
                      <a:pt x="0" y="694"/>
                    </a:lnTo>
                    <a:lnTo>
                      <a:pt x="1039" y="667"/>
                    </a:lnTo>
                    <a:lnTo>
                      <a:pt x="1219" y="343"/>
                    </a:lnTo>
                    <a:lnTo>
                      <a:pt x="890" y="355"/>
                    </a:lnTo>
                    <a:lnTo>
                      <a:pt x="560" y="229"/>
                    </a:lnTo>
                    <a:lnTo>
                      <a:pt x="165" y="217"/>
                    </a:lnTo>
                    <a:lnTo>
                      <a:pt x="99" y="156"/>
                    </a:lnTo>
                    <a:lnTo>
                      <a:pt x="165" y="61"/>
                    </a:lnTo>
                    <a:lnTo>
                      <a:pt x="158" y="145"/>
                    </a:lnTo>
                    <a:lnTo>
                      <a:pt x="901" y="163"/>
                    </a:lnTo>
                    <a:lnTo>
                      <a:pt x="883" y="73"/>
                    </a:lnTo>
                    <a:lnTo>
                      <a:pt x="1052" y="67"/>
                    </a:lnTo>
                    <a:lnTo>
                      <a:pt x="1099" y="0"/>
                    </a:lnTo>
                    <a:close/>
                  </a:path>
                </a:pathLst>
              </a:custGeom>
              <a:solidFill>
                <a:srgbClr val="000000"/>
              </a:solidFill>
              <a:ln w="9525">
                <a:noFill/>
                <a:round/>
                <a:headEnd/>
                <a:tailEnd/>
              </a:ln>
            </p:spPr>
            <p:txBody>
              <a:bodyPr/>
              <a:lstStyle/>
              <a:p>
                <a:endParaRPr lang="cs-CZ" dirty="0"/>
              </a:p>
            </p:txBody>
          </p:sp>
          <p:sp>
            <p:nvSpPr>
              <p:cNvPr id="42" name="Freeform 156"/>
              <p:cNvSpPr>
                <a:spLocks/>
              </p:cNvSpPr>
              <p:nvPr/>
            </p:nvSpPr>
            <p:spPr bwMode="auto">
              <a:xfrm>
                <a:off x="4816" y="1332"/>
                <a:ext cx="142" cy="20"/>
              </a:xfrm>
              <a:custGeom>
                <a:avLst/>
                <a:gdLst>
                  <a:gd name="T0" fmla="*/ 0 w 426"/>
                  <a:gd name="T1" fmla="*/ 0 h 60"/>
                  <a:gd name="T2" fmla="*/ 84 w 426"/>
                  <a:gd name="T3" fmla="*/ 48 h 60"/>
                  <a:gd name="T4" fmla="*/ 360 w 426"/>
                  <a:gd name="T5" fmla="*/ 60 h 60"/>
                  <a:gd name="T6" fmla="*/ 426 w 426"/>
                  <a:gd name="T7" fmla="*/ 0 h 60"/>
                  <a:gd name="T8" fmla="*/ 0 w 426"/>
                  <a:gd name="T9" fmla="*/ 0 h 60"/>
                  <a:gd name="T10" fmla="*/ 0 w 426"/>
                  <a:gd name="T11" fmla="*/ 0 h 60"/>
                  <a:gd name="T12" fmla="*/ 0 60000 65536"/>
                  <a:gd name="T13" fmla="*/ 0 60000 65536"/>
                  <a:gd name="T14" fmla="*/ 0 60000 65536"/>
                  <a:gd name="T15" fmla="*/ 0 60000 65536"/>
                  <a:gd name="T16" fmla="*/ 0 60000 65536"/>
                  <a:gd name="T17" fmla="*/ 0 60000 65536"/>
                  <a:gd name="T18" fmla="*/ 0 w 426"/>
                  <a:gd name="T19" fmla="*/ 0 h 60"/>
                  <a:gd name="T20" fmla="*/ 426 w 426"/>
                  <a:gd name="T21" fmla="*/ 60 h 60"/>
                </a:gdLst>
                <a:ahLst/>
                <a:cxnLst>
                  <a:cxn ang="T12">
                    <a:pos x="T0" y="T1"/>
                  </a:cxn>
                  <a:cxn ang="T13">
                    <a:pos x="T2" y="T3"/>
                  </a:cxn>
                  <a:cxn ang="T14">
                    <a:pos x="T4" y="T5"/>
                  </a:cxn>
                  <a:cxn ang="T15">
                    <a:pos x="T6" y="T7"/>
                  </a:cxn>
                  <a:cxn ang="T16">
                    <a:pos x="T8" y="T9"/>
                  </a:cxn>
                  <a:cxn ang="T17">
                    <a:pos x="T10" y="T11"/>
                  </a:cxn>
                </a:cxnLst>
                <a:rect l="T18" t="T19" r="T20" b="T21"/>
                <a:pathLst>
                  <a:path w="426" h="60">
                    <a:moveTo>
                      <a:pt x="0" y="0"/>
                    </a:moveTo>
                    <a:lnTo>
                      <a:pt x="84" y="48"/>
                    </a:lnTo>
                    <a:lnTo>
                      <a:pt x="360" y="60"/>
                    </a:lnTo>
                    <a:lnTo>
                      <a:pt x="426" y="0"/>
                    </a:lnTo>
                    <a:lnTo>
                      <a:pt x="0" y="0"/>
                    </a:lnTo>
                    <a:close/>
                  </a:path>
                </a:pathLst>
              </a:custGeom>
              <a:solidFill>
                <a:srgbClr val="000000"/>
              </a:solidFill>
              <a:ln w="9525">
                <a:noFill/>
                <a:round/>
                <a:headEnd/>
                <a:tailEnd/>
              </a:ln>
            </p:spPr>
            <p:txBody>
              <a:bodyPr/>
              <a:lstStyle/>
              <a:p>
                <a:endParaRPr lang="cs-CZ" dirty="0"/>
              </a:p>
            </p:txBody>
          </p:sp>
          <p:sp>
            <p:nvSpPr>
              <p:cNvPr id="43" name="Freeform 157"/>
              <p:cNvSpPr>
                <a:spLocks/>
              </p:cNvSpPr>
              <p:nvPr/>
            </p:nvSpPr>
            <p:spPr bwMode="auto">
              <a:xfrm>
                <a:off x="4642" y="1302"/>
                <a:ext cx="180" cy="230"/>
              </a:xfrm>
              <a:custGeom>
                <a:avLst/>
                <a:gdLst>
                  <a:gd name="T0" fmla="*/ 149 w 539"/>
                  <a:gd name="T1" fmla="*/ 0 h 690"/>
                  <a:gd name="T2" fmla="*/ 0 w 539"/>
                  <a:gd name="T3" fmla="*/ 317 h 690"/>
                  <a:gd name="T4" fmla="*/ 156 w 539"/>
                  <a:gd name="T5" fmla="*/ 690 h 690"/>
                  <a:gd name="T6" fmla="*/ 107 w 539"/>
                  <a:gd name="T7" fmla="*/ 399 h 690"/>
                  <a:gd name="T8" fmla="*/ 383 w 539"/>
                  <a:gd name="T9" fmla="*/ 408 h 690"/>
                  <a:gd name="T10" fmla="*/ 504 w 539"/>
                  <a:gd name="T11" fmla="*/ 599 h 690"/>
                  <a:gd name="T12" fmla="*/ 530 w 539"/>
                  <a:gd name="T13" fmla="*/ 677 h 690"/>
                  <a:gd name="T14" fmla="*/ 539 w 539"/>
                  <a:gd name="T15" fmla="*/ 372 h 690"/>
                  <a:gd name="T16" fmla="*/ 46 w 539"/>
                  <a:gd name="T17" fmla="*/ 330 h 690"/>
                  <a:gd name="T18" fmla="*/ 149 w 539"/>
                  <a:gd name="T19" fmla="*/ 0 h 690"/>
                  <a:gd name="T20" fmla="*/ 149 w 539"/>
                  <a:gd name="T21" fmla="*/ 0 h 69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39"/>
                  <a:gd name="T34" fmla="*/ 0 h 690"/>
                  <a:gd name="T35" fmla="*/ 539 w 539"/>
                  <a:gd name="T36" fmla="*/ 690 h 69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39" h="690">
                    <a:moveTo>
                      <a:pt x="149" y="0"/>
                    </a:moveTo>
                    <a:lnTo>
                      <a:pt x="0" y="317"/>
                    </a:lnTo>
                    <a:lnTo>
                      <a:pt x="156" y="690"/>
                    </a:lnTo>
                    <a:lnTo>
                      <a:pt x="107" y="399"/>
                    </a:lnTo>
                    <a:lnTo>
                      <a:pt x="383" y="408"/>
                    </a:lnTo>
                    <a:lnTo>
                      <a:pt x="504" y="599"/>
                    </a:lnTo>
                    <a:lnTo>
                      <a:pt x="530" y="677"/>
                    </a:lnTo>
                    <a:lnTo>
                      <a:pt x="539" y="372"/>
                    </a:lnTo>
                    <a:lnTo>
                      <a:pt x="46" y="330"/>
                    </a:lnTo>
                    <a:lnTo>
                      <a:pt x="149" y="0"/>
                    </a:lnTo>
                    <a:close/>
                  </a:path>
                </a:pathLst>
              </a:custGeom>
              <a:solidFill>
                <a:srgbClr val="000000"/>
              </a:solidFill>
              <a:ln w="9525">
                <a:noFill/>
                <a:round/>
                <a:headEnd/>
                <a:tailEnd/>
              </a:ln>
            </p:spPr>
            <p:txBody>
              <a:bodyPr/>
              <a:lstStyle/>
              <a:p>
                <a:endParaRPr lang="cs-CZ" dirty="0"/>
              </a:p>
            </p:txBody>
          </p:sp>
          <p:sp>
            <p:nvSpPr>
              <p:cNvPr id="44" name="Freeform 158"/>
              <p:cNvSpPr>
                <a:spLocks/>
              </p:cNvSpPr>
              <p:nvPr/>
            </p:nvSpPr>
            <p:spPr bwMode="auto">
              <a:xfrm>
                <a:off x="4586" y="1548"/>
                <a:ext cx="606" cy="196"/>
              </a:xfrm>
              <a:custGeom>
                <a:avLst/>
                <a:gdLst>
                  <a:gd name="T0" fmla="*/ 198 w 1816"/>
                  <a:gd name="T1" fmla="*/ 0 h 588"/>
                  <a:gd name="T2" fmla="*/ 0 w 1816"/>
                  <a:gd name="T3" fmla="*/ 480 h 588"/>
                  <a:gd name="T4" fmla="*/ 19 w 1816"/>
                  <a:gd name="T5" fmla="*/ 528 h 588"/>
                  <a:gd name="T6" fmla="*/ 95 w 1816"/>
                  <a:gd name="T7" fmla="*/ 581 h 588"/>
                  <a:gd name="T8" fmla="*/ 1750 w 1816"/>
                  <a:gd name="T9" fmla="*/ 588 h 588"/>
                  <a:gd name="T10" fmla="*/ 1816 w 1816"/>
                  <a:gd name="T11" fmla="*/ 551 h 588"/>
                  <a:gd name="T12" fmla="*/ 1816 w 1816"/>
                  <a:gd name="T13" fmla="*/ 468 h 588"/>
                  <a:gd name="T14" fmla="*/ 1756 w 1816"/>
                  <a:gd name="T15" fmla="*/ 528 h 588"/>
                  <a:gd name="T16" fmla="*/ 126 w 1816"/>
                  <a:gd name="T17" fmla="*/ 540 h 588"/>
                  <a:gd name="T18" fmla="*/ 67 w 1816"/>
                  <a:gd name="T19" fmla="*/ 450 h 588"/>
                  <a:gd name="T20" fmla="*/ 198 w 1816"/>
                  <a:gd name="T21" fmla="*/ 0 h 588"/>
                  <a:gd name="T22" fmla="*/ 198 w 1816"/>
                  <a:gd name="T23" fmla="*/ 0 h 58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816"/>
                  <a:gd name="T37" fmla="*/ 0 h 588"/>
                  <a:gd name="T38" fmla="*/ 1816 w 1816"/>
                  <a:gd name="T39" fmla="*/ 588 h 58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816" h="588">
                    <a:moveTo>
                      <a:pt x="198" y="0"/>
                    </a:moveTo>
                    <a:lnTo>
                      <a:pt x="0" y="480"/>
                    </a:lnTo>
                    <a:lnTo>
                      <a:pt x="19" y="528"/>
                    </a:lnTo>
                    <a:lnTo>
                      <a:pt x="95" y="581"/>
                    </a:lnTo>
                    <a:lnTo>
                      <a:pt x="1750" y="588"/>
                    </a:lnTo>
                    <a:lnTo>
                      <a:pt x="1816" y="551"/>
                    </a:lnTo>
                    <a:lnTo>
                      <a:pt x="1816" y="468"/>
                    </a:lnTo>
                    <a:lnTo>
                      <a:pt x="1756" y="528"/>
                    </a:lnTo>
                    <a:lnTo>
                      <a:pt x="126" y="540"/>
                    </a:lnTo>
                    <a:lnTo>
                      <a:pt x="67" y="450"/>
                    </a:lnTo>
                    <a:lnTo>
                      <a:pt x="198" y="0"/>
                    </a:lnTo>
                    <a:close/>
                  </a:path>
                </a:pathLst>
              </a:custGeom>
              <a:solidFill>
                <a:srgbClr val="000000"/>
              </a:solidFill>
              <a:ln w="9525">
                <a:noFill/>
                <a:round/>
                <a:headEnd/>
                <a:tailEnd/>
              </a:ln>
            </p:spPr>
            <p:txBody>
              <a:bodyPr/>
              <a:lstStyle/>
              <a:p>
                <a:endParaRPr lang="cs-CZ" dirty="0"/>
              </a:p>
            </p:txBody>
          </p:sp>
          <p:sp>
            <p:nvSpPr>
              <p:cNvPr id="45" name="Freeform 159"/>
              <p:cNvSpPr>
                <a:spLocks/>
              </p:cNvSpPr>
              <p:nvPr/>
            </p:nvSpPr>
            <p:spPr bwMode="auto">
              <a:xfrm>
                <a:off x="4634" y="1579"/>
                <a:ext cx="58" cy="113"/>
              </a:xfrm>
              <a:custGeom>
                <a:avLst/>
                <a:gdLst>
                  <a:gd name="T0" fmla="*/ 108 w 174"/>
                  <a:gd name="T1" fmla="*/ 0 h 337"/>
                  <a:gd name="T2" fmla="*/ 0 w 174"/>
                  <a:gd name="T3" fmla="*/ 337 h 337"/>
                  <a:gd name="T4" fmla="*/ 174 w 174"/>
                  <a:gd name="T5" fmla="*/ 337 h 337"/>
                  <a:gd name="T6" fmla="*/ 73 w 174"/>
                  <a:gd name="T7" fmla="*/ 265 h 337"/>
                  <a:gd name="T8" fmla="*/ 108 w 174"/>
                  <a:gd name="T9" fmla="*/ 0 h 337"/>
                  <a:gd name="T10" fmla="*/ 108 w 174"/>
                  <a:gd name="T11" fmla="*/ 0 h 337"/>
                  <a:gd name="T12" fmla="*/ 0 60000 65536"/>
                  <a:gd name="T13" fmla="*/ 0 60000 65536"/>
                  <a:gd name="T14" fmla="*/ 0 60000 65536"/>
                  <a:gd name="T15" fmla="*/ 0 60000 65536"/>
                  <a:gd name="T16" fmla="*/ 0 60000 65536"/>
                  <a:gd name="T17" fmla="*/ 0 60000 65536"/>
                  <a:gd name="T18" fmla="*/ 0 w 174"/>
                  <a:gd name="T19" fmla="*/ 0 h 337"/>
                  <a:gd name="T20" fmla="*/ 174 w 174"/>
                  <a:gd name="T21" fmla="*/ 337 h 337"/>
                </a:gdLst>
                <a:ahLst/>
                <a:cxnLst>
                  <a:cxn ang="T12">
                    <a:pos x="T0" y="T1"/>
                  </a:cxn>
                  <a:cxn ang="T13">
                    <a:pos x="T2" y="T3"/>
                  </a:cxn>
                  <a:cxn ang="T14">
                    <a:pos x="T4" y="T5"/>
                  </a:cxn>
                  <a:cxn ang="T15">
                    <a:pos x="T6" y="T7"/>
                  </a:cxn>
                  <a:cxn ang="T16">
                    <a:pos x="T8" y="T9"/>
                  </a:cxn>
                  <a:cxn ang="T17">
                    <a:pos x="T10" y="T11"/>
                  </a:cxn>
                </a:cxnLst>
                <a:rect l="T18" t="T19" r="T20" b="T21"/>
                <a:pathLst>
                  <a:path w="174" h="337">
                    <a:moveTo>
                      <a:pt x="108" y="0"/>
                    </a:moveTo>
                    <a:lnTo>
                      <a:pt x="0" y="337"/>
                    </a:lnTo>
                    <a:lnTo>
                      <a:pt x="174" y="337"/>
                    </a:lnTo>
                    <a:lnTo>
                      <a:pt x="73" y="265"/>
                    </a:lnTo>
                    <a:lnTo>
                      <a:pt x="108" y="0"/>
                    </a:lnTo>
                    <a:close/>
                  </a:path>
                </a:pathLst>
              </a:custGeom>
              <a:solidFill>
                <a:srgbClr val="000000"/>
              </a:solidFill>
              <a:ln w="9525">
                <a:noFill/>
                <a:round/>
                <a:headEnd/>
                <a:tailEnd/>
              </a:ln>
            </p:spPr>
            <p:txBody>
              <a:bodyPr/>
              <a:lstStyle/>
              <a:p>
                <a:endParaRPr lang="cs-CZ" dirty="0"/>
              </a:p>
            </p:txBody>
          </p:sp>
          <p:sp>
            <p:nvSpPr>
              <p:cNvPr id="46" name="Freeform 160"/>
              <p:cNvSpPr>
                <a:spLocks/>
              </p:cNvSpPr>
              <p:nvPr/>
            </p:nvSpPr>
            <p:spPr bwMode="auto">
              <a:xfrm>
                <a:off x="4738" y="1585"/>
                <a:ext cx="308" cy="109"/>
              </a:xfrm>
              <a:custGeom>
                <a:avLst/>
                <a:gdLst>
                  <a:gd name="T0" fmla="*/ 0 w 923"/>
                  <a:gd name="T1" fmla="*/ 312 h 325"/>
                  <a:gd name="T2" fmla="*/ 923 w 923"/>
                  <a:gd name="T3" fmla="*/ 325 h 325"/>
                  <a:gd name="T4" fmla="*/ 761 w 923"/>
                  <a:gd name="T5" fmla="*/ 0 h 325"/>
                  <a:gd name="T6" fmla="*/ 761 w 923"/>
                  <a:gd name="T7" fmla="*/ 49 h 325"/>
                  <a:gd name="T8" fmla="*/ 648 w 923"/>
                  <a:gd name="T9" fmla="*/ 49 h 325"/>
                  <a:gd name="T10" fmla="*/ 618 w 923"/>
                  <a:gd name="T11" fmla="*/ 90 h 325"/>
                  <a:gd name="T12" fmla="*/ 756 w 923"/>
                  <a:gd name="T13" fmla="*/ 90 h 325"/>
                  <a:gd name="T14" fmla="*/ 779 w 923"/>
                  <a:gd name="T15" fmla="*/ 145 h 325"/>
                  <a:gd name="T16" fmla="*/ 690 w 923"/>
                  <a:gd name="T17" fmla="*/ 138 h 325"/>
                  <a:gd name="T18" fmla="*/ 648 w 923"/>
                  <a:gd name="T19" fmla="*/ 186 h 325"/>
                  <a:gd name="T20" fmla="*/ 612 w 923"/>
                  <a:gd name="T21" fmla="*/ 145 h 325"/>
                  <a:gd name="T22" fmla="*/ 486 w 923"/>
                  <a:gd name="T23" fmla="*/ 145 h 325"/>
                  <a:gd name="T24" fmla="*/ 444 w 923"/>
                  <a:gd name="T25" fmla="*/ 199 h 325"/>
                  <a:gd name="T26" fmla="*/ 768 w 923"/>
                  <a:gd name="T27" fmla="*/ 223 h 325"/>
                  <a:gd name="T28" fmla="*/ 719 w 923"/>
                  <a:gd name="T29" fmla="*/ 264 h 325"/>
                  <a:gd name="T30" fmla="*/ 635 w 923"/>
                  <a:gd name="T31" fmla="*/ 241 h 325"/>
                  <a:gd name="T32" fmla="*/ 534 w 923"/>
                  <a:gd name="T33" fmla="*/ 253 h 325"/>
                  <a:gd name="T34" fmla="*/ 468 w 923"/>
                  <a:gd name="T35" fmla="*/ 277 h 325"/>
                  <a:gd name="T36" fmla="*/ 426 w 923"/>
                  <a:gd name="T37" fmla="*/ 241 h 325"/>
                  <a:gd name="T38" fmla="*/ 247 w 923"/>
                  <a:gd name="T39" fmla="*/ 253 h 325"/>
                  <a:gd name="T40" fmla="*/ 199 w 923"/>
                  <a:gd name="T41" fmla="*/ 289 h 325"/>
                  <a:gd name="T42" fmla="*/ 156 w 923"/>
                  <a:gd name="T43" fmla="*/ 247 h 325"/>
                  <a:gd name="T44" fmla="*/ 55 w 923"/>
                  <a:gd name="T45" fmla="*/ 259 h 325"/>
                  <a:gd name="T46" fmla="*/ 0 w 923"/>
                  <a:gd name="T47" fmla="*/ 312 h 325"/>
                  <a:gd name="T48" fmla="*/ 0 w 923"/>
                  <a:gd name="T49" fmla="*/ 312 h 32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923"/>
                  <a:gd name="T76" fmla="*/ 0 h 325"/>
                  <a:gd name="T77" fmla="*/ 923 w 923"/>
                  <a:gd name="T78" fmla="*/ 325 h 32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923" h="325">
                    <a:moveTo>
                      <a:pt x="0" y="312"/>
                    </a:moveTo>
                    <a:lnTo>
                      <a:pt x="923" y="325"/>
                    </a:lnTo>
                    <a:lnTo>
                      <a:pt x="761" y="0"/>
                    </a:lnTo>
                    <a:lnTo>
                      <a:pt x="761" y="49"/>
                    </a:lnTo>
                    <a:lnTo>
                      <a:pt x="648" y="49"/>
                    </a:lnTo>
                    <a:lnTo>
                      <a:pt x="618" y="90"/>
                    </a:lnTo>
                    <a:lnTo>
                      <a:pt x="756" y="90"/>
                    </a:lnTo>
                    <a:lnTo>
                      <a:pt x="779" y="145"/>
                    </a:lnTo>
                    <a:lnTo>
                      <a:pt x="690" y="138"/>
                    </a:lnTo>
                    <a:lnTo>
                      <a:pt x="648" y="186"/>
                    </a:lnTo>
                    <a:lnTo>
                      <a:pt x="612" y="145"/>
                    </a:lnTo>
                    <a:lnTo>
                      <a:pt x="486" y="145"/>
                    </a:lnTo>
                    <a:lnTo>
                      <a:pt x="444" y="199"/>
                    </a:lnTo>
                    <a:lnTo>
                      <a:pt x="768" y="223"/>
                    </a:lnTo>
                    <a:lnTo>
                      <a:pt x="719" y="264"/>
                    </a:lnTo>
                    <a:lnTo>
                      <a:pt x="635" y="241"/>
                    </a:lnTo>
                    <a:lnTo>
                      <a:pt x="534" y="253"/>
                    </a:lnTo>
                    <a:lnTo>
                      <a:pt x="468" y="277"/>
                    </a:lnTo>
                    <a:lnTo>
                      <a:pt x="426" y="241"/>
                    </a:lnTo>
                    <a:lnTo>
                      <a:pt x="247" y="253"/>
                    </a:lnTo>
                    <a:lnTo>
                      <a:pt x="199" y="289"/>
                    </a:lnTo>
                    <a:lnTo>
                      <a:pt x="156" y="247"/>
                    </a:lnTo>
                    <a:lnTo>
                      <a:pt x="55" y="259"/>
                    </a:lnTo>
                    <a:lnTo>
                      <a:pt x="0" y="312"/>
                    </a:lnTo>
                    <a:close/>
                  </a:path>
                </a:pathLst>
              </a:custGeom>
              <a:solidFill>
                <a:srgbClr val="000000"/>
              </a:solidFill>
              <a:ln w="9525">
                <a:noFill/>
                <a:round/>
                <a:headEnd/>
                <a:tailEnd/>
              </a:ln>
            </p:spPr>
            <p:txBody>
              <a:bodyPr/>
              <a:lstStyle/>
              <a:p>
                <a:endParaRPr lang="cs-CZ" dirty="0"/>
              </a:p>
            </p:txBody>
          </p:sp>
          <p:sp>
            <p:nvSpPr>
              <p:cNvPr id="47" name="Freeform 161"/>
              <p:cNvSpPr>
                <a:spLocks/>
              </p:cNvSpPr>
              <p:nvPr/>
            </p:nvSpPr>
            <p:spPr bwMode="auto">
              <a:xfrm>
                <a:off x="4694" y="1626"/>
                <a:ext cx="158" cy="18"/>
              </a:xfrm>
              <a:custGeom>
                <a:avLst/>
                <a:gdLst>
                  <a:gd name="T0" fmla="*/ 0 w 474"/>
                  <a:gd name="T1" fmla="*/ 54 h 54"/>
                  <a:gd name="T2" fmla="*/ 474 w 474"/>
                  <a:gd name="T3" fmla="*/ 54 h 54"/>
                  <a:gd name="T4" fmla="*/ 401 w 474"/>
                  <a:gd name="T5" fmla="*/ 6 h 54"/>
                  <a:gd name="T6" fmla="*/ 252 w 474"/>
                  <a:gd name="T7" fmla="*/ 0 h 54"/>
                  <a:gd name="T8" fmla="*/ 197 w 474"/>
                  <a:gd name="T9" fmla="*/ 35 h 54"/>
                  <a:gd name="T10" fmla="*/ 156 w 474"/>
                  <a:gd name="T11" fmla="*/ 0 h 54"/>
                  <a:gd name="T12" fmla="*/ 48 w 474"/>
                  <a:gd name="T13" fmla="*/ 0 h 54"/>
                  <a:gd name="T14" fmla="*/ 0 w 474"/>
                  <a:gd name="T15" fmla="*/ 54 h 54"/>
                  <a:gd name="T16" fmla="*/ 0 w 474"/>
                  <a:gd name="T17" fmla="*/ 54 h 5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74"/>
                  <a:gd name="T28" fmla="*/ 0 h 54"/>
                  <a:gd name="T29" fmla="*/ 474 w 474"/>
                  <a:gd name="T30" fmla="*/ 54 h 5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74" h="54">
                    <a:moveTo>
                      <a:pt x="0" y="54"/>
                    </a:moveTo>
                    <a:lnTo>
                      <a:pt x="474" y="54"/>
                    </a:lnTo>
                    <a:lnTo>
                      <a:pt x="401" y="6"/>
                    </a:lnTo>
                    <a:lnTo>
                      <a:pt x="252" y="0"/>
                    </a:lnTo>
                    <a:lnTo>
                      <a:pt x="197" y="35"/>
                    </a:lnTo>
                    <a:lnTo>
                      <a:pt x="156" y="0"/>
                    </a:lnTo>
                    <a:lnTo>
                      <a:pt x="48" y="0"/>
                    </a:lnTo>
                    <a:lnTo>
                      <a:pt x="0" y="54"/>
                    </a:lnTo>
                    <a:close/>
                  </a:path>
                </a:pathLst>
              </a:custGeom>
              <a:solidFill>
                <a:srgbClr val="000000"/>
              </a:solidFill>
              <a:ln w="9525">
                <a:noFill/>
                <a:round/>
                <a:headEnd/>
                <a:tailEnd/>
              </a:ln>
            </p:spPr>
            <p:txBody>
              <a:bodyPr/>
              <a:lstStyle/>
              <a:p>
                <a:endParaRPr lang="cs-CZ" dirty="0"/>
              </a:p>
            </p:txBody>
          </p:sp>
          <p:sp>
            <p:nvSpPr>
              <p:cNvPr id="48" name="Freeform 162"/>
              <p:cNvSpPr>
                <a:spLocks/>
              </p:cNvSpPr>
              <p:nvPr/>
            </p:nvSpPr>
            <p:spPr bwMode="auto">
              <a:xfrm>
                <a:off x="5064" y="1588"/>
                <a:ext cx="102" cy="98"/>
              </a:xfrm>
              <a:custGeom>
                <a:avLst/>
                <a:gdLst>
                  <a:gd name="T0" fmla="*/ 119 w 305"/>
                  <a:gd name="T1" fmla="*/ 0 h 294"/>
                  <a:gd name="T2" fmla="*/ 305 w 305"/>
                  <a:gd name="T3" fmla="*/ 294 h 294"/>
                  <a:gd name="T4" fmla="*/ 23 w 305"/>
                  <a:gd name="T5" fmla="*/ 287 h 294"/>
                  <a:gd name="T6" fmla="*/ 53 w 305"/>
                  <a:gd name="T7" fmla="*/ 222 h 294"/>
                  <a:gd name="T8" fmla="*/ 173 w 305"/>
                  <a:gd name="T9" fmla="*/ 246 h 294"/>
                  <a:gd name="T10" fmla="*/ 197 w 305"/>
                  <a:gd name="T11" fmla="*/ 174 h 294"/>
                  <a:gd name="T12" fmla="*/ 12 w 305"/>
                  <a:gd name="T13" fmla="*/ 174 h 294"/>
                  <a:gd name="T14" fmla="*/ 41 w 305"/>
                  <a:gd name="T15" fmla="*/ 131 h 294"/>
                  <a:gd name="T16" fmla="*/ 143 w 305"/>
                  <a:gd name="T17" fmla="*/ 126 h 294"/>
                  <a:gd name="T18" fmla="*/ 113 w 305"/>
                  <a:gd name="T19" fmla="*/ 66 h 294"/>
                  <a:gd name="T20" fmla="*/ 0 w 305"/>
                  <a:gd name="T21" fmla="*/ 66 h 294"/>
                  <a:gd name="T22" fmla="*/ 30 w 305"/>
                  <a:gd name="T23" fmla="*/ 12 h 294"/>
                  <a:gd name="T24" fmla="*/ 119 w 305"/>
                  <a:gd name="T25" fmla="*/ 0 h 294"/>
                  <a:gd name="T26" fmla="*/ 119 w 305"/>
                  <a:gd name="T27" fmla="*/ 0 h 29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05"/>
                  <a:gd name="T43" fmla="*/ 0 h 294"/>
                  <a:gd name="T44" fmla="*/ 305 w 305"/>
                  <a:gd name="T45" fmla="*/ 294 h 294"/>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05" h="294">
                    <a:moveTo>
                      <a:pt x="119" y="0"/>
                    </a:moveTo>
                    <a:lnTo>
                      <a:pt x="305" y="294"/>
                    </a:lnTo>
                    <a:lnTo>
                      <a:pt x="23" y="287"/>
                    </a:lnTo>
                    <a:lnTo>
                      <a:pt x="53" y="222"/>
                    </a:lnTo>
                    <a:lnTo>
                      <a:pt x="173" y="246"/>
                    </a:lnTo>
                    <a:lnTo>
                      <a:pt x="197" y="174"/>
                    </a:lnTo>
                    <a:lnTo>
                      <a:pt x="12" y="174"/>
                    </a:lnTo>
                    <a:lnTo>
                      <a:pt x="41" y="131"/>
                    </a:lnTo>
                    <a:lnTo>
                      <a:pt x="143" y="126"/>
                    </a:lnTo>
                    <a:lnTo>
                      <a:pt x="113" y="66"/>
                    </a:lnTo>
                    <a:lnTo>
                      <a:pt x="0" y="66"/>
                    </a:lnTo>
                    <a:lnTo>
                      <a:pt x="30" y="12"/>
                    </a:lnTo>
                    <a:lnTo>
                      <a:pt x="119" y="0"/>
                    </a:lnTo>
                    <a:close/>
                  </a:path>
                </a:pathLst>
              </a:custGeom>
              <a:solidFill>
                <a:srgbClr val="000000"/>
              </a:solidFill>
              <a:ln w="9525">
                <a:noFill/>
                <a:round/>
                <a:headEnd/>
                <a:tailEnd/>
              </a:ln>
            </p:spPr>
            <p:txBody>
              <a:bodyPr/>
              <a:lstStyle/>
              <a:p>
                <a:endParaRPr lang="cs-CZ" dirty="0"/>
              </a:p>
            </p:txBody>
          </p:sp>
          <p:sp>
            <p:nvSpPr>
              <p:cNvPr id="49" name="Freeform 163"/>
              <p:cNvSpPr>
                <a:spLocks/>
              </p:cNvSpPr>
              <p:nvPr/>
            </p:nvSpPr>
            <p:spPr bwMode="auto">
              <a:xfrm>
                <a:off x="5151" y="1396"/>
                <a:ext cx="138" cy="219"/>
              </a:xfrm>
              <a:custGeom>
                <a:avLst/>
                <a:gdLst>
                  <a:gd name="T0" fmla="*/ 0 w 414"/>
                  <a:gd name="T1" fmla="*/ 0 h 659"/>
                  <a:gd name="T2" fmla="*/ 234 w 414"/>
                  <a:gd name="T3" fmla="*/ 102 h 659"/>
                  <a:gd name="T4" fmla="*/ 289 w 414"/>
                  <a:gd name="T5" fmla="*/ 198 h 659"/>
                  <a:gd name="T6" fmla="*/ 96 w 414"/>
                  <a:gd name="T7" fmla="*/ 312 h 659"/>
                  <a:gd name="T8" fmla="*/ 78 w 414"/>
                  <a:gd name="T9" fmla="*/ 384 h 659"/>
                  <a:gd name="T10" fmla="*/ 414 w 414"/>
                  <a:gd name="T11" fmla="*/ 588 h 659"/>
                  <a:gd name="T12" fmla="*/ 366 w 414"/>
                  <a:gd name="T13" fmla="*/ 659 h 659"/>
                  <a:gd name="T14" fmla="*/ 330 w 414"/>
                  <a:gd name="T15" fmla="*/ 599 h 659"/>
                  <a:gd name="T16" fmla="*/ 19 w 414"/>
                  <a:gd name="T17" fmla="*/ 377 h 659"/>
                  <a:gd name="T18" fmla="*/ 25 w 414"/>
                  <a:gd name="T19" fmla="*/ 287 h 659"/>
                  <a:gd name="T20" fmla="*/ 234 w 414"/>
                  <a:gd name="T21" fmla="*/ 186 h 659"/>
                  <a:gd name="T22" fmla="*/ 181 w 414"/>
                  <a:gd name="T23" fmla="*/ 96 h 659"/>
                  <a:gd name="T24" fmla="*/ 0 w 414"/>
                  <a:gd name="T25" fmla="*/ 0 h 659"/>
                  <a:gd name="T26" fmla="*/ 0 w 414"/>
                  <a:gd name="T27" fmla="*/ 0 h 65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414"/>
                  <a:gd name="T43" fmla="*/ 0 h 659"/>
                  <a:gd name="T44" fmla="*/ 414 w 414"/>
                  <a:gd name="T45" fmla="*/ 659 h 659"/>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414" h="659">
                    <a:moveTo>
                      <a:pt x="0" y="0"/>
                    </a:moveTo>
                    <a:lnTo>
                      <a:pt x="234" y="102"/>
                    </a:lnTo>
                    <a:lnTo>
                      <a:pt x="289" y="198"/>
                    </a:lnTo>
                    <a:lnTo>
                      <a:pt x="96" y="312"/>
                    </a:lnTo>
                    <a:lnTo>
                      <a:pt x="78" y="384"/>
                    </a:lnTo>
                    <a:lnTo>
                      <a:pt x="414" y="588"/>
                    </a:lnTo>
                    <a:lnTo>
                      <a:pt x="366" y="659"/>
                    </a:lnTo>
                    <a:lnTo>
                      <a:pt x="330" y="599"/>
                    </a:lnTo>
                    <a:lnTo>
                      <a:pt x="19" y="377"/>
                    </a:lnTo>
                    <a:lnTo>
                      <a:pt x="25" y="287"/>
                    </a:lnTo>
                    <a:lnTo>
                      <a:pt x="234" y="186"/>
                    </a:lnTo>
                    <a:lnTo>
                      <a:pt x="181" y="96"/>
                    </a:lnTo>
                    <a:lnTo>
                      <a:pt x="0" y="0"/>
                    </a:lnTo>
                    <a:close/>
                  </a:path>
                </a:pathLst>
              </a:custGeom>
              <a:solidFill>
                <a:srgbClr val="000000"/>
              </a:solidFill>
              <a:ln w="9525">
                <a:noFill/>
                <a:round/>
                <a:headEnd/>
                <a:tailEnd/>
              </a:ln>
            </p:spPr>
            <p:txBody>
              <a:bodyPr/>
              <a:lstStyle/>
              <a:p>
                <a:endParaRPr lang="cs-CZ" dirty="0"/>
              </a:p>
            </p:txBody>
          </p:sp>
          <p:sp>
            <p:nvSpPr>
              <p:cNvPr id="50" name="Freeform 164"/>
              <p:cNvSpPr>
                <a:spLocks/>
              </p:cNvSpPr>
              <p:nvPr/>
            </p:nvSpPr>
            <p:spPr bwMode="auto">
              <a:xfrm>
                <a:off x="4938" y="1446"/>
                <a:ext cx="148" cy="32"/>
              </a:xfrm>
              <a:custGeom>
                <a:avLst/>
                <a:gdLst>
                  <a:gd name="T0" fmla="*/ 0 w 443"/>
                  <a:gd name="T1" fmla="*/ 96 h 96"/>
                  <a:gd name="T2" fmla="*/ 35 w 443"/>
                  <a:gd name="T3" fmla="*/ 0 h 96"/>
                  <a:gd name="T4" fmla="*/ 443 w 443"/>
                  <a:gd name="T5" fmla="*/ 6 h 96"/>
                  <a:gd name="T6" fmla="*/ 390 w 443"/>
                  <a:gd name="T7" fmla="*/ 96 h 96"/>
                  <a:gd name="T8" fmla="*/ 371 w 443"/>
                  <a:gd name="T9" fmla="*/ 48 h 96"/>
                  <a:gd name="T10" fmla="*/ 126 w 443"/>
                  <a:gd name="T11" fmla="*/ 36 h 96"/>
                  <a:gd name="T12" fmla="*/ 0 w 443"/>
                  <a:gd name="T13" fmla="*/ 96 h 96"/>
                  <a:gd name="T14" fmla="*/ 0 w 443"/>
                  <a:gd name="T15" fmla="*/ 96 h 96"/>
                  <a:gd name="T16" fmla="*/ 0 60000 65536"/>
                  <a:gd name="T17" fmla="*/ 0 60000 65536"/>
                  <a:gd name="T18" fmla="*/ 0 60000 65536"/>
                  <a:gd name="T19" fmla="*/ 0 60000 65536"/>
                  <a:gd name="T20" fmla="*/ 0 60000 65536"/>
                  <a:gd name="T21" fmla="*/ 0 60000 65536"/>
                  <a:gd name="T22" fmla="*/ 0 60000 65536"/>
                  <a:gd name="T23" fmla="*/ 0 60000 65536"/>
                  <a:gd name="T24" fmla="*/ 0 w 443"/>
                  <a:gd name="T25" fmla="*/ 0 h 96"/>
                  <a:gd name="T26" fmla="*/ 443 w 443"/>
                  <a:gd name="T27" fmla="*/ 96 h 9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43" h="96">
                    <a:moveTo>
                      <a:pt x="0" y="96"/>
                    </a:moveTo>
                    <a:lnTo>
                      <a:pt x="35" y="0"/>
                    </a:lnTo>
                    <a:lnTo>
                      <a:pt x="443" y="6"/>
                    </a:lnTo>
                    <a:lnTo>
                      <a:pt x="390" y="96"/>
                    </a:lnTo>
                    <a:lnTo>
                      <a:pt x="371" y="48"/>
                    </a:lnTo>
                    <a:lnTo>
                      <a:pt x="126" y="36"/>
                    </a:lnTo>
                    <a:lnTo>
                      <a:pt x="0" y="96"/>
                    </a:lnTo>
                    <a:close/>
                  </a:path>
                </a:pathLst>
              </a:custGeom>
              <a:solidFill>
                <a:srgbClr val="000000"/>
              </a:solidFill>
              <a:ln w="9525">
                <a:noFill/>
                <a:round/>
                <a:headEnd/>
                <a:tailEnd/>
              </a:ln>
            </p:spPr>
            <p:txBody>
              <a:bodyPr/>
              <a:lstStyle/>
              <a:p>
                <a:endParaRPr lang="cs-CZ" dirty="0"/>
              </a:p>
            </p:txBody>
          </p:sp>
          <p:sp>
            <p:nvSpPr>
              <p:cNvPr id="51" name="Freeform 165"/>
              <p:cNvSpPr>
                <a:spLocks/>
              </p:cNvSpPr>
              <p:nvPr/>
            </p:nvSpPr>
            <p:spPr bwMode="auto">
              <a:xfrm>
                <a:off x="4915" y="1491"/>
                <a:ext cx="142" cy="33"/>
              </a:xfrm>
              <a:custGeom>
                <a:avLst/>
                <a:gdLst>
                  <a:gd name="T0" fmla="*/ 41 w 425"/>
                  <a:gd name="T1" fmla="*/ 43 h 97"/>
                  <a:gd name="T2" fmla="*/ 167 w 425"/>
                  <a:gd name="T3" fmla="*/ 37 h 97"/>
                  <a:gd name="T4" fmla="*/ 197 w 425"/>
                  <a:gd name="T5" fmla="*/ 0 h 97"/>
                  <a:gd name="T6" fmla="*/ 329 w 425"/>
                  <a:gd name="T7" fmla="*/ 0 h 97"/>
                  <a:gd name="T8" fmla="*/ 359 w 425"/>
                  <a:gd name="T9" fmla="*/ 37 h 97"/>
                  <a:gd name="T10" fmla="*/ 425 w 425"/>
                  <a:gd name="T11" fmla="*/ 37 h 97"/>
                  <a:gd name="T12" fmla="*/ 395 w 425"/>
                  <a:gd name="T13" fmla="*/ 67 h 97"/>
                  <a:gd name="T14" fmla="*/ 353 w 425"/>
                  <a:gd name="T15" fmla="*/ 73 h 97"/>
                  <a:gd name="T16" fmla="*/ 275 w 425"/>
                  <a:gd name="T17" fmla="*/ 97 h 97"/>
                  <a:gd name="T18" fmla="*/ 180 w 425"/>
                  <a:gd name="T19" fmla="*/ 97 h 97"/>
                  <a:gd name="T20" fmla="*/ 150 w 425"/>
                  <a:gd name="T21" fmla="*/ 67 h 97"/>
                  <a:gd name="T22" fmla="*/ 0 w 425"/>
                  <a:gd name="T23" fmla="*/ 73 h 97"/>
                  <a:gd name="T24" fmla="*/ 41 w 425"/>
                  <a:gd name="T25" fmla="*/ 43 h 97"/>
                  <a:gd name="T26" fmla="*/ 41 w 425"/>
                  <a:gd name="T27" fmla="*/ 43 h 9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425"/>
                  <a:gd name="T43" fmla="*/ 0 h 97"/>
                  <a:gd name="T44" fmla="*/ 425 w 425"/>
                  <a:gd name="T45" fmla="*/ 97 h 97"/>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425" h="97">
                    <a:moveTo>
                      <a:pt x="41" y="43"/>
                    </a:moveTo>
                    <a:lnTo>
                      <a:pt x="167" y="37"/>
                    </a:lnTo>
                    <a:lnTo>
                      <a:pt x="197" y="0"/>
                    </a:lnTo>
                    <a:lnTo>
                      <a:pt x="329" y="0"/>
                    </a:lnTo>
                    <a:lnTo>
                      <a:pt x="359" y="37"/>
                    </a:lnTo>
                    <a:lnTo>
                      <a:pt x="425" y="37"/>
                    </a:lnTo>
                    <a:lnTo>
                      <a:pt x="395" y="67"/>
                    </a:lnTo>
                    <a:lnTo>
                      <a:pt x="353" y="73"/>
                    </a:lnTo>
                    <a:lnTo>
                      <a:pt x="275" y="97"/>
                    </a:lnTo>
                    <a:lnTo>
                      <a:pt x="180" y="97"/>
                    </a:lnTo>
                    <a:lnTo>
                      <a:pt x="150" y="67"/>
                    </a:lnTo>
                    <a:lnTo>
                      <a:pt x="0" y="73"/>
                    </a:lnTo>
                    <a:lnTo>
                      <a:pt x="41" y="43"/>
                    </a:lnTo>
                    <a:close/>
                  </a:path>
                </a:pathLst>
              </a:custGeom>
              <a:solidFill>
                <a:srgbClr val="000000"/>
              </a:solidFill>
              <a:ln w="9525">
                <a:noFill/>
                <a:round/>
                <a:headEnd/>
                <a:tailEnd/>
              </a:ln>
            </p:spPr>
            <p:txBody>
              <a:bodyPr/>
              <a:lstStyle/>
              <a:p>
                <a:endParaRPr lang="cs-CZ" dirty="0"/>
              </a:p>
            </p:txBody>
          </p:sp>
          <p:sp>
            <p:nvSpPr>
              <p:cNvPr id="52" name="Freeform 166"/>
              <p:cNvSpPr>
                <a:spLocks/>
              </p:cNvSpPr>
              <p:nvPr/>
            </p:nvSpPr>
            <p:spPr bwMode="auto">
              <a:xfrm>
                <a:off x="4854" y="1423"/>
                <a:ext cx="76" cy="98"/>
              </a:xfrm>
              <a:custGeom>
                <a:avLst/>
                <a:gdLst>
                  <a:gd name="T0" fmla="*/ 0 w 227"/>
                  <a:gd name="T1" fmla="*/ 0 h 294"/>
                  <a:gd name="T2" fmla="*/ 227 w 227"/>
                  <a:gd name="T3" fmla="*/ 25 h 294"/>
                  <a:gd name="T4" fmla="*/ 149 w 227"/>
                  <a:gd name="T5" fmla="*/ 294 h 294"/>
                  <a:gd name="T6" fmla="*/ 126 w 227"/>
                  <a:gd name="T7" fmla="*/ 55 h 294"/>
                  <a:gd name="T8" fmla="*/ 0 w 227"/>
                  <a:gd name="T9" fmla="*/ 0 h 294"/>
                  <a:gd name="T10" fmla="*/ 0 w 227"/>
                  <a:gd name="T11" fmla="*/ 0 h 294"/>
                  <a:gd name="T12" fmla="*/ 0 60000 65536"/>
                  <a:gd name="T13" fmla="*/ 0 60000 65536"/>
                  <a:gd name="T14" fmla="*/ 0 60000 65536"/>
                  <a:gd name="T15" fmla="*/ 0 60000 65536"/>
                  <a:gd name="T16" fmla="*/ 0 60000 65536"/>
                  <a:gd name="T17" fmla="*/ 0 60000 65536"/>
                  <a:gd name="T18" fmla="*/ 0 w 227"/>
                  <a:gd name="T19" fmla="*/ 0 h 294"/>
                  <a:gd name="T20" fmla="*/ 227 w 227"/>
                  <a:gd name="T21" fmla="*/ 294 h 294"/>
                </a:gdLst>
                <a:ahLst/>
                <a:cxnLst>
                  <a:cxn ang="T12">
                    <a:pos x="T0" y="T1"/>
                  </a:cxn>
                  <a:cxn ang="T13">
                    <a:pos x="T2" y="T3"/>
                  </a:cxn>
                  <a:cxn ang="T14">
                    <a:pos x="T4" y="T5"/>
                  </a:cxn>
                  <a:cxn ang="T15">
                    <a:pos x="T6" y="T7"/>
                  </a:cxn>
                  <a:cxn ang="T16">
                    <a:pos x="T8" y="T9"/>
                  </a:cxn>
                  <a:cxn ang="T17">
                    <a:pos x="T10" y="T11"/>
                  </a:cxn>
                </a:cxnLst>
                <a:rect l="T18" t="T19" r="T20" b="T21"/>
                <a:pathLst>
                  <a:path w="227" h="294">
                    <a:moveTo>
                      <a:pt x="0" y="0"/>
                    </a:moveTo>
                    <a:lnTo>
                      <a:pt x="227" y="25"/>
                    </a:lnTo>
                    <a:lnTo>
                      <a:pt x="149" y="294"/>
                    </a:lnTo>
                    <a:lnTo>
                      <a:pt x="126" y="55"/>
                    </a:lnTo>
                    <a:lnTo>
                      <a:pt x="0" y="0"/>
                    </a:lnTo>
                    <a:close/>
                  </a:path>
                </a:pathLst>
              </a:custGeom>
              <a:solidFill>
                <a:srgbClr val="000000"/>
              </a:solidFill>
              <a:ln w="9525">
                <a:noFill/>
                <a:round/>
                <a:headEnd/>
                <a:tailEnd/>
              </a:ln>
            </p:spPr>
            <p:txBody>
              <a:bodyPr/>
              <a:lstStyle/>
              <a:p>
                <a:endParaRPr lang="cs-CZ" dirty="0"/>
              </a:p>
            </p:txBody>
          </p:sp>
          <p:sp>
            <p:nvSpPr>
              <p:cNvPr id="53" name="Freeform 167"/>
              <p:cNvSpPr>
                <a:spLocks/>
              </p:cNvSpPr>
              <p:nvPr/>
            </p:nvSpPr>
            <p:spPr bwMode="auto">
              <a:xfrm>
                <a:off x="5255" y="1624"/>
                <a:ext cx="166" cy="123"/>
              </a:xfrm>
              <a:custGeom>
                <a:avLst/>
                <a:gdLst>
                  <a:gd name="T0" fmla="*/ 6 w 497"/>
                  <a:gd name="T1" fmla="*/ 60 h 371"/>
                  <a:gd name="T2" fmla="*/ 0 w 497"/>
                  <a:gd name="T3" fmla="*/ 162 h 371"/>
                  <a:gd name="T4" fmla="*/ 114 w 497"/>
                  <a:gd name="T5" fmla="*/ 348 h 371"/>
                  <a:gd name="T6" fmla="*/ 330 w 497"/>
                  <a:gd name="T7" fmla="*/ 371 h 371"/>
                  <a:gd name="T8" fmla="*/ 479 w 497"/>
                  <a:gd name="T9" fmla="*/ 282 h 371"/>
                  <a:gd name="T10" fmla="*/ 497 w 497"/>
                  <a:gd name="T11" fmla="*/ 162 h 371"/>
                  <a:gd name="T12" fmla="*/ 295 w 497"/>
                  <a:gd name="T13" fmla="*/ 0 h 371"/>
                  <a:gd name="T14" fmla="*/ 102 w 497"/>
                  <a:gd name="T15" fmla="*/ 53 h 371"/>
                  <a:gd name="T16" fmla="*/ 306 w 497"/>
                  <a:gd name="T17" fmla="*/ 53 h 371"/>
                  <a:gd name="T18" fmla="*/ 444 w 497"/>
                  <a:gd name="T19" fmla="*/ 179 h 371"/>
                  <a:gd name="T20" fmla="*/ 353 w 497"/>
                  <a:gd name="T21" fmla="*/ 264 h 371"/>
                  <a:gd name="T22" fmla="*/ 180 w 497"/>
                  <a:gd name="T23" fmla="*/ 270 h 371"/>
                  <a:gd name="T24" fmla="*/ 6 w 497"/>
                  <a:gd name="T25" fmla="*/ 60 h 371"/>
                  <a:gd name="T26" fmla="*/ 6 w 497"/>
                  <a:gd name="T27" fmla="*/ 60 h 37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497"/>
                  <a:gd name="T43" fmla="*/ 0 h 371"/>
                  <a:gd name="T44" fmla="*/ 497 w 497"/>
                  <a:gd name="T45" fmla="*/ 371 h 371"/>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497" h="371">
                    <a:moveTo>
                      <a:pt x="6" y="60"/>
                    </a:moveTo>
                    <a:lnTo>
                      <a:pt x="0" y="162"/>
                    </a:lnTo>
                    <a:lnTo>
                      <a:pt x="114" y="348"/>
                    </a:lnTo>
                    <a:lnTo>
                      <a:pt x="330" y="371"/>
                    </a:lnTo>
                    <a:lnTo>
                      <a:pt x="479" y="282"/>
                    </a:lnTo>
                    <a:lnTo>
                      <a:pt x="497" y="162"/>
                    </a:lnTo>
                    <a:lnTo>
                      <a:pt x="295" y="0"/>
                    </a:lnTo>
                    <a:lnTo>
                      <a:pt x="102" y="53"/>
                    </a:lnTo>
                    <a:lnTo>
                      <a:pt x="306" y="53"/>
                    </a:lnTo>
                    <a:lnTo>
                      <a:pt x="444" y="179"/>
                    </a:lnTo>
                    <a:lnTo>
                      <a:pt x="353" y="264"/>
                    </a:lnTo>
                    <a:lnTo>
                      <a:pt x="180" y="270"/>
                    </a:lnTo>
                    <a:lnTo>
                      <a:pt x="6" y="60"/>
                    </a:lnTo>
                    <a:close/>
                  </a:path>
                </a:pathLst>
              </a:custGeom>
              <a:solidFill>
                <a:srgbClr val="000000"/>
              </a:solidFill>
              <a:ln w="9525">
                <a:noFill/>
                <a:round/>
                <a:headEnd/>
                <a:tailEnd/>
              </a:ln>
            </p:spPr>
            <p:txBody>
              <a:bodyPr/>
              <a:lstStyle/>
              <a:p>
                <a:endParaRPr lang="cs-CZ" dirty="0"/>
              </a:p>
            </p:txBody>
          </p:sp>
          <p:sp>
            <p:nvSpPr>
              <p:cNvPr id="54" name="Freeform 168"/>
              <p:cNvSpPr>
                <a:spLocks/>
              </p:cNvSpPr>
              <p:nvPr/>
            </p:nvSpPr>
            <p:spPr bwMode="auto">
              <a:xfrm>
                <a:off x="4691" y="1594"/>
                <a:ext cx="207" cy="20"/>
              </a:xfrm>
              <a:custGeom>
                <a:avLst/>
                <a:gdLst>
                  <a:gd name="T0" fmla="*/ 25 w 620"/>
                  <a:gd name="T1" fmla="*/ 12 h 60"/>
                  <a:gd name="T2" fmla="*/ 0 w 620"/>
                  <a:gd name="T3" fmla="*/ 60 h 60"/>
                  <a:gd name="T4" fmla="*/ 620 w 620"/>
                  <a:gd name="T5" fmla="*/ 57 h 60"/>
                  <a:gd name="T6" fmla="*/ 590 w 620"/>
                  <a:gd name="T7" fmla="*/ 24 h 60"/>
                  <a:gd name="T8" fmla="*/ 474 w 620"/>
                  <a:gd name="T9" fmla="*/ 18 h 60"/>
                  <a:gd name="T10" fmla="*/ 441 w 620"/>
                  <a:gd name="T11" fmla="*/ 42 h 60"/>
                  <a:gd name="T12" fmla="*/ 388 w 620"/>
                  <a:gd name="T13" fmla="*/ 9 h 60"/>
                  <a:gd name="T14" fmla="*/ 288 w 620"/>
                  <a:gd name="T15" fmla="*/ 9 h 60"/>
                  <a:gd name="T16" fmla="*/ 265 w 620"/>
                  <a:gd name="T17" fmla="*/ 33 h 60"/>
                  <a:gd name="T18" fmla="*/ 240 w 620"/>
                  <a:gd name="T19" fmla="*/ 9 h 60"/>
                  <a:gd name="T20" fmla="*/ 144 w 620"/>
                  <a:gd name="T21" fmla="*/ 5 h 60"/>
                  <a:gd name="T22" fmla="*/ 124 w 620"/>
                  <a:gd name="T23" fmla="*/ 35 h 60"/>
                  <a:gd name="T24" fmla="*/ 100 w 620"/>
                  <a:gd name="T25" fmla="*/ 0 h 60"/>
                  <a:gd name="T26" fmla="*/ 25 w 620"/>
                  <a:gd name="T27" fmla="*/ 12 h 60"/>
                  <a:gd name="T28" fmla="*/ 25 w 620"/>
                  <a:gd name="T29" fmla="*/ 12 h 6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20"/>
                  <a:gd name="T46" fmla="*/ 0 h 60"/>
                  <a:gd name="T47" fmla="*/ 620 w 620"/>
                  <a:gd name="T48" fmla="*/ 60 h 6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20" h="60">
                    <a:moveTo>
                      <a:pt x="25" y="12"/>
                    </a:moveTo>
                    <a:lnTo>
                      <a:pt x="0" y="60"/>
                    </a:lnTo>
                    <a:lnTo>
                      <a:pt x="620" y="57"/>
                    </a:lnTo>
                    <a:lnTo>
                      <a:pt x="590" y="24"/>
                    </a:lnTo>
                    <a:lnTo>
                      <a:pt x="474" y="18"/>
                    </a:lnTo>
                    <a:lnTo>
                      <a:pt x="441" y="42"/>
                    </a:lnTo>
                    <a:lnTo>
                      <a:pt x="388" y="9"/>
                    </a:lnTo>
                    <a:lnTo>
                      <a:pt x="288" y="9"/>
                    </a:lnTo>
                    <a:lnTo>
                      <a:pt x="265" y="33"/>
                    </a:lnTo>
                    <a:lnTo>
                      <a:pt x="240" y="9"/>
                    </a:lnTo>
                    <a:lnTo>
                      <a:pt x="144" y="5"/>
                    </a:lnTo>
                    <a:lnTo>
                      <a:pt x="124" y="35"/>
                    </a:lnTo>
                    <a:lnTo>
                      <a:pt x="100" y="0"/>
                    </a:lnTo>
                    <a:lnTo>
                      <a:pt x="25" y="12"/>
                    </a:lnTo>
                    <a:close/>
                  </a:path>
                </a:pathLst>
              </a:custGeom>
              <a:solidFill>
                <a:srgbClr val="000000"/>
              </a:solidFill>
              <a:ln w="9525">
                <a:noFill/>
                <a:round/>
                <a:headEnd/>
                <a:tailEnd/>
              </a:ln>
            </p:spPr>
            <p:txBody>
              <a:bodyPr/>
              <a:lstStyle/>
              <a:p>
                <a:endParaRPr lang="cs-CZ" dirty="0"/>
              </a:p>
            </p:txBody>
          </p:sp>
        </p:grpSp>
      </p:grpSp>
      <p:sp>
        <p:nvSpPr>
          <p:cNvPr id="55" name="Rectangle 23"/>
          <p:cNvSpPr>
            <a:spLocks noChangeArrowheads="1"/>
          </p:cNvSpPr>
          <p:nvPr/>
        </p:nvSpPr>
        <p:spPr bwMode="auto">
          <a:xfrm>
            <a:off x="3761145" y="6000768"/>
            <a:ext cx="2104743" cy="462307"/>
          </a:xfrm>
          <a:prstGeom prst="rect">
            <a:avLst/>
          </a:prstGeom>
          <a:noFill/>
          <a:ln w="9525">
            <a:noFill/>
            <a:miter lim="800000"/>
            <a:headEnd/>
            <a:tailEnd/>
          </a:ln>
        </p:spPr>
        <p:txBody>
          <a:bodyPr wrap="none" lIns="92075" tIns="46038" rIns="92075" bIns="46038">
            <a:spAutoFit/>
          </a:bodyPr>
          <a:lstStyle/>
          <a:p>
            <a:pPr algn="ctr"/>
            <a:r>
              <a:rPr lang="en-US" sz="2400" dirty="0" smtClean="0"/>
              <a:t>Requirements</a:t>
            </a:r>
            <a:endParaRPr lang="en-US" sz="2400" dirty="0"/>
          </a:p>
        </p:txBody>
      </p:sp>
      <p:grpSp>
        <p:nvGrpSpPr>
          <p:cNvPr id="56" name="Group 172"/>
          <p:cNvGrpSpPr>
            <a:grpSpLocks/>
          </p:cNvGrpSpPr>
          <p:nvPr/>
        </p:nvGrpSpPr>
        <p:grpSpPr bwMode="auto">
          <a:xfrm>
            <a:off x="3592499" y="3268662"/>
            <a:ext cx="2244725" cy="2643188"/>
            <a:chOff x="2249" y="1750"/>
            <a:chExt cx="1414" cy="1665"/>
          </a:xfrm>
          <a:solidFill>
            <a:srgbClr val="92D050"/>
          </a:solidFill>
        </p:grpSpPr>
        <p:sp>
          <p:nvSpPr>
            <p:cNvPr id="57" name="Rectangle 28"/>
            <p:cNvSpPr>
              <a:spLocks noChangeArrowheads="1"/>
            </p:cNvSpPr>
            <p:nvPr/>
          </p:nvSpPr>
          <p:spPr bwMode="auto">
            <a:xfrm>
              <a:off x="2249" y="1750"/>
              <a:ext cx="1414" cy="1665"/>
            </a:xfrm>
            <a:prstGeom prst="rect">
              <a:avLst/>
            </a:prstGeom>
            <a:grpFill/>
            <a:ln w="28575">
              <a:solidFill>
                <a:srgbClr val="0066CC"/>
              </a:solidFill>
              <a:miter lim="800000"/>
              <a:headEnd/>
              <a:tailEnd/>
            </a:ln>
          </p:spPr>
          <p:txBody>
            <a:bodyPr wrap="none" anchor="ctr"/>
            <a:lstStyle/>
            <a:p>
              <a:endParaRPr lang="cs-CZ" dirty="0"/>
            </a:p>
          </p:txBody>
        </p:sp>
        <p:sp>
          <p:nvSpPr>
            <p:cNvPr id="58" name="Freeform 77"/>
            <p:cNvSpPr>
              <a:spLocks/>
            </p:cNvSpPr>
            <p:nvPr/>
          </p:nvSpPr>
          <p:spPr bwMode="auto">
            <a:xfrm>
              <a:off x="2856" y="2692"/>
              <a:ext cx="380" cy="177"/>
            </a:xfrm>
            <a:custGeom>
              <a:avLst/>
              <a:gdLst>
                <a:gd name="T0" fmla="*/ 191 w 352"/>
                <a:gd name="T1" fmla="*/ 0 h 165"/>
                <a:gd name="T2" fmla="*/ 218 w 352"/>
                <a:gd name="T3" fmla="*/ 0 h 165"/>
                <a:gd name="T4" fmla="*/ 241 w 352"/>
                <a:gd name="T5" fmla="*/ 4 h 165"/>
                <a:gd name="T6" fmla="*/ 264 w 352"/>
                <a:gd name="T7" fmla="*/ 13 h 165"/>
                <a:gd name="T8" fmla="*/ 287 w 352"/>
                <a:gd name="T9" fmla="*/ 17 h 165"/>
                <a:gd name="T10" fmla="*/ 306 w 352"/>
                <a:gd name="T11" fmla="*/ 26 h 165"/>
                <a:gd name="T12" fmla="*/ 321 w 352"/>
                <a:gd name="T13" fmla="*/ 35 h 165"/>
                <a:gd name="T14" fmla="*/ 333 w 352"/>
                <a:gd name="T15" fmla="*/ 48 h 165"/>
                <a:gd name="T16" fmla="*/ 341 w 352"/>
                <a:gd name="T17" fmla="*/ 56 h 165"/>
                <a:gd name="T18" fmla="*/ 348 w 352"/>
                <a:gd name="T19" fmla="*/ 69 h 165"/>
                <a:gd name="T20" fmla="*/ 352 w 352"/>
                <a:gd name="T21" fmla="*/ 82 h 165"/>
                <a:gd name="T22" fmla="*/ 348 w 352"/>
                <a:gd name="T23" fmla="*/ 96 h 165"/>
                <a:gd name="T24" fmla="*/ 341 w 352"/>
                <a:gd name="T25" fmla="*/ 104 h 165"/>
                <a:gd name="T26" fmla="*/ 333 w 352"/>
                <a:gd name="T27" fmla="*/ 117 h 165"/>
                <a:gd name="T28" fmla="*/ 321 w 352"/>
                <a:gd name="T29" fmla="*/ 126 h 165"/>
                <a:gd name="T30" fmla="*/ 306 w 352"/>
                <a:gd name="T31" fmla="*/ 139 h 165"/>
                <a:gd name="T32" fmla="*/ 287 w 352"/>
                <a:gd name="T33" fmla="*/ 143 h 165"/>
                <a:gd name="T34" fmla="*/ 264 w 352"/>
                <a:gd name="T35" fmla="*/ 152 h 165"/>
                <a:gd name="T36" fmla="*/ 241 w 352"/>
                <a:gd name="T37" fmla="*/ 157 h 165"/>
                <a:gd name="T38" fmla="*/ 218 w 352"/>
                <a:gd name="T39" fmla="*/ 161 h 165"/>
                <a:gd name="T40" fmla="*/ 191 w 352"/>
                <a:gd name="T41" fmla="*/ 165 h 165"/>
                <a:gd name="T42" fmla="*/ 165 w 352"/>
                <a:gd name="T43" fmla="*/ 165 h 165"/>
                <a:gd name="T44" fmla="*/ 138 w 352"/>
                <a:gd name="T45" fmla="*/ 161 h 165"/>
                <a:gd name="T46" fmla="*/ 115 w 352"/>
                <a:gd name="T47" fmla="*/ 161 h 165"/>
                <a:gd name="T48" fmla="*/ 92 w 352"/>
                <a:gd name="T49" fmla="*/ 157 h 165"/>
                <a:gd name="T50" fmla="*/ 69 w 352"/>
                <a:gd name="T51" fmla="*/ 148 h 165"/>
                <a:gd name="T52" fmla="*/ 50 w 352"/>
                <a:gd name="T53" fmla="*/ 139 h 165"/>
                <a:gd name="T54" fmla="*/ 35 w 352"/>
                <a:gd name="T55" fmla="*/ 130 h 165"/>
                <a:gd name="T56" fmla="*/ 19 w 352"/>
                <a:gd name="T57" fmla="*/ 122 h 165"/>
                <a:gd name="T58" fmla="*/ 8 w 352"/>
                <a:gd name="T59" fmla="*/ 109 h 165"/>
                <a:gd name="T60" fmla="*/ 4 w 352"/>
                <a:gd name="T61" fmla="*/ 100 h 165"/>
                <a:gd name="T62" fmla="*/ 0 w 352"/>
                <a:gd name="T63" fmla="*/ 87 h 165"/>
                <a:gd name="T64" fmla="*/ 0 w 352"/>
                <a:gd name="T65" fmla="*/ 74 h 165"/>
                <a:gd name="T66" fmla="*/ 4 w 352"/>
                <a:gd name="T67" fmla="*/ 61 h 165"/>
                <a:gd name="T68" fmla="*/ 12 w 352"/>
                <a:gd name="T69" fmla="*/ 48 h 165"/>
                <a:gd name="T70" fmla="*/ 23 w 352"/>
                <a:gd name="T71" fmla="*/ 39 h 165"/>
                <a:gd name="T72" fmla="*/ 38 w 352"/>
                <a:gd name="T73" fmla="*/ 30 h 165"/>
                <a:gd name="T74" fmla="*/ 58 w 352"/>
                <a:gd name="T75" fmla="*/ 21 h 165"/>
                <a:gd name="T76" fmla="*/ 77 w 352"/>
                <a:gd name="T77" fmla="*/ 13 h 165"/>
                <a:gd name="T78" fmla="*/ 100 w 352"/>
                <a:gd name="T79" fmla="*/ 8 h 165"/>
                <a:gd name="T80" fmla="*/ 123 w 352"/>
                <a:gd name="T81" fmla="*/ 4 h 165"/>
                <a:gd name="T82" fmla="*/ 149 w 352"/>
                <a:gd name="T83" fmla="*/ 0 h 165"/>
                <a:gd name="T84" fmla="*/ 176 w 352"/>
                <a:gd name="T85" fmla="*/ 0 h 165"/>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352"/>
                <a:gd name="T130" fmla="*/ 0 h 165"/>
                <a:gd name="T131" fmla="*/ 352 w 352"/>
                <a:gd name="T132" fmla="*/ 165 h 165"/>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352" h="165">
                  <a:moveTo>
                    <a:pt x="176" y="0"/>
                  </a:moveTo>
                  <a:lnTo>
                    <a:pt x="184" y="0"/>
                  </a:lnTo>
                  <a:lnTo>
                    <a:pt x="191" y="0"/>
                  </a:lnTo>
                  <a:lnTo>
                    <a:pt x="203" y="0"/>
                  </a:lnTo>
                  <a:lnTo>
                    <a:pt x="211" y="0"/>
                  </a:lnTo>
                  <a:lnTo>
                    <a:pt x="218" y="0"/>
                  </a:lnTo>
                  <a:lnTo>
                    <a:pt x="226" y="4"/>
                  </a:lnTo>
                  <a:lnTo>
                    <a:pt x="233" y="4"/>
                  </a:lnTo>
                  <a:lnTo>
                    <a:pt x="241" y="4"/>
                  </a:lnTo>
                  <a:lnTo>
                    <a:pt x="249" y="8"/>
                  </a:lnTo>
                  <a:lnTo>
                    <a:pt x="256" y="8"/>
                  </a:lnTo>
                  <a:lnTo>
                    <a:pt x="264" y="13"/>
                  </a:lnTo>
                  <a:lnTo>
                    <a:pt x="272" y="13"/>
                  </a:lnTo>
                  <a:lnTo>
                    <a:pt x="279" y="17"/>
                  </a:lnTo>
                  <a:lnTo>
                    <a:pt x="287" y="17"/>
                  </a:lnTo>
                  <a:lnTo>
                    <a:pt x="291" y="21"/>
                  </a:lnTo>
                  <a:lnTo>
                    <a:pt x="298" y="21"/>
                  </a:lnTo>
                  <a:lnTo>
                    <a:pt x="306" y="26"/>
                  </a:lnTo>
                  <a:lnTo>
                    <a:pt x="310" y="30"/>
                  </a:lnTo>
                  <a:lnTo>
                    <a:pt x="314" y="30"/>
                  </a:lnTo>
                  <a:lnTo>
                    <a:pt x="321" y="35"/>
                  </a:lnTo>
                  <a:lnTo>
                    <a:pt x="325" y="39"/>
                  </a:lnTo>
                  <a:lnTo>
                    <a:pt x="329" y="43"/>
                  </a:lnTo>
                  <a:lnTo>
                    <a:pt x="333" y="48"/>
                  </a:lnTo>
                  <a:lnTo>
                    <a:pt x="337" y="48"/>
                  </a:lnTo>
                  <a:lnTo>
                    <a:pt x="341" y="52"/>
                  </a:lnTo>
                  <a:lnTo>
                    <a:pt x="341" y="56"/>
                  </a:lnTo>
                  <a:lnTo>
                    <a:pt x="344" y="61"/>
                  </a:lnTo>
                  <a:lnTo>
                    <a:pt x="348" y="65"/>
                  </a:lnTo>
                  <a:lnTo>
                    <a:pt x="348" y="69"/>
                  </a:lnTo>
                  <a:lnTo>
                    <a:pt x="348" y="74"/>
                  </a:lnTo>
                  <a:lnTo>
                    <a:pt x="352" y="78"/>
                  </a:lnTo>
                  <a:lnTo>
                    <a:pt x="352" y="82"/>
                  </a:lnTo>
                  <a:lnTo>
                    <a:pt x="352" y="87"/>
                  </a:lnTo>
                  <a:lnTo>
                    <a:pt x="348" y="91"/>
                  </a:lnTo>
                  <a:lnTo>
                    <a:pt x="348" y="96"/>
                  </a:lnTo>
                  <a:lnTo>
                    <a:pt x="348" y="100"/>
                  </a:lnTo>
                  <a:lnTo>
                    <a:pt x="344" y="104"/>
                  </a:lnTo>
                  <a:lnTo>
                    <a:pt x="341" y="104"/>
                  </a:lnTo>
                  <a:lnTo>
                    <a:pt x="341" y="109"/>
                  </a:lnTo>
                  <a:lnTo>
                    <a:pt x="337" y="113"/>
                  </a:lnTo>
                  <a:lnTo>
                    <a:pt x="333" y="117"/>
                  </a:lnTo>
                  <a:lnTo>
                    <a:pt x="329" y="122"/>
                  </a:lnTo>
                  <a:lnTo>
                    <a:pt x="325" y="126"/>
                  </a:lnTo>
                  <a:lnTo>
                    <a:pt x="321" y="126"/>
                  </a:lnTo>
                  <a:lnTo>
                    <a:pt x="314" y="130"/>
                  </a:lnTo>
                  <a:lnTo>
                    <a:pt x="310" y="135"/>
                  </a:lnTo>
                  <a:lnTo>
                    <a:pt x="306" y="139"/>
                  </a:lnTo>
                  <a:lnTo>
                    <a:pt x="298" y="139"/>
                  </a:lnTo>
                  <a:lnTo>
                    <a:pt x="291" y="143"/>
                  </a:lnTo>
                  <a:lnTo>
                    <a:pt x="287" y="143"/>
                  </a:lnTo>
                  <a:lnTo>
                    <a:pt x="279" y="148"/>
                  </a:lnTo>
                  <a:lnTo>
                    <a:pt x="272" y="152"/>
                  </a:lnTo>
                  <a:lnTo>
                    <a:pt x="264" y="152"/>
                  </a:lnTo>
                  <a:lnTo>
                    <a:pt x="256" y="157"/>
                  </a:lnTo>
                  <a:lnTo>
                    <a:pt x="249" y="157"/>
                  </a:lnTo>
                  <a:lnTo>
                    <a:pt x="241" y="157"/>
                  </a:lnTo>
                  <a:lnTo>
                    <a:pt x="233" y="161"/>
                  </a:lnTo>
                  <a:lnTo>
                    <a:pt x="226" y="161"/>
                  </a:lnTo>
                  <a:lnTo>
                    <a:pt x="218" y="161"/>
                  </a:lnTo>
                  <a:lnTo>
                    <a:pt x="211" y="161"/>
                  </a:lnTo>
                  <a:lnTo>
                    <a:pt x="203" y="165"/>
                  </a:lnTo>
                  <a:lnTo>
                    <a:pt x="191" y="165"/>
                  </a:lnTo>
                  <a:lnTo>
                    <a:pt x="184" y="165"/>
                  </a:lnTo>
                  <a:lnTo>
                    <a:pt x="176" y="165"/>
                  </a:lnTo>
                  <a:lnTo>
                    <a:pt x="165" y="165"/>
                  </a:lnTo>
                  <a:lnTo>
                    <a:pt x="157" y="165"/>
                  </a:lnTo>
                  <a:lnTo>
                    <a:pt x="149" y="165"/>
                  </a:lnTo>
                  <a:lnTo>
                    <a:pt x="138" y="161"/>
                  </a:lnTo>
                  <a:lnTo>
                    <a:pt x="130" y="161"/>
                  </a:lnTo>
                  <a:lnTo>
                    <a:pt x="123" y="161"/>
                  </a:lnTo>
                  <a:lnTo>
                    <a:pt x="115" y="161"/>
                  </a:lnTo>
                  <a:lnTo>
                    <a:pt x="107" y="157"/>
                  </a:lnTo>
                  <a:lnTo>
                    <a:pt x="100" y="157"/>
                  </a:lnTo>
                  <a:lnTo>
                    <a:pt x="92" y="157"/>
                  </a:lnTo>
                  <a:lnTo>
                    <a:pt x="84" y="152"/>
                  </a:lnTo>
                  <a:lnTo>
                    <a:pt x="77" y="152"/>
                  </a:lnTo>
                  <a:lnTo>
                    <a:pt x="69" y="148"/>
                  </a:lnTo>
                  <a:lnTo>
                    <a:pt x="61" y="143"/>
                  </a:lnTo>
                  <a:lnTo>
                    <a:pt x="58" y="143"/>
                  </a:lnTo>
                  <a:lnTo>
                    <a:pt x="50" y="139"/>
                  </a:lnTo>
                  <a:lnTo>
                    <a:pt x="46" y="139"/>
                  </a:lnTo>
                  <a:lnTo>
                    <a:pt x="38" y="135"/>
                  </a:lnTo>
                  <a:lnTo>
                    <a:pt x="35" y="130"/>
                  </a:lnTo>
                  <a:lnTo>
                    <a:pt x="27" y="126"/>
                  </a:lnTo>
                  <a:lnTo>
                    <a:pt x="23" y="126"/>
                  </a:lnTo>
                  <a:lnTo>
                    <a:pt x="19" y="122"/>
                  </a:lnTo>
                  <a:lnTo>
                    <a:pt x="16" y="117"/>
                  </a:lnTo>
                  <a:lnTo>
                    <a:pt x="12" y="113"/>
                  </a:lnTo>
                  <a:lnTo>
                    <a:pt x="8" y="109"/>
                  </a:lnTo>
                  <a:lnTo>
                    <a:pt x="8" y="104"/>
                  </a:lnTo>
                  <a:lnTo>
                    <a:pt x="4" y="104"/>
                  </a:lnTo>
                  <a:lnTo>
                    <a:pt x="4" y="100"/>
                  </a:lnTo>
                  <a:lnTo>
                    <a:pt x="0" y="96"/>
                  </a:lnTo>
                  <a:lnTo>
                    <a:pt x="0" y="91"/>
                  </a:lnTo>
                  <a:lnTo>
                    <a:pt x="0" y="87"/>
                  </a:lnTo>
                  <a:lnTo>
                    <a:pt x="0" y="82"/>
                  </a:lnTo>
                  <a:lnTo>
                    <a:pt x="0" y="78"/>
                  </a:lnTo>
                  <a:lnTo>
                    <a:pt x="0" y="74"/>
                  </a:lnTo>
                  <a:lnTo>
                    <a:pt x="0" y="69"/>
                  </a:lnTo>
                  <a:lnTo>
                    <a:pt x="4" y="65"/>
                  </a:lnTo>
                  <a:lnTo>
                    <a:pt x="4" y="61"/>
                  </a:lnTo>
                  <a:lnTo>
                    <a:pt x="8" y="56"/>
                  </a:lnTo>
                  <a:lnTo>
                    <a:pt x="8" y="52"/>
                  </a:lnTo>
                  <a:lnTo>
                    <a:pt x="12" y="48"/>
                  </a:lnTo>
                  <a:lnTo>
                    <a:pt x="16" y="48"/>
                  </a:lnTo>
                  <a:lnTo>
                    <a:pt x="19" y="43"/>
                  </a:lnTo>
                  <a:lnTo>
                    <a:pt x="23" y="39"/>
                  </a:lnTo>
                  <a:lnTo>
                    <a:pt x="27" y="35"/>
                  </a:lnTo>
                  <a:lnTo>
                    <a:pt x="35" y="30"/>
                  </a:lnTo>
                  <a:lnTo>
                    <a:pt x="38" y="30"/>
                  </a:lnTo>
                  <a:lnTo>
                    <a:pt x="46" y="26"/>
                  </a:lnTo>
                  <a:lnTo>
                    <a:pt x="50" y="21"/>
                  </a:lnTo>
                  <a:lnTo>
                    <a:pt x="58" y="21"/>
                  </a:lnTo>
                  <a:lnTo>
                    <a:pt x="61" y="17"/>
                  </a:lnTo>
                  <a:lnTo>
                    <a:pt x="69" y="17"/>
                  </a:lnTo>
                  <a:lnTo>
                    <a:pt x="77" y="13"/>
                  </a:lnTo>
                  <a:lnTo>
                    <a:pt x="84" y="13"/>
                  </a:lnTo>
                  <a:lnTo>
                    <a:pt x="92" y="8"/>
                  </a:lnTo>
                  <a:lnTo>
                    <a:pt x="100" y="8"/>
                  </a:lnTo>
                  <a:lnTo>
                    <a:pt x="107" y="4"/>
                  </a:lnTo>
                  <a:lnTo>
                    <a:pt x="115" y="4"/>
                  </a:lnTo>
                  <a:lnTo>
                    <a:pt x="123" y="4"/>
                  </a:lnTo>
                  <a:lnTo>
                    <a:pt x="130" y="0"/>
                  </a:lnTo>
                  <a:lnTo>
                    <a:pt x="138" y="0"/>
                  </a:lnTo>
                  <a:lnTo>
                    <a:pt x="149" y="0"/>
                  </a:lnTo>
                  <a:lnTo>
                    <a:pt x="157" y="0"/>
                  </a:lnTo>
                  <a:lnTo>
                    <a:pt x="165" y="0"/>
                  </a:lnTo>
                  <a:lnTo>
                    <a:pt x="176" y="0"/>
                  </a:lnTo>
                  <a:close/>
                </a:path>
              </a:pathLst>
            </a:custGeom>
            <a:grpFill/>
            <a:ln w="9525">
              <a:solidFill>
                <a:srgbClr val="0066CC"/>
              </a:solidFill>
              <a:round/>
              <a:headEnd/>
              <a:tailEnd/>
            </a:ln>
          </p:spPr>
          <p:txBody>
            <a:bodyPr/>
            <a:lstStyle/>
            <a:p>
              <a:endParaRPr lang="cs-CZ" dirty="0"/>
            </a:p>
          </p:txBody>
        </p:sp>
        <p:sp>
          <p:nvSpPr>
            <p:cNvPr id="59" name="Freeform 78"/>
            <p:cNvSpPr>
              <a:spLocks/>
            </p:cNvSpPr>
            <p:nvPr/>
          </p:nvSpPr>
          <p:spPr bwMode="auto">
            <a:xfrm>
              <a:off x="2856" y="2692"/>
              <a:ext cx="380" cy="177"/>
            </a:xfrm>
            <a:custGeom>
              <a:avLst/>
              <a:gdLst>
                <a:gd name="T0" fmla="*/ 176 w 352"/>
                <a:gd name="T1" fmla="*/ 0 h 165"/>
                <a:gd name="T2" fmla="*/ 211 w 352"/>
                <a:gd name="T3" fmla="*/ 0 h 165"/>
                <a:gd name="T4" fmla="*/ 241 w 352"/>
                <a:gd name="T5" fmla="*/ 4 h 165"/>
                <a:gd name="T6" fmla="*/ 272 w 352"/>
                <a:gd name="T7" fmla="*/ 13 h 165"/>
                <a:gd name="T8" fmla="*/ 298 w 352"/>
                <a:gd name="T9" fmla="*/ 21 h 165"/>
                <a:gd name="T10" fmla="*/ 321 w 352"/>
                <a:gd name="T11" fmla="*/ 35 h 165"/>
                <a:gd name="T12" fmla="*/ 337 w 352"/>
                <a:gd name="T13" fmla="*/ 48 h 165"/>
                <a:gd name="T14" fmla="*/ 348 w 352"/>
                <a:gd name="T15" fmla="*/ 65 h 165"/>
                <a:gd name="T16" fmla="*/ 352 w 352"/>
                <a:gd name="T17" fmla="*/ 82 h 165"/>
                <a:gd name="T18" fmla="*/ 348 w 352"/>
                <a:gd name="T19" fmla="*/ 100 h 165"/>
                <a:gd name="T20" fmla="*/ 337 w 352"/>
                <a:gd name="T21" fmla="*/ 113 h 165"/>
                <a:gd name="T22" fmla="*/ 321 w 352"/>
                <a:gd name="T23" fmla="*/ 126 h 165"/>
                <a:gd name="T24" fmla="*/ 298 w 352"/>
                <a:gd name="T25" fmla="*/ 139 h 165"/>
                <a:gd name="T26" fmla="*/ 272 w 352"/>
                <a:gd name="T27" fmla="*/ 152 h 165"/>
                <a:gd name="T28" fmla="*/ 241 w 352"/>
                <a:gd name="T29" fmla="*/ 157 h 165"/>
                <a:gd name="T30" fmla="*/ 211 w 352"/>
                <a:gd name="T31" fmla="*/ 161 h 165"/>
                <a:gd name="T32" fmla="*/ 176 w 352"/>
                <a:gd name="T33" fmla="*/ 165 h 165"/>
                <a:gd name="T34" fmla="*/ 138 w 352"/>
                <a:gd name="T35" fmla="*/ 161 h 165"/>
                <a:gd name="T36" fmla="*/ 107 w 352"/>
                <a:gd name="T37" fmla="*/ 157 h 165"/>
                <a:gd name="T38" fmla="*/ 77 w 352"/>
                <a:gd name="T39" fmla="*/ 152 h 165"/>
                <a:gd name="T40" fmla="*/ 50 w 352"/>
                <a:gd name="T41" fmla="*/ 139 h 165"/>
                <a:gd name="T42" fmla="*/ 31 w 352"/>
                <a:gd name="T43" fmla="*/ 126 h 165"/>
                <a:gd name="T44" fmla="*/ 12 w 352"/>
                <a:gd name="T45" fmla="*/ 113 h 165"/>
                <a:gd name="T46" fmla="*/ 4 w 352"/>
                <a:gd name="T47" fmla="*/ 100 h 165"/>
                <a:gd name="T48" fmla="*/ 0 w 352"/>
                <a:gd name="T49" fmla="*/ 82 h 165"/>
                <a:gd name="T50" fmla="*/ 4 w 352"/>
                <a:gd name="T51" fmla="*/ 65 h 165"/>
                <a:gd name="T52" fmla="*/ 12 w 352"/>
                <a:gd name="T53" fmla="*/ 48 h 165"/>
                <a:gd name="T54" fmla="*/ 31 w 352"/>
                <a:gd name="T55" fmla="*/ 35 h 165"/>
                <a:gd name="T56" fmla="*/ 50 w 352"/>
                <a:gd name="T57" fmla="*/ 21 h 165"/>
                <a:gd name="T58" fmla="*/ 77 w 352"/>
                <a:gd name="T59" fmla="*/ 13 h 165"/>
                <a:gd name="T60" fmla="*/ 107 w 352"/>
                <a:gd name="T61" fmla="*/ 4 h 165"/>
                <a:gd name="T62" fmla="*/ 138 w 352"/>
                <a:gd name="T63" fmla="*/ 0 h 165"/>
                <a:gd name="T64" fmla="*/ 176 w 352"/>
                <a:gd name="T65" fmla="*/ 0 h 16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52"/>
                <a:gd name="T100" fmla="*/ 0 h 165"/>
                <a:gd name="T101" fmla="*/ 352 w 352"/>
                <a:gd name="T102" fmla="*/ 165 h 165"/>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52" h="165">
                  <a:moveTo>
                    <a:pt x="176" y="0"/>
                  </a:moveTo>
                  <a:lnTo>
                    <a:pt x="211" y="0"/>
                  </a:lnTo>
                  <a:lnTo>
                    <a:pt x="241" y="4"/>
                  </a:lnTo>
                  <a:lnTo>
                    <a:pt x="272" y="13"/>
                  </a:lnTo>
                  <a:lnTo>
                    <a:pt x="298" y="21"/>
                  </a:lnTo>
                  <a:lnTo>
                    <a:pt x="321" y="35"/>
                  </a:lnTo>
                  <a:lnTo>
                    <a:pt x="337" y="48"/>
                  </a:lnTo>
                  <a:lnTo>
                    <a:pt x="348" y="65"/>
                  </a:lnTo>
                  <a:lnTo>
                    <a:pt x="352" y="82"/>
                  </a:lnTo>
                  <a:lnTo>
                    <a:pt x="348" y="100"/>
                  </a:lnTo>
                  <a:lnTo>
                    <a:pt x="337" y="113"/>
                  </a:lnTo>
                  <a:lnTo>
                    <a:pt x="321" y="126"/>
                  </a:lnTo>
                  <a:lnTo>
                    <a:pt x="298" y="139"/>
                  </a:lnTo>
                  <a:lnTo>
                    <a:pt x="272" y="152"/>
                  </a:lnTo>
                  <a:lnTo>
                    <a:pt x="241" y="157"/>
                  </a:lnTo>
                  <a:lnTo>
                    <a:pt x="211" y="161"/>
                  </a:lnTo>
                  <a:lnTo>
                    <a:pt x="176" y="165"/>
                  </a:lnTo>
                  <a:lnTo>
                    <a:pt x="138" y="161"/>
                  </a:lnTo>
                  <a:lnTo>
                    <a:pt x="107" y="157"/>
                  </a:lnTo>
                  <a:lnTo>
                    <a:pt x="77" y="152"/>
                  </a:lnTo>
                  <a:lnTo>
                    <a:pt x="50" y="139"/>
                  </a:lnTo>
                  <a:lnTo>
                    <a:pt x="31" y="126"/>
                  </a:lnTo>
                  <a:lnTo>
                    <a:pt x="12" y="113"/>
                  </a:lnTo>
                  <a:lnTo>
                    <a:pt x="4" y="100"/>
                  </a:lnTo>
                  <a:lnTo>
                    <a:pt x="0" y="82"/>
                  </a:lnTo>
                  <a:lnTo>
                    <a:pt x="4" y="65"/>
                  </a:lnTo>
                  <a:lnTo>
                    <a:pt x="12" y="48"/>
                  </a:lnTo>
                  <a:lnTo>
                    <a:pt x="31" y="35"/>
                  </a:lnTo>
                  <a:lnTo>
                    <a:pt x="50" y="21"/>
                  </a:lnTo>
                  <a:lnTo>
                    <a:pt x="77" y="13"/>
                  </a:lnTo>
                  <a:lnTo>
                    <a:pt x="107" y="4"/>
                  </a:lnTo>
                  <a:lnTo>
                    <a:pt x="138" y="0"/>
                  </a:lnTo>
                  <a:lnTo>
                    <a:pt x="176" y="0"/>
                  </a:lnTo>
                </a:path>
              </a:pathLst>
            </a:custGeom>
            <a:grpFill/>
            <a:ln w="0">
              <a:solidFill>
                <a:srgbClr val="0066CC"/>
              </a:solidFill>
              <a:round/>
              <a:headEnd/>
              <a:tailEnd/>
            </a:ln>
          </p:spPr>
          <p:txBody>
            <a:bodyPr/>
            <a:lstStyle/>
            <a:p>
              <a:endParaRPr lang="cs-CZ" dirty="0"/>
            </a:p>
          </p:txBody>
        </p:sp>
        <p:sp>
          <p:nvSpPr>
            <p:cNvPr id="60" name="Freeform 83"/>
            <p:cNvSpPr>
              <a:spLocks/>
            </p:cNvSpPr>
            <p:nvPr/>
          </p:nvSpPr>
          <p:spPr bwMode="auto">
            <a:xfrm>
              <a:off x="2543" y="3060"/>
              <a:ext cx="376" cy="176"/>
            </a:xfrm>
            <a:custGeom>
              <a:avLst/>
              <a:gdLst>
                <a:gd name="T0" fmla="*/ 191 w 348"/>
                <a:gd name="T1" fmla="*/ 0 h 165"/>
                <a:gd name="T2" fmla="*/ 218 w 348"/>
                <a:gd name="T3" fmla="*/ 4 h 165"/>
                <a:gd name="T4" fmla="*/ 241 w 348"/>
                <a:gd name="T5" fmla="*/ 9 h 165"/>
                <a:gd name="T6" fmla="*/ 264 w 348"/>
                <a:gd name="T7" fmla="*/ 13 h 165"/>
                <a:gd name="T8" fmla="*/ 287 w 348"/>
                <a:gd name="T9" fmla="*/ 22 h 165"/>
                <a:gd name="T10" fmla="*/ 302 w 348"/>
                <a:gd name="T11" fmla="*/ 30 h 165"/>
                <a:gd name="T12" fmla="*/ 321 w 348"/>
                <a:gd name="T13" fmla="*/ 39 h 165"/>
                <a:gd name="T14" fmla="*/ 333 w 348"/>
                <a:gd name="T15" fmla="*/ 48 h 165"/>
                <a:gd name="T16" fmla="*/ 340 w 348"/>
                <a:gd name="T17" fmla="*/ 61 h 165"/>
                <a:gd name="T18" fmla="*/ 348 w 348"/>
                <a:gd name="T19" fmla="*/ 70 h 165"/>
                <a:gd name="T20" fmla="*/ 348 w 348"/>
                <a:gd name="T21" fmla="*/ 83 h 165"/>
                <a:gd name="T22" fmla="*/ 348 w 348"/>
                <a:gd name="T23" fmla="*/ 96 h 165"/>
                <a:gd name="T24" fmla="*/ 340 w 348"/>
                <a:gd name="T25" fmla="*/ 109 h 165"/>
                <a:gd name="T26" fmla="*/ 333 w 348"/>
                <a:gd name="T27" fmla="*/ 122 h 165"/>
                <a:gd name="T28" fmla="*/ 321 w 348"/>
                <a:gd name="T29" fmla="*/ 131 h 165"/>
                <a:gd name="T30" fmla="*/ 302 w 348"/>
                <a:gd name="T31" fmla="*/ 139 h 165"/>
                <a:gd name="T32" fmla="*/ 287 w 348"/>
                <a:gd name="T33" fmla="*/ 148 h 165"/>
                <a:gd name="T34" fmla="*/ 264 w 348"/>
                <a:gd name="T35" fmla="*/ 157 h 165"/>
                <a:gd name="T36" fmla="*/ 241 w 348"/>
                <a:gd name="T37" fmla="*/ 161 h 165"/>
                <a:gd name="T38" fmla="*/ 218 w 348"/>
                <a:gd name="T39" fmla="*/ 165 h 165"/>
                <a:gd name="T40" fmla="*/ 191 w 348"/>
                <a:gd name="T41" fmla="*/ 165 h 165"/>
                <a:gd name="T42" fmla="*/ 165 w 348"/>
                <a:gd name="T43" fmla="*/ 165 h 165"/>
                <a:gd name="T44" fmla="*/ 138 w 348"/>
                <a:gd name="T45" fmla="*/ 165 h 165"/>
                <a:gd name="T46" fmla="*/ 115 w 348"/>
                <a:gd name="T47" fmla="*/ 161 h 165"/>
                <a:gd name="T48" fmla="*/ 92 w 348"/>
                <a:gd name="T49" fmla="*/ 157 h 165"/>
                <a:gd name="T50" fmla="*/ 69 w 348"/>
                <a:gd name="T51" fmla="*/ 152 h 165"/>
                <a:gd name="T52" fmla="*/ 50 w 348"/>
                <a:gd name="T53" fmla="*/ 144 h 165"/>
                <a:gd name="T54" fmla="*/ 35 w 348"/>
                <a:gd name="T55" fmla="*/ 135 h 165"/>
                <a:gd name="T56" fmla="*/ 19 w 348"/>
                <a:gd name="T57" fmla="*/ 122 h 165"/>
                <a:gd name="T58" fmla="*/ 8 w 348"/>
                <a:gd name="T59" fmla="*/ 113 h 165"/>
                <a:gd name="T60" fmla="*/ 0 w 348"/>
                <a:gd name="T61" fmla="*/ 100 h 165"/>
                <a:gd name="T62" fmla="*/ 0 w 348"/>
                <a:gd name="T63" fmla="*/ 87 h 165"/>
                <a:gd name="T64" fmla="*/ 0 w 348"/>
                <a:gd name="T65" fmla="*/ 74 h 165"/>
                <a:gd name="T66" fmla="*/ 8 w 348"/>
                <a:gd name="T67" fmla="*/ 61 h 165"/>
                <a:gd name="T68" fmla="*/ 15 w 348"/>
                <a:gd name="T69" fmla="*/ 48 h 165"/>
                <a:gd name="T70" fmla="*/ 27 w 348"/>
                <a:gd name="T71" fmla="*/ 39 h 165"/>
                <a:gd name="T72" fmla="*/ 42 w 348"/>
                <a:gd name="T73" fmla="*/ 30 h 165"/>
                <a:gd name="T74" fmla="*/ 61 w 348"/>
                <a:gd name="T75" fmla="*/ 22 h 165"/>
                <a:gd name="T76" fmla="*/ 84 w 348"/>
                <a:gd name="T77" fmla="*/ 13 h 165"/>
                <a:gd name="T78" fmla="*/ 107 w 348"/>
                <a:gd name="T79" fmla="*/ 9 h 165"/>
                <a:gd name="T80" fmla="*/ 130 w 348"/>
                <a:gd name="T81" fmla="*/ 4 h 165"/>
                <a:gd name="T82" fmla="*/ 157 w 348"/>
                <a:gd name="T83" fmla="*/ 0 h 165"/>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348"/>
                <a:gd name="T127" fmla="*/ 0 h 165"/>
                <a:gd name="T128" fmla="*/ 348 w 348"/>
                <a:gd name="T129" fmla="*/ 165 h 165"/>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348" h="165">
                  <a:moveTo>
                    <a:pt x="172" y="0"/>
                  </a:moveTo>
                  <a:lnTo>
                    <a:pt x="184" y="0"/>
                  </a:lnTo>
                  <a:lnTo>
                    <a:pt x="191" y="0"/>
                  </a:lnTo>
                  <a:lnTo>
                    <a:pt x="199" y="4"/>
                  </a:lnTo>
                  <a:lnTo>
                    <a:pt x="210" y="4"/>
                  </a:lnTo>
                  <a:lnTo>
                    <a:pt x="218" y="4"/>
                  </a:lnTo>
                  <a:lnTo>
                    <a:pt x="226" y="4"/>
                  </a:lnTo>
                  <a:lnTo>
                    <a:pt x="233" y="9"/>
                  </a:lnTo>
                  <a:lnTo>
                    <a:pt x="241" y="9"/>
                  </a:lnTo>
                  <a:lnTo>
                    <a:pt x="249" y="9"/>
                  </a:lnTo>
                  <a:lnTo>
                    <a:pt x="256" y="13"/>
                  </a:lnTo>
                  <a:lnTo>
                    <a:pt x="264" y="13"/>
                  </a:lnTo>
                  <a:lnTo>
                    <a:pt x="272" y="17"/>
                  </a:lnTo>
                  <a:lnTo>
                    <a:pt x="279" y="17"/>
                  </a:lnTo>
                  <a:lnTo>
                    <a:pt x="287" y="22"/>
                  </a:lnTo>
                  <a:lnTo>
                    <a:pt x="291" y="22"/>
                  </a:lnTo>
                  <a:lnTo>
                    <a:pt x="298" y="26"/>
                  </a:lnTo>
                  <a:lnTo>
                    <a:pt x="302" y="30"/>
                  </a:lnTo>
                  <a:lnTo>
                    <a:pt x="310" y="30"/>
                  </a:lnTo>
                  <a:lnTo>
                    <a:pt x="314" y="35"/>
                  </a:lnTo>
                  <a:lnTo>
                    <a:pt x="321" y="39"/>
                  </a:lnTo>
                  <a:lnTo>
                    <a:pt x="325" y="39"/>
                  </a:lnTo>
                  <a:lnTo>
                    <a:pt x="329" y="43"/>
                  </a:lnTo>
                  <a:lnTo>
                    <a:pt x="333" y="48"/>
                  </a:lnTo>
                  <a:lnTo>
                    <a:pt x="337" y="52"/>
                  </a:lnTo>
                  <a:lnTo>
                    <a:pt x="340" y="57"/>
                  </a:lnTo>
                  <a:lnTo>
                    <a:pt x="340" y="61"/>
                  </a:lnTo>
                  <a:lnTo>
                    <a:pt x="344" y="65"/>
                  </a:lnTo>
                  <a:lnTo>
                    <a:pt x="344" y="70"/>
                  </a:lnTo>
                  <a:lnTo>
                    <a:pt x="348" y="70"/>
                  </a:lnTo>
                  <a:lnTo>
                    <a:pt x="348" y="74"/>
                  </a:lnTo>
                  <a:lnTo>
                    <a:pt x="348" y="78"/>
                  </a:lnTo>
                  <a:lnTo>
                    <a:pt x="348" y="83"/>
                  </a:lnTo>
                  <a:lnTo>
                    <a:pt x="348" y="87"/>
                  </a:lnTo>
                  <a:lnTo>
                    <a:pt x="348" y="91"/>
                  </a:lnTo>
                  <a:lnTo>
                    <a:pt x="348" y="96"/>
                  </a:lnTo>
                  <a:lnTo>
                    <a:pt x="344" y="100"/>
                  </a:lnTo>
                  <a:lnTo>
                    <a:pt x="344" y="104"/>
                  </a:lnTo>
                  <a:lnTo>
                    <a:pt x="340" y="109"/>
                  </a:lnTo>
                  <a:lnTo>
                    <a:pt x="340" y="113"/>
                  </a:lnTo>
                  <a:lnTo>
                    <a:pt x="337" y="118"/>
                  </a:lnTo>
                  <a:lnTo>
                    <a:pt x="333" y="122"/>
                  </a:lnTo>
                  <a:lnTo>
                    <a:pt x="329" y="122"/>
                  </a:lnTo>
                  <a:lnTo>
                    <a:pt x="325" y="126"/>
                  </a:lnTo>
                  <a:lnTo>
                    <a:pt x="321" y="131"/>
                  </a:lnTo>
                  <a:lnTo>
                    <a:pt x="314" y="135"/>
                  </a:lnTo>
                  <a:lnTo>
                    <a:pt x="310" y="135"/>
                  </a:lnTo>
                  <a:lnTo>
                    <a:pt x="302" y="139"/>
                  </a:lnTo>
                  <a:lnTo>
                    <a:pt x="298" y="144"/>
                  </a:lnTo>
                  <a:lnTo>
                    <a:pt x="291" y="144"/>
                  </a:lnTo>
                  <a:lnTo>
                    <a:pt x="287" y="148"/>
                  </a:lnTo>
                  <a:lnTo>
                    <a:pt x="279" y="152"/>
                  </a:lnTo>
                  <a:lnTo>
                    <a:pt x="272" y="152"/>
                  </a:lnTo>
                  <a:lnTo>
                    <a:pt x="264" y="157"/>
                  </a:lnTo>
                  <a:lnTo>
                    <a:pt x="256" y="157"/>
                  </a:lnTo>
                  <a:lnTo>
                    <a:pt x="249" y="157"/>
                  </a:lnTo>
                  <a:lnTo>
                    <a:pt x="241" y="161"/>
                  </a:lnTo>
                  <a:lnTo>
                    <a:pt x="233" y="161"/>
                  </a:lnTo>
                  <a:lnTo>
                    <a:pt x="226" y="161"/>
                  </a:lnTo>
                  <a:lnTo>
                    <a:pt x="218" y="165"/>
                  </a:lnTo>
                  <a:lnTo>
                    <a:pt x="210" y="165"/>
                  </a:lnTo>
                  <a:lnTo>
                    <a:pt x="199" y="165"/>
                  </a:lnTo>
                  <a:lnTo>
                    <a:pt x="191" y="165"/>
                  </a:lnTo>
                  <a:lnTo>
                    <a:pt x="184" y="165"/>
                  </a:lnTo>
                  <a:lnTo>
                    <a:pt x="172" y="165"/>
                  </a:lnTo>
                  <a:lnTo>
                    <a:pt x="165" y="165"/>
                  </a:lnTo>
                  <a:lnTo>
                    <a:pt x="157" y="165"/>
                  </a:lnTo>
                  <a:lnTo>
                    <a:pt x="145" y="165"/>
                  </a:lnTo>
                  <a:lnTo>
                    <a:pt x="138" y="165"/>
                  </a:lnTo>
                  <a:lnTo>
                    <a:pt x="130" y="165"/>
                  </a:lnTo>
                  <a:lnTo>
                    <a:pt x="122" y="161"/>
                  </a:lnTo>
                  <a:lnTo>
                    <a:pt x="115" y="161"/>
                  </a:lnTo>
                  <a:lnTo>
                    <a:pt x="107" y="161"/>
                  </a:lnTo>
                  <a:lnTo>
                    <a:pt x="100" y="157"/>
                  </a:lnTo>
                  <a:lnTo>
                    <a:pt x="92" y="157"/>
                  </a:lnTo>
                  <a:lnTo>
                    <a:pt x="84" y="157"/>
                  </a:lnTo>
                  <a:lnTo>
                    <a:pt x="77" y="152"/>
                  </a:lnTo>
                  <a:lnTo>
                    <a:pt x="69" y="152"/>
                  </a:lnTo>
                  <a:lnTo>
                    <a:pt x="61" y="148"/>
                  </a:lnTo>
                  <a:lnTo>
                    <a:pt x="57" y="144"/>
                  </a:lnTo>
                  <a:lnTo>
                    <a:pt x="50" y="144"/>
                  </a:lnTo>
                  <a:lnTo>
                    <a:pt x="42" y="139"/>
                  </a:lnTo>
                  <a:lnTo>
                    <a:pt x="38" y="135"/>
                  </a:lnTo>
                  <a:lnTo>
                    <a:pt x="35" y="135"/>
                  </a:lnTo>
                  <a:lnTo>
                    <a:pt x="27" y="131"/>
                  </a:lnTo>
                  <a:lnTo>
                    <a:pt x="23" y="126"/>
                  </a:lnTo>
                  <a:lnTo>
                    <a:pt x="19" y="122"/>
                  </a:lnTo>
                  <a:lnTo>
                    <a:pt x="15" y="122"/>
                  </a:lnTo>
                  <a:lnTo>
                    <a:pt x="12" y="118"/>
                  </a:lnTo>
                  <a:lnTo>
                    <a:pt x="8" y="113"/>
                  </a:lnTo>
                  <a:lnTo>
                    <a:pt x="8" y="109"/>
                  </a:lnTo>
                  <a:lnTo>
                    <a:pt x="4" y="104"/>
                  </a:lnTo>
                  <a:lnTo>
                    <a:pt x="0" y="100"/>
                  </a:lnTo>
                  <a:lnTo>
                    <a:pt x="0" y="96"/>
                  </a:lnTo>
                  <a:lnTo>
                    <a:pt x="0" y="91"/>
                  </a:lnTo>
                  <a:lnTo>
                    <a:pt x="0" y="87"/>
                  </a:lnTo>
                  <a:lnTo>
                    <a:pt x="0" y="83"/>
                  </a:lnTo>
                  <a:lnTo>
                    <a:pt x="0" y="78"/>
                  </a:lnTo>
                  <a:lnTo>
                    <a:pt x="0" y="74"/>
                  </a:lnTo>
                  <a:lnTo>
                    <a:pt x="0" y="70"/>
                  </a:lnTo>
                  <a:lnTo>
                    <a:pt x="4" y="65"/>
                  </a:lnTo>
                  <a:lnTo>
                    <a:pt x="8" y="61"/>
                  </a:lnTo>
                  <a:lnTo>
                    <a:pt x="8" y="57"/>
                  </a:lnTo>
                  <a:lnTo>
                    <a:pt x="12" y="52"/>
                  </a:lnTo>
                  <a:lnTo>
                    <a:pt x="15" y="48"/>
                  </a:lnTo>
                  <a:lnTo>
                    <a:pt x="19" y="43"/>
                  </a:lnTo>
                  <a:lnTo>
                    <a:pt x="23" y="39"/>
                  </a:lnTo>
                  <a:lnTo>
                    <a:pt x="27" y="39"/>
                  </a:lnTo>
                  <a:lnTo>
                    <a:pt x="35" y="35"/>
                  </a:lnTo>
                  <a:lnTo>
                    <a:pt x="38" y="30"/>
                  </a:lnTo>
                  <a:lnTo>
                    <a:pt x="42" y="30"/>
                  </a:lnTo>
                  <a:lnTo>
                    <a:pt x="50" y="26"/>
                  </a:lnTo>
                  <a:lnTo>
                    <a:pt x="57" y="22"/>
                  </a:lnTo>
                  <a:lnTo>
                    <a:pt x="61" y="22"/>
                  </a:lnTo>
                  <a:lnTo>
                    <a:pt x="69" y="17"/>
                  </a:lnTo>
                  <a:lnTo>
                    <a:pt x="77" y="17"/>
                  </a:lnTo>
                  <a:lnTo>
                    <a:pt x="84" y="13"/>
                  </a:lnTo>
                  <a:lnTo>
                    <a:pt x="92" y="13"/>
                  </a:lnTo>
                  <a:lnTo>
                    <a:pt x="100" y="9"/>
                  </a:lnTo>
                  <a:lnTo>
                    <a:pt x="107" y="9"/>
                  </a:lnTo>
                  <a:lnTo>
                    <a:pt x="115" y="9"/>
                  </a:lnTo>
                  <a:lnTo>
                    <a:pt x="122" y="4"/>
                  </a:lnTo>
                  <a:lnTo>
                    <a:pt x="130" y="4"/>
                  </a:lnTo>
                  <a:lnTo>
                    <a:pt x="138" y="4"/>
                  </a:lnTo>
                  <a:lnTo>
                    <a:pt x="145" y="4"/>
                  </a:lnTo>
                  <a:lnTo>
                    <a:pt x="157" y="0"/>
                  </a:lnTo>
                  <a:lnTo>
                    <a:pt x="165" y="0"/>
                  </a:lnTo>
                  <a:lnTo>
                    <a:pt x="172" y="0"/>
                  </a:lnTo>
                  <a:close/>
                </a:path>
              </a:pathLst>
            </a:custGeom>
            <a:grpFill/>
            <a:ln w="9525">
              <a:solidFill>
                <a:srgbClr val="0066CC"/>
              </a:solidFill>
              <a:round/>
              <a:headEnd/>
              <a:tailEnd/>
            </a:ln>
          </p:spPr>
          <p:txBody>
            <a:bodyPr/>
            <a:lstStyle/>
            <a:p>
              <a:endParaRPr lang="cs-CZ" dirty="0"/>
            </a:p>
          </p:txBody>
        </p:sp>
        <p:sp>
          <p:nvSpPr>
            <p:cNvPr id="61" name="Freeform 84"/>
            <p:cNvSpPr>
              <a:spLocks/>
            </p:cNvSpPr>
            <p:nvPr/>
          </p:nvSpPr>
          <p:spPr bwMode="auto">
            <a:xfrm>
              <a:off x="2543" y="3060"/>
              <a:ext cx="376" cy="176"/>
            </a:xfrm>
            <a:custGeom>
              <a:avLst/>
              <a:gdLst>
                <a:gd name="T0" fmla="*/ 172 w 348"/>
                <a:gd name="T1" fmla="*/ 0 h 165"/>
                <a:gd name="T2" fmla="*/ 210 w 348"/>
                <a:gd name="T3" fmla="*/ 4 h 165"/>
                <a:gd name="T4" fmla="*/ 241 w 348"/>
                <a:gd name="T5" fmla="*/ 9 h 165"/>
                <a:gd name="T6" fmla="*/ 272 w 348"/>
                <a:gd name="T7" fmla="*/ 17 h 165"/>
                <a:gd name="T8" fmla="*/ 298 w 348"/>
                <a:gd name="T9" fmla="*/ 26 h 165"/>
                <a:gd name="T10" fmla="*/ 321 w 348"/>
                <a:gd name="T11" fmla="*/ 39 h 165"/>
                <a:gd name="T12" fmla="*/ 337 w 348"/>
                <a:gd name="T13" fmla="*/ 52 h 165"/>
                <a:gd name="T14" fmla="*/ 344 w 348"/>
                <a:gd name="T15" fmla="*/ 70 h 165"/>
                <a:gd name="T16" fmla="*/ 348 w 348"/>
                <a:gd name="T17" fmla="*/ 83 h 165"/>
                <a:gd name="T18" fmla="*/ 344 w 348"/>
                <a:gd name="T19" fmla="*/ 100 h 165"/>
                <a:gd name="T20" fmla="*/ 337 w 348"/>
                <a:gd name="T21" fmla="*/ 118 h 165"/>
                <a:gd name="T22" fmla="*/ 321 w 348"/>
                <a:gd name="T23" fmla="*/ 131 h 165"/>
                <a:gd name="T24" fmla="*/ 298 w 348"/>
                <a:gd name="T25" fmla="*/ 144 h 165"/>
                <a:gd name="T26" fmla="*/ 272 w 348"/>
                <a:gd name="T27" fmla="*/ 152 h 165"/>
                <a:gd name="T28" fmla="*/ 241 w 348"/>
                <a:gd name="T29" fmla="*/ 161 h 165"/>
                <a:gd name="T30" fmla="*/ 210 w 348"/>
                <a:gd name="T31" fmla="*/ 165 h 165"/>
                <a:gd name="T32" fmla="*/ 172 w 348"/>
                <a:gd name="T33" fmla="*/ 165 h 165"/>
                <a:gd name="T34" fmla="*/ 138 w 348"/>
                <a:gd name="T35" fmla="*/ 165 h 165"/>
                <a:gd name="T36" fmla="*/ 107 w 348"/>
                <a:gd name="T37" fmla="*/ 161 h 165"/>
                <a:gd name="T38" fmla="*/ 77 w 348"/>
                <a:gd name="T39" fmla="*/ 152 h 165"/>
                <a:gd name="T40" fmla="*/ 50 w 348"/>
                <a:gd name="T41" fmla="*/ 144 h 165"/>
                <a:gd name="T42" fmla="*/ 27 w 348"/>
                <a:gd name="T43" fmla="*/ 131 h 165"/>
                <a:gd name="T44" fmla="*/ 12 w 348"/>
                <a:gd name="T45" fmla="*/ 118 h 165"/>
                <a:gd name="T46" fmla="*/ 0 w 348"/>
                <a:gd name="T47" fmla="*/ 100 h 165"/>
                <a:gd name="T48" fmla="*/ 0 w 348"/>
                <a:gd name="T49" fmla="*/ 83 h 165"/>
                <a:gd name="T50" fmla="*/ 0 w 348"/>
                <a:gd name="T51" fmla="*/ 70 h 165"/>
                <a:gd name="T52" fmla="*/ 12 w 348"/>
                <a:gd name="T53" fmla="*/ 52 h 165"/>
                <a:gd name="T54" fmla="*/ 27 w 348"/>
                <a:gd name="T55" fmla="*/ 39 h 165"/>
                <a:gd name="T56" fmla="*/ 50 w 348"/>
                <a:gd name="T57" fmla="*/ 26 h 165"/>
                <a:gd name="T58" fmla="*/ 77 w 348"/>
                <a:gd name="T59" fmla="*/ 17 h 165"/>
                <a:gd name="T60" fmla="*/ 107 w 348"/>
                <a:gd name="T61" fmla="*/ 9 h 165"/>
                <a:gd name="T62" fmla="*/ 138 w 348"/>
                <a:gd name="T63" fmla="*/ 4 h 165"/>
                <a:gd name="T64" fmla="*/ 172 w 348"/>
                <a:gd name="T65" fmla="*/ 0 h 16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48"/>
                <a:gd name="T100" fmla="*/ 0 h 165"/>
                <a:gd name="T101" fmla="*/ 348 w 348"/>
                <a:gd name="T102" fmla="*/ 165 h 165"/>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48" h="165">
                  <a:moveTo>
                    <a:pt x="172" y="0"/>
                  </a:moveTo>
                  <a:lnTo>
                    <a:pt x="210" y="4"/>
                  </a:lnTo>
                  <a:lnTo>
                    <a:pt x="241" y="9"/>
                  </a:lnTo>
                  <a:lnTo>
                    <a:pt x="272" y="17"/>
                  </a:lnTo>
                  <a:lnTo>
                    <a:pt x="298" y="26"/>
                  </a:lnTo>
                  <a:lnTo>
                    <a:pt x="321" y="39"/>
                  </a:lnTo>
                  <a:lnTo>
                    <a:pt x="337" y="52"/>
                  </a:lnTo>
                  <a:lnTo>
                    <a:pt x="344" y="70"/>
                  </a:lnTo>
                  <a:lnTo>
                    <a:pt x="348" y="83"/>
                  </a:lnTo>
                  <a:lnTo>
                    <a:pt x="344" y="100"/>
                  </a:lnTo>
                  <a:lnTo>
                    <a:pt x="337" y="118"/>
                  </a:lnTo>
                  <a:lnTo>
                    <a:pt x="321" y="131"/>
                  </a:lnTo>
                  <a:lnTo>
                    <a:pt x="298" y="144"/>
                  </a:lnTo>
                  <a:lnTo>
                    <a:pt x="272" y="152"/>
                  </a:lnTo>
                  <a:lnTo>
                    <a:pt x="241" y="161"/>
                  </a:lnTo>
                  <a:lnTo>
                    <a:pt x="210" y="165"/>
                  </a:lnTo>
                  <a:lnTo>
                    <a:pt x="172" y="165"/>
                  </a:lnTo>
                  <a:lnTo>
                    <a:pt x="138" y="165"/>
                  </a:lnTo>
                  <a:lnTo>
                    <a:pt x="107" y="161"/>
                  </a:lnTo>
                  <a:lnTo>
                    <a:pt x="77" y="152"/>
                  </a:lnTo>
                  <a:lnTo>
                    <a:pt x="50" y="144"/>
                  </a:lnTo>
                  <a:lnTo>
                    <a:pt x="27" y="131"/>
                  </a:lnTo>
                  <a:lnTo>
                    <a:pt x="12" y="118"/>
                  </a:lnTo>
                  <a:lnTo>
                    <a:pt x="0" y="100"/>
                  </a:lnTo>
                  <a:lnTo>
                    <a:pt x="0" y="83"/>
                  </a:lnTo>
                  <a:lnTo>
                    <a:pt x="0" y="70"/>
                  </a:lnTo>
                  <a:lnTo>
                    <a:pt x="12" y="52"/>
                  </a:lnTo>
                  <a:lnTo>
                    <a:pt x="27" y="39"/>
                  </a:lnTo>
                  <a:lnTo>
                    <a:pt x="50" y="26"/>
                  </a:lnTo>
                  <a:lnTo>
                    <a:pt x="77" y="17"/>
                  </a:lnTo>
                  <a:lnTo>
                    <a:pt x="107" y="9"/>
                  </a:lnTo>
                  <a:lnTo>
                    <a:pt x="138" y="4"/>
                  </a:lnTo>
                  <a:lnTo>
                    <a:pt x="172" y="0"/>
                  </a:lnTo>
                </a:path>
              </a:pathLst>
            </a:custGeom>
            <a:grpFill/>
            <a:ln w="0">
              <a:solidFill>
                <a:srgbClr val="0066CC"/>
              </a:solidFill>
              <a:round/>
              <a:headEnd/>
              <a:tailEnd/>
            </a:ln>
          </p:spPr>
          <p:txBody>
            <a:bodyPr/>
            <a:lstStyle/>
            <a:p>
              <a:endParaRPr lang="cs-CZ" dirty="0"/>
            </a:p>
          </p:txBody>
        </p:sp>
        <p:sp>
          <p:nvSpPr>
            <p:cNvPr id="62" name="Freeform 92"/>
            <p:cNvSpPr>
              <a:spLocks/>
            </p:cNvSpPr>
            <p:nvPr/>
          </p:nvSpPr>
          <p:spPr bwMode="auto">
            <a:xfrm>
              <a:off x="2455" y="2655"/>
              <a:ext cx="83" cy="93"/>
            </a:xfrm>
            <a:custGeom>
              <a:avLst/>
              <a:gdLst>
                <a:gd name="T0" fmla="*/ 42 w 77"/>
                <a:gd name="T1" fmla="*/ 0 h 87"/>
                <a:gd name="T2" fmla="*/ 50 w 77"/>
                <a:gd name="T3" fmla="*/ 0 h 87"/>
                <a:gd name="T4" fmla="*/ 54 w 77"/>
                <a:gd name="T5" fmla="*/ 4 h 87"/>
                <a:gd name="T6" fmla="*/ 62 w 77"/>
                <a:gd name="T7" fmla="*/ 4 h 87"/>
                <a:gd name="T8" fmla="*/ 65 w 77"/>
                <a:gd name="T9" fmla="*/ 9 h 87"/>
                <a:gd name="T10" fmla="*/ 69 w 77"/>
                <a:gd name="T11" fmla="*/ 13 h 87"/>
                <a:gd name="T12" fmla="*/ 73 w 77"/>
                <a:gd name="T13" fmla="*/ 17 h 87"/>
                <a:gd name="T14" fmla="*/ 77 w 77"/>
                <a:gd name="T15" fmla="*/ 26 h 87"/>
                <a:gd name="T16" fmla="*/ 77 w 77"/>
                <a:gd name="T17" fmla="*/ 35 h 87"/>
                <a:gd name="T18" fmla="*/ 77 w 77"/>
                <a:gd name="T19" fmla="*/ 43 h 87"/>
                <a:gd name="T20" fmla="*/ 77 w 77"/>
                <a:gd name="T21" fmla="*/ 52 h 87"/>
                <a:gd name="T22" fmla="*/ 77 w 77"/>
                <a:gd name="T23" fmla="*/ 61 h 87"/>
                <a:gd name="T24" fmla="*/ 73 w 77"/>
                <a:gd name="T25" fmla="*/ 65 h 87"/>
                <a:gd name="T26" fmla="*/ 69 w 77"/>
                <a:gd name="T27" fmla="*/ 70 h 87"/>
                <a:gd name="T28" fmla="*/ 65 w 77"/>
                <a:gd name="T29" fmla="*/ 74 h 87"/>
                <a:gd name="T30" fmla="*/ 62 w 77"/>
                <a:gd name="T31" fmla="*/ 78 h 87"/>
                <a:gd name="T32" fmla="*/ 54 w 77"/>
                <a:gd name="T33" fmla="*/ 83 h 87"/>
                <a:gd name="T34" fmla="*/ 46 w 77"/>
                <a:gd name="T35" fmla="*/ 87 h 87"/>
                <a:gd name="T36" fmla="*/ 39 w 77"/>
                <a:gd name="T37" fmla="*/ 87 h 87"/>
                <a:gd name="T38" fmla="*/ 31 w 77"/>
                <a:gd name="T39" fmla="*/ 87 h 87"/>
                <a:gd name="T40" fmla="*/ 27 w 77"/>
                <a:gd name="T41" fmla="*/ 83 h 87"/>
                <a:gd name="T42" fmla="*/ 20 w 77"/>
                <a:gd name="T43" fmla="*/ 83 h 87"/>
                <a:gd name="T44" fmla="*/ 12 w 77"/>
                <a:gd name="T45" fmla="*/ 74 h 87"/>
                <a:gd name="T46" fmla="*/ 8 w 77"/>
                <a:gd name="T47" fmla="*/ 70 h 87"/>
                <a:gd name="T48" fmla="*/ 4 w 77"/>
                <a:gd name="T49" fmla="*/ 61 h 87"/>
                <a:gd name="T50" fmla="*/ 0 w 77"/>
                <a:gd name="T51" fmla="*/ 52 h 87"/>
                <a:gd name="T52" fmla="*/ 0 w 77"/>
                <a:gd name="T53" fmla="*/ 43 h 87"/>
                <a:gd name="T54" fmla="*/ 0 w 77"/>
                <a:gd name="T55" fmla="*/ 35 h 87"/>
                <a:gd name="T56" fmla="*/ 0 w 77"/>
                <a:gd name="T57" fmla="*/ 26 h 87"/>
                <a:gd name="T58" fmla="*/ 4 w 77"/>
                <a:gd name="T59" fmla="*/ 22 h 87"/>
                <a:gd name="T60" fmla="*/ 8 w 77"/>
                <a:gd name="T61" fmla="*/ 17 h 87"/>
                <a:gd name="T62" fmla="*/ 12 w 77"/>
                <a:gd name="T63" fmla="*/ 13 h 87"/>
                <a:gd name="T64" fmla="*/ 16 w 77"/>
                <a:gd name="T65" fmla="*/ 9 h 87"/>
                <a:gd name="T66" fmla="*/ 20 w 77"/>
                <a:gd name="T67" fmla="*/ 4 h 87"/>
                <a:gd name="T68" fmla="*/ 23 w 77"/>
                <a:gd name="T69" fmla="*/ 0 h 87"/>
                <a:gd name="T70" fmla="*/ 31 w 77"/>
                <a:gd name="T71" fmla="*/ 0 h 87"/>
                <a:gd name="T72" fmla="*/ 39 w 77"/>
                <a:gd name="T73" fmla="*/ 0 h 87"/>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77"/>
                <a:gd name="T112" fmla="*/ 0 h 87"/>
                <a:gd name="T113" fmla="*/ 77 w 77"/>
                <a:gd name="T114" fmla="*/ 87 h 87"/>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77" h="87">
                  <a:moveTo>
                    <a:pt x="39" y="0"/>
                  </a:moveTo>
                  <a:lnTo>
                    <a:pt x="42" y="0"/>
                  </a:lnTo>
                  <a:lnTo>
                    <a:pt x="46" y="0"/>
                  </a:lnTo>
                  <a:lnTo>
                    <a:pt x="50" y="0"/>
                  </a:lnTo>
                  <a:lnTo>
                    <a:pt x="54" y="0"/>
                  </a:lnTo>
                  <a:lnTo>
                    <a:pt x="54" y="4"/>
                  </a:lnTo>
                  <a:lnTo>
                    <a:pt x="58" y="4"/>
                  </a:lnTo>
                  <a:lnTo>
                    <a:pt x="62" y="4"/>
                  </a:lnTo>
                  <a:lnTo>
                    <a:pt x="62" y="9"/>
                  </a:lnTo>
                  <a:lnTo>
                    <a:pt x="65" y="9"/>
                  </a:lnTo>
                  <a:lnTo>
                    <a:pt x="65" y="13"/>
                  </a:lnTo>
                  <a:lnTo>
                    <a:pt x="69" y="13"/>
                  </a:lnTo>
                  <a:lnTo>
                    <a:pt x="69" y="17"/>
                  </a:lnTo>
                  <a:lnTo>
                    <a:pt x="73" y="17"/>
                  </a:lnTo>
                  <a:lnTo>
                    <a:pt x="73" y="22"/>
                  </a:lnTo>
                  <a:lnTo>
                    <a:pt x="77" y="26"/>
                  </a:lnTo>
                  <a:lnTo>
                    <a:pt x="77" y="30"/>
                  </a:lnTo>
                  <a:lnTo>
                    <a:pt x="77" y="35"/>
                  </a:lnTo>
                  <a:lnTo>
                    <a:pt x="77" y="39"/>
                  </a:lnTo>
                  <a:lnTo>
                    <a:pt x="77" y="43"/>
                  </a:lnTo>
                  <a:lnTo>
                    <a:pt x="77" y="48"/>
                  </a:lnTo>
                  <a:lnTo>
                    <a:pt x="77" y="52"/>
                  </a:lnTo>
                  <a:lnTo>
                    <a:pt x="77" y="56"/>
                  </a:lnTo>
                  <a:lnTo>
                    <a:pt x="77" y="61"/>
                  </a:lnTo>
                  <a:lnTo>
                    <a:pt x="73" y="61"/>
                  </a:lnTo>
                  <a:lnTo>
                    <a:pt x="73" y="65"/>
                  </a:lnTo>
                  <a:lnTo>
                    <a:pt x="73" y="70"/>
                  </a:lnTo>
                  <a:lnTo>
                    <a:pt x="69" y="70"/>
                  </a:lnTo>
                  <a:lnTo>
                    <a:pt x="69" y="74"/>
                  </a:lnTo>
                  <a:lnTo>
                    <a:pt x="65" y="74"/>
                  </a:lnTo>
                  <a:lnTo>
                    <a:pt x="65" y="78"/>
                  </a:lnTo>
                  <a:lnTo>
                    <a:pt x="62" y="78"/>
                  </a:lnTo>
                  <a:lnTo>
                    <a:pt x="58" y="83"/>
                  </a:lnTo>
                  <a:lnTo>
                    <a:pt x="54" y="83"/>
                  </a:lnTo>
                  <a:lnTo>
                    <a:pt x="50" y="87"/>
                  </a:lnTo>
                  <a:lnTo>
                    <a:pt x="46" y="87"/>
                  </a:lnTo>
                  <a:lnTo>
                    <a:pt x="42" y="87"/>
                  </a:lnTo>
                  <a:lnTo>
                    <a:pt x="39" y="87"/>
                  </a:lnTo>
                  <a:lnTo>
                    <a:pt x="35" y="87"/>
                  </a:lnTo>
                  <a:lnTo>
                    <a:pt x="31" y="87"/>
                  </a:lnTo>
                  <a:lnTo>
                    <a:pt x="27" y="87"/>
                  </a:lnTo>
                  <a:lnTo>
                    <a:pt x="27" y="83"/>
                  </a:lnTo>
                  <a:lnTo>
                    <a:pt x="23" y="83"/>
                  </a:lnTo>
                  <a:lnTo>
                    <a:pt x="20" y="83"/>
                  </a:lnTo>
                  <a:lnTo>
                    <a:pt x="16" y="78"/>
                  </a:lnTo>
                  <a:lnTo>
                    <a:pt x="12" y="74"/>
                  </a:lnTo>
                  <a:lnTo>
                    <a:pt x="8" y="74"/>
                  </a:lnTo>
                  <a:lnTo>
                    <a:pt x="8" y="70"/>
                  </a:lnTo>
                  <a:lnTo>
                    <a:pt x="4" y="65"/>
                  </a:lnTo>
                  <a:lnTo>
                    <a:pt x="4" y="61"/>
                  </a:lnTo>
                  <a:lnTo>
                    <a:pt x="0" y="56"/>
                  </a:lnTo>
                  <a:lnTo>
                    <a:pt x="0" y="52"/>
                  </a:lnTo>
                  <a:lnTo>
                    <a:pt x="0" y="48"/>
                  </a:lnTo>
                  <a:lnTo>
                    <a:pt x="0" y="43"/>
                  </a:lnTo>
                  <a:lnTo>
                    <a:pt x="0" y="39"/>
                  </a:lnTo>
                  <a:lnTo>
                    <a:pt x="0" y="35"/>
                  </a:lnTo>
                  <a:lnTo>
                    <a:pt x="0" y="30"/>
                  </a:lnTo>
                  <a:lnTo>
                    <a:pt x="0" y="26"/>
                  </a:lnTo>
                  <a:lnTo>
                    <a:pt x="4" y="26"/>
                  </a:lnTo>
                  <a:lnTo>
                    <a:pt x="4" y="22"/>
                  </a:lnTo>
                  <a:lnTo>
                    <a:pt x="4" y="17"/>
                  </a:lnTo>
                  <a:lnTo>
                    <a:pt x="8" y="17"/>
                  </a:lnTo>
                  <a:lnTo>
                    <a:pt x="8" y="13"/>
                  </a:lnTo>
                  <a:lnTo>
                    <a:pt x="12" y="13"/>
                  </a:lnTo>
                  <a:lnTo>
                    <a:pt x="12" y="9"/>
                  </a:lnTo>
                  <a:lnTo>
                    <a:pt x="16" y="9"/>
                  </a:lnTo>
                  <a:lnTo>
                    <a:pt x="16" y="4"/>
                  </a:lnTo>
                  <a:lnTo>
                    <a:pt x="20" y="4"/>
                  </a:lnTo>
                  <a:lnTo>
                    <a:pt x="23" y="4"/>
                  </a:lnTo>
                  <a:lnTo>
                    <a:pt x="23" y="0"/>
                  </a:lnTo>
                  <a:lnTo>
                    <a:pt x="27" y="0"/>
                  </a:lnTo>
                  <a:lnTo>
                    <a:pt x="31" y="0"/>
                  </a:lnTo>
                  <a:lnTo>
                    <a:pt x="35" y="0"/>
                  </a:lnTo>
                  <a:lnTo>
                    <a:pt x="39" y="0"/>
                  </a:lnTo>
                  <a:close/>
                </a:path>
              </a:pathLst>
            </a:custGeom>
            <a:grpFill/>
            <a:ln w="9525">
              <a:solidFill>
                <a:srgbClr val="0066CC"/>
              </a:solidFill>
              <a:round/>
              <a:headEnd/>
              <a:tailEnd/>
            </a:ln>
          </p:spPr>
          <p:txBody>
            <a:bodyPr/>
            <a:lstStyle/>
            <a:p>
              <a:endParaRPr lang="cs-CZ" dirty="0"/>
            </a:p>
          </p:txBody>
        </p:sp>
        <p:sp>
          <p:nvSpPr>
            <p:cNvPr id="63" name="Freeform 93"/>
            <p:cNvSpPr>
              <a:spLocks/>
            </p:cNvSpPr>
            <p:nvPr/>
          </p:nvSpPr>
          <p:spPr bwMode="auto">
            <a:xfrm>
              <a:off x="2455" y="2655"/>
              <a:ext cx="83" cy="93"/>
            </a:xfrm>
            <a:custGeom>
              <a:avLst/>
              <a:gdLst>
                <a:gd name="T0" fmla="*/ 39 w 77"/>
                <a:gd name="T1" fmla="*/ 0 h 87"/>
                <a:gd name="T2" fmla="*/ 54 w 77"/>
                <a:gd name="T3" fmla="*/ 0 h 87"/>
                <a:gd name="T4" fmla="*/ 65 w 77"/>
                <a:gd name="T5" fmla="*/ 13 h 87"/>
                <a:gd name="T6" fmla="*/ 77 w 77"/>
                <a:gd name="T7" fmla="*/ 26 h 87"/>
                <a:gd name="T8" fmla="*/ 77 w 77"/>
                <a:gd name="T9" fmla="*/ 43 h 87"/>
                <a:gd name="T10" fmla="*/ 77 w 77"/>
                <a:gd name="T11" fmla="*/ 61 h 87"/>
                <a:gd name="T12" fmla="*/ 65 w 77"/>
                <a:gd name="T13" fmla="*/ 74 h 87"/>
                <a:gd name="T14" fmla="*/ 54 w 77"/>
                <a:gd name="T15" fmla="*/ 83 h 87"/>
                <a:gd name="T16" fmla="*/ 39 w 77"/>
                <a:gd name="T17" fmla="*/ 87 h 87"/>
                <a:gd name="T18" fmla="*/ 23 w 77"/>
                <a:gd name="T19" fmla="*/ 83 h 87"/>
                <a:gd name="T20" fmla="*/ 12 w 77"/>
                <a:gd name="T21" fmla="*/ 74 h 87"/>
                <a:gd name="T22" fmla="*/ 4 w 77"/>
                <a:gd name="T23" fmla="*/ 61 h 87"/>
                <a:gd name="T24" fmla="*/ 0 w 77"/>
                <a:gd name="T25" fmla="*/ 43 h 87"/>
                <a:gd name="T26" fmla="*/ 4 w 77"/>
                <a:gd name="T27" fmla="*/ 26 h 87"/>
                <a:gd name="T28" fmla="*/ 12 w 77"/>
                <a:gd name="T29" fmla="*/ 13 h 87"/>
                <a:gd name="T30" fmla="*/ 23 w 77"/>
                <a:gd name="T31" fmla="*/ 0 h 87"/>
                <a:gd name="T32" fmla="*/ 39 w 77"/>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77"/>
                <a:gd name="T52" fmla="*/ 0 h 87"/>
                <a:gd name="T53" fmla="*/ 77 w 77"/>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77" h="87">
                  <a:moveTo>
                    <a:pt x="39" y="0"/>
                  </a:moveTo>
                  <a:lnTo>
                    <a:pt x="54" y="0"/>
                  </a:lnTo>
                  <a:lnTo>
                    <a:pt x="65" y="13"/>
                  </a:lnTo>
                  <a:lnTo>
                    <a:pt x="77" y="26"/>
                  </a:lnTo>
                  <a:lnTo>
                    <a:pt x="77" y="43"/>
                  </a:lnTo>
                  <a:lnTo>
                    <a:pt x="77" y="61"/>
                  </a:lnTo>
                  <a:lnTo>
                    <a:pt x="65" y="74"/>
                  </a:lnTo>
                  <a:lnTo>
                    <a:pt x="54" y="83"/>
                  </a:lnTo>
                  <a:lnTo>
                    <a:pt x="39" y="87"/>
                  </a:lnTo>
                  <a:lnTo>
                    <a:pt x="23" y="83"/>
                  </a:lnTo>
                  <a:lnTo>
                    <a:pt x="12" y="74"/>
                  </a:lnTo>
                  <a:lnTo>
                    <a:pt x="4" y="61"/>
                  </a:lnTo>
                  <a:lnTo>
                    <a:pt x="0" y="43"/>
                  </a:lnTo>
                  <a:lnTo>
                    <a:pt x="4" y="26"/>
                  </a:lnTo>
                  <a:lnTo>
                    <a:pt x="12" y="13"/>
                  </a:lnTo>
                  <a:lnTo>
                    <a:pt x="23" y="0"/>
                  </a:lnTo>
                  <a:lnTo>
                    <a:pt x="39" y="0"/>
                  </a:lnTo>
                </a:path>
              </a:pathLst>
            </a:custGeom>
            <a:grpFill/>
            <a:ln w="0">
              <a:solidFill>
                <a:srgbClr val="0066CC"/>
              </a:solidFill>
              <a:round/>
              <a:headEnd/>
              <a:tailEnd/>
            </a:ln>
          </p:spPr>
          <p:txBody>
            <a:bodyPr/>
            <a:lstStyle/>
            <a:p>
              <a:endParaRPr lang="cs-CZ" dirty="0"/>
            </a:p>
          </p:txBody>
        </p:sp>
        <p:sp>
          <p:nvSpPr>
            <p:cNvPr id="64" name="Line 94"/>
            <p:cNvSpPr>
              <a:spLocks noChangeShapeType="1"/>
            </p:cNvSpPr>
            <p:nvPr/>
          </p:nvSpPr>
          <p:spPr bwMode="auto">
            <a:xfrm>
              <a:off x="2439" y="2776"/>
              <a:ext cx="116" cy="1"/>
            </a:xfrm>
            <a:prstGeom prst="line">
              <a:avLst/>
            </a:prstGeom>
            <a:grpFill/>
            <a:ln w="0">
              <a:solidFill>
                <a:srgbClr val="0066CC"/>
              </a:solidFill>
              <a:round/>
              <a:headEnd/>
              <a:tailEnd/>
            </a:ln>
          </p:spPr>
          <p:txBody>
            <a:bodyPr/>
            <a:lstStyle/>
            <a:p>
              <a:endParaRPr lang="cs-CZ" dirty="0"/>
            </a:p>
          </p:txBody>
        </p:sp>
        <p:sp>
          <p:nvSpPr>
            <p:cNvPr id="65" name="Freeform 95"/>
            <p:cNvSpPr>
              <a:spLocks/>
            </p:cNvSpPr>
            <p:nvPr/>
          </p:nvSpPr>
          <p:spPr bwMode="auto">
            <a:xfrm>
              <a:off x="2407" y="2748"/>
              <a:ext cx="90" cy="186"/>
            </a:xfrm>
            <a:custGeom>
              <a:avLst/>
              <a:gdLst>
                <a:gd name="T0" fmla="*/ 84 w 84"/>
                <a:gd name="T1" fmla="*/ 0 h 174"/>
                <a:gd name="T2" fmla="*/ 84 w 84"/>
                <a:gd name="T3" fmla="*/ 83 h 174"/>
                <a:gd name="T4" fmla="*/ 0 w 84"/>
                <a:gd name="T5" fmla="*/ 174 h 174"/>
                <a:gd name="T6" fmla="*/ 0 60000 65536"/>
                <a:gd name="T7" fmla="*/ 0 60000 65536"/>
                <a:gd name="T8" fmla="*/ 0 60000 65536"/>
                <a:gd name="T9" fmla="*/ 0 w 84"/>
                <a:gd name="T10" fmla="*/ 0 h 174"/>
                <a:gd name="T11" fmla="*/ 84 w 84"/>
                <a:gd name="T12" fmla="*/ 174 h 174"/>
              </a:gdLst>
              <a:ahLst/>
              <a:cxnLst>
                <a:cxn ang="T6">
                  <a:pos x="T0" y="T1"/>
                </a:cxn>
                <a:cxn ang="T7">
                  <a:pos x="T2" y="T3"/>
                </a:cxn>
                <a:cxn ang="T8">
                  <a:pos x="T4" y="T5"/>
                </a:cxn>
              </a:cxnLst>
              <a:rect l="T9" t="T10" r="T11" b="T12"/>
              <a:pathLst>
                <a:path w="84" h="174">
                  <a:moveTo>
                    <a:pt x="84" y="0"/>
                  </a:moveTo>
                  <a:lnTo>
                    <a:pt x="84" y="83"/>
                  </a:lnTo>
                  <a:lnTo>
                    <a:pt x="0" y="174"/>
                  </a:lnTo>
                </a:path>
              </a:pathLst>
            </a:custGeom>
            <a:grpFill/>
            <a:ln w="0">
              <a:solidFill>
                <a:srgbClr val="0066CC"/>
              </a:solidFill>
              <a:round/>
              <a:headEnd/>
              <a:tailEnd/>
            </a:ln>
          </p:spPr>
          <p:txBody>
            <a:bodyPr/>
            <a:lstStyle/>
            <a:p>
              <a:endParaRPr lang="cs-CZ" dirty="0"/>
            </a:p>
          </p:txBody>
        </p:sp>
        <p:sp>
          <p:nvSpPr>
            <p:cNvPr id="66" name="Line 96"/>
            <p:cNvSpPr>
              <a:spLocks noChangeShapeType="1"/>
            </p:cNvSpPr>
            <p:nvPr/>
          </p:nvSpPr>
          <p:spPr bwMode="auto">
            <a:xfrm>
              <a:off x="2497" y="2831"/>
              <a:ext cx="91" cy="103"/>
            </a:xfrm>
            <a:prstGeom prst="line">
              <a:avLst/>
            </a:prstGeom>
            <a:grpFill/>
            <a:ln w="0">
              <a:solidFill>
                <a:srgbClr val="0066CC"/>
              </a:solidFill>
              <a:round/>
              <a:headEnd/>
              <a:tailEnd/>
            </a:ln>
          </p:spPr>
          <p:txBody>
            <a:bodyPr/>
            <a:lstStyle/>
            <a:p>
              <a:endParaRPr lang="cs-CZ" dirty="0"/>
            </a:p>
          </p:txBody>
        </p:sp>
        <p:sp>
          <p:nvSpPr>
            <p:cNvPr id="67" name="Line 97"/>
            <p:cNvSpPr>
              <a:spLocks noChangeShapeType="1"/>
            </p:cNvSpPr>
            <p:nvPr/>
          </p:nvSpPr>
          <p:spPr bwMode="auto">
            <a:xfrm>
              <a:off x="2575" y="2780"/>
              <a:ext cx="265" cy="1"/>
            </a:xfrm>
            <a:prstGeom prst="line">
              <a:avLst/>
            </a:prstGeom>
            <a:grpFill/>
            <a:ln w="0">
              <a:solidFill>
                <a:srgbClr val="0066CC"/>
              </a:solidFill>
              <a:round/>
              <a:headEnd/>
              <a:tailEnd/>
            </a:ln>
          </p:spPr>
          <p:txBody>
            <a:bodyPr/>
            <a:lstStyle/>
            <a:p>
              <a:endParaRPr lang="cs-CZ" dirty="0"/>
            </a:p>
          </p:txBody>
        </p:sp>
        <p:grpSp>
          <p:nvGrpSpPr>
            <p:cNvPr id="68" name="Group 30"/>
            <p:cNvGrpSpPr>
              <a:grpSpLocks noChangeAspect="1"/>
            </p:cNvGrpSpPr>
            <p:nvPr/>
          </p:nvGrpSpPr>
          <p:grpSpPr bwMode="auto">
            <a:xfrm>
              <a:off x="2674" y="1813"/>
              <a:ext cx="566" cy="732"/>
              <a:chOff x="2371" y="789"/>
              <a:chExt cx="184" cy="241"/>
            </a:xfrm>
            <a:grpFill/>
          </p:grpSpPr>
          <p:sp>
            <p:nvSpPr>
              <p:cNvPr id="75" name="Freeform 31"/>
              <p:cNvSpPr>
                <a:spLocks noChangeAspect="1"/>
              </p:cNvSpPr>
              <p:nvPr/>
            </p:nvSpPr>
            <p:spPr bwMode="auto">
              <a:xfrm>
                <a:off x="2381" y="799"/>
                <a:ext cx="174" cy="231"/>
              </a:xfrm>
              <a:custGeom>
                <a:avLst/>
                <a:gdLst>
                  <a:gd name="T0" fmla="*/ 0 w 174"/>
                  <a:gd name="T1" fmla="*/ 0 h 231"/>
                  <a:gd name="T2" fmla="*/ 0 w 174"/>
                  <a:gd name="T3" fmla="*/ 231 h 231"/>
                  <a:gd name="T4" fmla="*/ 174 w 174"/>
                  <a:gd name="T5" fmla="*/ 231 h 231"/>
                  <a:gd name="T6" fmla="*/ 174 w 174"/>
                  <a:gd name="T7" fmla="*/ 38 h 231"/>
                  <a:gd name="T8" fmla="*/ 135 w 174"/>
                  <a:gd name="T9" fmla="*/ 0 h 231"/>
                  <a:gd name="T10" fmla="*/ 0 w 174"/>
                  <a:gd name="T11" fmla="*/ 0 h 231"/>
                  <a:gd name="T12" fmla="*/ 0 60000 65536"/>
                  <a:gd name="T13" fmla="*/ 0 60000 65536"/>
                  <a:gd name="T14" fmla="*/ 0 60000 65536"/>
                  <a:gd name="T15" fmla="*/ 0 60000 65536"/>
                  <a:gd name="T16" fmla="*/ 0 60000 65536"/>
                  <a:gd name="T17" fmla="*/ 0 60000 65536"/>
                  <a:gd name="T18" fmla="*/ 0 w 174"/>
                  <a:gd name="T19" fmla="*/ 0 h 231"/>
                  <a:gd name="T20" fmla="*/ 174 w 174"/>
                  <a:gd name="T21" fmla="*/ 231 h 231"/>
                </a:gdLst>
                <a:ahLst/>
                <a:cxnLst>
                  <a:cxn ang="T12">
                    <a:pos x="T0" y="T1"/>
                  </a:cxn>
                  <a:cxn ang="T13">
                    <a:pos x="T2" y="T3"/>
                  </a:cxn>
                  <a:cxn ang="T14">
                    <a:pos x="T4" y="T5"/>
                  </a:cxn>
                  <a:cxn ang="T15">
                    <a:pos x="T6" y="T7"/>
                  </a:cxn>
                  <a:cxn ang="T16">
                    <a:pos x="T8" y="T9"/>
                  </a:cxn>
                  <a:cxn ang="T17">
                    <a:pos x="T10" y="T11"/>
                  </a:cxn>
                </a:cxnLst>
                <a:rect l="T18" t="T19" r="T20" b="T21"/>
                <a:pathLst>
                  <a:path w="174" h="231">
                    <a:moveTo>
                      <a:pt x="0" y="0"/>
                    </a:moveTo>
                    <a:lnTo>
                      <a:pt x="0" y="231"/>
                    </a:lnTo>
                    <a:lnTo>
                      <a:pt x="174" y="231"/>
                    </a:lnTo>
                    <a:lnTo>
                      <a:pt x="174" y="38"/>
                    </a:lnTo>
                    <a:lnTo>
                      <a:pt x="135" y="0"/>
                    </a:lnTo>
                    <a:lnTo>
                      <a:pt x="0" y="0"/>
                    </a:lnTo>
                    <a:close/>
                  </a:path>
                </a:pathLst>
              </a:custGeom>
              <a:grpFill/>
              <a:ln w="9525">
                <a:solidFill>
                  <a:srgbClr val="0066CC"/>
                </a:solidFill>
                <a:round/>
                <a:headEnd/>
                <a:tailEnd/>
              </a:ln>
            </p:spPr>
            <p:txBody>
              <a:bodyPr/>
              <a:lstStyle/>
              <a:p>
                <a:endParaRPr lang="cs-CZ" dirty="0"/>
              </a:p>
            </p:txBody>
          </p:sp>
          <p:sp>
            <p:nvSpPr>
              <p:cNvPr id="76" name="Freeform 32"/>
              <p:cNvSpPr>
                <a:spLocks noChangeAspect="1"/>
              </p:cNvSpPr>
              <p:nvPr/>
            </p:nvSpPr>
            <p:spPr bwMode="auto">
              <a:xfrm>
                <a:off x="2381" y="799"/>
                <a:ext cx="174" cy="231"/>
              </a:xfrm>
              <a:custGeom>
                <a:avLst/>
                <a:gdLst>
                  <a:gd name="T0" fmla="*/ 0 w 174"/>
                  <a:gd name="T1" fmla="*/ 0 h 231"/>
                  <a:gd name="T2" fmla="*/ 0 w 174"/>
                  <a:gd name="T3" fmla="*/ 231 h 231"/>
                  <a:gd name="T4" fmla="*/ 174 w 174"/>
                  <a:gd name="T5" fmla="*/ 231 h 231"/>
                  <a:gd name="T6" fmla="*/ 174 w 174"/>
                  <a:gd name="T7" fmla="*/ 38 h 231"/>
                  <a:gd name="T8" fmla="*/ 135 w 174"/>
                  <a:gd name="T9" fmla="*/ 0 h 231"/>
                  <a:gd name="T10" fmla="*/ 0 w 174"/>
                  <a:gd name="T11" fmla="*/ 0 h 231"/>
                  <a:gd name="T12" fmla="*/ 0 60000 65536"/>
                  <a:gd name="T13" fmla="*/ 0 60000 65536"/>
                  <a:gd name="T14" fmla="*/ 0 60000 65536"/>
                  <a:gd name="T15" fmla="*/ 0 60000 65536"/>
                  <a:gd name="T16" fmla="*/ 0 60000 65536"/>
                  <a:gd name="T17" fmla="*/ 0 60000 65536"/>
                  <a:gd name="T18" fmla="*/ 0 w 174"/>
                  <a:gd name="T19" fmla="*/ 0 h 231"/>
                  <a:gd name="T20" fmla="*/ 174 w 174"/>
                  <a:gd name="T21" fmla="*/ 231 h 231"/>
                </a:gdLst>
                <a:ahLst/>
                <a:cxnLst>
                  <a:cxn ang="T12">
                    <a:pos x="T0" y="T1"/>
                  </a:cxn>
                  <a:cxn ang="T13">
                    <a:pos x="T2" y="T3"/>
                  </a:cxn>
                  <a:cxn ang="T14">
                    <a:pos x="T4" y="T5"/>
                  </a:cxn>
                  <a:cxn ang="T15">
                    <a:pos x="T6" y="T7"/>
                  </a:cxn>
                  <a:cxn ang="T16">
                    <a:pos x="T8" y="T9"/>
                  </a:cxn>
                  <a:cxn ang="T17">
                    <a:pos x="T10" y="T11"/>
                  </a:cxn>
                </a:cxnLst>
                <a:rect l="T18" t="T19" r="T20" b="T21"/>
                <a:pathLst>
                  <a:path w="174" h="231">
                    <a:moveTo>
                      <a:pt x="0" y="0"/>
                    </a:moveTo>
                    <a:lnTo>
                      <a:pt x="0" y="231"/>
                    </a:lnTo>
                    <a:lnTo>
                      <a:pt x="174" y="231"/>
                    </a:lnTo>
                    <a:lnTo>
                      <a:pt x="174" y="38"/>
                    </a:lnTo>
                    <a:lnTo>
                      <a:pt x="135" y="0"/>
                    </a:lnTo>
                    <a:lnTo>
                      <a:pt x="0" y="0"/>
                    </a:lnTo>
                  </a:path>
                </a:pathLst>
              </a:custGeom>
              <a:grpFill/>
              <a:ln w="0">
                <a:solidFill>
                  <a:srgbClr val="0066CC"/>
                </a:solidFill>
                <a:round/>
                <a:headEnd/>
                <a:tailEnd/>
              </a:ln>
            </p:spPr>
            <p:txBody>
              <a:bodyPr/>
              <a:lstStyle/>
              <a:p>
                <a:endParaRPr lang="cs-CZ" dirty="0"/>
              </a:p>
            </p:txBody>
          </p:sp>
          <p:sp>
            <p:nvSpPr>
              <p:cNvPr id="77" name="Freeform 33"/>
              <p:cNvSpPr>
                <a:spLocks noChangeAspect="1"/>
              </p:cNvSpPr>
              <p:nvPr/>
            </p:nvSpPr>
            <p:spPr bwMode="auto">
              <a:xfrm>
                <a:off x="2371" y="791"/>
                <a:ext cx="175" cy="229"/>
              </a:xfrm>
              <a:custGeom>
                <a:avLst/>
                <a:gdLst>
                  <a:gd name="T0" fmla="*/ 0 w 175"/>
                  <a:gd name="T1" fmla="*/ 0 h 229"/>
                  <a:gd name="T2" fmla="*/ 0 w 175"/>
                  <a:gd name="T3" fmla="*/ 229 h 229"/>
                  <a:gd name="T4" fmla="*/ 175 w 175"/>
                  <a:gd name="T5" fmla="*/ 229 h 229"/>
                  <a:gd name="T6" fmla="*/ 175 w 175"/>
                  <a:gd name="T7" fmla="*/ 39 h 229"/>
                  <a:gd name="T8" fmla="*/ 136 w 175"/>
                  <a:gd name="T9" fmla="*/ 0 h 229"/>
                  <a:gd name="T10" fmla="*/ 0 w 175"/>
                  <a:gd name="T11" fmla="*/ 0 h 229"/>
                  <a:gd name="T12" fmla="*/ 0 60000 65536"/>
                  <a:gd name="T13" fmla="*/ 0 60000 65536"/>
                  <a:gd name="T14" fmla="*/ 0 60000 65536"/>
                  <a:gd name="T15" fmla="*/ 0 60000 65536"/>
                  <a:gd name="T16" fmla="*/ 0 60000 65536"/>
                  <a:gd name="T17" fmla="*/ 0 60000 65536"/>
                  <a:gd name="T18" fmla="*/ 0 w 175"/>
                  <a:gd name="T19" fmla="*/ 0 h 229"/>
                  <a:gd name="T20" fmla="*/ 175 w 175"/>
                  <a:gd name="T21" fmla="*/ 229 h 229"/>
                </a:gdLst>
                <a:ahLst/>
                <a:cxnLst>
                  <a:cxn ang="T12">
                    <a:pos x="T0" y="T1"/>
                  </a:cxn>
                  <a:cxn ang="T13">
                    <a:pos x="T2" y="T3"/>
                  </a:cxn>
                  <a:cxn ang="T14">
                    <a:pos x="T4" y="T5"/>
                  </a:cxn>
                  <a:cxn ang="T15">
                    <a:pos x="T6" y="T7"/>
                  </a:cxn>
                  <a:cxn ang="T16">
                    <a:pos x="T8" y="T9"/>
                  </a:cxn>
                  <a:cxn ang="T17">
                    <a:pos x="T10" y="T11"/>
                  </a:cxn>
                </a:cxnLst>
                <a:rect l="T18" t="T19" r="T20" b="T21"/>
                <a:pathLst>
                  <a:path w="175" h="229">
                    <a:moveTo>
                      <a:pt x="0" y="0"/>
                    </a:moveTo>
                    <a:lnTo>
                      <a:pt x="0" y="229"/>
                    </a:lnTo>
                    <a:lnTo>
                      <a:pt x="175" y="229"/>
                    </a:lnTo>
                    <a:lnTo>
                      <a:pt x="175" y="39"/>
                    </a:lnTo>
                    <a:lnTo>
                      <a:pt x="136" y="0"/>
                    </a:lnTo>
                    <a:lnTo>
                      <a:pt x="0" y="0"/>
                    </a:lnTo>
                    <a:close/>
                  </a:path>
                </a:pathLst>
              </a:custGeom>
              <a:grpFill/>
              <a:ln w="9525">
                <a:solidFill>
                  <a:srgbClr val="0066CC"/>
                </a:solidFill>
                <a:round/>
                <a:headEnd/>
                <a:tailEnd/>
              </a:ln>
            </p:spPr>
            <p:txBody>
              <a:bodyPr/>
              <a:lstStyle/>
              <a:p>
                <a:endParaRPr lang="cs-CZ" dirty="0"/>
              </a:p>
            </p:txBody>
          </p:sp>
          <p:sp>
            <p:nvSpPr>
              <p:cNvPr id="78" name="Freeform 34"/>
              <p:cNvSpPr>
                <a:spLocks noChangeAspect="1"/>
              </p:cNvSpPr>
              <p:nvPr/>
            </p:nvSpPr>
            <p:spPr bwMode="auto">
              <a:xfrm>
                <a:off x="2371" y="791"/>
                <a:ext cx="175" cy="229"/>
              </a:xfrm>
              <a:custGeom>
                <a:avLst/>
                <a:gdLst>
                  <a:gd name="T0" fmla="*/ 0 w 175"/>
                  <a:gd name="T1" fmla="*/ 0 h 229"/>
                  <a:gd name="T2" fmla="*/ 0 w 175"/>
                  <a:gd name="T3" fmla="*/ 229 h 229"/>
                  <a:gd name="T4" fmla="*/ 175 w 175"/>
                  <a:gd name="T5" fmla="*/ 229 h 229"/>
                  <a:gd name="T6" fmla="*/ 175 w 175"/>
                  <a:gd name="T7" fmla="*/ 39 h 229"/>
                  <a:gd name="T8" fmla="*/ 136 w 175"/>
                  <a:gd name="T9" fmla="*/ 0 h 229"/>
                  <a:gd name="T10" fmla="*/ 0 w 175"/>
                  <a:gd name="T11" fmla="*/ 0 h 229"/>
                  <a:gd name="T12" fmla="*/ 0 60000 65536"/>
                  <a:gd name="T13" fmla="*/ 0 60000 65536"/>
                  <a:gd name="T14" fmla="*/ 0 60000 65536"/>
                  <a:gd name="T15" fmla="*/ 0 60000 65536"/>
                  <a:gd name="T16" fmla="*/ 0 60000 65536"/>
                  <a:gd name="T17" fmla="*/ 0 60000 65536"/>
                  <a:gd name="T18" fmla="*/ 0 w 175"/>
                  <a:gd name="T19" fmla="*/ 0 h 229"/>
                  <a:gd name="T20" fmla="*/ 175 w 175"/>
                  <a:gd name="T21" fmla="*/ 229 h 229"/>
                </a:gdLst>
                <a:ahLst/>
                <a:cxnLst>
                  <a:cxn ang="T12">
                    <a:pos x="T0" y="T1"/>
                  </a:cxn>
                  <a:cxn ang="T13">
                    <a:pos x="T2" y="T3"/>
                  </a:cxn>
                  <a:cxn ang="T14">
                    <a:pos x="T4" y="T5"/>
                  </a:cxn>
                  <a:cxn ang="T15">
                    <a:pos x="T6" y="T7"/>
                  </a:cxn>
                  <a:cxn ang="T16">
                    <a:pos x="T8" y="T9"/>
                  </a:cxn>
                  <a:cxn ang="T17">
                    <a:pos x="T10" y="T11"/>
                  </a:cxn>
                </a:cxnLst>
                <a:rect l="T18" t="T19" r="T20" b="T21"/>
                <a:pathLst>
                  <a:path w="175" h="229">
                    <a:moveTo>
                      <a:pt x="0" y="0"/>
                    </a:moveTo>
                    <a:lnTo>
                      <a:pt x="0" y="229"/>
                    </a:lnTo>
                    <a:lnTo>
                      <a:pt x="175" y="229"/>
                    </a:lnTo>
                    <a:lnTo>
                      <a:pt x="175" y="39"/>
                    </a:lnTo>
                    <a:lnTo>
                      <a:pt x="136" y="0"/>
                    </a:lnTo>
                    <a:lnTo>
                      <a:pt x="0" y="0"/>
                    </a:lnTo>
                  </a:path>
                </a:pathLst>
              </a:custGeom>
              <a:grpFill/>
              <a:ln w="0">
                <a:solidFill>
                  <a:srgbClr val="0066CC"/>
                </a:solidFill>
                <a:round/>
                <a:headEnd/>
                <a:tailEnd/>
              </a:ln>
            </p:spPr>
            <p:txBody>
              <a:bodyPr/>
              <a:lstStyle/>
              <a:p>
                <a:endParaRPr lang="cs-CZ" dirty="0"/>
              </a:p>
            </p:txBody>
          </p:sp>
          <p:sp>
            <p:nvSpPr>
              <p:cNvPr id="79" name="Freeform 35"/>
              <p:cNvSpPr>
                <a:spLocks noChangeAspect="1"/>
              </p:cNvSpPr>
              <p:nvPr/>
            </p:nvSpPr>
            <p:spPr bwMode="auto">
              <a:xfrm>
                <a:off x="2507" y="789"/>
                <a:ext cx="39" cy="41"/>
              </a:xfrm>
              <a:custGeom>
                <a:avLst/>
                <a:gdLst>
                  <a:gd name="T0" fmla="*/ 0 w 39"/>
                  <a:gd name="T1" fmla="*/ 0 h 41"/>
                  <a:gd name="T2" fmla="*/ 0 w 39"/>
                  <a:gd name="T3" fmla="*/ 41 h 41"/>
                  <a:gd name="T4" fmla="*/ 39 w 39"/>
                  <a:gd name="T5" fmla="*/ 41 h 41"/>
                  <a:gd name="T6" fmla="*/ 0 60000 65536"/>
                  <a:gd name="T7" fmla="*/ 0 60000 65536"/>
                  <a:gd name="T8" fmla="*/ 0 60000 65536"/>
                  <a:gd name="T9" fmla="*/ 0 w 39"/>
                  <a:gd name="T10" fmla="*/ 0 h 41"/>
                  <a:gd name="T11" fmla="*/ 39 w 39"/>
                  <a:gd name="T12" fmla="*/ 41 h 41"/>
                </a:gdLst>
                <a:ahLst/>
                <a:cxnLst>
                  <a:cxn ang="T6">
                    <a:pos x="T0" y="T1"/>
                  </a:cxn>
                  <a:cxn ang="T7">
                    <a:pos x="T2" y="T3"/>
                  </a:cxn>
                  <a:cxn ang="T8">
                    <a:pos x="T4" y="T5"/>
                  </a:cxn>
                </a:cxnLst>
                <a:rect l="T9" t="T10" r="T11" b="T12"/>
                <a:pathLst>
                  <a:path w="39" h="41">
                    <a:moveTo>
                      <a:pt x="0" y="0"/>
                    </a:moveTo>
                    <a:lnTo>
                      <a:pt x="0" y="41"/>
                    </a:lnTo>
                    <a:lnTo>
                      <a:pt x="39" y="41"/>
                    </a:lnTo>
                  </a:path>
                </a:pathLst>
              </a:custGeom>
              <a:grpFill/>
              <a:ln w="0">
                <a:solidFill>
                  <a:srgbClr val="0066CC"/>
                </a:solidFill>
                <a:round/>
                <a:headEnd/>
                <a:tailEnd/>
              </a:ln>
            </p:spPr>
            <p:txBody>
              <a:bodyPr/>
              <a:lstStyle/>
              <a:p>
                <a:endParaRPr lang="cs-CZ" dirty="0"/>
              </a:p>
            </p:txBody>
          </p:sp>
          <p:sp>
            <p:nvSpPr>
              <p:cNvPr id="80" name="Line 36"/>
              <p:cNvSpPr>
                <a:spLocks noChangeAspect="1" noChangeShapeType="1"/>
              </p:cNvSpPr>
              <p:nvPr/>
            </p:nvSpPr>
            <p:spPr bwMode="auto">
              <a:xfrm>
                <a:off x="2414" y="832"/>
                <a:ext cx="78" cy="1"/>
              </a:xfrm>
              <a:prstGeom prst="line">
                <a:avLst/>
              </a:prstGeom>
              <a:grpFill/>
              <a:ln w="0">
                <a:solidFill>
                  <a:srgbClr val="0066CC"/>
                </a:solidFill>
                <a:round/>
                <a:headEnd/>
                <a:tailEnd/>
              </a:ln>
            </p:spPr>
            <p:txBody>
              <a:bodyPr/>
              <a:lstStyle/>
              <a:p>
                <a:endParaRPr lang="cs-CZ" dirty="0"/>
              </a:p>
            </p:txBody>
          </p:sp>
          <p:sp>
            <p:nvSpPr>
              <p:cNvPr id="81" name="Line 37"/>
              <p:cNvSpPr>
                <a:spLocks noChangeAspect="1" noChangeShapeType="1"/>
              </p:cNvSpPr>
              <p:nvPr/>
            </p:nvSpPr>
            <p:spPr bwMode="auto">
              <a:xfrm>
                <a:off x="2414" y="852"/>
                <a:ext cx="108" cy="1"/>
              </a:xfrm>
              <a:prstGeom prst="line">
                <a:avLst/>
              </a:prstGeom>
              <a:grpFill/>
              <a:ln w="0">
                <a:solidFill>
                  <a:srgbClr val="0066CC"/>
                </a:solidFill>
                <a:round/>
                <a:headEnd/>
                <a:tailEnd/>
              </a:ln>
            </p:spPr>
            <p:txBody>
              <a:bodyPr/>
              <a:lstStyle/>
              <a:p>
                <a:endParaRPr lang="cs-CZ" dirty="0"/>
              </a:p>
            </p:txBody>
          </p:sp>
          <p:sp>
            <p:nvSpPr>
              <p:cNvPr id="82" name="Line 38"/>
              <p:cNvSpPr>
                <a:spLocks noChangeAspect="1" noChangeShapeType="1"/>
              </p:cNvSpPr>
              <p:nvPr/>
            </p:nvSpPr>
            <p:spPr bwMode="auto">
              <a:xfrm>
                <a:off x="2414" y="865"/>
                <a:ext cx="108" cy="1"/>
              </a:xfrm>
              <a:prstGeom prst="line">
                <a:avLst/>
              </a:prstGeom>
              <a:grpFill/>
              <a:ln w="0">
                <a:solidFill>
                  <a:srgbClr val="0066CC"/>
                </a:solidFill>
                <a:round/>
                <a:headEnd/>
                <a:tailEnd/>
              </a:ln>
            </p:spPr>
            <p:txBody>
              <a:bodyPr/>
              <a:lstStyle/>
              <a:p>
                <a:endParaRPr lang="cs-CZ" dirty="0"/>
              </a:p>
            </p:txBody>
          </p:sp>
          <p:sp>
            <p:nvSpPr>
              <p:cNvPr id="83" name="Line 39"/>
              <p:cNvSpPr>
                <a:spLocks noChangeAspect="1" noChangeShapeType="1"/>
              </p:cNvSpPr>
              <p:nvPr/>
            </p:nvSpPr>
            <p:spPr bwMode="auto">
              <a:xfrm>
                <a:off x="2414" y="878"/>
                <a:ext cx="108" cy="1"/>
              </a:xfrm>
              <a:prstGeom prst="line">
                <a:avLst/>
              </a:prstGeom>
              <a:grpFill/>
              <a:ln w="0">
                <a:solidFill>
                  <a:srgbClr val="0066CC"/>
                </a:solidFill>
                <a:round/>
                <a:headEnd/>
                <a:tailEnd/>
              </a:ln>
            </p:spPr>
            <p:txBody>
              <a:bodyPr/>
              <a:lstStyle/>
              <a:p>
                <a:endParaRPr lang="cs-CZ" dirty="0"/>
              </a:p>
            </p:txBody>
          </p:sp>
          <p:sp>
            <p:nvSpPr>
              <p:cNvPr id="84" name="Line 40"/>
              <p:cNvSpPr>
                <a:spLocks noChangeAspect="1" noChangeShapeType="1"/>
              </p:cNvSpPr>
              <p:nvPr/>
            </p:nvSpPr>
            <p:spPr bwMode="auto">
              <a:xfrm>
                <a:off x="2414" y="893"/>
                <a:ext cx="108" cy="1"/>
              </a:xfrm>
              <a:prstGeom prst="line">
                <a:avLst/>
              </a:prstGeom>
              <a:grpFill/>
              <a:ln w="0">
                <a:solidFill>
                  <a:srgbClr val="0066CC"/>
                </a:solidFill>
                <a:round/>
                <a:headEnd/>
                <a:tailEnd/>
              </a:ln>
            </p:spPr>
            <p:txBody>
              <a:bodyPr/>
              <a:lstStyle/>
              <a:p>
                <a:endParaRPr lang="cs-CZ" dirty="0"/>
              </a:p>
            </p:txBody>
          </p:sp>
          <p:sp>
            <p:nvSpPr>
              <p:cNvPr id="85" name="Line 41"/>
              <p:cNvSpPr>
                <a:spLocks noChangeAspect="1" noChangeShapeType="1"/>
              </p:cNvSpPr>
              <p:nvPr/>
            </p:nvSpPr>
            <p:spPr bwMode="auto">
              <a:xfrm>
                <a:off x="2414" y="906"/>
                <a:ext cx="108" cy="1"/>
              </a:xfrm>
              <a:prstGeom prst="line">
                <a:avLst/>
              </a:prstGeom>
              <a:grpFill/>
              <a:ln w="0">
                <a:solidFill>
                  <a:srgbClr val="0066CC"/>
                </a:solidFill>
                <a:round/>
                <a:headEnd/>
                <a:tailEnd/>
              </a:ln>
            </p:spPr>
            <p:txBody>
              <a:bodyPr/>
              <a:lstStyle/>
              <a:p>
                <a:endParaRPr lang="cs-CZ" dirty="0"/>
              </a:p>
            </p:txBody>
          </p:sp>
          <p:sp>
            <p:nvSpPr>
              <p:cNvPr id="86" name="Line 42"/>
              <p:cNvSpPr>
                <a:spLocks noChangeAspect="1" noChangeShapeType="1"/>
              </p:cNvSpPr>
              <p:nvPr/>
            </p:nvSpPr>
            <p:spPr bwMode="auto">
              <a:xfrm>
                <a:off x="2414" y="919"/>
                <a:ext cx="108" cy="1"/>
              </a:xfrm>
              <a:prstGeom prst="line">
                <a:avLst/>
              </a:prstGeom>
              <a:grpFill/>
              <a:ln w="0">
                <a:solidFill>
                  <a:srgbClr val="0066CC"/>
                </a:solidFill>
                <a:round/>
                <a:headEnd/>
                <a:tailEnd/>
              </a:ln>
            </p:spPr>
            <p:txBody>
              <a:bodyPr/>
              <a:lstStyle/>
              <a:p>
                <a:endParaRPr lang="cs-CZ" dirty="0"/>
              </a:p>
            </p:txBody>
          </p:sp>
          <p:sp>
            <p:nvSpPr>
              <p:cNvPr id="87" name="Line 43"/>
              <p:cNvSpPr>
                <a:spLocks noChangeAspect="1" noChangeShapeType="1"/>
              </p:cNvSpPr>
              <p:nvPr/>
            </p:nvSpPr>
            <p:spPr bwMode="auto">
              <a:xfrm>
                <a:off x="2414" y="932"/>
                <a:ext cx="108" cy="1"/>
              </a:xfrm>
              <a:prstGeom prst="line">
                <a:avLst/>
              </a:prstGeom>
              <a:grpFill/>
              <a:ln w="0">
                <a:solidFill>
                  <a:srgbClr val="0066CC"/>
                </a:solidFill>
                <a:round/>
                <a:headEnd/>
                <a:tailEnd/>
              </a:ln>
            </p:spPr>
            <p:txBody>
              <a:bodyPr/>
              <a:lstStyle/>
              <a:p>
                <a:endParaRPr lang="cs-CZ" dirty="0"/>
              </a:p>
            </p:txBody>
          </p:sp>
          <p:sp>
            <p:nvSpPr>
              <p:cNvPr id="88" name="Line 44"/>
              <p:cNvSpPr>
                <a:spLocks noChangeAspect="1" noChangeShapeType="1"/>
              </p:cNvSpPr>
              <p:nvPr/>
            </p:nvSpPr>
            <p:spPr bwMode="auto">
              <a:xfrm>
                <a:off x="2414" y="945"/>
                <a:ext cx="108" cy="1"/>
              </a:xfrm>
              <a:prstGeom prst="line">
                <a:avLst/>
              </a:prstGeom>
              <a:grpFill/>
              <a:ln w="0">
                <a:solidFill>
                  <a:srgbClr val="0066CC"/>
                </a:solidFill>
                <a:round/>
                <a:headEnd/>
                <a:tailEnd/>
              </a:ln>
            </p:spPr>
            <p:txBody>
              <a:bodyPr/>
              <a:lstStyle/>
              <a:p>
                <a:endParaRPr lang="cs-CZ" dirty="0"/>
              </a:p>
            </p:txBody>
          </p:sp>
          <p:sp>
            <p:nvSpPr>
              <p:cNvPr id="89" name="Line 45"/>
              <p:cNvSpPr>
                <a:spLocks noChangeAspect="1" noChangeShapeType="1"/>
              </p:cNvSpPr>
              <p:nvPr/>
            </p:nvSpPr>
            <p:spPr bwMode="auto">
              <a:xfrm>
                <a:off x="2414" y="958"/>
                <a:ext cx="108" cy="1"/>
              </a:xfrm>
              <a:prstGeom prst="line">
                <a:avLst/>
              </a:prstGeom>
              <a:grpFill/>
              <a:ln w="0">
                <a:solidFill>
                  <a:srgbClr val="0066CC"/>
                </a:solidFill>
                <a:round/>
                <a:headEnd/>
                <a:tailEnd/>
              </a:ln>
            </p:spPr>
            <p:txBody>
              <a:bodyPr/>
              <a:lstStyle/>
              <a:p>
                <a:endParaRPr lang="cs-CZ" dirty="0"/>
              </a:p>
            </p:txBody>
          </p:sp>
          <p:sp>
            <p:nvSpPr>
              <p:cNvPr id="90" name="Line 46"/>
              <p:cNvSpPr>
                <a:spLocks noChangeAspect="1" noChangeShapeType="1"/>
              </p:cNvSpPr>
              <p:nvPr/>
            </p:nvSpPr>
            <p:spPr bwMode="auto">
              <a:xfrm>
                <a:off x="2414" y="970"/>
                <a:ext cx="108" cy="1"/>
              </a:xfrm>
              <a:prstGeom prst="line">
                <a:avLst/>
              </a:prstGeom>
              <a:grpFill/>
              <a:ln w="0">
                <a:solidFill>
                  <a:srgbClr val="0066CC"/>
                </a:solidFill>
                <a:round/>
                <a:headEnd/>
                <a:tailEnd/>
              </a:ln>
            </p:spPr>
            <p:txBody>
              <a:bodyPr/>
              <a:lstStyle/>
              <a:p>
                <a:endParaRPr lang="cs-CZ" dirty="0"/>
              </a:p>
            </p:txBody>
          </p:sp>
          <p:sp>
            <p:nvSpPr>
              <p:cNvPr id="91" name="Line 47"/>
              <p:cNvSpPr>
                <a:spLocks noChangeAspect="1" noChangeShapeType="1"/>
              </p:cNvSpPr>
              <p:nvPr/>
            </p:nvSpPr>
            <p:spPr bwMode="auto">
              <a:xfrm>
                <a:off x="2414" y="985"/>
                <a:ext cx="108" cy="1"/>
              </a:xfrm>
              <a:prstGeom prst="line">
                <a:avLst/>
              </a:prstGeom>
              <a:grpFill/>
              <a:ln w="0">
                <a:solidFill>
                  <a:srgbClr val="0066CC"/>
                </a:solidFill>
                <a:round/>
                <a:headEnd/>
                <a:tailEnd/>
              </a:ln>
            </p:spPr>
            <p:txBody>
              <a:bodyPr/>
              <a:lstStyle/>
              <a:p>
                <a:endParaRPr lang="cs-CZ" dirty="0"/>
              </a:p>
            </p:txBody>
          </p:sp>
          <p:sp>
            <p:nvSpPr>
              <p:cNvPr id="92" name="Line 48"/>
              <p:cNvSpPr>
                <a:spLocks noChangeAspect="1" noChangeShapeType="1"/>
              </p:cNvSpPr>
              <p:nvPr/>
            </p:nvSpPr>
            <p:spPr bwMode="auto">
              <a:xfrm>
                <a:off x="2414" y="998"/>
                <a:ext cx="108" cy="1"/>
              </a:xfrm>
              <a:prstGeom prst="line">
                <a:avLst/>
              </a:prstGeom>
              <a:grpFill/>
              <a:ln w="0">
                <a:solidFill>
                  <a:srgbClr val="0066CC"/>
                </a:solidFill>
                <a:round/>
                <a:headEnd/>
                <a:tailEnd/>
              </a:ln>
            </p:spPr>
            <p:txBody>
              <a:bodyPr/>
              <a:lstStyle/>
              <a:p>
                <a:endParaRPr lang="cs-CZ" dirty="0"/>
              </a:p>
            </p:txBody>
          </p:sp>
          <p:sp>
            <p:nvSpPr>
              <p:cNvPr id="93" name="Freeform 49"/>
              <p:cNvSpPr>
                <a:spLocks noChangeAspect="1"/>
              </p:cNvSpPr>
              <p:nvPr/>
            </p:nvSpPr>
            <p:spPr bwMode="auto">
              <a:xfrm>
                <a:off x="2381" y="928"/>
                <a:ext cx="16" cy="18"/>
              </a:xfrm>
              <a:custGeom>
                <a:avLst/>
                <a:gdLst>
                  <a:gd name="T0" fmla="*/ 0 w 16"/>
                  <a:gd name="T1" fmla="*/ 13 h 18"/>
                  <a:gd name="T2" fmla="*/ 9 w 16"/>
                  <a:gd name="T3" fmla="*/ 18 h 18"/>
                  <a:gd name="T4" fmla="*/ 9 w 16"/>
                  <a:gd name="T5" fmla="*/ 17 h 18"/>
                  <a:gd name="T6" fmla="*/ 9 w 16"/>
                  <a:gd name="T7" fmla="*/ 15 h 18"/>
                  <a:gd name="T8" fmla="*/ 11 w 16"/>
                  <a:gd name="T9" fmla="*/ 15 h 18"/>
                  <a:gd name="T10" fmla="*/ 11 w 16"/>
                  <a:gd name="T11" fmla="*/ 13 h 18"/>
                  <a:gd name="T12" fmla="*/ 11 w 16"/>
                  <a:gd name="T13" fmla="*/ 11 h 18"/>
                  <a:gd name="T14" fmla="*/ 11 w 16"/>
                  <a:gd name="T15" fmla="*/ 13 h 18"/>
                  <a:gd name="T16" fmla="*/ 11 w 16"/>
                  <a:gd name="T17" fmla="*/ 11 h 18"/>
                  <a:gd name="T18" fmla="*/ 11 w 16"/>
                  <a:gd name="T19" fmla="*/ 9 h 18"/>
                  <a:gd name="T20" fmla="*/ 12 w 16"/>
                  <a:gd name="T21" fmla="*/ 7 h 18"/>
                  <a:gd name="T22" fmla="*/ 12 w 16"/>
                  <a:gd name="T23" fmla="*/ 6 h 18"/>
                  <a:gd name="T24" fmla="*/ 12 w 16"/>
                  <a:gd name="T25" fmla="*/ 4 h 18"/>
                  <a:gd name="T26" fmla="*/ 14 w 16"/>
                  <a:gd name="T27" fmla="*/ 4 h 18"/>
                  <a:gd name="T28" fmla="*/ 14 w 16"/>
                  <a:gd name="T29" fmla="*/ 2 h 18"/>
                  <a:gd name="T30" fmla="*/ 16 w 16"/>
                  <a:gd name="T31" fmla="*/ 2 h 18"/>
                  <a:gd name="T32" fmla="*/ 16 w 16"/>
                  <a:gd name="T33" fmla="*/ 0 h 18"/>
                  <a:gd name="T34" fmla="*/ 14 w 16"/>
                  <a:gd name="T35" fmla="*/ 0 h 18"/>
                  <a:gd name="T36" fmla="*/ 14 w 16"/>
                  <a:gd name="T37" fmla="*/ 2 h 18"/>
                  <a:gd name="T38" fmla="*/ 12 w 16"/>
                  <a:gd name="T39" fmla="*/ 2 h 18"/>
                  <a:gd name="T40" fmla="*/ 12 w 16"/>
                  <a:gd name="T41" fmla="*/ 4 h 18"/>
                  <a:gd name="T42" fmla="*/ 11 w 16"/>
                  <a:gd name="T43" fmla="*/ 4 h 18"/>
                  <a:gd name="T44" fmla="*/ 11 w 16"/>
                  <a:gd name="T45" fmla="*/ 6 h 18"/>
                  <a:gd name="T46" fmla="*/ 11 w 16"/>
                  <a:gd name="T47" fmla="*/ 7 h 18"/>
                  <a:gd name="T48" fmla="*/ 9 w 16"/>
                  <a:gd name="T49" fmla="*/ 9 h 18"/>
                  <a:gd name="T50" fmla="*/ 9 w 16"/>
                  <a:gd name="T51" fmla="*/ 11 h 18"/>
                  <a:gd name="T52" fmla="*/ 9 w 16"/>
                  <a:gd name="T53" fmla="*/ 13 h 18"/>
                  <a:gd name="T54" fmla="*/ 7 w 16"/>
                  <a:gd name="T55" fmla="*/ 13 h 18"/>
                  <a:gd name="T56" fmla="*/ 7 w 16"/>
                  <a:gd name="T57" fmla="*/ 15 h 18"/>
                  <a:gd name="T58" fmla="*/ 3 w 16"/>
                  <a:gd name="T59" fmla="*/ 11 h 18"/>
                  <a:gd name="T60" fmla="*/ 0 w 16"/>
                  <a:gd name="T61" fmla="*/ 13 h 18"/>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16"/>
                  <a:gd name="T94" fmla="*/ 0 h 18"/>
                  <a:gd name="T95" fmla="*/ 16 w 16"/>
                  <a:gd name="T96" fmla="*/ 18 h 18"/>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16" h="18">
                    <a:moveTo>
                      <a:pt x="0" y="13"/>
                    </a:moveTo>
                    <a:lnTo>
                      <a:pt x="9" y="18"/>
                    </a:lnTo>
                    <a:lnTo>
                      <a:pt x="9" y="17"/>
                    </a:lnTo>
                    <a:lnTo>
                      <a:pt x="9" y="15"/>
                    </a:lnTo>
                    <a:lnTo>
                      <a:pt x="11" y="15"/>
                    </a:lnTo>
                    <a:lnTo>
                      <a:pt x="11" y="13"/>
                    </a:lnTo>
                    <a:lnTo>
                      <a:pt x="11" y="11"/>
                    </a:lnTo>
                    <a:lnTo>
                      <a:pt x="11" y="13"/>
                    </a:lnTo>
                    <a:lnTo>
                      <a:pt x="11" y="11"/>
                    </a:lnTo>
                    <a:lnTo>
                      <a:pt x="11" y="9"/>
                    </a:lnTo>
                    <a:lnTo>
                      <a:pt x="12" y="7"/>
                    </a:lnTo>
                    <a:lnTo>
                      <a:pt x="12" y="6"/>
                    </a:lnTo>
                    <a:lnTo>
                      <a:pt x="12" y="4"/>
                    </a:lnTo>
                    <a:lnTo>
                      <a:pt x="14" y="4"/>
                    </a:lnTo>
                    <a:lnTo>
                      <a:pt x="14" y="2"/>
                    </a:lnTo>
                    <a:lnTo>
                      <a:pt x="16" y="2"/>
                    </a:lnTo>
                    <a:lnTo>
                      <a:pt x="16" y="0"/>
                    </a:lnTo>
                    <a:lnTo>
                      <a:pt x="14" y="0"/>
                    </a:lnTo>
                    <a:lnTo>
                      <a:pt x="14" y="2"/>
                    </a:lnTo>
                    <a:lnTo>
                      <a:pt x="12" y="2"/>
                    </a:lnTo>
                    <a:lnTo>
                      <a:pt x="12" y="4"/>
                    </a:lnTo>
                    <a:lnTo>
                      <a:pt x="11" y="4"/>
                    </a:lnTo>
                    <a:lnTo>
                      <a:pt x="11" y="6"/>
                    </a:lnTo>
                    <a:lnTo>
                      <a:pt x="11" y="7"/>
                    </a:lnTo>
                    <a:lnTo>
                      <a:pt x="9" y="9"/>
                    </a:lnTo>
                    <a:lnTo>
                      <a:pt x="9" y="11"/>
                    </a:lnTo>
                    <a:lnTo>
                      <a:pt x="9" y="13"/>
                    </a:lnTo>
                    <a:lnTo>
                      <a:pt x="7" y="13"/>
                    </a:lnTo>
                    <a:lnTo>
                      <a:pt x="7" y="15"/>
                    </a:lnTo>
                    <a:lnTo>
                      <a:pt x="3" y="11"/>
                    </a:lnTo>
                    <a:lnTo>
                      <a:pt x="0" y="13"/>
                    </a:lnTo>
                    <a:close/>
                  </a:path>
                </a:pathLst>
              </a:custGeom>
              <a:grpFill/>
              <a:ln w="9525">
                <a:solidFill>
                  <a:srgbClr val="0066CC"/>
                </a:solidFill>
                <a:round/>
                <a:headEnd/>
                <a:tailEnd/>
              </a:ln>
            </p:spPr>
            <p:txBody>
              <a:bodyPr/>
              <a:lstStyle/>
              <a:p>
                <a:endParaRPr lang="cs-CZ" dirty="0"/>
              </a:p>
            </p:txBody>
          </p:sp>
          <p:sp>
            <p:nvSpPr>
              <p:cNvPr id="94" name="Freeform 50"/>
              <p:cNvSpPr>
                <a:spLocks noChangeAspect="1"/>
              </p:cNvSpPr>
              <p:nvPr/>
            </p:nvSpPr>
            <p:spPr bwMode="auto">
              <a:xfrm>
                <a:off x="2381" y="928"/>
                <a:ext cx="16" cy="18"/>
              </a:xfrm>
              <a:custGeom>
                <a:avLst/>
                <a:gdLst>
                  <a:gd name="T0" fmla="*/ 0 w 16"/>
                  <a:gd name="T1" fmla="*/ 13 h 18"/>
                  <a:gd name="T2" fmla="*/ 9 w 16"/>
                  <a:gd name="T3" fmla="*/ 18 h 18"/>
                  <a:gd name="T4" fmla="*/ 9 w 16"/>
                  <a:gd name="T5" fmla="*/ 17 h 18"/>
                  <a:gd name="T6" fmla="*/ 11 w 16"/>
                  <a:gd name="T7" fmla="*/ 15 h 18"/>
                  <a:gd name="T8" fmla="*/ 11 w 16"/>
                  <a:gd name="T9" fmla="*/ 13 h 18"/>
                  <a:gd name="T10" fmla="*/ 11 w 16"/>
                  <a:gd name="T11" fmla="*/ 11 h 18"/>
                  <a:gd name="T12" fmla="*/ 11 w 16"/>
                  <a:gd name="T13" fmla="*/ 9 h 18"/>
                  <a:gd name="T14" fmla="*/ 12 w 16"/>
                  <a:gd name="T15" fmla="*/ 7 h 18"/>
                  <a:gd name="T16" fmla="*/ 12 w 16"/>
                  <a:gd name="T17" fmla="*/ 4 h 18"/>
                  <a:gd name="T18" fmla="*/ 14 w 16"/>
                  <a:gd name="T19" fmla="*/ 4 h 18"/>
                  <a:gd name="T20" fmla="*/ 16 w 16"/>
                  <a:gd name="T21" fmla="*/ 2 h 18"/>
                  <a:gd name="T22" fmla="*/ 16 w 16"/>
                  <a:gd name="T23" fmla="*/ 0 h 18"/>
                  <a:gd name="T24" fmla="*/ 14 w 16"/>
                  <a:gd name="T25" fmla="*/ 2 h 18"/>
                  <a:gd name="T26" fmla="*/ 12 w 16"/>
                  <a:gd name="T27" fmla="*/ 2 h 18"/>
                  <a:gd name="T28" fmla="*/ 12 w 16"/>
                  <a:gd name="T29" fmla="*/ 4 h 18"/>
                  <a:gd name="T30" fmla="*/ 11 w 16"/>
                  <a:gd name="T31" fmla="*/ 6 h 18"/>
                  <a:gd name="T32" fmla="*/ 9 w 16"/>
                  <a:gd name="T33" fmla="*/ 9 h 18"/>
                  <a:gd name="T34" fmla="*/ 9 w 16"/>
                  <a:gd name="T35" fmla="*/ 11 h 18"/>
                  <a:gd name="T36" fmla="*/ 7 w 16"/>
                  <a:gd name="T37" fmla="*/ 13 h 18"/>
                  <a:gd name="T38" fmla="*/ 7 w 16"/>
                  <a:gd name="T39" fmla="*/ 15 h 18"/>
                  <a:gd name="T40" fmla="*/ 3 w 16"/>
                  <a:gd name="T41" fmla="*/ 11 h 18"/>
                  <a:gd name="T42" fmla="*/ 0 w 16"/>
                  <a:gd name="T43" fmla="*/ 13 h 18"/>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6"/>
                  <a:gd name="T67" fmla="*/ 0 h 18"/>
                  <a:gd name="T68" fmla="*/ 16 w 16"/>
                  <a:gd name="T69" fmla="*/ 18 h 18"/>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6" h="18">
                    <a:moveTo>
                      <a:pt x="0" y="13"/>
                    </a:moveTo>
                    <a:lnTo>
                      <a:pt x="9" y="18"/>
                    </a:lnTo>
                    <a:lnTo>
                      <a:pt x="9" y="17"/>
                    </a:lnTo>
                    <a:lnTo>
                      <a:pt x="11" y="15"/>
                    </a:lnTo>
                    <a:lnTo>
                      <a:pt x="11" y="13"/>
                    </a:lnTo>
                    <a:lnTo>
                      <a:pt x="11" y="11"/>
                    </a:lnTo>
                    <a:lnTo>
                      <a:pt x="11" y="9"/>
                    </a:lnTo>
                    <a:lnTo>
                      <a:pt x="12" y="7"/>
                    </a:lnTo>
                    <a:lnTo>
                      <a:pt x="12" y="4"/>
                    </a:lnTo>
                    <a:lnTo>
                      <a:pt x="14" y="4"/>
                    </a:lnTo>
                    <a:lnTo>
                      <a:pt x="16" y="2"/>
                    </a:lnTo>
                    <a:lnTo>
                      <a:pt x="16" y="0"/>
                    </a:lnTo>
                    <a:lnTo>
                      <a:pt x="14" y="2"/>
                    </a:lnTo>
                    <a:lnTo>
                      <a:pt x="12" y="2"/>
                    </a:lnTo>
                    <a:lnTo>
                      <a:pt x="12" y="4"/>
                    </a:lnTo>
                    <a:lnTo>
                      <a:pt x="11" y="6"/>
                    </a:lnTo>
                    <a:lnTo>
                      <a:pt x="9" y="9"/>
                    </a:lnTo>
                    <a:lnTo>
                      <a:pt x="9" y="11"/>
                    </a:lnTo>
                    <a:lnTo>
                      <a:pt x="7" y="13"/>
                    </a:lnTo>
                    <a:lnTo>
                      <a:pt x="7" y="15"/>
                    </a:lnTo>
                    <a:lnTo>
                      <a:pt x="3" y="11"/>
                    </a:lnTo>
                    <a:lnTo>
                      <a:pt x="0" y="13"/>
                    </a:lnTo>
                  </a:path>
                </a:pathLst>
              </a:custGeom>
              <a:grpFill/>
              <a:ln w="0">
                <a:solidFill>
                  <a:srgbClr val="0066CC"/>
                </a:solidFill>
                <a:round/>
                <a:headEnd/>
                <a:tailEnd/>
              </a:ln>
            </p:spPr>
            <p:txBody>
              <a:bodyPr/>
              <a:lstStyle/>
              <a:p>
                <a:endParaRPr lang="cs-CZ" dirty="0"/>
              </a:p>
            </p:txBody>
          </p:sp>
          <p:sp>
            <p:nvSpPr>
              <p:cNvPr id="95" name="Freeform 51"/>
              <p:cNvSpPr>
                <a:spLocks noChangeAspect="1"/>
              </p:cNvSpPr>
              <p:nvPr/>
            </p:nvSpPr>
            <p:spPr bwMode="auto">
              <a:xfrm>
                <a:off x="2381" y="965"/>
                <a:ext cx="18" cy="18"/>
              </a:xfrm>
              <a:custGeom>
                <a:avLst/>
                <a:gdLst>
                  <a:gd name="T0" fmla="*/ 0 w 18"/>
                  <a:gd name="T1" fmla="*/ 13 h 18"/>
                  <a:gd name="T2" fmla="*/ 9 w 18"/>
                  <a:gd name="T3" fmla="*/ 18 h 18"/>
                  <a:gd name="T4" fmla="*/ 11 w 18"/>
                  <a:gd name="T5" fmla="*/ 18 h 18"/>
                  <a:gd name="T6" fmla="*/ 11 w 18"/>
                  <a:gd name="T7" fmla="*/ 17 h 18"/>
                  <a:gd name="T8" fmla="*/ 11 w 18"/>
                  <a:gd name="T9" fmla="*/ 15 h 18"/>
                  <a:gd name="T10" fmla="*/ 11 w 18"/>
                  <a:gd name="T11" fmla="*/ 13 h 18"/>
                  <a:gd name="T12" fmla="*/ 11 w 18"/>
                  <a:gd name="T13" fmla="*/ 11 h 18"/>
                  <a:gd name="T14" fmla="*/ 12 w 18"/>
                  <a:gd name="T15" fmla="*/ 11 h 18"/>
                  <a:gd name="T16" fmla="*/ 12 w 18"/>
                  <a:gd name="T17" fmla="*/ 9 h 18"/>
                  <a:gd name="T18" fmla="*/ 12 w 18"/>
                  <a:gd name="T19" fmla="*/ 7 h 18"/>
                  <a:gd name="T20" fmla="*/ 12 w 18"/>
                  <a:gd name="T21" fmla="*/ 5 h 18"/>
                  <a:gd name="T22" fmla="*/ 14 w 18"/>
                  <a:gd name="T23" fmla="*/ 5 h 18"/>
                  <a:gd name="T24" fmla="*/ 14 w 18"/>
                  <a:gd name="T25" fmla="*/ 4 h 18"/>
                  <a:gd name="T26" fmla="*/ 14 w 18"/>
                  <a:gd name="T27" fmla="*/ 2 h 18"/>
                  <a:gd name="T28" fmla="*/ 16 w 18"/>
                  <a:gd name="T29" fmla="*/ 2 h 18"/>
                  <a:gd name="T30" fmla="*/ 16 w 18"/>
                  <a:gd name="T31" fmla="*/ 0 h 18"/>
                  <a:gd name="T32" fmla="*/ 18 w 18"/>
                  <a:gd name="T33" fmla="*/ 0 h 18"/>
                  <a:gd name="T34" fmla="*/ 16 w 18"/>
                  <a:gd name="T35" fmla="*/ 0 h 18"/>
                  <a:gd name="T36" fmla="*/ 16 w 18"/>
                  <a:gd name="T37" fmla="*/ 2 h 18"/>
                  <a:gd name="T38" fmla="*/ 14 w 18"/>
                  <a:gd name="T39" fmla="*/ 2 h 18"/>
                  <a:gd name="T40" fmla="*/ 12 w 18"/>
                  <a:gd name="T41" fmla="*/ 4 h 18"/>
                  <a:gd name="T42" fmla="*/ 12 w 18"/>
                  <a:gd name="T43" fmla="*/ 5 h 18"/>
                  <a:gd name="T44" fmla="*/ 11 w 18"/>
                  <a:gd name="T45" fmla="*/ 5 h 18"/>
                  <a:gd name="T46" fmla="*/ 11 w 18"/>
                  <a:gd name="T47" fmla="*/ 7 h 18"/>
                  <a:gd name="T48" fmla="*/ 11 w 18"/>
                  <a:gd name="T49" fmla="*/ 9 h 18"/>
                  <a:gd name="T50" fmla="*/ 9 w 18"/>
                  <a:gd name="T51" fmla="*/ 11 h 18"/>
                  <a:gd name="T52" fmla="*/ 9 w 18"/>
                  <a:gd name="T53" fmla="*/ 13 h 18"/>
                  <a:gd name="T54" fmla="*/ 9 w 18"/>
                  <a:gd name="T55" fmla="*/ 15 h 18"/>
                  <a:gd name="T56" fmla="*/ 3 w 18"/>
                  <a:gd name="T57" fmla="*/ 11 h 18"/>
                  <a:gd name="T58" fmla="*/ 0 w 18"/>
                  <a:gd name="T59" fmla="*/ 13 h 18"/>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18"/>
                  <a:gd name="T91" fmla="*/ 0 h 18"/>
                  <a:gd name="T92" fmla="*/ 18 w 18"/>
                  <a:gd name="T93" fmla="*/ 18 h 18"/>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18" h="18">
                    <a:moveTo>
                      <a:pt x="0" y="13"/>
                    </a:moveTo>
                    <a:lnTo>
                      <a:pt x="9" y="18"/>
                    </a:lnTo>
                    <a:lnTo>
                      <a:pt x="11" y="18"/>
                    </a:lnTo>
                    <a:lnTo>
                      <a:pt x="11" y="17"/>
                    </a:lnTo>
                    <a:lnTo>
                      <a:pt x="11" y="15"/>
                    </a:lnTo>
                    <a:lnTo>
                      <a:pt x="11" y="13"/>
                    </a:lnTo>
                    <a:lnTo>
                      <a:pt x="11" y="11"/>
                    </a:lnTo>
                    <a:lnTo>
                      <a:pt x="12" y="11"/>
                    </a:lnTo>
                    <a:lnTo>
                      <a:pt x="12" y="9"/>
                    </a:lnTo>
                    <a:lnTo>
                      <a:pt x="12" y="7"/>
                    </a:lnTo>
                    <a:lnTo>
                      <a:pt x="12" y="5"/>
                    </a:lnTo>
                    <a:lnTo>
                      <a:pt x="14" y="5"/>
                    </a:lnTo>
                    <a:lnTo>
                      <a:pt x="14" y="4"/>
                    </a:lnTo>
                    <a:lnTo>
                      <a:pt x="14" y="2"/>
                    </a:lnTo>
                    <a:lnTo>
                      <a:pt x="16" y="2"/>
                    </a:lnTo>
                    <a:lnTo>
                      <a:pt x="16" y="0"/>
                    </a:lnTo>
                    <a:lnTo>
                      <a:pt x="18" y="0"/>
                    </a:lnTo>
                    <a:lnTo>
                      <a:pt x="16" y="0"/>
                    </a:lnTo>
                    <a:lnTo>
                      <a:pt x="16" y="2"/>
                    </a:lnTo>
                    <a:lnTo>
                      <a:pt x="14" y="2"/>
                    </a:lnTo>
                    <a:lnTo>
                      <a:pt x="12" y="4"/>
                    </a:lnTo>
                    <a:lnTo>
                      <a:pt x="12" y="5"/>
                    </a:lnTo>
                    <a:lnTo>
                      <a:pt x="11" y="5"/>
                    </a:lnTo>
                    <a:lnTo>
                      <a:pt x="11" y="7"/>
                    </a:lnTo>
                    <a:lnTo>
                      <a:pt x="11" y="9"/>
                    </a:lnTo>
                    <a:lnTo>
                      <a:pt x="9" y="11"/>
                    </a:lnTo>
                    <a:lnTo>
                      <a:pt x="9" y="13"/>
                    </a:lnTo>
                    <a:lnTo>
                      <a:pt x="9" y="15"/>
                    </a:lnTo>
                    <a:lnTo>
                      <a:pt x="3" y="11"/>
                    </a:lnTo>
                    <a:lnTo>
                      <a:pt x="0" y="13"/>
                    </a:lnTo>
                    <a:close/>
                  </a:path>
                </a:pathLst>
              </a:custGeom>
              <a:grpFill/>
              <a:ln w="9525">
                <a:solidFill>
                  <a:srgbClr val="0066CC"/>
                </a:solidFill>
                <a:round/>
                <a:headEnd/>
                <a:tailEnd/>
              </a:ln>
            </p:spPr>
            <p:txBody>
              <a:bodyPr/>
              <a:lstStyle/>
              <a:p>
                <a:endParaRPr lang="cs-CZ" dirty="0"/>
              </a:p>
            </p:txBody>
          </p:sp>
          <p:sp>
            <p:nvSpPr>
              <p:cNvPr id="96" name="Freeform 52"/>
              <p:cNvSpPr>
                <a:spLocks noChangeAspect="1"/>
              </p:cNvSpPr>
              <p:nvPr/>
            </p:nvSpPr>
            <p:spPr bwMode="auto">
              <a:xfrm>
                <a:off x="2381" y="965"/>
                <a:ext cx="18" cy="18"/>
              </a:xfrm>
              <a:custGeom>
                <a:avLst/>
                <a:gdLst>
                  <a:gd name="T0" fmla="*/ 0 w 18"/>
                  <a:gd name="T1" fmla="*/ 13 h 18"/>
                  <a:gd name="T2" fmla="*/ 9 w 18"/>
                  <a:gd name="T3" fmla="*/ 18 h 18"/>
                  <a:gd name="T4" fmla="*/ 11 w 18"/>
                  <a:gd name="T5" fmla="*/ 17 h 18"/>
                  <a:gd name="T6" fmla="*/ 11 w 18"/>
                  <a:gd name="T7" fmla="*/ 15 h 18"/>
                  <a:gd name="T8" fmla="*/ 11 w 18"/>
                  <a:gd name="T9" fmla="*/ 13 h 18"/>
                  <a:gd name="T10" fmla="*/ 11 w 18"/>
                  <a:gd name="T11" fmla="*/ 11 h 18"/>
                  <a:gd name="T12" fmla="*/ 12 w 18"/>
                  <a:gd name="T13" fmla="*/ 9 h 18"/>
                  <a:gd name="T14" fmla="*/ 12 w 18"/>
                  <a:gd name="T15" fmla="*/ 7 h 18"/>
                  <a:gd name="T16" fmla="*/ 14 w 18"/>
                  <a:gd name="T17" fmla="*/ 4 h 18"/>
                  <a:gd name="T18" fmla="*/ 16 w 18"/>
                  <a:gd name="T19" fmla="*/ 2 h 18"/>
                  <a:gd name="T20" fmla="*/ 18 w 18"/>
                  <a:gd name="T21" fmla="*/ 0 h 18"/>
                  <a:gd name="T22" fmla="*/ 16 w 18"/>
                  <a:gd name="T23" fmla="*/ 0 h 18"/>
                  <a:gd name="T24" fmla="*/ 14 w 18"/>
                  <a:gd name="T25" fmla="*/ 2 h 18"/>
                  <a:gd name="T26" fmla="*/ 12 w 18"/>
                  <a:gd name="T27" fmla="*/ 4 h 18"/>
                  <a:gd name="T28" fmla="*/ 11 w 18"/>
                  <a:gd name="T29" fmla="*/ 5 h 18"/>
                  <a:gd name="T30" fmla="*/ 11 w 18"/>
                  <a:gd name="T31" fmla="*/ 9 h 18"/>
                  <a:gd name="T32" fmla="*/ 9 w 18"/>
                  <a:gd name="T33" fmla="*/ 11 h 18"/>
                  <a:gd name="T34" fmla="*/ 9 w 18"/>
                  <a:gd name="T35" fmla="*/ 13 h 18"/>
                  <a:gd name="T36" fmla="*/ 9 w 18"/>
                  <a:gd name="T37" fmla="*/ 15 h 18"/>
                  <a:gd name="T38" fmla="*/ 3 w 18"/>
                  <a:gd name="T39" fmla="*/ 11 h 18"/>
                  <a:gd name="T40" fmla="*/ 0 w 18"/>
                  <a:gd name="T41" fmla="*/ 13 h 1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8"/>
                  <a:gd name="T64" fmla="*/ 0 h 18"/>
                  <a:gd name="T65" fmla="*/ 18 w 18"/>
                  <a:gd name="T66" fmla="*/ 18 h 18"/>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8" h="18">
                    <a:moveTo>
                      <a:pt x="0" y="13"/>
                    </a:moveTo>
                    <a:lnTo>
                      <a:pt x="9" y="18"/>
                    </a:lnTo>
                    <a:lnTo>
                      <a:pt x="11" y="17"/>
                    </a:lnTo>
                    <a:lnTo>
                      <a:pt x="11" y="15"/>
                    </a:lnTo>
                    <a:lnTo>
                      <a:pt x="11" y="13"/>
                    </a:lnTo>
                    <a:lnTo>
                      <a:pt x="11" y="11"/>
                    </a:lnTo>
                    <a:lnTo>
                      <a:pt x="12" y="9"/>
                    </a:lnTo>
                    <a:lnTo>
                      <a:pt x="12" y="7"/>
                    </a:lnTo>
                    <a:lnTo>
                      <a:pt x="14" y="4"/>
                    </a:lnTo>
                    <a:lnTo>
                      <a:pt x="16" y="2"/>
                    </a:lnTo>
                    <a:lnTo>
                      <a:pt x="18" y="0"/>
                    </a:lnTo>
                    <a:lnTo>
                      <a:pt x="16" y="0"/>
                    </a:lnTo>
                    <a:lnTo>
                      <a:pt x="14" y="2"/>
                    </a:lnTo>
                    <a:lnTo>
                      <a:pt x="12" y="4"/>
                    </a:lnTo>
                    <a:lnTo>
                      <a:pt x="11" y="5"/>
                    </a:lnTo>
                    <a:lnTo>
                      <a:pt x="11" y="9"/>
                    </a:lnTo>
                    <a:lnTo>
                      <a:pt x="9" y="11"/>
                    </a:lnTo>
                    <a:lnTo>
                      <a:pt x="9" y="13"/>
                    </a:lnTo>
                    <a:lnTo>
                      <a:pt x="9" y="15"/>
                    </a:lnTo>
                    <a:lnTo>
                      <a:pt x="3" y="11"/>
                    </a:lnTo>
                    <a:lnTo>
                      <a:pt x="0" y="13"/>
                    </a:lnTo>
                  </a:path>
                </a:pathLst>
              </a:custGeom>
              <a:grpFill/>
              <a:ln w="0">
                <a:solidFill>
                  <a:srgbClr val="0066CC"/>
                </a:solidFill>
                <a:round/>
                <a:headEnd/>
                <a:tailEnd/>
              </a:ln>
            </p:spPr>
            <p:txBody>
              <a:bodyPr/>
              <a:lstStyle/>
              <a:p>
                <a:endParaRPr lang="cs-CZ" dirty="0"/>
              </a:p>
            </p:txBody>
          </p:sp>
          <p:sp>
            <p:nvSpPr>
              <p:cNvPr id="97" name="Freeform 53"/>
              <p:cNvSpPr>
                <a:spLocks noChangeAspect="1"/>
              </p:cNvSpPr>
              <p:nvPr/>
            </p:nvSpPr>
            <p:spPr bwMode="auto">
              <a:xfrm>
                <a:off x="2381" y="891"/>
                <a:ext cx="18" cy="19"/>
              </a:xfrm>
              <a:custGeom>
                <a:avLst/>
                <a:gdLst>
                  <a:gd name="T0" fmla="*/ 0 w 18"/>
                  <a:gd name="T1" fmla="*/ 13 h 19"/>
                  <a:gd name="T2" fmla="*/ 9 w 18"/>
                  <a:gd name="T3" fmla="*/ 19 h 19"/>
                  <a:gd name="T4" fmla="*/ 9 w 18"/>
                  <a:gd name="T5" fmla="*/ 17 h 19"/>
                  <a:gd name="T6" fmla="*/ 11 w 18"/>
                  <a:gd name="T7" fmla="*/ 17 h 19"/>
                  <a:gd name="T8" fmla="*/ 11 w 18"/>
                  <a:gd name="T9" fmla="*/ 15 h 19"/>
                  <a:gd name="T10" fmla="*/ 11 w 18"/>
                  <a:gd name="T11" fmla="*/ 13 h 19"/>
                  <a:gd name="T12" fmla="*/ 11 w 18"/>
                  <a:gd name="T13" fmla="*/ 11 h 19"/>
                  <a:gd name="T14" fmla="*/ 11 w 18"/>
                  <a:gd name="T15" fmla="*/ 13 h 19"/>
                  <a:gd name="T16" fmla="*/ 11 w 18"/>
                  <a:gd name="T17" fmla="*/ 11 h 19"/>
                  <a:gd name="T18" fmla="*/ 11 w 18"/>
                  <a:gd name="T19" fmla="*/ 9 h 19"/>
                  <a:gd name="T20" fmla="*/ 12 w 18"/>
                  <a:gd name="T21" fmla="*/ 9 h 19"/>
                  <a:gd name="T22" fmla="*/ 12 w 18"/>
                  <a:gd name="T23" fmla="*/ 7 h 19"/>
                  <a:gd name="T24" fmla="*/ 12 w 18"/>
                  <a:gd name="T25" fmla="*/ 6 h 19"/>
                  <a:gd name="T26" fmla="*/ 14 w 18"/>
                  <a:gd name="T27" fmla="*/ 4 h 19"/>
                  <a:gd name="T28" fmla="*/ 14 w 18"/>
                  <a:gd name="T29" fmla="*/ 2 h 19"/>
                  <a:gd name="T30" fmla="*/ 16 w 18"/>
                  <a:gd name="T31" fmla="*/ 2 h 19"/>
                  <a:gd name="T32" fmla="*/ 16 w 18"/>
                  <a:gd name="T33" fmla="*/ 0 h 19"/>
                  <a:gd name="T34" fmla="*/ 18 w 18"/>
                  <a:gd name="T35" fmla="*/ 0 h 19"/>
                  <a:gd name="T36" fmla="*/ 16 w 18"/>
                  <a:gd name="T37" fmla="*/ 0 h 19"/>
                  <a:gd name="T38" fmla="*/ 16 w 18"/>
                  <a:gd name="T39" fmla="*/ 2 h 19"/>
                  <a:gd name="T40" fmla="*/ 14 w 18"/>
                  <a:gd name="T41" fmla="*/ 2 h 19"/>
                  <a:gd name="T42" fmla="*/ 12 w 18"/>
                  <a:gd name="T43" fmla="*/ 2 h 19"/>
                  <a:gd name="T44" fmla="*/ 12 w 18"/>
                  <a:gd name="T45" fmla="*/ 4 h 19"/>
                  <a:gd name="T46" fmla="*/ 12 w 18"/>
                  <a:gd name="T47" fmla="*/ 6 h 19"/>
                  <a:gd name="T48" fmla="*/ 11 w 18"/>
                  <a:gd name="T49" fmla="*/ 6 h 19"/>
                  <a:gd name="T50" fmla="*/ 11 w 18"/>
                  <a:gd name="T51" fmla="*/ 7 h 19"/>
                  <a:gd name="T52" fmla="*/ 11 w 18"/>
                  <a:gd name="T53" fmla="*/ 9 h 19"/>
                  <a:gd name="T54" fmla="*/ 9 w 18"/>
                  <a:gd name="T55" fmla="*/ 9 h 19"/>
                  <a:gd name="T56" fmla="*/ 9 w 18"/>
                  <a:gd name="T57" fmla="*/ 11 h 19"/>
                  <a:gd name="T58" fmla="*/ 9 w 18"/>
                  <a:gd name="T59" fmla="*/ 13 h 19"/>
                  <a:gd name="T60" fmla="*/ 9 w 18"/>
                  <a:gd name="T61" fmla="*/ 15 h 19"/>
                  <a:gd name="T62" fmla="*/ 7 w 18"/>
                  <a:gd name="T63" fmla="*/ 15 h 19"/>
                  <a:gd name="T64" fmla="*/ 3 w 18"/>
                  <a:gd name="T65" fmla="*/ 11 h 19"/>
                  <a:gd name="T66" fmla="*/ 0 w 18"/>
                  <a:gd name="T67" fmla="*/ 13 h 19"/>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8"/>
                  <a:gd name="T103" fmla="*/ 0 h 19"/>
                  <a:gd name="T104" fmla="*/ 18 w 18"/>
                  <a:gd name="T105" fmla="*/ 19 h 19"/>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8" h="19">
                    <a:moveTo>
                      <a:pt x="0" y="13"/>
                    </a:moveTo>
                    <a:lnTo>
                      <a:pt x="9" y="19"/>
                    </a:lnTo>
                    <a:lnTo>
                      <a:pt x="9" y="17"/>
                    </a:lnTo>
                    <a:lnTo>
                      <a:pt x="11" y="17"/>
                    </a:lnTo>
                    <a:lnTo>
                      <a:pt x="11" y="15"/>
                    </a:lnTo>
                    <a:lnTo>
                      <a:pt x="11" y="13"/>
                    </a:lnTo>
                    <a:lnTo>
                      <a:pt x="11" y="11"/>
                    </a:lnTo>
                    <a:lnTo>
                      <a:pt x="11" y="13"/>
                    </a:lnTo>
                    <a:lnTo>
                      <a:pt x="11" y="11"/>
                    </a:lnTo>
                    <a:lnTo>
                      <a:pt x="11" y="9"/>
                    </a:lnTo>
                    <a:lnTo>
                      <a:pt x="12" y="9"/>
                    </a:lnTo>
                    <a:lnTo>
                      <a:pt x="12" y="7"/>
                    </a:lnTo>
                    <a:lnTo>
                      <a:pt x="12" y="6"/>
                    </a:lnTo>
                    <a:lnTo>
                      <a:pt x="14" y="4"/>
                    </a:lnTo>
                    <a:lnTo>
                      <a:pt x="14" y="2"/>
                    </a:lnTo>
                    <a:lnTo>
                      <a:pt x="16" y="2"/>
                    </a:lnTo>
                    <a:lnTo>
                      <a:pt x="16" y="0"/>
                    </a:lnTo>
                    <a:lnTo>
                      <a:pt x="18" y="0"/>
                    </a:lnTo>
                    <a:lnTo>
                      <a:pt x="16" y="0"/>
                    </a:lnTo>
                    <a:lnTo>
                      <a:pt x="16" y="2"/>
                    </a:lnTo>
                    <a:lnTo>
                      <a:pt x="14" y="2"/>
                    </a:lnTo>
                    <a:lnTo>
                      <a:pt x="12" y="2"/>
                    </a:lnTo>
                    <a:lnTo>
                      <a:pt x="12" y="4"/>
                    </a:lnTo>
                    <a:lnTo>
                      <a:pt x="12" y="6"/>
                    </a:lnTo>
                    <a:lnTo>
                      <a:pt x="11" y="6"/>
                    </a:lnTo>
                    <a:lnTo>
                      <a:pt x="11" y="7"/>
                    </a:lnTo>
                    <a:lnTo>
                      <a:pt x="11" y="9"/>
                    </a:lnTo>
                    <a:lnTo>
                      <a:pt x="9" y="9"/>
                    </a:lnTo>
                    <a:lnTo>
                      <a:pt x="9" y="11"/>
                    </a:lnTo>
                    <a:lnTo>
                      <a:pt x="9" y="13"/>
                    </a:lnTo>
                    <a:lnTo>
                      <a:pt x="9" y="15"/>
                    </a:lnTo>
                    <a:lnTo>
                      <a:pt x="7" y="15"/>
                    </a:lnTo>
                    <a:lnTo>
                      <a:pt x="3" y="11"/>
                    </a:lnTo>
                    <a:lnTo>
                      <a:pt x="0" y="13"/>
                    </a:lnTo>
                    <a:close/>
                  </a:path>
                </a:pathLst>
              </a:custGeom>
              <a:grpFill/>
              <a:ln w="9525">
                <a:solidFill>
                  <a:srgbClr val="0066CC"/>
                </a:solidFill>
                <a:round/>
                <a:headEnd/>
                <a:tailEnd/>
              </a:ln>
            </p:spPr>
            <p:txBody>
              <a:bodyPr/>
              <a:lstStyle/>
              <a:p>
                <a:endParaRPr lang="cs-CZ" dirty="0"/>
              </a:p>
            </p:txBody>
          </p:sp>
          <p:sp>
            <p:nvSpPr>
              <p:cNvPr id="98" name="Freeform 54"/>
              <p:cNvSpPr>
                <a:spLocks noChangeAspect="1"/>
              </p:cNvSpPr>
              <p:nvPr/>
            </p:nvSpPr>
            <p:spPr bwMode="auto">
              <a:xfrm>
                <a:off x="2381" y="891"/>
                <a:ext cx="18" cy="19"/>
              </a:xfrm>
              <a:custGeom>
                <a:avLst/>
                <a:gdLst>
                  <a:gd name="T0" fmla="*/ 0 w 18"/>
                  <a:gd name="T1" fmla="*/ 13 h 19"/>
                  <a:gd name="T2" fmla="*/ 9 w 18"/>
                  <a:gd name="T3" fmla="*/ 19 h 19"/>
                  <a:gd name="T4" fmla="*/ 11 w 18"/>
                  <a:gd name="T5" fmla="*/ 15 h 19"/>
                  <a:gd name="T6" fmla="*/ 11 w 18"/>
                  <a:gd name="T7" fmla="*/ 13 h 19"/>
                  <a:gd name="T8" fmla="*/ 11 w 18"/>
                  <a:gd name="T9" fmla="*/ 11 h 19"/>
                  <a:gd name="T10" fmla="*/ 12 w 18"/>
                  <a:gd name="T11" fmla="*/ 9 h 19"/>
                  <a:gd name="T12" fmla="*/ 12 w 18"/>
                  <a:gd name="T13" fmla="*/ 7 h 19"/>
                  <a:gd name="T14" fmla="*/ 14 w 18"/>
                  <a:gd name="T15" fmla="*/ 4 h 19"/>
                  <a:gd name="T16" fmla="*/ 16 w 18"/>
                  <a:gd name="T17" fmla="*/ 2 h 19"/>
                  <a:gd name="T18" fmla="*/ 16 w 18"/>
                  <a:gd name="T19" fmla="*/ 0 h 19"/>
                  <a:gd name="T20" fmla="*/ 18 w 18"/>
                  <a:gd name="T21" fmla="*/ 0 h 19"/>
                  <a:gd name="T22" fmla="*/ 16 w 18"/>
                  <a:gd name="T23" fmla="*/ 0 h 19"/>
                  <a:gd name="T24" fmla="*/ 14 w 18"/>
                  <a:gd name="T25" fmla="*/ 2 h 19"/>
                  <a:gd name="T26" fmla="*/ 12 w 18"/>
                  <a:gd name="T27" fmla="*/ 4 h 19"/>
                  <a:gd name="T28" fmla="*/ 11 w 18"/>
                  <a:gd name="T29" fmla="*/ 6 h 19"/>
                  <a:gd name="T30" fmla="*/ 11 w 18"/>
                  <a:gd name="T31" fmla="*/ 9 h 19"/>
                  <a:gd name="T32" fmla="*/ 9 w 18"/>
                  <a:gd name="T33" fmla="*/ 11 h 19"/>
                  <a:gd name="T34" fmla="*/ 9 w 18"/>
                  <a:gd name="T35" fmla="*/ 13 h 19"/>
                  <a:gd name="T36" fmla="*/ 7 w 18"/>
                  <a:gd name="T37" fmla="*/ 15 h 19"/>
                  <a:gd name="T38" fmla="*/ 3 w 18"/>
                  <a:gd name="T39" fmla="*/ 11 h 19"/>
                  <a:gd name="T40" fmla="*/ 0 w 18"/>
                  <a:gd name="T41" fmla="*/ 13 h 1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8"/>
                  <a:gd name="T64" fmla="*/ 0 h 19"/>
                  <a:gd name="T65" fmla="*/ 18 w 18"/>
                  <a:gd name="T66" fmla="*/ 19 h 1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8" h="19">
                    <a:moveTo>
                      <a:pt x="0" y="13"/>
                    </a:moveTo>
                    <a:lnTo>
                      <a:pt x="9" y="19"/>
                    </a:lnTo>
                    <a:lnTo>
                      <a:pt x="11" y="15"/>
                    </a:lnTo>
                    <a:lnTo>
                      <a:pt x="11" y="13"/>
                    </a:lnTo>
                    <a:lnTo>
                      <a:pt x="11" y="11"/>
                    </a:lnTo>
                    <a:lnTo>
                      <a:pt x="12" y="9"/>
                    </a:lnTo>
                    <a:lnTo>
                      <a:pt x="12" y="7"/>
                    </a:lnTo>
                    <a:lnTo>
                      <a:pt x="14" y="4"/>
                    </a:lnTo>
                    <a:lnTo>
                      <a:pt x="16" y="2"/>
                    </a:lnTo>
                    <a:lnTo>
                      <a:pt x="16" y="0"/>
                    </a:lnTo>
                    <a:lnTo>
                      <a:pt x="18" y="0"/>
                    </a:lnTo>
                    <a:lnTo>
                      <a:pt x="16" y="0"/>
                    </a:lnTo>
                    <a:lnTo>
                      <a:pt x="14" y="2"/>
                    </a:lnTo>
                    <a:lnTo>
                      <a:pt x="12" y="4"/>
                    </a:lnTo>
                    <a:lnTo>
                      <a:pt x="11" y="6"/>
                    </a:lnTo>
                    <a:lnTo>
                      <a:pt x="11" y="9"/>
                    </a:lnTo>
                    <a:lnTo>
                      <a:pt x="9" y="11"/>
                    </a:lnTo>
                    <a:lnTo>
                      <a:pt x="9" y="13"/>
                    </a:lnTo>
                    <a:lnTo>
                      <a:pt x="7" y="15"/>
                    </a:lnTo>
                    <a:lnTo>
                      <a:pt x="3" y="11"/>
                    </a:lnTo>
                    <a:lnTo>
                      <a:pt x="0" y="13"/>
                    </a:lnTo>
                  </a:path>
                </a:pathLst>
              </a:custGeom>
              <a:grpFill/>
              <a:ln w="0">
                <a:solidFill>
                  <a:srgbClr val="0066CC"/>
                </a:solidFill>
                <a:round/>
                <a:headEnd/>
                <a:tailEnd/>
              </a:ln>
            </p:spPr>
            <p:txBody>
              <a:bodyPr/>
              <a:lstStyle/>
              <a:p>
                <a:endParaRPr lang="cs-CZ" dirty="0"/>
              </a:p>
            </p:txBody>
          </p:sp>
          <p:sp>
            <p:nvSpPr>
              <p:cNvPr id="99" name="Freeform 55"/>
              <p:cNvSpPr>
                <a:spLocks noChangeAspect="1"/>
              </p:cNvSpPr>
              <p:nvPr/>
            </p:nvSpPr>
            <p:spPr bwMode="auto">
              <a:xfrm>
                <a:off x="2379" y="852"/>
                <a:ext cx="18" cy="21"/>
              </a:xfrm>
              <a:custGeom>
                <a:avLst/>
                <a:gdLst>
                  <a:gd name="T0" fmla="*/ 0 w 18"/>
                  <a:gd name="T1" fmla="*/ 15 h 21"/>
                  <a:gd name="T2" fmla="*/ 11 w 18"/>
                  <a:gd name="T3" fmla="*/ 21 h 21"/>
                  <a:gd name="T4" fmla="*/ 11 w 18"/>
                  <a:gd name="T5" fmla="*/ 19 h 21"/>
                  <a:gd name="T6" fmla="*/ 11 w 18"/>
                  <a:gd name="T7" fmla="*/ 17 h 21"/>
                  <a:gd name="T8" fmla="*/ 11 w 18"/>
                  <a:gd name="T9" fmla="*/ 15 h 21"/>
                  <a:gd name="T10" fmla="*/ 11 w 18"/>
                  <a:gd name="T11" fmla="*/ 13 h 21"/>
                  <a:gd name="T12" fmla="*/ 13 w 18"/>
                  <a:gd name="T13" fmla="*/ 13 h 21"/>
                  <a:gd name="T14" fmla="*/ 13 w 18"/>
                  <a:gd name="T15" fmla="*/ 11 h 21"/>
                  <a:gd name="T16" fmla="*/ 13 w 18"/>
                  <a:gd name="T17" fmla="*/ 9 h 21"/>
                  <a:gd name="T18" fmla="*/ 13 w 18"/>
                  <a:gd name="T19" fmla="*/ 8 h 21"/>
                  <a:gd name="T20" fmla="*/ 14 w 18"/>
                  <a:gd name="T21" fmla="*/ 8 h 21"/>
                  <a:gd name="T22" fmla="*/ 14 w 18"/>
                  <a:gd name="T23" fmla="*/ 6 h 21"/>
                  <a:gd name="T24" fmla="*/ 14 w 18"/>
                  <a:gd name="T25" fmla="*/ 4 h 21"/>
                  <a:gd name="T26" fmla="*/ 16 w 18"/>
                  <a:gd name="T27" fmla="*/ 4 h 21"/>
                  <a:gd name="T28" fmla="*/ 16 w 18"/>
                  <a:gd name="T29" fmla="*/ 2 h 21"/>
                  <a:gd name="T30" fmla="*/ 18 w 18"/>
                  <a:gd name="T31" fmla="*/ 2 h 21"/>
                  <a:gd name="T32" fmla="*/ 18 w 18"/>
                  <a:gd name="T33" fmla="*/ 0 h 21"/>
                  <a:gd name="T34" fmla="*/ 18 w 18"/>
                  <a:gd name="T35" fmla="*/ 2 h 21"/>
                  <a:gd name="T36" fmla="*/ 16 w 18"/>
                  <a:gd name="T37" fmla="*/ 2 h 21"/>
                  <a:gd name="T38" fmla="*/ 14 w 18"/>
                  <a:gd name="T39" fmla="*/ 2 h 21"/>
                  <a:gd name="T40" fmla="*/ 14 w 18"/>
                  <a:gd name="T41" fmla="*/ 4 h 21"/>
                  <a:gd name="T42" fmla="*/ 13 w 18"/>
                  <a:gd name="T43" fmla="*/ 4 h 21"/>
                  <a:gd name="T44" fmla="*/ 13 w 18"/>
                  <a:gd name="T45" fmla="*/ 6 h 21"/>
                  <a:gd name="T46" fmla="*/ 13 w 18"/>
                  <a:gd name="T47" fmla="*/ 8 h 21"/>
                  <a:gd name="T48" fmla="*/ 11 w 18"/>
                  <a:gd name="T49" fmla="*/ 8 h 21"/>
                  <a:gd name="T50" fmla="*/ 11 w 18"/>
                  <a:gd name="T51" fmla="*/ 9 h 21"/>
                  <a:gd name="T52" fmla="*/ 11 w 18"/>
                  <a:gd name="T53" fmla="*/ 11 h 21"/>
                  <a:gd name="T54" fmla="*/ 9 w 18"/>
                  <a:gd name="T55" fmla="*/ 13 h 21"/>
                  <a:gd name="T56" fmla="*/ 9 w 18"/>
                  <a:gd name="T57" fmla="*/ 15 h 21"/>
                  <a:gd name="T58" fmla="*/ 3 w 18"/>
                  <a:gd name="T59" fmla="*/ 13 h 21"/>
                  <a:gd name="T60" fmla="*/ 0 w 18"/>
                  <a:gd name="T61" fmla="*/ 15 h 21"/>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18"/>
                  <a:gd name="T94" fmla="*/ 0 h 21"/>
                  <a:gd name="T95" fmla="*/ 18 w 18"/>
                  <a:gd name="T96" fmla="*/ 21 h 21"/>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18" h="21">
                    <a:moveTo>
                      <a:pt x="0" y="15"/>
                    </a:moveTo>
                    <a:lnTo>
                      <a:pt x="11" y="21"/>
                    </a:lnTo>
                    <a:lnTo>
                      <a:pt x="11" y="19"/>
                    </a:lnTo>
                    <a:lnTo>
                      <a:pt x="11" y="17"/>
                    </a:lnTo>
                    <a:lnTo>
                      <a:pt x="11" y="15"/>
                    </a:lnTo>
                    <a:lnTo>
                      <a:pt x="11" y="13"/>
                    </a:lnTo>
                    <a:lnTo>
                      <a:pt x="13" y="13"/>
                    </a:lnTo>
                    <a:lnTo>
                      <a:pt x="13" y="11"/>
                    </a:lnTo>
                    <a:lnTo>
                      <a:pt x="13" y="9"/>
                    </a:lnTo>
                    <a:lnTo>
                      <a:pt x="13" y="8"/>
                    </a:lnTo>
                    <a:lnTo>
                      <a:pt x="14" y="8"/>
                    </a:lnTo>
                    <a:lnTo>
                      <a:pt x="14" y="6"/>
                    </a:lnTo>
                    <a:lnTo>
                      <a:pt x="14" y="4"/>
                    </a:lnTo>
                    <a:lnTo>
                      <a:pt x="16" y="4"/>
                    </a:lnTo>
                    <a:lnTo>
                      <a:pt x="16" y="2"/>
                    </a:lnTo>
                    <a:lnTo>
                      <a:pt x="18" y="2"/>
                    </a:lnTo>
                    <a:lnTo>
                      <a:pt x="18" y="0"/>
                    </a:lnTo>
                    <a:lnTo>
                      <a:pt x="18" y="2"/>
                    </a:lnTo>
                    <a:lnTo>
                      <a:pt x="16" y="2"/>
                    </a:lnTo>
                    <a:lnTo>
                      <a:pt x="14" y="2"/>
                    </a:lnTo>
                    <a:lnTo>
                      <a:pt x="14" y="4"/>
                    </a:lnTo>
                    <a:lnTo>
                      <a:pt x="13" y="4"/>
                    </a:lnTo>
                    <a:lnTo>
                      <a:pt x="13" y="6"/>
                    </a:lnTo>
                    <a:lnTo>
                      <a:pt x="13" y="8"/>
                    </a:lnTo>
                    <a:lnTo>
                      <a:pt x="11" y="8"/>
                    </a:lnTo>
                    <a:lnTo>
                      <a:pt x="11" y="9"/>
                    </a:lnTo>
                    <a:lnTo>
                      <a:pt x="11" y="11"/>
                    </a:lnTo>
                    <a:lnTo>
                      <a:pt x="9" y="13"/>
                    </a:lnTo>
                    <a:lnTo>
                      <a:pt x="9" y="15"/>
                    </a:lnTo>
                    <a:lnTo>
                      <a:pt x="3" y="13"/>
                    </a:lnTo>
                    <a:lnTo>
                      <a:pt x="0" y="15"/>
                    </a:lnTo>
                    <a:close/>
                  </a:path>
                </a:pathLst>
              </a:custGeom>
              <a:grpFill/>
              <a:ln w="9525">
                <a:solidFill>
                  <a:srgbClr val="0066CC"/>
                </a:solidFill>
                <a:round/>
                <a:headEnd/>
                <a:tailEnd/>
              </a:ln>
            </p:spPr>
            <p:txBody>
              <a:bodyPr/>
              <a:lstStyle/>
              <a:p>
                <a:endParaRPr lang="cs-CZ" dirty="0"/>
              </a:p>
            </p:txBody>
          </p:sp>
          <p:sp>
            <p:nvSpPr>
              <p:cNvPr id="100" name="Freeform 56"/>
              <p:cNvSpPr>
                <a:spLocks noChangeAspect="1"/>
              </p:cNvSpPr>
              <p:nvPr/>
            </p:nvSpPr>
            <p:spPr bwMode="auto">
              <a:xfrm>
                <a:off x="2379" y="852"/>
                <a:ext cx="18" cy="21"/>
              </a:xfrm>
              <a:custGeom>
                <a:avLst/>
                <a:gdLst>
                  <a:gd name="T0" fmla="*/ 0 w 18"/>
                  <a:gd name="T1" fmla="*/ 15 h 21"/>
                  <a:gd name="T2" fmla="*/ 11 w 18"/>
                  <a:gd name="T3" fmla="*/ 21 h 21"/>
                  <a:gd name="T4" fmla="*/ 11 w 18"/>
                  <a:gd name="T5" fmla="*/ 19 h 21"/>
                  <a:gd name="T6" fmla="*/ 11 w 18"/>
                  <a:gd name="T7" fmla="*/ 17 h 21"/>
                  <a:gd name="T8" fmla="*/ 13 w 18"/>
                  <a:gd name="T9" fmla="*/ 13 h 21"/>
                  <a:gd name="T10" fmla="*/ 13 w 18"/>
                  <a:gd name="T11" fmla="*/ 11 h 21"/>
                  <a:gd name="T12" fmla="*/ 13 w 18"/>
                  <a:gd name="T13" fmla="*/ 8 h 21"/>
                  <a:gd name="T14" fmla="*/ 14 w 18"/>
                  <a:gd name="T15" fmla="*/ 6 h 21"/>
                  <a:gd name="T16" fmla="*/ 16 w 18"/>
                  <a:gd name="T17" fmla="*/ 4 h 21"/>
                  <a:gd name="T18" fmla="*/ 16 w 18"/>
                  <a:gd name="T19" fmla="*/ 2 h 21"/>
                  <a:gd name="T20" fmla="*/ 18 w 18"/>
                  <a:gd name="T21" fmla="*/ 0 h 21"/>
                  <a:gd name="T22" fmla="*/ 16 w 18"/>
                  <a:gd name="T23" fmla="*/ 2 h 21"/>
                  <a:gd name="T24" fmla="*/ 14 w 18"/>
                  <a:gd name="T25" fmla="*/ 4 h 21"/>
                  <a:gd name="T26" fmla="*/ 13 w 18"/>
                  <a:gd name="T27" fmla="*/ 6 h 21"/>
                  <a:gd name="T28" fmla="*/ 13 w 18"/>
                  <a:gd name="T29" fmla="*/ 8 h 21"/>
                  <a:gd name="T30" fmla="*/ 11 w 18"/>
                  <a:gd name="T31" fmla="*/ 9 h 21"/>
                  <a:gd name="T32" fmla="*/ 9 w 18"/>
                  <a:gd name="T33" fmla="*/ 13 h 21"/>
                  <a:gd name="T34" fmla="*/ 9 w 18"/>
                  <a:gd name="T35" fmla="*/ 15 h 21"/>
                  <a:gd name="T36" fmla="*/ 3 w 18"/>
                  <a:gd name="T37" fmla="*/ 13 h 21"/>
                  <a:gd name="T38" fmla="*/ 0 w 18"/>
                  <a:gd name="T39" fmla="*/ 15 h 21"/>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8"/>
                  <a:gd name="T61" fmla="*/ 0 h 21"/>
                  <a:gd name="T62" fmla="*/ 18 w 18"/>
                  <a:gd name="T63" fmla="*/ 21 h 21"/>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8" h="21">
                    <a:moveTo>
                      <a:pt x="0" y="15"/>
                    </a:moveTo>
                    <a:lnTo>
                      <a:pt x="11" y="21"/>
                    </a:lnTo>
                    <a:lnTo>
                      <a:pt x="11" y="19"/>
                    </a:lnTo>
                    <a:lnTo>
                      <a:pt x="11" y="17"/>
                    </a:lnTo>
                    <a:lnTo>
                      <a:pt x="13" y="13"/>
                    </a:lnTo>
                    <a:lnTo>
                      <a:pt x="13" y="11"/>
                    </a:lnTo>
                    <a:lnTo>
                      <a:pt x="13" y="8"/>
                    </a:lnTo>
                    <a:lnTo>
                      <a:pt x="14" y="6"/>
                    </a:lnTo>
                    <a:lnTo>
                      <a:pt x="16" y="4"/>
                    </a:lnTo>
                    <a:lnTo>
                      <a:pt x="16" y="2"/>
                    </a:lnTo>
                    <a:lnTo>
                      <a:pt x="18" y="0"/>
                    </a:lnTo>
                    <a:lnTo>
                      <a:pt x="16" y="2"/>
                    </a:lnTo>
                    <a:lnTo>
                      <a:pt x="14" y="4"/>
                    </a:lnTo>
                    <a:lnTo>
                      <a:pt x="13" y="6"/>
                    </a:lnTo>
                    <a:lnTo>
                      <a:pt x="13" y="8"/>
                    </a:lnTo>
                    <a:lnTo>
                      <a:pt x="11" y="9"/>
                    </a:lnTo>
                    <a:lnTo>
                      <a:pt x="9" y="13"/>
                    </a:lnTo>
                    <a:lnTo>
                      <a:pt x="9" y="15"/>
                    </a:lnTo>
                    <a:lnTo>
                      <a:pt x="3" y="13"/>
                    </a:lnTo>
                    <a:lnTo>
                      <a:pt x="0" y="15"/>
                    </a:lnTo>
                  </a:path>
                </a:pathLst>
              </a:custGeom>
              <a:grpFill/>
              <a:ln w="0">
                <a:solidFill>
                  <a:srgbClr val="0066CC"/>
                </a:solidFill>
                <a:round/>
                <a:headEnd/>
                <a:tailEnd/>
              </a:ln>
            </p:spPr>
            <p:txBody>
              <a:bodyPr/>
              <a:lstStyle/>
              <a:p>
                <a:endParaRPr lang="cs-CZ" dirty="0"/>
              </a:p>
            </p:txBody>
          </p:sp>
        </p:grpSp>
        <p:sp>
          <p:nvSpPr>
            <p:cNvPr id="69" name="Freeform 126"/>
            <p:cNvSpPr>
              <a:spLocks/>
            </p:cNvSpPr>
            <p:nvPr/>
          </p:nvSpPr>
          <p:spPr bwMode="auto">
            <a:xfrm>
              <a:off x="3366" y="2911"/>
              <a:ext cx="83" cy="93"/>
            </a:xfrm>
            <a:custGeom>
              <a:avLst/>
              <a:gdLst>
                <a:gd name="T0" fmla="*/ 42 w 77"/>
                <a:gd name="T1" fmla="*/ 0 h 87"/>
                <a:gd name="T2" fmla="*/ 50 w 77"/>
                <a:gd name="T3" fmla="*/ 0 h 87"/>
                <a:gd name="T4" fmla="*/ 54 w 77"/>
                <a:gd name="T5" fmla="*/ 4 h 87"/>
                <a:gd name="T6" fmla="*/ 62 w 77"/>
                <a:gd name="T7" fmla="*/ 4 h 87"/>
                <a:gd name="T8" fmla="*/ 65 w 77"/>
                <a:gd name="T9" fmla="*/ 9 h 87"/>
                <a:gd name="T10" fmla="*/ 69 w 77"/>
                <a:gd name="T11" fmla="*/ 13 h 87"/>
                <a:gd name="T12" fmla="*/ 73 w 77"/>
                <a:gd name="T13" fmla="*/ 17 h 87"/>
                <a:gd name="T14" fmla="*/ 77 w 77"/>
                <a:gd name="T15" fmla="*/ 26 h 87"/>
                <a:gd name="T16" fmla="*/ 77 w 77"/>
                <a:gd name="T17" fmla="*/ 35 h 87"/>
                <a:gd name="T18" fmla="*/ 77 w 77"/>
                <a:gd name="T19" fmla="*/ 43 h 87"/>
                <a:gd name="T20" fmla="*/ 77 w 77"/>
                <a:gd name="T21" fmla="*/ 52 h 87"/>
                <a:gd name="T22" fmla="*/ 77 w 77"/>
                <a:gd name="T23" fmla="*/ 61 h 87"/>
                <a:gd name="T24" fmla="*/ 73 w 77"/>
                <a:gd name="T25" fmla="*/ 65 h 87"/>
                <a:gd name="T26" fmla="*/ 69 w 77"/>
                <a:gd name="T27" fmla="*/ 70 h 87"/>
                <a:gd name="T28" fmla="*/ 65 w 77"/>
                <a:gd name="T29" fmla="*/ 74 h 87"/>
                <a:gd name="T30" fmla="*/ 62 w 77"/>
                <a:gd name="T31" fmla="*/ 78 h 87"/>
                <a:gd name="T32" fmla="*/ 54 w 77"/>
                <a:gd name="T33" fmla="*/ 83 h 87"/>
                <a:gd name="T34" fmla="*/ 46 w 77"/>
                <a:gd name="T35" fmla="*/ 87 h 87"/>
                <a:gd name="T36" fmla="*/ 39 w 77"/>
                <a:gd name="T37" fmla="*/ 87 h 87"/>
                <a:gd name="T38" fmla="*/ 31 w 77"/>
                <a:gd name="T39" fmla="*/ 87 h 87"/>
                <a:gd name="T40" fmla="*/ 27 w 77"/>
                <a:gd name="T41" fmla="*/ 83 h 87"/>
                <a:gd name="T42" fmla="*/ 20 w 77"/>
                <a:gd name="T43" fmla="*/ 83 h 87"/>
                <a:gd name="T44" fmla="*/ 12 w 77"/>
                <a:gd name="T45" fmla="*/ 74 h 87"/>
                <a:gd name="T46" fmla="*/ 8 w 77"/>
                <a:gd name="T47" fmla="*/ 70 h 87"/>
                <a:gd name="T48" fmla="*/ 4 w 77"/>
                <a:gd name="T49" fmla="*/ 61 h 87"/>
                <a:gd name="T50" fmla="*/ 0 w 77"/>
                <a:gd name="T51" fmla="*/ 52 h 87"/>
                <a:gd name="T52" fmla="*/ 0 w 77"/>
                <a:gd name="T53" fmla="*/ 43 h 87"/>
                <a:gd name="T54" fmla="*/ 0 w 77"/>
                <a:gd name="T55" fmla="*/ 35 h 87"/>
                <a:gd name="T56" fmla="*/ 0 w 77"/>
                <a:gd name="T57" fmla="*/ 26 h 87"/>
                <a:gd name="T58" fmla="*/ 4 w 77"/>
                <a:gd name="T59" fmla="*/ 22 h 87"/>
                <a:gd name="T60" fmla="*/ 8 w 77"/>
                <a:gd name="T61" fmla="*/ 17 h 87"/>
                <a:gd name="T62" fmla="*/ 12 w 77"/>
                <a:gd name="T63" fmla="*/ 13 h 87"/>
                <a:gd name="T64" fmla="*/ 16 w 77"/>
                <a:gd name="T65" fmla="*/ 9 h 87"/>
                <a:gd name="T66" fmla="*/ 20 w 77"/>
                <a:gd name="T67" fmla="*/ 4 h 87"/>
                <a:gd name="T68" fmla="*/ 23 w 77"/>
                <a:gd name="T69" fmla="*/ 0 h 87"/>
                <a:gd name="T70" fmla="*/ 31 w 77"/>
                <a:gd name="T71" fmla="*/ 0 h 87"/>
                <a:gd name="T72" fmla="*/ 39 w 77"/>
                <a:gd name="T73" fmla="*/ 0 h 87"/>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77"/>
                <a:gd name="T112" fmla="*/ 0 h 87"/>
                <a:gd name="T113" fmla="*/ 77 w 77"/>
                <a:gd name="T114" fmla="*/ 87 h 87"/>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77" h="87">
                  <a:moveTo>
                    <a:pt x="39" y="0"/>
                  </a:moveTo>
                  <a:lnTo>
                    <a:pt x="42" y="0"/>
                  </a:lnTo>
                  <a:lnTo>
                    <a:pt x="46" y="0"/>
                  </a:lnTo>
                  <a:lnTo>
                    <a:pt x="50" y="0"/>
                  </a:lnTo>
                  <a:lnTo>
                    <a:pt x="54" y="0"/>
                  </a:lnTo>
                  <a:lnTo>
                    <a:pt x="54" y="4"/>
                  </a:lnTo>
                  <a:lnTo>
                    <a:pt x="58" y="4"/>
                  </a:lnTo>
                  <a:lnTo>
                    <a:pt x="62" y="4"/>
                  </a:lnTo>
                  <a:lnTo>
                    <a:pt x="62" y="9"/>
                  </a:lnTo>
                  <a:lnTo>
                    <a:pt x="65" y="9"/>
                  </a:lnTo>
                  <a:lnTo>
                    <a:pt x="65" y="13"/>
                  </a:lnTo>
                  <a:lnTo>
                    <a:pt x="69" y="13"/>
                  </a:lnTo>
                  <a:lnTo>
                    <a:pt x="69" y="17"/>
                  </a:lnTo>
                  <a:lnTo>
                    <a:pt x="73" y="17"/>
                  </a:lnTo>
                  <a:lnTo>
                    <a:pt x="73" y="22"/>
                  </a:lnTo>
                  <a:lnTo>
                    <a:pt x="77" y="26"/>
                  </a:lnTo>
                  <a:lnTo>
                    <a:pt x="77" y="30"/>
                  </a:lnTo>
                  <a:lnTo>
                    <a:pt x="77" y="35"/>
                  </a:lnTo>
                  <a:lnTo>
                    <a:pt x="77" y="39"/>
                  </a:lnTo>
                  <a:lnTo>
                    <a:pt x="77" y="43"/>
                  </a:lnTo>
                  <a:lnTo>
                    <a:pt x="77" y="48"/>
                  </a:lnTo>
                  <a:lnTo>
                    <a:pt x="77" y="52"/>
                  </a:lnTo>
                  <a:lnTo>
                    <a:pt x="77" y="56"/>
                  </a:lnTo>
                  <a:lnTo>
                    <a:pt x="77" y="61"/>
                  </a:lnTo>
                  <a:lnTo>
                    <a:pt x="73" y="61"/>
                  </a:lnTo>
                  <a:lnTo>
                    <a:pt x="73" y="65"/>
                  </a:lnTo>
                  <a:lnTo>
                    <a:pt x="73" y="70"/>
                  </a:lnTo>
                  <a:lnTo>
                    <a:pt x="69" y="70"/>
                  </a:lnTo>
                  <a:lnTo>
                    <a:pt x="69" y="74"/>
                  </a:lnTo>
                  <a:lnTo>
                    <a:pt x="65" y="74"/>
                  </a:lnTo>
                  <a:lnTo>
                    <a:pt x="65" y="78"/>
                  </a:lnTo>
                  <a:lnTo>
                    <a:pt x="62" y="78"/>
                  </a:lnTo>
                  <a:lnTo>
                    <a:pt x="58" y="83"/>
                  </a:lnTo>
                  <a:lnTo>
                    <a:pt x="54" y="83"/>
                  </a:lnTo>
                  <a:lnTo>
                    <a:pt x="50" y="87"/>
                  </a:lnTo>
                  <a:lnTo>
                    <a:pt x="46" y="87"/>
                  </a:lnTo>
                  <a:lnTo>
                    <a:pt x="42" y="87"/>
                  </a:lnTo>
                  <a:lnTo>
                    <a:pt x="39" y="87"/>
                  </a:lnTo>
                  <a:lnTo>
                    <a:pt x="35" y="87"/>
                  </a:lnTo>
                  <a:lnTo>
                    <a:pt x="31" y="87"/>
                  </a:lnTo>
                  <a:lnTo>
                    <a:pt x="27" y="87"/>
                  </a:lnTo>
                  <a:lnTo>
                    <a:pt x="27" y="83"/>
                  </a:lnTo>
                  <a:lnTo>
                    <a:pt x="23" y="83"/>
                  </a:lnTo>
                  <a:lnTo>
                    <a:pt x="20" y="83"/>
                  </a:lnTo>
                  <a:lnTo>
                    <a:pt x="16" y="78"/>
                  </a:lnTo>
                  <a:lnTo>
                    <a:pt x="12" y="74"/>
                  </a:lnTo>
                  <a:lnTo>
                    <a:pt x="8" y="74"/>
                  </a:lnTo>
                  <a:lnTo>
                    <a:pt x="8" y="70"/>
                  </a:lnTo>
                  <a:lnTo>
                    <a:pt x="4" y="65"/>
                  </a:lnTo>
                  <a:lnTo>
                    <a:pt x="4" y="61"/>
                  </a:lnTo>
                  <a:lnTo>
                    <a:pt x="0" y="56"/>
                  </a:lnTo>
                  <a:lnTo>
                    <a:pt x="0" y="52"/>
                  </a:lnTo>
                  <a:lnTo>
                    <a:pt x="0" y="48"/>
                  </a:lnTo>
                  <a:lnTo>
                    <a:pt x="0" y="43"/>
                  </a:lnTo>
                  <a:lnTo>
                    <a:pt x="0" y="39"/>
                  </a:lnTo>
                  <a:lnTo>
                    <a:pt x="0" y="35"/>
                  </a:lnTo>
                  <a:lnTo>
                    <a:pt x="0" y="30"/>
                  </a:lnTo>
                  <a:lnTo>
                    <a:pt x="0" y="26"/>
                  </a:lnTo>
                  <a:lnTo>
                    <a:pt x="4" y="26"/>
                  </a:lnTo>
                  <a:lnTo>
                    <a:pt x="4" y="22"/>
                  </a:lnTo>
                  <a:lnTo>
                    <a:pt x="4" y="17"/>
                  </a:lnTo>
                  <a:lnTo>
                    <a:pt x="8" y="17"/>
                  </a:lnTo>
                  <a:lnTo>
                    <a:pt x="8" y="13"/>
                  </a:lnTo>
                  <a:lnTo>
                    <a:pt x="12" y="13"/>
                  </a:lnTo>
                  <a:lnTo>
                    <a:pt x="12" y="9"/>
                  </a:lnTo>
                  <a:lnTo>
                    <a:pt x="16" y="9"/>
                  </a:lnTo>
                  <a:lnTo>
                    <a:pt x="16" y="4"/>
                  </a:lnTo>
                  <a:lnTo>
                    <a:pt x="20" y="4"/>
                  </a:lnTo>
                  <a:lnTo>
                    <a:pt x="23" y="4"/>
                  </a:lnTo>
                  <a:lnTo>
                    <a:pt x="23" y="0"/>
                  </a:lnTo>
                  <a:lnTo>
                    <a:pt x="27" y="0"/>
                  </a:lnTo>
                  <a:lnTo>
                    <a:pt x="31" y="0"/>
                  </a:lnTo>
                  <a:lnTo>
                    <a:pt x="35" y="0"/>
                  </a:lnTo>
                  <a:lnTo>
                    <a:pt x="39" y="0"/>
                  </a:lnTo>
                  <a:close/>
                </a:path>
              </a:pathLst>
            </a:custGeom>
            <a:grpFill/>
            <a:ln w="9525">
              <a:solidFill>
                <a:srgbClr val="0066CC"/>
              </a:solidFill>
              <a:round/>
              <a:headEnd/>
              <a:tailEnd/>
            </a:ln>
          </p:spPr>
          <p:txBody>
            <a:bodyPr/>
            <a:lstStyle/>
            <a:p>
              <a:endParaRPr lang="cs-CZ" dirty="0"/>
            </a:p>
          </p:txBody>
        </p:sp>
        <p:sp>
          <p:nvSpPr>
            <p:cNvPr id="70" name="Freeform 127"/>
            <p:cNvSpPr>
              <a:spLocks/>
            </p:cNvSpPr>
            <p:nvPr/>
          </p:nvSpPr>
          <p:spPr bwMode="auto">
            <a:xfrm>
              <a:off x="3366" y="2911"/>
              <a:ext cx="83" cy="93"/>
            </a:xfrm>
            <a:custGeom>
              <a:avLst/>
              <a:gdLst>
                <a:gd name="T0" fmla="*/ 39 w 77"/>
                <a:gd name="T1" fmla="*/ 0 h 87"/>
                <a:gd name="T2" fmla="*/ 54 w 77"/>
                <a:gd name="T3" fmla="*/ 0 h 87"/>
                <a:gd name="T4" fmla="*/ 65 w 77"/>
                <a:gd name="T5" fmla="*/ 13 h 87"/>
                <a:gd name="T6" fmla="*/ 77 w 77"/>
                <a:gd name="T7" fmla="*/ 26 h 87"/>
                <a:gd name="T8" fmla="*/ 77 w 77"/>
                <a:gd name="T9" fmla="*/ 43 h 87"/>
                <a:gd name="T10" fmla="*/ 77 w 77"/>
                <a:gd name="T11" fmla="*/ 61 h 87"/>
                <a:gd name="T12" fmla="*/ 65 w 77"/>
                <a:gd name="T13" fmla="*/ 74 h 87"/>
                <a:gd name="T14" fmla="*/ 54 w 77"/>
                <a:gd name="T15" fmla="*/ 83 h 87"/>
                <a:gd name="T16" fmla="*/ 39 w 77"/>
                <a:gd name="T17" fmla="*/ 87 h 87"/>
                <a:gd name="T18" fmla="*/ 23 w 77"/>
                <a:gd name="T19" fmla="*/ 83 h 87"/>
                <a:gd name="T20" fmla="*/ 12 w 77"/>
                <a:gd name="T21" fmla="*/ 74 h 87"/>
                <a:gd name="T22" fmla="*/ 4 w 77"/>
                <a:gd name="T23" fmla="*/ 61 h 87"/>
                <a:gd name="T24" fmla="*/ 0 w 77"/>
                <a:gd name="T25" fmla="*/ 43 h 87"/>
                <a:gd name="T26" fmla="*/ 4 w 77"/>
                <a:gd name="T27" fmla="*/ 26 h 87"/>
                <a:gd name="T28" fmla="*/ 12 w 77"/>
                <a:gd name="T29" fmla="*/ 13 h 87"/>
                <a:gd name="T30" fmla="*/ 23 w 77"/>
                <a:gd name="T31" fmla="*/ 0 h 87"/>
                <a:gd name="T32" fmla="*/ 39 w 77"/>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77"/>
                <a:gd name="T52" fmla="*/ 0 h 87"/>
                <a:gd name="T53" fmla="*/ 77 w 77"/>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77" h="87">
                  <a:moveTo>
                    <a:pt x="39" y="0"/>
                  </a:moveTo>
                  <a:lnTo>
                    <a:pt x="54" y="0"/>
                  </a:lnTo>
                  <a:lnTo>
                    <a:pt x="65" y="13"/>
                  </a:lnTo>
                  <a:lnTo>
                    <a:pt x="77" y="26"/>
                  </a:lnTo>
                  <a:lnTo>
                    <a:pt x="77" y="43"/>
                  </a:lnTo>
                  <a:lnTo>
                    <a:pt x="77" y="61"/>
                  </a:lnTo>
                  <a:lnTo>
                    <a:pt x="65" y="74"/>
                  </a:lnTo>
                  <a:lnTo>
                    <a:pt x="54" y="83"/>
                  </a:lnTo>
                  <a:lnTo>
                    <a:pt x="39" y="87"/>
                  </a:lnTo>
                  <a:lnTo>
                    <a:pt x="23" y="83"/>
                  </a:lnTo>
                  <a:lnTo>
                    <a:pt x="12" y="74"/>
                  </a:lnTo>
                  <a:lnTo>
                    <a:pt x="4" y="61"/>
                  </a:lnTo>
                  <a:lnTo>
                    <a:pt x="0" y="43"/>
                  </a:lnTo>
                  <a:lnTo>
                    <a:pt x="4" y="26"/>
                  </a:lnTo>
                  <a:lnTo>
                    <a:pt x="12" y="13"/>
                  </a:lnTo>
                  <a:lnTo>
                    <a:pt x="23" y="0"/>
                  </a:lnTo>
                  <a:lnTo>
                    <a:pt x="39" y="0"/>
                  </a:lnTo>
                </a:path>
              </a:pathLst>
            </a:custGeom>
            <a:grpFill/>
            <a:ln w="0">
              <a:solidFill>
                <a:srgbClr val="0066CC"/>
              </a:solidFill>
              <a:round/>
              <a:headEnd/>
              <a:tailEnd/>
            </a:ln>
          </p:spPr>
          <p:txBody>
            <a:bodyPr/>
            <a:lstStyle/>
            <a:p>
              <a:endParaRPr lang="cs-CZ" dirty="0"/>
            </a:p>
          </p:txBody>
        </p:sp>
        <p:sp>
          <p:nvSpPr>
            <p:cNvPr id="71" name="Line 128"/>
            <p:cNvSpPr>
              <a:spLocks noChangeShapeType="1"/>
            </p:cNvSpPr>
            <p:nvPr/>
          </p:nvSpPr>
          <p:spPr bwMode="auto">
            <a:xfrm>
              <a:off x="3350" y="3032"/>
              <a:ext cx="115" cy="1"/>
            </a:xfrm>
            <a:prstGeom prst="line">
              <a:avLst/>
            </a:prstGeom>
            <a:grpFill/>
            <a:ln w="0">
              <a:solidFill>
                <a:srgbClr val="0066CC"/>
              </a:solidFill>
              <a:round/>
              <a:headEnd/>
              <a:tailEnd/>
            </a:ln>
          </p:spPr>
          <p:txBody>
            <a:bodyPr/>
            <a:lstStyle/>
            <a:p>
              <a:endParaRPr lang="cs-CZ" dirty="0"/>
            </a:p>
          </p:txBody>
        </p:sp>
        <p:sp>
          <p:nvSpPr>
            <p:cNvPr id="72" name="Freeform 129"/>
            <p:cNvSpPr>
              <a:spLocks/>
            </p:cNvSpPr>
            <p:nvPr/>
          </p:nvSpPr>
          <p:spPr bwMode="auto">
            <a:xfrm>
              <a:off x="3317" y="3004"/>
              <a:ext cx="91" cy="186"/>
            </a:xfrm>
            <a:custGeom>
              <a:avLst/>
              <a:gdLst>
                <a:gd name="T0" fmla="*/ 84 w 84"/>
                <a:gd name="T1" fmla="*/ 0 h 174"/>
                <a:gd name="T2" fmla="*/ 84 w 84"/>
                <a:gd name="T3" fmla="*/ 83 h 174"/>
                <a:gd name="T4" fmla="*/ 0 w 84"/>
                <a:gd name="T5" fmla="*/ 174 h 174"/>
                <a:gd name="T6" fmla="*/ 0 60000 65536"/>
                <a:gd name="T7" fmla="*/ 0 60000 65536"/>
                <a:gd name="T8" fmla="*/ 0 60000 65536"/>
                <a:gd name="T9" fmla="*/ 0 w 84"/>
                <a:gd name="T10" fmla="*/ 0 h 174"/>
                <a:gd name="T11" fmla="*/ 84 w 84"/>
                <a:gd name="T12" fmla="*/ 174 h 174"/>
              </a:gdLst>
              <a:ahLst/>
              <a:cxnLst>
                <a:cxn ang="T6">
                  <a:pos x="T0" y="T1"/>
                </a:cxn>
                <a:cxn ang="T7">
                  <a:pos x="T2" y="T3"/>
                </a:cxn>
                <a:cxn ang="T8">
                  <a:pos x="T4" y="T5"/>
                </a:cxn>
              </a:cxnLst>
              <a:rect l="T9" t="T10" r="T11" b="T12"/>
              <a:pathLst>
                <a:path w="84" h="174">
                  <a:moveTo>
                    <a:pt x="84" y="0"/>
                  </a:moveTo>
                  <a:lnTo>
                    <a:pt x="84" y="83"/>
                  </a:lnTo>
                  <a:lnTo>
                    <a:pt x="0" y="174"/>
                  </a:lnTo>
                </a:path>
              </a:pathLst>
            </a:custGeom>
            <a:grpFill/>
            <a:ln w="0">
              <a:solidFill>
                <a:srgbClr val="0066CC"/>
              </a:solidFill>
              <a:round/>
              <a:headEnd/>
              <a:tailEnd/>
            </a:ln>
          </p:spPr>
          <p:txBody>
            <a:bodyPr/>
            <a:lstStyle/>
            <a:p>
              <a:endParaRPr lang="cs-CZ" dirty="0"/>
            </a:p>
          </p:txBody>
        </p:sp>
        <p:sp>
          <p:nvSpPr>
            <p:cNvPr id="73" name="Line 130"/>
            <p:cNvSpPr>
              <a:spLocks noChangeShapeType="1"/>
            </p:cNvSpPr>
            <p:nvPr/>
          </p:nvSpPr>
          <p:spPr bwMode="auto">
            <a:xfrm>
              <a:off x="3408" y="3087"/>
              <a:ext cx="91" cy="103"/>
            </a:xfrm>
            <a:prstGeom prst="line">
              <a:avLst/>
            </a:prstGeom>
            <a:grpFill/>
            <a:ln w="0">
              <a:solidFill>
                <a:srgbClr val="0066CC"/>
              </a:solidFill>
              <a:round/>
              <a:headEnd/>
              <a:tailEnd/>
            </a:ln>
          </p:spPr>
          <p:txBody>
            <a:bodyPr/>
            <a:lstStyle/>
            <a:p>
              <a:endParaRPr lang="cs-CZ" dirty="0"/>
            </a:p>
          </p:txBody>
        </p:sp>
        <p:sp>
          <p:nvSpPr>
            <p:cNvPr id="74" name="Line 131"/>
            <p:cNvSpPr>
              <a:spLocks noChangeShapeType="1"/>
            </p:cNvSpPr>
            <p:nvPr/>
          </p:nvSpPr>
          <p:spPr bwMode="auto">
            <a:xfrm flipV="1">
              <a:off x="2930" y="3046"/>
              <a:ext cx="340" cy="82"/>
            </a:xfrm>
            <a:prstGeom prst="line">
              <a:avLst/>
            </a:prstGeom>
            <a:grpFill/>
            <a:ln w="0">
              <a:solidFill>
                <a:srgbClr val="0066CC"/>
              </a:solidFill>
              <a:round/>
              <a:headEnd/>
              <a:tailEnd/>
            </a:ln>
          </p:spPr>
          <p:txBody>
            <a:bodyPr/>
            <a:lstStyle/>
            <a:p>
              <a:endParaRPr lang="cs-CZ" dirty="0"/>
            </a:p>
          </p:txBody>
        </p:sp>
      </p:grpSp>
      <p:sp>
        <p:nvSpPr>
          <p:cNvPr id="101" name="AutoShape 135"/>
          <p:cNvSpPr>
            <a:spLocks noChangeArrowheads="1"/>
          </p:cNvSpPr>
          <p:nvPr/>
        </p:nvSpPr>
        <p:spPr bwMode="auto">
          <a:xfrm>
            <a:off x="2571736" y="2347912"/>
            <a:ext cx="4392613" cy="719138"/>
          </a:xfrm>
          <a:prstGeom prst="leftRightArrow">
            <a:avLst>
              <a:gd name="adj1" fmla="val 50111"/>
              <a:gd name="adj2" fmla="val 105903"/>
            </a:avLst>
          </a:prstGeom>
          <a:solidFill>
            <a:srgbClr val="FF0000"/>
          </a:solidFill>
          <a:ln w="9525">
            <a:solidFill>
              <a:schemeClr val="bg2"/>
            </a:solidFill>
            <a:miter lim="800000"/>
            <a:headEnd/>
            <a:tailEnd/>
          </a:ln>
          <a:effectLst/>
        </p:spPr>
        <p:txBody>
          <a:bodyPr wrap="none" lIns="107950" tIns="53975" rIns="107950" bIns="53975" anchor="ctr"/>
          <a:lstStyle/>
          <a:p>
            <a:pPr>
              <a:defRPr/>
            </a:pPr>
            <a:endParaRPr lang="cs-CZ" dirty="0"/>
          </a:p>
        </p:txBody>
      </p:sp>
      <p:sp>
        <p:nvSpPr>
          <p:cNvPr id="102" name="Rectangle 19"/>
          <p:cNvSpPr>
            <a:spLocks noChangeArrowheads="1"/>
          </p:cNvSpPr>
          <p:nvPr/>
        </p:nvSpPr>
        <p:spPr bwMode="auto">
          <a:xfrm>
            <a:off x="4284661" y="1831988"/>
            <a:ext cx="1003288" cy="523862"/>
          </a:xfrm>
          <a:prstGeom prst="rect">
            <a:avLst/>
          </a:prstGeom>
          <a:noFill/>
          <a:ln w="9525">
            <a:noFill/>
            <a:miter lim="800000"/>
            <a:headEnd/>
            <a:tailEnd/>
          </a:ln>
        </p:spPr>
        <p:txBody>
          <a:bodyPr wrap="square" lIns="92075" tIns="46038" rIns="92075" bIns="46038">
            <a:spAutoFit/>
          </a:bodyPr>
          <a:lstStyle/>
          <a:p>
            <a:r>
              <a:rPr lang="en-US" sz="2800" dirty="0" smtClean="0"/>
              <a:t>Goal</a:t>
            </a:r>
            <a:endParaRPr lang="en-US" sz="2800" dirty="0"/>
          </a:p>
        </p:txBody>
      </p:sp>
      <p:sp>
        <p:nvSpPr>
          <p:cNvPr id="103" name="AutoShape 136"/>
          <p:cNvSpPr>
            <a:spLocks noChangeArrowheads="1"/>
          </p:cNvSpPr>
          <p:nvPr/>
        </p:nvSpPr>
        <p:spPr bwMode="auto">
          <a:xfrm rot="2174400">
            <a:off x="1355711" y="4210050"/>
            <a:ext cx="2397125" cy="719137"/>
          </a:xfrm>
          <a:prstGeom prst="leftRightArrow">
            <a:avLst>
              <a:gd name="adj1" fmla="val 50111"/>
              <a:gd name="adj2" fmla="val 57793"/>
            </a:avLst>
          </a:prstGeom>
          <a:solidFill>
            <a:srgbClr val="FF0000"/>
          </a:solidFill>
          <a:ln w="9525">
            <a:solidFill>
              <a:schemeClr val="bg2"/>
            </a:solidFill>
            <a:miter lim="800000"/>
            <a:headEnd/>
            <a:tailEnd/>
          </a:ln>
          <a:effectLst/>
        </p:spPr>
        <p:txBody>
          <a:bodyPr wrap="none" lIns="107950" tIns="53975" rIns="107950" bIns="53975" anchor="ctr"/>
          <a:lstStyle/>
          <a:p>
            <a:pPr>
              <a:defRPr/>
            </a:pPr>
            <a:endParaRPr lang="cs-CZ" dirty="0"/>
          </a:p>
        </p:txBody>
      </p:sp>
      <p:sp>
        <p:nvSpPr>
          <p:cNvPr id="104" name="AutoShape 137"/>
          <p:cNvSpPr>
            <a:spLocks noChangeArrowheads="1"/>
          </p:cNvSpPr>
          <p:nvPr/>
        </p:nvSpPr>
        <p:spPr bwMode="auto">
          <a:xfrm rot="19358975">
            <a:off x="5681649" y="4256087"/>
            <a:ext cx="2393950" cy="719138"/>
          </a:xfrm>
          <a:prstGeom prst="leftRightArrow">
            <a:avLst>
              <a:gd name="adj1" fmla="val 50111"/>
              <a:gd name="adj2" fmla="val 57717"/>
            </a:avLst>
          </a:prstGeom>
          <a:solidFill>
            <a:srgbClr val="FF0000"/>
          </a:solidFill>
          <a:ln w="9525">
            <a:solidFill>
              <a:schemeClr val="bg2"/>
            </a:solidFill>
            <a:miter lim="800000"/>
            <a:headEnd/>
            <a:tailEnd/>
          </a:ln>
          <a:effectLst/>
        </p:spPr>
        <p:txBody>
          <a:bodyPr wrap="none" lIns="107950" tIns="53975" rIns="107950" bIns="53975" anchor="ctr"/>
          <a:lstStyle/>
          <a:p>
            <a:pPr>
              <a:defRPr/>
            </a:pPr>
            <a:endParaRPr lang="cs-CZ" dirty="0"/>
          </a:p>
        </p:txBody>
      </p:sp>
    </p:spTree>
    <p:extLst>
      <p:ext uri="{BB962C8B-B14F-4D97-AF65-F5344CB8AC3E}">
        <p14:creationId xmlns:p14="http://schemas.microsoft.com/office/powerpoint/2010/main" val="545997011"/>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p:cTn id="7" dur="2000" fill="hold"/>
                                        <p:tgtEl>
                                          <p:spTgt spid="2"/>
                                        </p:tgtEl>
                                        <p:attrNameLst>
                                          <p:attrName>ppt_x</p:attrName>
                                        </p:attrNameLst>
                                      </p:cBhvr>
                                      <p:tavLst>
                                        <p:tav tm="0">
                                          <p:val>
                                            <p:strVal val="#ppt_x"/>
                                          </p:val>
                                        </p:tav>
                                        <p:tav tm="50000">
                                          <p:val>
                                            <p:strVal val="#ppt_x+.1"/>
                                          </p:val>
                                        </p:tav>
                                        <p:tav tm="100000">
                                          <p:val>
                                            <p:strVal val="#ppt_x"/>
                                          </p:val>
                                        </p:tav>
                                      </p:tavLst>
                                    </p:anim>
                                    <p:anim calcmode="lin" valueType="num">
                                      <p:cBhvr>
                                        <p:cTn id="8" dur="2000" fill="hold"/>
                                        <p:tgtEl>
                                          <p:spTgt spid="2"/>
                                        </p:tgtEl>
                                        <p:attrNameLst>
                                          <p:attrName>ppt_y</p:attrName>
                                        </p:attrNameLst>
                                      </p:cBhvr>
                                      <p:tavLst>
                                        <p:tav tm="0">
                                          <p:val>
                                            <p:strVal val="#ppt_y"/>
                                          </p:val>
                                        </p:tav>
                                        <p:tav tm="100000">
                                          <p:val>
                                            <p:strVal val="#ppt_y"/>
                                          </p:val>
                                        </p:tav>
                                      </p:tavLst>
                                    </p:anim>
                                    <p:anim calcmode="lin" valueType="num">
                                      <p:cBhvr>
                                        <p:cTn id="9" dur="2000" fill="hold"/>
                                        <p:tgtEl>
                                          <p:spTgt spid="2"/>
                                        </p:tgtEl>
                                        <p:attrNameLst>
                                          <p:attrName>ppt_h</p:attrName>
                                        </p:attrNameLst>
                                      </p:cBhvr>
                                      <p:tavLst>
                                        <p:tav tm="0">
                                          <p:val>
                                            <p:strVal val="#ppt_h/10"/>
                                          </p:val>
                                        </p:tav>
                                        <p:tav tm="50000">
                                          <p:val>
                                            <p:strVal val="#ppt_h+.01"/>
                                          </p:val>
                                        </p:tav>
                                        <p:tav tm="100000">
                                          <p:val>
                                            <p:strVal val="#ppt_h"/>
                                          </p:val>
                                        </p:tav>
                                      </p:tavLst>
                                    </p:anim>
                                    <p:anim calcmode="lin" valueType="num">
                                      <p:cBhvr>
                                        <p:cTn id="10" dur="2000" fill="hold"/>
                                        <p:tgtEl>
                                          <p:spTgt spid="2"/>
                                        </p:tgtEl>
                                        <p:attrNameLst>
                                          <p:attrName>ppt_w</p:attrName>
                                        </p:attrNameLst>
                                      </p:cBhvr>
                                      <p:tavLst>
                                        <p:tav tm="0">
                                          <p:val>
                                            <p:strVal val="#ppt_w/10"/>
                                          </p:val>
                                        </p:tav>
                                        <p:tav tm="50000">
                                          <p:val>
                                            <p:strVal val="#ppt_w+.01"/>
                                          </p:val>
                                        </p:tav>
                                        <p:tav tm="100000">
                                          <p:val>
                                            <p:strVal val="#ppt_w"/>
                                          </p:val>
                                        </p:tav>
                                      </p:tavLst>
                                    </p:anim>
                                    <p:animEffect transition="in" filter="fade">
                                      <p:cBhvr>
                                        <p:cTn id="11" dur="2000" tmFilter="0,0; .5, 1; 1, 1"/>
                                        <p:tgtEl>
                                          <p:spTgt spid="2"/>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2000"/>
                                        <p:tgtEl>
                                          <p:spTgt spid="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2000"/>
                                        <p:tgtEl>
                                          <p:spTgt spid="17"/>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20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fade">
                                      <p:cBhvr>
                                        <p:cTn id="25" dur="2000"/>
                                        <p:tgtEl>
                                          <p:spTgt spid="1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fade">
                                      <p:cBhvr>
                                        <p:cTn id="28" dur="2000"/>
                                        <p:tgtEl>
                                          <p:spTgt spid="20"/>
                                        </p:tgtEl>
                                      </p:cBhvr>
                                    </p:animEffect>
                                  </p:childTnLst>
                                </p:cTn>
                              </p:par>
                              <p:par>
                                <p:cTn id="29" presetID="10" presetClass="entr" presetSubtype="0" fill="hold" nodeType="with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fade">
                                      <p:cBhvr>
                                        <p:cTn id="31" dur="2000"/>
                                        <p:tgtEl>
                                          <p:spTgt spid="22"/>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55"/>
                                        </p:tgtEl>
                                        <p:attrNameLst>
                                          <p:attrName>style.visibility</p:attrName>
                                        </p:attrNameLst>
                                      </p:cBhvr>
                                      <p:to>
                                        <p:strVal val="visible"/>
                                      </p:to>
                                    </p:set>
                                    <p:animEffect transition="in" filter="fade">
                                      <p:cBhvr>
                                        <p:cTn id="34" dur="2000"/>
                                        <p:tgtEl>
                                          <p:spTgt spid="55"/>
                                        </p:tgtEl>
                                      </p:cBhvr>
                                    </p:animEffect>
                                  </p:childTnLst>
                                </p:cTn>
                              </p:par>
                              <p:par>
                                <p:cTn id="35" presetID="10" presetClass="entr" presetSubtype="0" fill="hold" nodeType="withEffect">
                                  <p:stCondLst>
                                    <p:cond delay="0"/>
                                  </p:stCondLst>
                                  <p:childTnLst>
                                    <p:set>
                                      <p:cBhvr>
                                        <p:cTn id="36" dur="1" fill="hold">
                                          <p:stCondLst>
                                            <p:cond delay="0"/>
                                          </p:stCondLst>
                                        </p:cTn>
                                        <p:tgtEl>
                                          <p:spTgt spid="56"/>
                                        </p:tgtEl>
                                        <p:attrNameLst>
                                          <p:attrName>style.visibility</p:attrName>
                                        </p:attrNameLst>
                                      </p:cBhvr>
                                      <p:to>
                                        <p:strVal val="visible"/>
                                      </p:to>
                                    </p:set>
                                    <p:animEffect transition="in" filter="fade">
                                      <p:cBhvr>
                                        <p:cTn id="37" dur="2000"/>
                                        <p:tgtEl>
                                          <p:spTgt spid="56"/>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01"/>
                                        </p:tgtEl>
                                        <p:attrNameLst>
                                          <p:attrName>style.visibility</p:attrName>
                                        </p:attrNameLst>
                                      </p:cBhvr>
                                      <p:to>
                                        <p:strVal val="visible"/>
                                      </p:to>
                                    </p:set>
                                    <p:animEffect transition="in" filter="fade">
                                      <p:cBhvr>
                                        <p:cTn id="40" dur="2000"/>
                                        <p:tgtEl>
                                          <p:spTgt spid="101"/>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02"/>
                                        </p:tgtEl>
                                        <p:attrNameLst>
                                          <p:attrName>style.visibility</p:attrName>
                                        </p:attrNameLst>
                                      </p:cBhvr>
                                      <p:to>
                                        <p:strVal val="visible"/>
                                      </p:to>
                                    </p:set>
                                    <p:animEffect transition="in" filter="fade">
                                      <p:cBhvr>
                                        <p:cTn id="43" dur="2000"/>
                                        <p:tgtEl>
                                          <p:spTgt spid="102"/>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03"/>
                                        </p:tgtEl>
                                        <p:attrNameLst>
                                          <p:attrName>style.visibility</p:attrName>
                                        </p:attrNameLst>
                                      </p:cBhvr>
                                      <p:to>
                                        <p:strVal val="visible"/>
                                      </p:to>
                                    </p:set>
                                    <p:animEffect transition="in" filter="fade">
                                      <p:cBhvr>
                                        <p:cTn id="46" dur="2000"/>
                                        <p:tgtEl>
                                          <p:spTgt spid="103"/>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04"/>
                                        </p:tgtEl>
                                        <p:attrNameLst>
                                          <p:attrName>style.visibility</p:attrName>
                                        </p:attrNameLst>
                                      </p:cBhvr>
                                      <p:to>
                                        <p:strVal val="visible"/>
                                      </p:to>
                                    </p:set>
                                    <p:animEffect transition="in" filter="fade">
                                      <p:cBhvr>
                                        <p:cTn id="49" dur="2000"/>
                                        <p:tgtEl>
                                          <p:spTgt spid="104"/>
                                        </p:tgtEl>
                                      </p:cBhvr>
                                    </p:animEffect>
                                  </p:childTnLst>
                                </p:cTn>
                              </p:par>
                            </p:childTnLst>
                          </p:cTn>
                        </p:par>
                      </p:childTnLst>
                    </p:cTn>
                  </p:par>
                  <p:par>
                    <p:cTn id="50" fill="hold">
                      <p:stCondLst>
                        <p:cond delay="indefinite"/>
                      </p:stCondLst>
                      <p:childTnLst>
                        <p:par>
                          <p:cTn id="51" fill="hold">
                            <p:stCondLst>
                              <p:cond delay="0"/>
                            </p:stCondLst>
                            <p:childTnLst>
                              <p:par>
                                <p:cTn id="52" presetID="26" presetClass="emph" presetSubtype="0" fill="hold" nodeType="clickEffect">
                                  <p:stCondLst>
                                    <p:cond delay="0"/>
                                  </p:stCondLst>
                                  <p:childTnLst>
                                    <p:animEffect transition="out" filter="fade">
                                      <p:cBhvr>
                                        <p:cTn id="53" dur="2000" tmFilter="0, 0; .2, .5; .8, .5; 1, 0"/>
                                        <p:tgtEl>
                                          <p:spTgt spid="4"/>
                                        </p:tgtEl>
                                      </p:cBhvr>
                                    </p:animEffect>
                                    <p:animScale>
                                      <p:cBhvr>
                                        <p:cTn id="54" dur="1000" autoRev="1" fill="hold"/>
                                        <p:tgtEl>
                                          <p:spTgt spid="4"/>
                                        </p:tgtEl>
                                      </p:cBhvr>
                                      <p:by x="105000" y="105000"/>
                                    </p:animScale>
                                  </p:childTnLst>
                                </p:cTn>
                              </p:par>
                              <p:par>
                                <p:cTn id="55" presetID="26" presetClass="emph" presetSubtype="0" fill="hold" grpId="1" nodeType="withEffect">
                                  <p:stCondLst>
                                    <p:cond delay="0"/>
                                  </p:stCondLst>
                                  <p:childTnLst>
                                    <p:animEffect transition="out" filter="fade">
                                      <p:cBhvr>
                                        <p:cTn id="56" dur="2000" tmFilter="0, 0; .2, .5; .8, .5; 1, 0"/>
                                        <p:tgtEl>
                                          <p:spTgt spid="101"/>
                                        </p:tgtEl>
                                      </p:cBhvr>
                                    </p:animEffect>
                                    <p:animScale>
                                      <p:cBhvr>
                                        <p:cTn id="57" dur="1000" autoRev="1" fill="hold"/>
                                        <p:tgtEl>
                                          <p:spTgt spid="101"/>
                                        </p:tgtEl>
                                      </p:cBhvr>
                                      <p:by x="105000" y="105000"/>
                                    </p:animScale>
                                  </p:childTnLst>
                                </p:cTn>
                              </p:par>
                            </p:childTnLst>
                          </p:cTn>
                        </p:par>
                      </p:childTnLst>
                    </p:cTn>
                  </p:par>
                  <p:par>
                    <p:cTn id="58" fill="hold">
                      <p:stCondLst>
                        <p:cond delay="indefinite"/>
                      </p:stCondLst>
                      <p:childTnLst>
                        <p:par>
                          <p:cTn id="59" fill="hold">
                            <p:stCondLst>
                              <p:cond delay="0"/>
                            </p:stCondLst>
                            <p:childTnLst>
                              <p:par>
                                <p:cTn id="60" presetID="26" presetClass="emph" presetSubtype="0" fill="hold" nodeType="clickEffect">
                                  <p:stCondLst>
                                    <p:cond delay="0"/>
                                  </p:stCondLst>
                                  <p:childTnLst>
                                    <p:animEffect transition="out" filter="fade">
                                      <p:cBhvr>
                                        <p:cTn id="61" dur="2000" tmFilter="0, 0; .2, .5; .8, .5; 1, 0"/>
                                        <p:tgtEl>
                                          <p:spTgt spid="56"/>
                                        </p:tgtEl>
                                      </p:cBhvr>
                                    </p:animEffect>
                                    <p:animScale>
                                      <p:cBhvr>
                                        <p:cTn id="62" dur="1000" autoRev="1" fill="hold"/>
                                        <p:tgtEl>
                                          <p:spTgt spid="56"/>
                                        </p:tgtEl>
                                      </p:cBhvr>
                                      <p:by x="105000" y="105000"/>
                                    </p:animScale>
                                  </p:childTnLst>
                                </p:cTn>
                              </p:par>
                            </p:childTnLst>
                          </p:cTn>
                        </p:par>
                      </p:childTnLst>
                    </p:cTn>
                  </p:par>
                  <p:par>
                    <p:cTn id="63" fill="hold">
                      <p:stCondLst>
                        <p:cond delay="indefinite"/>
                      </p:stCondLst>
                      <p:childTnLst>
                        <p:par>
                          <p:cTn id="64" fill="hold">
                            <p:stCondLst>
                              <p:cond delay="0"/>
                            </p:stCondLst>
                            <p:childTnLst>
                              <p:par>
                                <p:cTn id="65" presetID="26" presetClass="emph" presetSubtype="0" fill="hold" grpId="1" nodeType="clickEffect">
                                  <p:stCondLst>
                                    <p:cond delay="0"/>
                                  </p:stCondLst>
                                  <p:childTnLst>
                                    <p:animEffect transition="out" filter="fade">
                                      <p:cBhvr>
                                        <p:cTn id="66" dur="2000" tmFilter="0, 0; .2, .5; .8, .5; 1, 0"/>
                                        <p:tgtEl>
                                          <p:spTgt spid="17"/>
                                        </p:tgtEl>
                                      </p:cBhvr>
                                    </p:animEffect>
                                    <p:animScale>
                                      <p:cBhvr>
                                        <p:cTn id="67" dur="1000" autoRev="1" fill="hold"/>
                                        <p:tgtEl>
                                          <p:spTgt spid="17"/>
                                        </p:tgtEl>
                                      </p:cBhvr>
                                      <p:by x="105000" y="105000"/>
                                    </p:animScale>
                                  </p:childTnLst>
                                </p:cTn>
                              </p:par>
                              <p:par>
                                <p:cTn id="68" presetID="26" presetClass="emph" presetSubtype="0" fill="hold" grpId="1" nodeType="withEffect">
                                  <p:stCondLst>
                                    <p:cond delay="0"/>
                                  </p:stCondLst>
                                  <p:childTnLst>
                                    <p:animEffect transition="out" filter="fade">
                                      <p:cBhvr>
                                        <p:cTn id="69" dur="2000" tmFilter="0, 0; .2, .5; .8, .5; 1, 0"/>
                                        <p:tgtEl>
                                          <p:spTgt spid="104"/>
                                        </p:tgtEl>
                                      </p:cBhvr>
                                    </p:animEffect>
                                    <p:animScale>
                                      <p:cBhvr>
                                        <p:cTn id="70" dur="1000" autoRev="1" fill="hold"/>
                                        <p:tgtEl>
                                          <p:spTgt spid="104"/>
                                        </p:tgtEl>
                                      </p:cBhvr>
                                      <p:by x="105000" y="105000"/>
                                    </p:animScale>
                                  </p:childTnLst>
                                </p:cTn>
                              </p:par>
                            </p:childTnLst>
                          </p:cTn>
                        </p:par>
                      </p:childTnLst>
                    </p:cTn>
                  </p:par>
                  <p:par>
                    <p:cTn id="71" fill="hold">
                      <p:stCondLst>
                        <p:cond delay="indefinite"/>
                      </p:stCondLst>
                      <p:childTnLst>
                        <p:par>
                          <p:cTn id="72" fill="hold">
                            <p:stCondLst>
                              <p:cond delay="0"/>
                            </p:stCondLst>
                            <p:childTnLst>
                              <p:par>
                                <p:cTn id="73" presetID="26" presetClass="emph" presetSubtype="0" fill="hold" grpId="1" nodeType="clickEffect">
                                  <p:stCondLst>
                                    <p:cond delay="0"/>
                                  </p:stCondLst>
                                  <p:childTnLst>
                                    <p:animEffect transition="out" filter="fade">
                                      <p:cBhvr>
                                        <p:cTn id="74" dur="2000" tmFilter="0, 0; .2, .5; .8, .5; 1, 0"/>
                                        <p:tgtEl>
                                          <p:spTgt spid="103"/>
                                        </p:tgtEl>
                                      </p:cBhvr>
                                    </p:animEffect>
                                    <p:animScale>
                                      <p:cBhvr>
                                        <p:cTn id="75" dur="1000" autoRev="1" fill="hold"/>
                                        <p:tgtEl>
                                          <p:spTgt spid="103"/>
                                        </p:tgtEl>
                                      </p:cBhvr>
                                      <p:by x="105000" y="105000"/>
                                    </p:animScale>
                                  </p:childTnLst>
                                </p:cTn>
                              </p:par>
                              <p:par>
                                <p:cTn id="76" presetID="26" presetClass="emph" presetSubtype="0" fill="hold" grpId="1" nodeType="withEffect">
                                  <p:stCondLst>
                                    <p:cond delay="0"/>
                                  </p:stCondLst>
                                  <p:childTnLst>
                                    <p:animEffect transition="out" filter="fade">
                                      <p:cBhvr>
                                        <p:cTn id="77" dur="2000" tmFilter="0, 0; .2, .5; .8, .5; 1, 0"/>
                                        <p:tgtEl>
                                          <p:spTgt spid="18"/>
                                        </p:tgtEl>
                                      </p:cBhvr>
                                    </p:animEffect>
                                    <p:animScale>
                                      <p:cBhvr>
                                        <p:cTn id="78" dur="1000" autoRev="1" fill="hold"/>
                                        <p:tgtEl>
                                          <p:spTgt spid="1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7" grpId="0"/>
      <p:bldP spid="17" grpId="1"/>
      <p:bldP spid="18" grpId="0"/>
      <p:bldP spid="18" grpId="1"/>
      <p:bldP spid="19" grpId="0"/>
      <p:bldP spid="20" grpId="0"/>
      <p:bldP spid="55" grpId="0"/>
      <p:bldP spid="101" grpId="0" animBg="1"/>
      <p:bldP spid="101" grpId="1" animBg="1"/>
      <p:bldP spid="102" grpId="0"/>
      <p:bldP spid="103" grpId="0" animBg="1"/>
      <p:bldP spid="103" grpId="1" animBg="1"/>
      <p:bldP spid="104" grpId="0" animBg="1"/>
      <p:bldP spid="104" grpId="1" animBg="1"/>
    </p:bld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title"/>
          </p:nvPr>
        </p:nvSpPr>
        <p:spPr/>
        <p:txBody>
          <a:bodyPr>
            <a:normAutofit/>
          </a:bodyPr>
          <a:lstStyle/>
          <a:p>
            <a:r>
              <a:rPr lang="en-US" dirty="0" smtClean="0"/>
              <a:t>Requirements and their Role</a:t>
            </a:r>
            <a:endParaRPr lang="cs-CZ" dirty="0"/>
          </a:p>
        </p:txBody>
      </p:sp>
      <p:grpSp>
        <p:nvGrpSpPr>
          <p:cNvPr id="56" name="Group 172"/>
          <p:cNvGrpSpPr>
            <a:grpSpLocks/>
          </p:cNvGrpSpPr>
          <p:nvPr/>
        </p:nvGrpSpPr>
        <p:grpSpPr bwMode="auto">
          <a:xfrm>
            <a:off x="2927593" y="1738062"/>
            <a:ext cx="3786697" cy="4283226"/>
            <a:chOff x="2249" y="1750"/>
            <a:chExt cx="1414" cy="1665"/>
          </a:xfrm>
          <a:solidFill>
            <a:srgbClr val="92D050"/>
          </a:solidFill>
        </p:grpSpPr>
        <p:sp>
          <p:nvSpPr>
            <p:cNvPr id="57" name="Rectangle 28"/>
            <p:cNvSpPr>
              <a:spLocks noChangeArrowheads="1"/>
            </p:cNvSpPr>
            <p:nvPr/>
          </p:nvSpPr>
          <p:spPr bwMode="auto">
            <a:xfrm>
              <a:off x="2249" y="1750"/>
              <a:ext cx="1414" cy="1665"/>
            </a:xfrm>
            <a:prstGeom prst="rect">
              <a:avLst/>
            </a:prstGeom>
            <a:grpFill/>
            <a:ln w="28575">
              <a:solidFill>
                <a:srgbClr val="0066CC"/>
              </a:solidFill>
              <a:miter lim="800000"/>
              <a:headEnd/>
              <a:tailEnd/>
            </a:ln>
          </p:spPr>
          <p:txBody>
            <a:bodyPr wrap="none" anchor="ctr"/>
            <a:lstStyle/>
            <a:p>
              <a:endParaRPr lang="cs-CZ" dirty="0"/>
            </a:p>
          </p:txBody>
        </p:sp>
        <p:sp>
          <p:nvSpPr>
            <p:cNvPr id="58" name="Freeform 77"/>
            <p:cNvSpPr>
              <a:spLocks/>
            </p:cNvSpPr>
            <p:nvPr/>
          </p:nvSpPr>
          <p:spPr bwMode="auto">
            <a:xfrm>
              <a:off x="2856" y="2692"/>
              <a:ext cx="380" cy="177"/>
            </a:xfrm>
            <a:custGeom>
              <a:avLst/>
              <a:gdLst>
                <a:gd name="T0" fmla="*/ 191 w 352"/>
                <a:gd name="T1" fmla="*/ 0 h 165"/>
                <a:gd name="T2" fmla="*/ 218 w 352"/>
                <a:gd name="T3" fmla="*/ 0 h 165"/>
                <a:gd name="T4" fmla="*/ 241 w 352"/>
                <a:gd name="T5" fmla="*/ 4 h 165"/>
                <a:gd name="T6" fmla="*/ 264 w 352"/>
                <a:gd name="T7" fmla="*/ 13 h 165"/>
                <a:gd name="T8" fmla="*/ 287 w 352"/>
                <a:gd name="T9" fmla="*/ 17 h 165"/>
                <a:gd name="T10" fmla="*/ 306 w 352"/>
                <a:gd name="T11" fmla="*/ 26 h 165"/>
                <a:gd name="T12" fmla="*/ 321 w 352"/>
                <a:gd name="T13" fmla="*/ 35 h 165"/>
                <a:gd name="T14" fmla="*/ 333 w 352"/>
                <a:gd name="T15" fmla="*/ 48 h 165"/>
                <a:gd name="T16" fmla="*/ 341 w 352"/>
                <a:gd name="T17" fmla="*/ 56 h 165"/>
                <a:gd name="T18" fmla="*/ 348 w 352"/>
                <a:gd name="T19" fmla="*/ 69 h 165"/>
                <a:gd name="T20" fmla="*/ 352 w 352"/>
                <a:gd name="T21" fmla="*/ 82 h 165"/>
                <a:gd name="T22" fmla="*/ 348 w 352"/>
                <a:gd name="T23" fmla="*/ 96 h 165"/>
                <a:gd name="T24" fmla="*/ 341 w 352"/>
                <a:gd name="T25" fmla="*/ 104 h 165"/>
                <a:gd name="T26" fmla="*/ 333 w 352"/>
                <a:gd name="T27" fmla="*/ 117 h 165"/>
                <a:gd name="T28" fmla="*/ 321 w 352"/>
                <a:gd name="T29" fmla="*/ 126 h 165"/>
                <a:gd name="T30" fmla="*/ 306 w 352"/>
                <a:gd name="T31" fmla="*/ 139 h 165"/>
                <a:gd name="T32" fmla="*/ 287 w 352"/>
                <a:gd name="T33" fmla="*/ 143 h 165"/>
                <a:gd name="T34" fmla="*/ 264 w 352"/>
                <a:gd name="T35" fmla="*/ 152 h 165"/>
                <a:gd name="T36" fmla="*/ 241 w 352"/>
                <a:gd name="T37" fmla="*/ 157 h 165"/>
                <a:gd name="T38" fmla="*/ 218 w 352"/>
                <a:gd name="T39" fmla="*/ 161 h 165"/>
                <a:gd name="T40" fmla="*/ 191 w 352"/>
                <a:gd name="T41" fmla="*/ 165 h 165"/>
                <a:gd name="T42" fmla="*/ 165 w 352"/>
                <a:gd name="T43" fmla="*/ 165 h 165"/>
                <a:gd name="T44" fmla="*/ 138 w 352"/>
                <a:gd name="T45" fmla="*/ 161 h 165"/>
                <a:gd name="T46" fmla="*/ 115 w 352"/>
                <a:gd name="T47" fmla="*/ 161 h 165"/>
                <a:gd name="T48" fmla="*/ 92 w 352"/>
                <a:gd name="T49" fmla="*/ 157 h 165"/>
                <a:gd name="T50" fmla="*/ 69 w 352"/>
                <a:gd name="T51" fmla="*/ 148 h 165"/>
                <a:gd name="T52" fmla="*/ 50 w 352"/>
                <a:gd name="T53" fmla="*/ 139 h 165"/>
                <a:gd name="T54" fmla="*/ 35 w 352"/>
                <a:gd name="T55" fmla="*/ 130 h 165"/>
                <a:gd name="T56" fmla="*/ 19 w 352"/>
                <a:gd name="T57" fmla="*/ 122 h 165"/>
                <a:gd name="T58" fmla="*/ 8 w 352"/>
                <a:gd name="T59" fmla="*/ 109 h 165"/>
                <a:gd name="T60" fmla="*/ 4 w 352"/>
                <a:gd name="T61" fmla="*/ 100 h 165"/>
                <a:gd name="T62" fmla="*/ 0 w 352"/>
                <a:gd name="T63" fmla="*/ 87 h 165"/>
                <a:gd name="T64" fmla="*/ 0 w 352"/>
                <a:gd name="T65" fmla="*/ 74 h 165"/>
                <a:gd name="T66" fmla="*/ 4 w 352"/>
                <a:gd name="T67" fmla="*/ 61 h 165"/>
                <a:gd name="T68" fmla="*/ 12 w 352"/>
                <a:gd name="T69" fmla="*/ 48 h 165"/>
                <a:gd name="T70" fmla="*/ 23 w 352"/>
                <a:gd name="T71" fmla="*/ 39 h 165"/>
                <a:gd name="T72" fmla="*/ 38 w 352"/>
                <a:gd name="T73" fmla="*/ 30 h 165"/>
                <a:gd name="T74" fmla="*/ 58 w 352"/>
                <a:gd name="T75" fmla="*/ 21 h 165"/>
                <a:gd name="T76" fmla="*/ 77 w 352"/>
                <a:gd name="T77" fmla="*/ 13 h 165"/>
                <a:gd name="T78" fmla="*/ 100 w 352"/>
                <a:gd name="T79" fmla="*/ 8 h 165"/>
                <a:gd name="T80" fmla="*/ 123 w 352"/>
                <a:gd name="T81" fmla="*/ 4 h 165"/>
                <a:gd name="T82" fmla="*/ 149 w 352"/>
                <a:gd name="T83" fmla="*/ 0 h 165"/>
                <a:gd name="T84" fmla="*/ 176 w 352"/>
                <a:gd name="T85" fmla="*/ 0 h 165"/>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352"/>
                <a:gd name="T130" fmla="*/ 0 h 165"/>
                <a:gd name="T131" fmla="*/ 352 w 352"/>
                <a:gd name="T132" fmla="*/ 165 h 165"/>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352" h="165">
                  <a:moveTo>
                    <a:pt x="176" y="0"/>
                  </a:moveTo>
                  <a:lnTo>
                    <a:pt x="184" y="0"/>
                  </a:lnTo>
                  <a:lnTo>
                    <a:pt x="191" y="0"/>
                  </a:lnTo>
                  <a:lnTo>
                    <a:pt x="203" y="0"/>
                  </a:lnTo>
                  <a:lnTo>
                    <a:pt x="211" y="0"/>
                  </a:lnTo>
                  <a:lnTo>
                    <a:pt x="218" y="0"/>
                  </a:lnTo>
                  <a:lnTo>
                    <a:pt x="226" y="4"/>
                  </a:lnTo>
                  <a:lnTo>
                    <a:pt x="233" y="4"/>
                  </a:lnTo>
                  <a:lnTo>
                    <a:pt x="241" y="4"/>
                  </a:lnTo>
                  <a:lnTo>
                    <a:pt x="249" y="8"/>
                  </a:lnTo>
                  <a:lnTo>
                    <a:pt x="256" y="8"/>
                  </a:lnTo>
                  <a:lnTo>
                    <a:pt x="264" y="13"/>
                  </a:lnTo>
                  <a:lnTo>
                    <a:pt x="272" y="13"/>
                  </a:lnTo>
                  <a:lnTo>
                    <a:pt x="279" y="17"/>
                  </a:lnTo>
                  <a:lnTo>
                    <a:pt x="287" y="17"/>
                  </a:lnTo>
                  <a:lnTo>
                    <a:pt x="291" y="21"/>
                  </a:lnTo>
                  <a:lnTo>
                    <a:pt x="298" y="21"/>
                  </a:lnTo>
                  <a:lnTo>
                    <a:pt x="306" y="26"/>
                  </a:lnTo>
                  <a:lnTo>
                    <a:pt x="310" y="30"/>
                  </a:lnTo>
                  <a:lnTo>
                    <a:pt x="314" y="30"/>
                  </a:lnTo>
                  <a:lnTo>
                    <a:pt x="321" y="35"/>
                  </a:lnTo>
                  <a:lnTo>
                    <a:pt x="325" y="39"/>
                  </a:lnTo>
                  <a:lnTo>
                    <a:pt x="329" y="43"/>
                  </a:lnTo>
                  <a:lnTo>
                    <a:pt x="333" y="48"/>
                  </a:lnTo>
                  <a:lnTo>
                    <a:pt x="337" y="48"/>
                  </a:lnTo>
                  <a:lnTo>
                    <a:pt x="341" y="52"/>
                  </a:lnTo>
                  <a:lnTo>
                    <a:pt x="341" y="56"/>
                  </a:lnTo>
                  <a:lnTo>
                    <a:pt x="344" y="61"/>
                  </a:lnTo>
                  <a:lnTo>
                    <a:pt x="348" y="65"/>
                  </a:lnTo>
                  <a:lnTo>
                    <a:pt x="348" y="69"/>
                  </a:lnTo>
                  <a:lnTo>
                    <a:pt x="348" y="74"/>
                  </a:lnTo>
                  <a:lnTo>
                    <a:pt x="352" y="78"/>
                  </a:lnTo>
                  <a:lnTo>
                    <a:pt x="352" y="82"/>
                  </a:lnTo>
                  <a:lnTo>
                    <a:pt x="352" y="87"/>
                  </a:lnTo>
                  <a:lnTo>
                    <a:pt x="348" y="91"/>
                  </a:lnTo>
                  <a:lnTo>
                    <a:pt x="348" y="96"/>
                  </a:lnTo>
                  <a:lnTo>
                    <a:pt x="348" y="100"/>
                  </a:lnTo>
                  <a:lnTo>
                    <a:pt x="344" y="104"/>
                  </a:lnTo>
                  <a:lnTo>
                    <a:pt x="341" y="104"/>
                  </a:lnTo>
                  <a:lnTo>
                    <a:pt x="341" y="109"/>
                  </a:lnTo>
                  <a:lnTo>
                    <a:pt x="337" y="113"/>
                  </a:lnTo>
                  <a:lnTo>
                    <a:pt x="333" y="117"/>
                  </a:lnTo>
                  <a:lnTo>
                    <a:pt x="329" y="122"/>
                  </a:lnTo>
                  <a:lnTo>
                    <a:pt x="325" y="126"/>
                  </a:lnTo>
                  <a:lnTo>
                    <a:pt x="321" y="126"/>
                  </a:lnTo>
                  <a:lnTo>
                    <a:pt x="314" y="130"/>
                  </a:lnTo>
                  <a:lnTo>
                    <a:pt x="310" y="135"/>
                  </a:lnTo>
                  <a:lnTo>
                    <a:pt x="306" y="139"/>
                  </a:lnTo>
                  <a:lnTo>
                    <a:pt x="298" y="139"/>
                  </a:lnTo>
                  <a:lnTo>
                    <a:pt x="291" y="143"/>
                  </a:lnTo>
                  <a:lnTo>
                    <a:pt x="287" y="143"/>
                  </a:lnTo>
                  <a:lnTo>
                    <a:pt x="279" y="148"/>
                  </a:lnTo>
                  <a:lnTo>
                    <a:pt x="272" y="152"/>
                  </a:lnTo>
                  <a:lnTo>
                    <a:pt x="264" y="152"/>
                  </a:lnTo>
                  <a:lnTo>
                    <a:pt x="256" y="157"/>
                  </a:lnTo>
                  <a:lnTo>
                    <a:pt x="249" y="157"/>
                  </a:lnTo>
                  <a:lnTo>
                    <a:pt x="241" y="157"/>
                  </a:lnTo>
                  <a:lnTo>
                    <a:pt x="233" y="161"/>
                  </a:lnTo>
                  <a:lnTo>
                    <a:pt x="226" y="161"/>
                  </a:lnTo>
                  <a:lnTo>
                    <a:pt x="218" y="161"/>
                  </a:lnTo>
                  <a:lnTo>
                    <a:pt x="211" y="161"/>
                  </a:lnTo>
                  <a:lnTo>
                    <a:pt x="203" y="165"/>
                  </a:lnTo>
                  <a:lnTo>
                    <a:pt x="191" y="165"/>
                  </a:lnTo>
                  <a:lnTo>
                    <a:pt x="184" y="165"/>
                  </a:lnTo>
                  <a:lnTo>
                    <a:pt x="176" y="165"/>
                  </a:lnTo>
                  <a:lnTo>
                    <a:pt x="165" y="165"/>
                  </a:lnTo>
                  <a:lnTo>
                    <a:pt x="157" y="165"/>
                  </a:lnTo>
                  <a:lnTo>
                    <a:pt x="149" y="165"/>
                  </a:lnTo>
                  <a:lnTo>
                    <a:pt x="138" y="161"/>
                  </a:lnTo>
                  <a:lnTo>
                    <a:pt x="130" y="161"/>
                  </a:lnTo>
                  <a:lnTo>
                    <a:pt x="123" y="161"/>
                  </a:lnTo>
                  <a:lnTo>
                    <a:pt x="115" y="161"/>
                  </a:lnTo>
                  <a:lnTo>
                    <a:pt x="107" y="157"/>
                  </a:lnTo>
                  <a:lnTo>
                    <a:pt x="100" y="157"/>
                  </a:lnTo>
                  <a:lnTo>
                    <a:pt x="92" y="157"/>
                  </a:lnTo>
                  <a:lnTo>
                    <a:pt x="84" y="152"/>
                  </a:lnTo>
                  <a:lnTo>
                    <a:pt x="77" y="152"/>
                  </a:lnTo>
                  <a:lnTo>
                    <a:pt x="69" y="148"/>
                  </a:lnTo>
                  <a:lnTo>
                    <a:pt x="61" y="143"/>
                  </a:lnTo>
                  <a:lnTo>
                    <a:pt x="58" y="143"/>
                  </a:lnTo>
                  <a:lnTo>
                    <a:pt x="50" y="139"/>
                  </a:lnTo>
                  <a:lnTo>
                    <a:pt x="46" y="139"/>
                  </a:lnTo>
                  <a:lnTo>
                    <a:pt x="38" y="135"/>
                  </a:lnTo>
                  <a:lnTo>
                    <a:pt x="35" y="130"/>
                  </a:lnTo>
                  <a:lnTo>
                    <a:pt x="27" y="126"/>
                  </a:lnTo>
                  <a:lnTo>
                    <a:pt x="23" y="126"/>
                  </a:lnTo>
                  <a:lnTo>
                    <a:pt x="19" y="122"/>
                  </a:lnTo>
                  <a:lnTo>
                    <a:pt x="16" y="117"/>
                  </a:lnTo>
                  <a:lnTo>
                    <a:pt x="12" y="113"/>
                  </a:lnTo>
                  <a:lnTo>
                    <a:pt x="8" y="109"/>
                  </a:lnTo>
                  <a:lnTo>
                    <a:pt x="8" y="104"/>
                  </a:lnTo>
                  <a:lnTo>
                    <a:pt x="4" y="104"/>
                  </a:lnTo>
                  <a:lnTo>
                    <a:pt x="4" y="100"/>
                  </a:lnTo>
                  <a:lnTo>
                    <a:pt x="0" y="96"/>
                  </a:lnTo>
                  <a:lnTo>
                    <a:pt x="0" y="91"/>
                  </a:lnTo>
                  <a:lnTo>
                    <a:pt x="0" y="87"/>
                  </a:lnTo>
                  <a:lnTo>
                    <a:pt x="0" y="82"/>
                  </a:lnTo>
                  <a:lnTo>
                    <a:pt x="0" y="78"/>
                  </a:lnTo>
                  <a:lnTo>
                    <a:pt x="0" y="74"/>
                  </a:lnTo>
                  <a:lnTo>
                    <a:pt x="0" y="69"/>
                  </a:lnTo>
                  <a:lnTo>
                    <a:pt x="4" y="65"/>
                  </a:lnTo>
                  <a:lnTo>
                    <a:pt x="4" y="61"/>
                  </a:lnTo>
                  <a:lnTo>
                    <a:pt x="8" y="56"/>
                  </a:lnTo>
                  <a:lnTo>
                    <a:pt x="8" y="52"/>
                  </a:lnTo>
                  <a:lnTo>
                    <a:pt x="12" y="48"/>
                  </a:lnTo>
                  <a:lnTo>
                    <a:pt x="16" y="48"/>
                  </a:lnTo>
                  <a:lnTo>
                    <a:pt x="19" y="43"/>
                  </a:lnTo>
                  <a:lnTo>
                    <a:pt x="23" y="39"/>
                  </a:lnTo>
                  <a:lnTo>
                    <a:pt x="27" y="35"/>
                  </a:lnTo>
                  <a:lnTo>
                    <a:pt x="35" y="30"/>
                  </a:lnTo>
                  <a:lnTo>
                    <a:pt x="38" y="30"/>
                  </a:lnTo>
                  <a:lnTo>
                    <a:pt x="46" y="26"/>
                  </a:lnTo>
                  <a:lnTo>
                    <a:pt x="50" y="21"/>
                  </a:lnTo>
                  <a:lnTo>
                    <a:pt x="58" y="21"/>
                  </a:lnTo>
                  <a:lnTo>
                    <a:pt x="61" y="17"/>
                  </a:lnTo>
                  <a:lnTo>
                    <a:pt x="69" y="17"/>
                  </a:lnTo>
                  <a:lnTo>
                    <a:pt x="77" y="13"/>
                  </a:lnTo>
                  <a:lnTo>
                    <a:pt x="84" y="13"/>
                  </a:lnTo>
                  <a:lnTo>
                    <a:pt x="92" y="8"/>
                  </a:lnTo>
                  <a:lnTo>
                    <a:pt x="100" y="8"/>
                  </a:lnTo>
                  <a:lnTo>
                    <a:pt x="107" y="4"/>
                  </a:lnTo>
                  <a:lnTo>
                    <a:pt x="115" y="4"/>
                  </a:lnTo>
                  <a:lnTo>
                    <a:pt x="123" y="4"/>
                  </a:lnTo>
                  <a:lnTo>
                    <a:pt x="130" y="0"/>
                  </a:lnTo>
                  <a:lnTo>
                    <a:pt x="138" y="0"/>
                  </a:lnTo>
                  <a:lnTo>
                    <a:pt x="149" y="0"/>
                  </a:lnTo>
                  <a:lnTo>
                    <a:pt x="157" y="0"/>
                  </a:lnTo>
                  <a:lnTo>
                    <a:pt x="165" y="0"/>
                  </a:lnTo>
                  <a:lnTo>
                    <a:pt x="176" y="0"/>
                  </a:lnTo>
                  <a:close/>
                </a:path>
              </a:pathLst>
            </a:custGeom>
            <a:grpFill/>
            <a:ln w="9525">
              <a:solidFill>
                <a:srgbClr val="0066CC"/>
              </a:solidFill>
              <a:round/>
              <a:headEnd/>
              <a:tailEnd/>
            </a:ln>
          </p:spPr>
          <p:txBody>
            <a:bodyPr/>
            <a:lstStyle/>
            <a:p>
              <a:endParaRPr lang="cs-CZ" dirty="0"/>
            </a:p>
          </p:txBody>
        </p:sp>
        <p:sp>
          <p:nvSpPr>
            <p:cNvPr id="59" name="Freeform 78"/>
            <p:cNvSpPr>
              <a:spLocks/>
            </p:cNvSpPr>
            <p:nvPr/>
          </p:nvSpPr>
          <p:spPr bwMode="auto">
            <a:xfrm>
              <a:off x="2856" y="2692"/>
              <a:ext cx="380" cy="177"/>
            </a:xfrm>
            <a:custGeom>
              <a:avLst/>
              <a:gdLst>
                <a:gd name="T0" fmla="*/ 176 w 352"/>
                <a:gd name="T1" fmla="*/ 0 h 165"/>
                <a:gd name="T2" fmla="*/ 211 w 352"/>
                <a:gd name="T3" fmla="*/ 0 h 165"/>
                <a:gd name="T4" fmla="*/ 241 w 352"/>
                <a:gd name="T5" fmla="*/ 4 h 165"/>
                <a:gd name="T6" fmla="*/ 272 w 352"/>
                <a:gd name="T7" fmla="*/ 13 h 165"/>
                <a:gd name="T8" fmla="*/ 298 w 352"/>
                <a:gd name="T9" fmla="*/ 21 h 165"/>
                <a:gd name="T10" fmla="*/ 321 w 352"/>
                <a:gd name="T11" fmla="*/ 35 h 165"/>
                <a:gd name="T12" fmla="*/ 337 w 352"/>
                <a:gd name="T13" fmla="*/ 48 h 165"/>
                <a:gd name="T14" fmla="*/ 348 w 352"/>
                <a:gd name="T15" fmla="*/ 65 h 165"/>
                <a:gd name="T16" fmla="*/ 352 w 352"/>
                <a:gd name="T17" fmla="*/ 82 h 165"/>
                <a:gd name="T18" fmla="*/ 348 w 352"/>
                <a:gd name="T19" fmla="*/ 100 h 165"/>
                <a:gd name="T20" fmla="*/ 337 w 352"/>
                <a:gd name="T21" fmla="*/ 113 h 165"/>
                <a:gd name="T22" fmla="*/ 321 w 352"/>
                <a:gd name="T23" fmla="*/ 126 h 165"/>
                <a:gd name="T24" fmla="*/ 298 w 352"/>
                <a:gd name="T25" fmla="*/ 139 h 165"/>
                <a:gd name="T26" fmla="*/ 272 w 352"/>
                <a:gd name="T27" fmla="*/ 152 h 165"/>
                <a:gd name="T28" fmla="*/ 241 w 352"/>
                <a:gd name="T29" fmla="*/ 157 h 165"/>
                <a:gd name="T30" fmla="*/ 211 w 352"/>
                <a:gd name="T31" fmla="*/ 161 h 165"/>
                <a:gd name="T32" fmla="*/ 176 w 352"/>
                <a:gd name="T33" fmla="*/ 165 h 165"/>
                <a:gd name="T34" fmla="*/ 138 w 352"/>
                <a:gd name="T35" fmla="*/ 161 h 165"/>
                <a:gd name="T36" fmla="*/ 107 w 352"/>
                <a:gd name="T37" fmla="*/ 157 h 165"/>
                <a:gd name="T38" fmla="*/ 77 w 352"/>
                <a:gd name="T39" fmla="*/ 152 h 165"/>
                <a:gd name="T40" fmla="*/ 50 w 352"/>
                <a:gd name="T41" fmla="*/ 139 h 165"/>
                <a:gd name="T42" fmla="*/ 31 w 352"/>
                <a:gd name="T43" fmla="*/ 126 h 165"/>
                <a:gd name="T44" fmla="*/ 12 w 352"/>
                <a:gd name="T45" fmla="*/ 113 h 165"/>
                <a:gd name="T46" fmla="*/ 4 w 352"/>
                <a:gd name="T47" fmla="*/ 100 h 165"/>
                <a:gd name="T48" fmla="*/ 0 w 352"/>
                <a:gd name="T49" fmla="*/ 82 h 165"/>
                <a:gd name="T50" fmla="*/ 4 w 352"/>
                <a:gd name="T51" fmla="*/ 65 h 165"/>
                <a:gd name="T52" fmla="*/ 12 w 352"/>
                <a:gd name="T53" fmla="*/ 48 h 165"/>
                <a:gd name="T54" fmla="*/ 31 w 352"/>
                <a:gd name="T55" fmla="*/ 35 h 165"/>
                <a:gd name="T56" fmla="*/ 50 w 352"/>
                <a:gd name="T57" fmla="*/ 21 h 165"/>
                <a:gd name="T58" fmla="*/ 77 w 352"/>
                <a:gd name="T59" fmla="*/ 13 h 165"/>
                <a:gd name="T60" fmla="*/ 107 w 352"/>
                <a:gd name="T61" fmla="*/ 4 h 165"/>
                <a:gd name="T62" fmla="*/ 138 w 352"/>
                <a:gd name="T63" fmla="*/ 0 h 165"/>
                <a:gd name="T64" fmla="*/ 176 w 352"/>
                <a:gd name="T65" fmla="*/ 0 h 16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52"/>
                <a:gd name="T100" fmla="*/ 0 h 165"/>
                <a:gd name="T101" fmla="*/ 352 w 352"/>
                <a:gd name="T102" fmla="*/ 165 h 165"/>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52" h="165">
                  <a:moveTo>
                    <a:pt x="176" y="0"/>
                  </a:moveTo>
                  <a:lnTo>
                    <a:pt x="211" y="0"/>
                  </a:lnTo>
                  <a:lnTo>
                    <a:pt x="241" y="4"/>
                  </a:lnTo>
                  <a:lnTo>
                    <a:pt x="272" y="13"/>
                  </a:lnTo>
                  <a:lnTo>
                    <a:pt x="298" y="21"/>
                  </a:lnTo>
                  <a:lnTo>
                    <a:pt x="321" y="35"/>
                  </a:lnTo>
                  <a:lnTo>
                    <a:pt x="337" y="48"/>
                  </a:lnTo>
                  <a:lnTo>
                    <a:pt x="348" y="65"/>
                  </a:lnTo>
                  <a:lnTo>
                    <a:pt x="352" y="82"/>
                  </a:lnTo>
                  <a:lnTo>
                    <a:pt x="348" y="100"/>
                  </a:lnTo>
                  <a:lnTo>
                    <a:pt x="337" y="113"/>
                  </a:lnTo>
                  <a:lnTo>
                    <a:pt x="321" y="126"/>
                  </a:lnTo>
                  <a:lnTo>
                    <a:pt x="298" y="139"/>
                  </a:lnTo>
                  <a:lnTo>
                    <a:pt x="272" y="152"/>
                  </a:lnTo>
                  <a:lnTo>
                    <a:pt x="241" y="157"/>
                  </a:lnTo>
                  <a:lnTo>
                    <a:pt x="211" y="161"/>
                  </a:lnTo>
                  <a:lnTo>
                    <a:pt x="176" y="165"/>
                  </a:lnTo>
                  <a:lnTo>
                    <a:pt x="138" y="161"/>
                  </a:lnTo>
                  <a:lnTo>
                    <a:pt x="107" y="157"/>
                  </a:lnTo>
                  <a:lnTo>
                    <a:pt x="77" y="152"/>
                  </a:lnTo>
                  <a:lnTo>
                    <a:pt x="50" y="139"/>
                  </a:lnTo>
                  <a:lnTo>
                    <a:pt x="31" y="126"/>
                  </a:lnTo>
                  <a:lnTo>
                    <a:pt x="12" y="113"/>
                  </a:lnTo>
                  <a:lnTo>
                    <a:pt x="4" y="100"/>
                  </a:lnTo>
                  <a:lnTo>
                    <a:pt x="0" y="82"/>
                  </a:lnTo>
                  <a:lnTo>
                    <a:pt x="4" y="65"/>
                  </a:lnTo>
                  <a:lnTo>
                    <a:pt x="12" y="48"/>
                  </a:lnTo>
                  <a:lnTo>
                    <a:pt x="31" y="35"/>
                  </a:lnTo>
                  <a:lnTo>
                    <a:pt x="50" y="21"/>
                  </a:lnTo>
                  <a:lnTo>
                    <a:pt x="77" y="13"/>
                  </a:lnTo>
                  <a:lnTo>
                    <a:pt x="107" y="4"/>
                  </a:lnTo>
                  <a:lnTo>
                    <a:pt x="138" y="0"/>
                  </a:lnTo>
                  <a:lnTo>
                    <a:pt x="176" y="0"/>
                  </a:lnTo>
                </a:path>
              </a:pathLst>
            </a:custGeom>
            <a:grpFill/>
            <a:ln w="0">
              <a:solidFill>
                <a:srgbClr val="0066CC"/>
              </a:solidFill>
              <a:round/>
              <a:headEnd/>
              <a:tailEnd/>
            </a:ln>
          </p:spPr>
          <p:txBody>
            <a:bodyPr/>
            <a:lstStyle/>
            <a:p>
              <a:endParaRPr lang="cs-CZ" dirty="0"/>
            </a:p>
          </p:txBody>
        </p:sp>
        <p:sp>
          <p:nvSpPr>
            <p:cNvPr id="60" name="Freeform 83"/>
            <p:cNvSpPr>
              <a:spLocks/>
            </p:cNvSpPr>
            <p:nvPr/>
          </p:nvSpPr>
          <p:spPr bwMode="auto">
            <a:xfrm>
              <a:off x="2543" y="3060"/>
              <a:ext cx="376" cy="176"/>
            </a:xfrm>
            <a:custGeom>
              <a:avLst/>
              <a:gdLst>
                <a:gd name="T0" fmla="*/ 191 w 348"/>
                <a:gd name="T1" fmla="*/ 0 h 165"/>
                <a:gd name="T2" fmla="*/ 218 w 348"/>
                <a:gd name="T3" fmla="*/ 4 h 165"/>
                <a:gd name="T4" fmla="*/ 241 w 348"/>
                <a:gd name="T5" fmla="*/ 9 h 165"/>
                <a:gd name="T6" fmla="*/ 264 w 348"/>
                <a:gd name="T7" fmla="*/ 13 h 165"/>
                <a:gd name="T8" fmla="*/ 287 w 348"/>
                <a:gd name="T9" fmla="*/ 22 h 165"/>
                <a:gd name="T10" fmla="*/ 302 w 348"/>
                <a:gd name="T11" fmla="*/ 30 h 165"/>
                <a:gd name="T12" fmla="*/ 321 w 348"/>
                <a:gd name="T13" fmla="*/ 39 h 165"/>
                <a:gd name="T14" fmla="*/ 333 w 348"/>
                <a:gd name="T15" fmla="*/ 48 h 165"/>
                <a:gd name="T16" fmla="*/ 340 w 348"/>
                <a:gd name="T17" fmla="*/ 61 h 165"/>
                <a:gd name="T18" fmla="*/ 348 w 348"/>
                <a:gd name="T19" fmla="*/ 70 h 165"/>
                <a:gd name="T20" fmla="*/ 348 w 348"/>
                <a:gd name="T21" fmla="*/ 83 h 165"/>
                <a:gd name="T22" fmla="*/ 348 w 348"/>
                <a:gd name="T23" fmla="*/ 96 h 165"/>
                <a:gd name="T24" fmla="*/ 340 w 348"/>
                <a:gd name="T25" fmla="*/ 109 h 165"/>
                <a:gd name="T26" fmla="*/ 333 w 348"/>
                <a:gd name="T27" fmla="*/ 122 h 165"/>
                <a:gd name="T28" fmla="*/ 321 w 348"/>
                <a:gd name="T29" fmla="*/ 131 h 165"/>
                <a:gd name="T30" fmla="*/ 302 w 348"/>
                <a:gd name="T31" fmla="*/ 139 h 165"/>
                <a:gd name="T32" fmla="*/ 287 w 348"/>
                <a:gd name="T33" fmla="*/ 148 h 165"/>
                <a:gd name="T34" fmla="*/ 264 w 348"/>
                <a:gd name="T35" fmla="*/ 157 h 165"/>
                <a:gd name="T36" fmla="*/ 241 w 348"/>
                <a:gd name="T37" fmla="*/ 161 h 165"/>
                <a:gd name="T38" fmla="*/ 218 w 348"/>
                <a:gd name="T39" fmla="*/ 165 h 165"/>
                <a:gd name="T40" fmla="*/ 191 w 348"/>
                <a:gd name="T41" fmla="*/ 165 h 165"/>
                <a:gd name="T42" fmla="*/ 165 w 348"/>
                <a:gd name="T43" fmla="*/ 165 h 165"/>
                <a:gd name="T44" fmla="*/ 138 w 348"/>
                <a:gd name="T45" fmla="*/ 165 h 165"/>
                <a:gd name="T46" fmla="*/ 115 w 348"/>
                <a:gd name="T47" fmla="*/ 161 h 165"/>
                <a:gd name="T48" fmla="*/ 92 w 348"/>
                <a:gd name="T49" fmla="*/ 157 h 165"/>
                <a:gd name="T50" fmla="*/ 69 w 348"/>
                <a:gd name="T51" fmla="*/ 152 h 165"/>
                <a:gd name="T52" fmla="*/ 50 w 348"/>
                <a:gd name="T53" fmla="*/ 144 h 165"/>
                <a:gd name="T54" fmla="*/ 35 w 348"/>
                <a:gd name="T55" fmla="*/ 135 h 165"/>
                <a:gd name="T56" fmla="*/ 19 w 348"/>
                <a:gd name="T57" fmla="*/ 122 h 165"/>
                <a:gd name="T58" fmla="*/ 8 w 348"/>
                <a:gd name="T59" fmla="*/ 113 h 165"/>
                <a:gd name="T60" fmla="*/ 0 w 348"/>
                <a:gd name="T61" fmla="*/ 100 h 165"/>
                <a:gd name="T62" fmla="*/ 0 w 348"/>
                <a:gd name="T63" fmla="*/ 87 h 165"/>
                <a:gd name="T64" fmla="*/ 0 w 348"/>
                <a:gd name="T65" fmla="*/ 74 h 165"/>
                <a:gd name="T66" fmla="*/ 8 w 348"/>
                <a:gd name="T67" fmla="*/ 61 h 165"/>
                <a:gd name="T68" fmla="*/ 15 w 348"/>
                <a:gd name="T69" fmla="*/ 48 h 165"/>
                <a:gd name="T70" fmla="*/ 27 w 348"/>
                <a:gd name="T71" fmla="*/ 39 h 165"/>
                <a:gd name="T72" fmla="*/ 42 w 348"/>
                <a:gd name="T73" fmla="*/ 30 h 165"/>
                <a:gd name="T74" fmla="*/ 61 w 348"/>
                <a:gd name="T75" fmla="*/ 22 h 165"/>
                <a:gd name="T76" fmla="*/ 84 w 348"/>
                <a:gd name="T77" fmla="*/ 13 h 165"/>
                <a:gd name="T78" fmla="*/ 107 w 348"/>
                <a:gd name="T79" fmla="*/ 9 h 165"/>
                <a:gd name="T80" fmla="*/ 130 w 348"/>
                <a:gd name="T81" fmla="*/ 4 h 165"/>
                <a:gd name="T82" fmla="*/ 157 w 348"/>
                <a:gd name="T83" fmla="*/ 0 h 165"/>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348"/>
                <a:gd name="T127" fmla="*/ 0 h 165"/>
                <a:gd name="T128" fmla="*/ 348 w 348"/>
                <a:gd name="T129" fmla="*/ 165 h 165"/>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348" h="165">
                  <a:moveTo>
                    <a:pt x="172" y="0"/>
                  </a:moveTo>
                  <a:lnTo>
                    <a:pt x="184" y="0"/>
                  </a:lnTo>
                  <a:lnTo>
                    <a:pt x="191" y="0"/>
                  </a:lnTo>
                  <a:lnTo>
                    <a:pt x="199" y="4"/>
                  </a:lnTo>
                  <a:lnTo>
                    <a:pt x="210" y="4"/>
                  </a:lnTo>
                  <a:lnTo>
                    <a:pt x="218" y="4"/>
                  </a:lnTo>
                  <a:lnTo>
                    <a:pt x="226" y="4"/>
                  </a:lnTo>
                  <a:lnTo>
                    <a:pt x="233" y="9"/>
                  </a:lnTo>
                  <a:lnTo>
                    <a:pt x="241" y="9"/>
                  </a:lnTo>
                  <a:lnTo>
                    <a:pt x="249" y="9"/>
                  </a:lnTo>
                  <a:lnTo>
                    <a:pt x="256" y="13"/>
                  </a:lnTo>
                  <a:lnTo>
                    <a:pt x="264" y="13"/>
                  </a:lnTo>
                  <a:lnTo>
                    <a:pt x="272" y="17"/>
                  </a:lnTo>
                  <a:lnTo>
                    <a:pt x="279" y="17"/>
                  </a:lnTo>
                  <a:lnTo>
                    <a:pt x="287" y="22"/>
                  </a:lnTo>
                  <a:lnTo>
                    <a:pt x="291" y="22"/>
                  </a:lnTo>
                  <a:lnTo>
                    <a:pt x="298" y="26"/>
                  </a:lnTo>
                  <a:lnTo>
                    <a:pt x="302" y="30"/>
                  </a:lnTo>
                  <a:lnTo>
                    <a:pt x="310" y="30"/>
                  </a:lnTo>
                  <a:lnTo>
                    <a:pt x="314" y="35"/>
                  </a:lnTo>
                  <a:lnTo>
                    <a:pt x="321" y="39"/>
                  </a:lnTo>
                  <a:lnTo>
                    <a:pt x="325" y="39"/>
                  </a:lnTo>
                  <a:lnTo>
                    <a:pt x="329" y="43"/>
                  </a:lnTo>
                  <a:lnTo>
                    <a:pt x="333" y="48"/>
                  </a:lnTo>
                  <a:lnTo>
                    <a:pt x="337" y="52"/>
                  </a:lnTo>
                  <a:lnTo>
                    <a:pt x="340" y="57"/>
                  </a:lnTo>
                  <a:lnTo>
                    <a:pt x="340" y="61"/>
                  </a:lnTo>
                  <a:lnTo>
                    <a:pt x="344" y="65"/>
                  </a:lnTo>
                  <a:lnTo>
                    <a:pt x="344" y="70"/>
                  </a:lnTo>
                  <a:lnTo>
                    <a:pt x="348" y="70"/>
                  </a:lnTo>
                  <a:lnTo>
                    <a:pt x="348" y="74"/>
                  </a:lnTo>
                  <a:lnTo>
                    <a:pt x="348" y="78"/>
                  </a:lnTo>
                  <a:lnTo>
                    <a:pt x="348" y="83"/>
                  </a:lnTo>
                  <a:lnTo>
                    <a:pt x="348" y="87"/>
                  </a:lnTo>
                  <a:lnTo>
                    <a:pt x="348" y="91"/>
                  </a:lnTo>
                  <a:lnTo>
                    <a:pt x="348" y="96"/>
                  </a:lnTo>
                  <a:lnTo>
                    <a:pt x="344" y="100"/>
                  </a:lnTo>
                  <a:lnTo>
                    <a:pt x="344" y="104"/>
                  </a:lnTo>
                  <a:lnTo>
                    <a:pt x="340" y="109"/>
                  </a:lnTo>
                  <a:lnTo>
                    <a:pt x="340" y="113"/>
                  </a:lnTo>
                  <a:lnTo>
                    <a:pt x="337" y="118"/>
                  </a:lnTo>
                  <a:lnTo>
                    <a:pt x="333" y="122"/>
                  </a:lnTo>
                  <a:lnTo>
                    <a:pt x="329" y="122"/>
                  </a:lnTo>
                  <a:lnTo>
                    <a:pt x="325" y="126"/>
                  </a:lnTo>
                  <a:lnTo>
                    <a:pt x="321" y="131"/>
                  </a:lnTo>
                  <a:lnTo>
                    <a:pt x="314" y="135"/>
                  </a:lnTo>
                  <a:lnTo>
                    <a:pt x="310" y="135"/>
                  </a:lnTo>
                  <a:lnTo>
                    <a:pt x="302" y="139"/>
                  </a:lnTo>
                  <a:lnTo>
                    <a:pt x="298" y="144"/>
                  </a:lnTo>
                  <a:lnTo>
                    <a:pt x="291" y="144"/>
                  </a:lnTo>
                  <a:lnTo>
                    <a:pt x="287" y="148"/>
                  </a:lnTo>
                  <a:lnTo>
                    <a:pt x="279" y="152"/>
                  </a:lnTo>
                  <a:lnTo>
                    <a:pt x="272" y="152"/>
                  </a:lnTo>
                  <a:lnTo>
                    <a:pt x="264" y="157"/>
                  </a:lnTo>
                  <a:lnTo>
                    <a:pt x="256" y="157"/>
                  </a:lnTo>
                  <a:lnTo>
                    <a:pt x="249" y="157"/>
                  </a:lnTo>
                  <a:lnTo>
                    <a:pt x="241" y="161"/>
                  </a:lnTo>
                  <a:lnTo>
                    <a:pt x="233" y="161"/>
                  </a:lnTo>
                  <a:lnTo>
                    <a:pt x="226" y="161"/>
                  </a:lnTo>
                  <a:lnTo>
                    <a:pt x="218" y="165"/>
                  </a:lnTo>
                  <a:lnTo>
                    <a:pt x="210" y="165"/>
                  </a:lnTo>
                  <a:lnTo>
                    <a:pt x="199" y="165"/>
                  </a:lnTo>
                  <a:lnTo>
                    <a:pt x="191" y="165"/>
                  </a:lnTo>
                  <a:lnTo>
                    <a:pt x="184" y="165"/>
                  </a:lnTo>
                  <a:lnTo>
                    <a:pt x="172" y="165"/>
                  </a:lnTo>
                  <a:lnTo>
                    <a:pt x="165" y="165"/>
                  </a:lnTo>
                  <a:lnTo>
                    <a:pt x="157" y="165"/>
                  </a:lnTo>
                  <a:lnTo>
                    <a:pt x="145" y="165"/>
                  </a:lnTo>
                  <a:lnTo>
                    <a:pt x="138" y="165"/>
                  </a:lnTo>
                  <a:lnTo>
                    <a:pt x="130" y="165"/>
                  </a:lnTo>
                  <a:lnTo>
                    <a:pt x="122" y="161"/>
                  </a:lnTo>
                  <a:lnTo>
                    <a:pt x="115" y="161"/>
                  </a:lnTo>
                  <a:lnTo>
                    <a:pt x="107" y="161"/>
                  </a:lnTo>
                  <a:lnTo>
                    <a:pt x="100" y="157"/>
                  </a:lnTo>
                  <a:lnTo>
                    <a:pt x="92" y="157"/>
                  </a:lnTo>
                  <a:lnTo>
                    <a:pt x="84" y="157"/>
                  </a:lnTo>
                  <a:lnTo>
                    <a:pt x="77" y="152"/>
                  </a:lnTo>
                  <a:lnTo>
                    <a:pt x="69" y="152"/>
                  </a:lnTo>
                  <a:lnTo>
                    <a:pt x="61" y="148"/>
                  </a:lnTo>
                  <a:lnTo>
                    <a:pt x="57" y="144"/>
                  </a:lnTo>
                  <a:lnTo>
                    <a:pt x="50" y="144"/>
                  </a:lnTo>
                  <a:lnTo>
                    <a:pt x="42" y="139"/>
                  </a:lnTo>
                  <a:lnTo>
                    <a:pt x="38" y="135"/>
                  </a:lnTo>
                  <a:lnTo>
                    <a:pt x="35" y="135"/>
                  </a:lnTo>
                  <a:lnTo>
                    <a:pt x="27" y="131"/>
                  </a:lnTo>
                  <a:lnTo>
                    <a:pt x="23" y="126"/>
                  </a:lnTo>
                  <a:lnTo>
                    <a:pt x="19" y="122"/>
                  </a:lnTo>
                  <a:lnTo>
                    <a:pt x="15" y="122"/>
                  </a:lnTo>
                  <a:lnTo>
                    <a:pt x="12" y="118"/>
                  </a:lnTo>
                  <a:lnTo>
                    <a:pt x="8" y="113"/>
                  </a:lnTo>
                  <a:lnTo>
                    <a:pt x="8" y="109"/>
                  </a:lnTo>
                  <a:lnTo>
                    <a:pt x="4" y="104"/>
                  </a:lnTo>
                  <a:lnTo>
                    <a:pt x="0" y="100"/>
                  </a:lnTo>
                  <a:lnTo>
                    <a:pt x="0" y="96"/>
                  </a:lnTo>
                  <a:lnTo>
                    <a:pt x="0" y="91"/>
                  </a:lnTo>
                  <a:lnTo>
                    <a:pt x="0" y="87"/>
                  </a:lnTo>
                  <a:lnTo>
                    <a:pt x="0" y="83"/>
                  </a:lnTo>
                  <a:lnTo>
                    <a:pt x="0" y="78"/>
                  </a:lnTo>
                  <a:lnTo>
                    <a:pt x="0" y="74"/>
                  </a:lnTo>
                  <a:lnTo>
                    <a:pt x="0" y="70"/>
                  </a:lnTo>
                  <a:lnTo>
                    <a:pt x="4" y="65"/>
                  </a:lnTo>
                  <a:lnTo>
                    <a:pt x="8" y="61"/>
                  </a:lnTo>
                  <a:lnTo>
                    <a:pt x="8" y="57"/>
                  </a:lnTo>
                  <a:lnTo>
                    <a:pt x="12" y="52"/>
                  </a:lnTo>
                  <a:lnTo>
                    <a:pt x="15" y="48"/>
                  </a:lnTo>
                  <a:lnTo>
                    <a:pt x="19" y="43"/>
                  </a:lnTo>
                  <a:lnTo>
                    <a:pt x="23" y="39"/>
                  </a:lnTo>
                  <a:lnTo>
                    <a:pt x="27" y="39"/>
                  </a:lnTo>
                  <a:lnTo>
                    <a:pt x="35" y="35"/>
                  </a:lnTo>
                  <a:lnTo>
                    <a:pt x="38" y="30"/>
                  </a:lnTo>
                  <a:lnTo>
                    <a:pt x="42" y="30"/>
                  </a:lnTo>
                  <a:lnTo>
                    <a:pt x="50" y="26"/>
                  </a:lnTo>
                  <a:lnTo>
                    <a:pt x="57" y="22"/>
                  </a:lnTo>
                  <a:lnTo>
                    <a:pt x="61" y="22"/>
                  </a:lnTo>
                  <a:lnTo>
                    <a:pt x="69" y="17"/>
                  </a:lnTo>
                  <a:lnTo>
                    <a:pt x="77" y="17"/>
                  </a:lnTo>
                  <a:lnTo>
                    <a:pt x="84" y="13"/>
                  </a:lnTo>
                  <a:lnTo>
                    <a:pt x="92" y="13"/>
                  </a:lnTo>
                  <a:lnTo>
                    <a:pt x="100" y="9"/>
                  </a:lnTo>
                  <a:lnTo>
                    <a:pt x="107" y="9"/>
                  </a:lnTo>
                  <a:lnTo>
                    <a:pt x="115" y="9"/>
                  </a:lnTo>
                  <a:lnTo>
                    <a:pt x="122" y="4"/>
                  </a:lnTo>
                  <a:lnTo>
                    <a:pt x="130" y="4"/>
                  </a:lnTo>
                  <a:lnTo>
                    <a:pt x="138" y="4"/>
                  </a:lnTo>
                  <a:lnTo>
                    <a:pt x="145" y="4"/>
                  </a:lnTo>
                  <a:lnTo>
                    <a:pt x="157" y="0"/>
                  </a:lnTo>
                  <a:lnTo>
                    <a:pt x="165" y="0"/>
                  </a:lnTo>
                  <a:lnTo>
                    <a:pt x="172" y="0"/>
                  </a:lnTo>
                  <a:close/>
                </a:path>
              </a:pathLst>
            </a:custGeom>
            <a:grpFill/>
            <a:ln w="9525">
              <a:solidFill>
                <a:srgbClr val="0066CC"/>
              </a:solidFill>
              <a:round/>
              <a:headEnd/>
              <a:tailEnd/>
            </a:ln>
          </p:spPr>
          <p:txBody>
            <a:bodyPr/>
            <a:lstStyle/>
            <a:p>
              <a:endParaRPr lang="cs-CZ" dirty="0"/>
            </a:p>
          </p:txBody>
        </p:sp>
        <p:sp>
          <p:nvSpPr>
            <p:cNvPr id="61" name="Freeform 84"/>
            <p:cNvSpPr>
              <a:spLocks/>
            </p:cNvSpPr>
            <p:nvPr/>
          </p:nvSpPr>
          <p:spPr bwMode="auto">
            <a:xfrm>
              <a:off x="2543" y="3060"/>
              <a:ext cx="376" cy="176"/>
            </a:xfrm>
            <a:custGeom>
              <a:avLst/>
              <a:gdLst>
                <a:gd name="T0" fmla="*/ 172 w 348"/>
                <a:gd name="T1" fmla="*/ 0 h 165"/>
                <a:gd name="T2" fmla="*/ 210 w 348"/>
                <a:gd name="T3" fmla="*/ 4 h 165"/>
                <a:gd name="T4" fmla="*/ 241 w 348"/>
                <a:gd name="T5" fmla="*/ 9 h 165"/>
                <a:gd name="T6" fmla="*/ 272 w 348"/>
                <a:gd name="T7" fmla="*/ 17 h 165"/>
                <a:gd name="T8" fmla="*/ 298 w 348"/>
                <a:gd name="T9" fmla="*/ 26 h 165"/>
                <a:gd name="T10" fmla="*/ 321 w 348"/>
                <a:gd name="T11" fmla="*/ 39 h 165"/>
                <a:gd name="T12" fmla="*/ 337 w 348"/>
                <a:gd name="T13" fmla="*/ 52 h 165"/>
                <a:gd name="T14" fmla="*/ 344 w 348"/>
                <a:gd name="T15" fmla="*/ 70 h 165"/>
                <a:gd name="T16" fmla="*/ 348 w 348"/>
                <a:gd name="T17" fmla="*/ 83 h 165"/>
                <a:gd name="T18" fmla="*/ 344 w 348"/>
                <a:gd name="T19" fmla="*/ 100 h 165"/>
                <a:gd name="T20" fmla="*/ 337 w 348"/>
                <a:gd name="T21" fmla="*/ 118 h 165"/>
                <a:gd name="T22" fmla="*/ 321 w 348"/>
                <a:gd name="T23" fmla="*/ 131 h 165"/>
                <a:gd name="T24" fmla="*/ 298 w 348"/>
                <a:gd name="T25" fmla="*/ 144 h 165"/>
                <a:gd name="T26" fmla="*/ 272 w 348"/>
                <a:gd name="T27" fmla="*/ 152 h 165"/>
                <a:gd name="T28" fmla="*/ 241 w 348"/>
                <a:gd name="T29" fmla="*/ 161 h 165"/>
                <a:gd name="T30" fmla="*/ 210 w 348"/>
                <a:gd name="T31" fmla="*/ 165 h 165"/>
                <a:gd name="T32" fmla="*/ 172 w 348"/>
                <a:gd name="T33" fmla="*/ 165 h 165"/>
                <a:gd name="T34" fmla="*/ 138 w 348"/>
                <a:gd name="T35" fmla="*/ 165 h 165"/>
                <a:gd name="T36" fmla="*/ 107 w 348"/>
                <a:gd name="T37" fmla="*/ 161 h 165"/>
                <a:gd name="T38" fmla="*/ 77 w 348"/>
                <a:gd name="T39" fmla="*/ 152 h 165"/>
                <a:gd name="T40" fmla="*/ 50 w 348"/>
                <a:gd name="T41" fmla="*/ 144 h 165"/>
                <a:gd name="T42" fmla="*/ 27 w 348"/>
                <a:gd name="T43" fmla="*/ 131 h 165"/>
                <a:gd name="T44" fmla="*/ 12 w 348"/>
                <a:gd name="T45" fmla="*/ 118 h 165"/>
                <a:gd name="T46" fmla="*/ 0 w 348"/>
                <a:gd name="T47" fmla="*/ 100 h 165"/>
                <a:gd name="T48" fmla="*/ 0 w 348"/>
                <a:gd name="T49" fmla="*/ 83 h 165"/>
                <a:gd name="T50" fmla="*/ 0 w 348"/>
                <a:gd name="T51" fmla="*/ 70 h 165"/>
                <a:gd name="T52" fmla="*/ 12 w 348"/>
                <a:gd name="T53" fmla="*/ 52 h 165"/>
                <a:gd name="T54" fmla="*/ 27 w 348"/>
                <a:gd name="T55" fmla="*/ 39 h 165"/>
                <a:gd name="T56" fmla="*/ 50 w 348"/>
                <a:gd name="T57" fmla="*/ 26 h 165"/>
                <a:gd name="T58" fmla="*/ 77 w 348"/>
                <a:gd name="T59" fmla="*/ 17 h 165"/>
                <a:gd name="T60" fmla="*/ 107 w 348"/>
                <a:gd name="T61" fmla="*/ 9 h 165"/>
                <a:gd name="T62" fmla="*/ 138 w 348"/>
                <a:gd name="T63" fmla="*/ 4 h 165"/>
                <a:gd name="T64" fmla="*/ 172 w 348"/>
                <a:gd name="T65" fmla="*/ 0 h 16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48"/>
                <a:gd name="T100" fmla="*/ 0 h 165"/>
                <a:gd name="T101" fmla="*/ 348 w 348"/>
                <a:gd name="T102" fmla="*/ 165 h 165"/>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48" h="165">
                  <a:moveTo>
                    <a:pt x="172" y="0"/>
                  </a:moveTo>
                  <a:lnTo>
                    <a:pt x="210" y="4"/>
                  </a:lnTo>
                  <a:lnTo>
                    <a:pt x="241" y="9"/>
                  </a:lnTo>
                  <a:lnTo>
                    <a:pt x="272" y="17"/>
                  </a:lnTo>
                  <a:lnTo>
                    <a:pt x="298" y="26"/>
                  </a:lnTo>
                  <a:lnTo>
                    <a:pt x="321" y="39"/>
                  </a:lnTo>
                  <a:lnTo>
                    <a:pt x="337" y="52"/>
                  </a:lnTo>
                  <a:lnTo>
                    <a:pt x="344" y="70"/>
                  </a:lnTo>
                  <a:lnTo>
                    <a:pt x="348" y="83"/>
                  </a:lnTo>
                  <a:lnTo>
                    <a:pt x="344" y="100"/>
                  </a:lnTo>
                  <a:lnTo>
                    <a:pt x="337" y="118"/>
                  </a:lnTo>
                  <a:lnTo>
                    <a:pt x="321" y="131"/>
                  </a:lnTo>
                  <a:lnTo>
                    <a:pt x="298" y="144"/>
                  </a:lnTo>
                  <a:lnTo>
                    <a:pt x="272" y="152"/>
                  </a:lnTo>
                  <a:lnTo>
                    <a:pt x="241" y="161"/>
                  </a:lnTo>
                  <a:lnTo>
                    <a:pt x="210" y="165"/>
                  </a:lnTo>
                  <a:lnTo>
                    <a:pt x="172" y="165"/>
                  </a:lnTo>
                  <a:lnTo>
                    <a:pt x="138" y="165"/>
                  </a:lnTo>
                  <a:lnTo>
                    <a:pt x="107" y="161"/>
                  </a:lnTo>
                  <a:lnTo>
                    <a:pt x="77" y="152"/>
                  </a:lnTo>
                  <a:lnTo>
                    <a:pt x="50" y="144"/>
                  </a:lnTo>
                  <a:lnTo>
                    <a:pt x="27" y="131"/>
                  </a:lnTo>
                  <a:lnTo>
                    <a:pt x="12" y="118"/>
                  </a:lnTo>
                  <a:lnTo>
                    <a:pt x="0" y="100"/>
                  </a:lnTo>
                  <a:lnTo>
                    <a:pt x="0" y="83"/>
                  </a:lnTo>
                  <a:lnTo>
                    <a:pt x="0" y="70"/>
                  </a:lnTo>
                  <a:lnTo>
                    <a:pt x="12" y="52"/>
                  </a:lnTo>
                  <a:lnTo>
                    <a:pt x="27" y="39"/>
                  </a:lnTo>
                  <a:lnTo>
                    <a:pt x="50" y="26"/>
                  </a:lnTo>
                  <a:lnTo>
                    <a:pt x="77" y="17"/>
                  </a:lnTo>
                  <a:lnTo>
                    <a:pt x="107" y="9"/>
                  </a:lnTo>
                  <a:lnTo>
                    <a:pt x="138" y="4"/>
                  </a:lnTo>
                  <a:lnTo>
                    <a:pt x="172" y="0"/>
                  </a:lnTo>
                </a:path>
              </a:pathLst>
            </a:custGeom>
            <a:grpFill/>
            <a:ln w="0">
              <a:solidFill>
                <a:srgbClr val="0066CC"/>
              </a:solidFill>
              <a:round/>
              <a:headEnd/>
              <a:tailEnd/>
            </a:ln>
          </p:spPr>
          <p:txBody>
            <a:bodyPr/>
            <a:lstStyle/>
            <a:p>
              <a:endParaRPr lang="cs-CZ" dirty="0"/>
            </a:p>
          </p:txBody>
        </p:sp>
        <p:sp>
          <p:nvSpPr>
            <p:cNvPr id="62" name="Freeform 92"/>
            <p:cNvSpPr>
              <a:spLocks/>
            </p:cNvSpPr>
            <p:nvPr/>
          </p:nvSpPr>
          <p:spPr bwMode="auto">
            <a:xfrm>
              <a:off x="2455" y="2655"/>
              <a:ext cx="83" cy="93"/>
            </a:xfrm>
            <a:custGeom>
              <a:avLst/>
              <a:gdLst>
                <a:gd name="T0" fmla="*/ 42 w 77"/>
                <a:gd name="T1" fmla="*/ 0 h 87"/>
                <a:gd name="T2" fmla="*/ 50 w 77"/>
                <a:gd name="T3" fmla="*/ 0 h 87"/>
                <a:gd name="T4" fmla="*/ 54 w 77"/>
                <a:gd name="T5" fmla="*/ 4 h 87"/>
                <a:gd name="T6" fmla="*/ 62 w 77"/>
                <a:gd name="T7" fmla="*/ 4 h 87"/>
                <a:gd name="T8" fmla="*/ 65 w 77"/>
                <a:gd name="T9" fmla="*/ 9 h 87"/>
                <a:gd name="T10" fmla="*/ 69 w 77"/>
                <a:gd name="T11" fmla="*/ 13 h 87"/>
                <a:gd name="T12" fmla="*/ 73 w 77"/>
                <a:gd name="T13" fmla="*/ 17 h 87"/>
                <a:gd name="T14" fmla="*/ 77 w 77"/>
                <a:gd name="T15" fmla="*/ 26 h 87"/>
                <a:gd name="T16" fmla="*/ 77 w 77"/>
                <a:gd name="T17" fmla="*/ 35 h 87"/>
                <a:gd name="T18" fmla="*/ 77 w 77"/>
                <a:gd name="T19" fmla="*/ 43 h 87"/>
                <a:gd name="T20" fmla="*/ 77 w 77"/>
                <a:gd name="T21" fmla="*/ 52 h 87"/>
                <a:gd name="T22" fmla="*/ 77 w 77"/>
                <a:gd name="T23" fmla="*/ 61 h 87"/>
                <a:gd name="T24" fmla="*/ 73 w 77"/>
                <a:gd name="T25" fmla="*/ 65 h 87"/>
                <a:gd name="T26" fmla="*/ 69 w 77"/>
                <a:gd name="T27" fmla="*/ 70 h 87"/>
                <a:gd name="T28" fmla="*/ 65 w 77"/>
                <a:gd name="T29" fmla="*/ 74 h 87"/>
                <a:gd name="T30" fmla="*/ 62 w 77"/>
                <a:gd name="T31" fmla="*/ 78 h 87"/>
                <a:gd name="T32" fmla="*/ 54 w 77"/>
                <a:gd name="T33" fmla="*/ 83 h 87"/>
                <a:gd name="T34" fmla="*/ 46 w 77"/>
                <a:gd name="T35" fmla="*/ 87 h 87"/>
                <a:gd name="T36" fmla="*/ 39 w 77"/>
                <a:gd name="T37" fmla="*/ 87 h 87"/>
                <a:gd name="T38" fmla="*/ 31 w 77"/>
                <a:gd name="T39" fmla="*/ 87 h 87"/>
                <a:gd name="T40" fmla="*/ 27 w 77"/>
                <a:gd name="T41" fmla="*/ 83 h 87"/>
                <a:gd name="T42" fmla="*/ 20 w 77"/>
                <a:gd name="T43" fmla="*/ 83 h 87"/>
                <a:gd name="T44" fmla="*/ 12 w 77"/>
                <a:gd name="T45" fmla="*/ 74 h 87"/>
                <a:gd name="T46" fmla="*/ 8 w 77"/>
                <a:gd name="T47" fmla="*/ 70 h 87"/>
                <a:gd name="T48" fmla="*/ 4 w 77"/>
                <a:gd name="T49" fmla="*/ 61 h 87"/>
                <a:gd name="T50" fmla="*/ 0 w 77"/>
                <a:gd name="T51" fmla="*/ 52 h 87"/>
                <a:gd name="T52" fmla="*/ 0 w 77"/>
                <a:gd name="T53" fmla="*/ 43 h 87"/>
                <a:gd name="T54" fmla="*/ 0 w 77"/>
                <a:gd name="T55" fmla="*/ 35 h 87"/>
                <a:gd name="T56" fmla="*/ 0 w 77"/>
                <a:gd name="T57" fmla="*/ 26 h 87"/>
                <a:gd name="T58" fmla="*/ 4 w 77"/>
                <a:gd name="T59" fmla="*/ 22 h 87"/>
                <a:gd name="T60" fmla="*/ 8 w 77"/>
                <a:gd name="T61" fmla="*/ 17 h 87"/>
                <a:gd name="T62" fmla="*/ 12 w 77"/>
                <a:gd name="T63" fmla="*/ 13 h 87"/>
                <a:gd name="T64" fmla="*/ 16 w 77"/>
                <a:gd name="T65" fmla="*/ 9 h 87"/>
                <a:gd name="T66" fmla="*/ 20 w 77"/>
                <a:gd name="T67" fmla="*/ 4 h 87"/>
                <a:gd name="T68" fmla="*/ 23 w 77"/>
                <a:gd name="T69" fmla="*/ 0 h 87"/>
                <a:gd name="T70" fmla="*/ 31 w 77"/>
                <a:gd name="T71" fmla="*/ 0 h 87"/>
                <a:gd name="T72" fmla="*/ 39 w 77"/>
                <a:gd name="T73" fmla="*/ 0 h 87"/>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77"/>
                <a:gd name="T112" fmla="*/ 0 h 87"/>
                <a:gd name="T113" fmla="*/ 77 w 77"/>
                <a:gd name="T114" fmla="*/ 87 h 87"/>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77" h="87">
                  <a:moveTo>
                    <a:pt x="39" y="0"/>
                  </a:moveTo>
                  <a:lnTo>
                    <a:pt x="42" y="0"/>
                  </a:lnTo>
                  <a:lnTo>
                    <a:pt x="46" y="0"/>
                  </a:lnTo>
                  <a:lnTo>
                    <a:pt x="50" y="0"/>
                  </a:lnTo>
                  <a:lnTo>
                    <a:pt x="54" y="0"/>
                  </a:lnTo>
                  <a:lnTo>
                    <a:pt x="54" y="4"/>
                  </a:lnTo>
                  <a:lnTo>
                    <a:pt x="58" y="4"/>
                  </a:lnTo>
                  <a:lnTo>
                    <a:pt x="62" y="4"/>
                  </a:lnTo>
                  <a:lnTo>
                    <a:pt x="62" y="9"/>
                  </a:lnTo>
                  <a:lnTo>
                    <a:pt x="65" y="9"/>
                  </a:lnTo>
                  <a:lnTo>
                    <a:pt x="65" y="13"/>
                  </a:lnTo>
                  <a:lnTo>
                    <a:pt x="69" y="13"/>
                  </a:lnTo>
                  <a:lnTo>
                    <a:pt x="69" y="17"/>
                  </a:lnTo>
                  <a:lnTo>
                    <a:pt x="73" y="17"/>
                  </a:lnTo>
                  <a:lnTo>
                    <a:pt x="73" y="22"/>
                  </a:lnTo>
                  <a:lnTo>
                    <a:pt x="77" y="26"/>
                  </a:lnTo>
                  <a:lnTo>
                    <a:pt x="77" y="30"/>
                  </a:lnTo>
                  <a:lnTo>
                    <a:pt x="77" y="35"/>
                  </a:lnTo>
                  <a:lnTo>
                    <a:pt x="77" y="39"/>
                  </a:lnTo>
                  <a:lnTo>
                    <a:pt x="77" y="43"/>
                  </a:lnTo>
                  <a:lnTo>
                    <a:pt x="77" y="48"/>
                  </a:lnTo>
                  <a:lnTo>
                    <a:pt x="77" y="52"/>
                  </a:lnTo>
                  <a:lnTo>
                    <a:pt x="77" y="56"/>
                  </a:lnTo>
                  <a:lnTo>
                    <a:pt x="77" y="61"/>
                  </a:lnTo>
                  <a:lnTo>
                    <a:pt x="73" y="61"/>
                  </a:lnTo>
                  <a:lnTo>
                    <a:pt x="73" y="65"/>
                  </a:lnTo>
                  <a:lnTo>
                    <a:pt x="73" y="70"/>
                  </a:lnTo>
                  <a:lnTo>
                    <a:pt x="69" y="70"/>
                  </a:lnTo>
                  <a:lnTo>
                    <a:pt x="69" y="74"/>
                  </a:lnTo>
                  <a:lnTo>
                    <a:pt x="65" y="74"/>
                  </a:lnTo>
                  <a:lnTo>
                    <a:pt x="65" y="78"/>
                  </a:lnTo>
                  <a:lnTo>
                    <a:pt x="62" y="78"/>
                  </a:lnTo>
                  <a:lnTo>
                    <a:pt x="58" y="83"/>
                  </a:lnTo>
                  <a:lnTo>
                    <a:pt x="54" y="83"/>
                  </a:lnTo>
                  <a:lnTo>
                    <a:pt x="50" y="87"/>
                  </a:lnTo>
                  <a:lnTo>
                    <a:pt x="46" y="87"/>
                  </a:lnTo>
                  <a:lnTo>
                    <a:pt x="42" y="87"/>
                  </a:lnTo>
                  <a:lnTo>
                    <a:pt x="39" y="87"/>
                  </a:lnTo>
                  <a:lnTo>
                    <a:pt x="35" y="87"/>
                  </a:lnTo>
                  <a:lnTo>
                    <a:pt x="31" y="87"/>
                  </a:lnTo>
                  <a:lnTo>
                    <a:pt x="27" y="87"/>
                  </a:lnTo>
                  <a:lnTo>
                    <a:pt x="27" y="83"/>
                  </a:lnTo>
                  <a:lnTo>
                    <a:pt x="23" y="83"/>
                  </a:lnTo>
                  <a:lnTo>
                    <a:pt x="20" y="83"/>
                  </a:lnTo>
                  <a:lnTo>
                    <a:pt x="16" y="78"/>
                  </a:lnTo>
                  <a:lnTo>
                    <a:pt x="12" y="74"/>
                  </a:lnTo>
                  <a:lnTo>
                    <a:pt x="8" y="74"/>
                  </a:lnTo>
                  <a:lnTo>
                    <a:pt x="8" y="70"/>
                  </a:lnTo>
                  <a:lnTo>
                    <a:pt x="4" y="65"/>
                  </a:lnTo>
                  <a:lnTo>
                    <a:pt x="4" y="61"/>
                  </a:lnTo>
                  <a:lnTo>
                    <a:pt x="0" y="56"/>
                  </a:lnTo>
                  <a:lnTo>
                    <a:pt x="0" y="52"/>
                  </a:lnTo>
                  <a:lnTo>
                    <a:pt x="0" y="48"/>
                  </a:lnTo>
                  <a:lnTo>
                    <a:pt x="0" y="43"/>
                  </a:lnTo>
                  <a:lnTo>
                    <a:pt x="0" y="39"/>
                  </a:lnTo>
                  <a:lnTo>
                    <a:pt x="0" y="35"/>
                  </a:lnTo>
                  <a:lnTo>
                    <a:pt x="0" y="30"/>
                  </a:lnTo>
                  <a:lnTo>
                    <a:pt x="0" y="26"/>
                  </a:lnTo>
                  <a:lnTo>
                    <a:pt x="4" y="26"/>
                  </a:lnTo>
                  <a:lnTo>
                    <a:pt x="4" y="22"/>
                  </a:lnTo>
                  <a:lnTo>
                    <a:pt x="4" y="17"/>
                  </a:lnTo>
                  <a:lnTo>
                    <a:pt x="8" y="17"/>
                  </a:lnTo>
                  <a:lnTo>
                    <a:pt x="8" y="13"/>
                  </a:lnTo>
                  <a:lnTo>
                    <a:pt x="12" y="13"/>
                  </a:lnTo>
                  <a:lnTo>
                    <a:pt x="12" y="9"/>
                  </a:lnTo>
                  <a:lnTo>
                    <a:pt x="16" y="9"/>
                  </a:lnTo>
                  <a:lnTo>
                    <a:pt x="16" y="4"/>
                  </a:lnTo>
                  <a:lnTo>
                    <a:pt x="20" y="4"/>
                  </a:lnTo>
                  <a:lnTo>
                    <a:pt x="23" y="4"/>
                  </a:lnTo>
                  <a:lnTo>
                    <a:pt x="23" y="0"/>
                  </a:lnTo>
                  <a:lnTo>
                    <a:pt x="27" y="0"/>
                  </a:lnTo>
                  <a:lnTo>
                    <a:pt x="31" y="0"/>
                  </a:lnTo>
                  <a:lnTo>
                    <a:pt x="35" y="0"/>
                  </a:lnTo>
                  <a:lnTo>
                    <a:pt x="39" y="0"/>
                  </a:lnTo>
                  <a:close/>
                </a:path>
              </a:pathLst>
            </a:custGeom>
            <a:grpFill/>
            <a:ln w="9525">
              <a:solidFill>
                <a:srgbClr val="0066CC"/>
              </a:solidFill>
              <a:round/>
              <a:headEnd/>
              <a:tailEnd/>
            </a:ln>
          </p:spPr>
          <p:txBody>
            <a:bodyPr/>
            <a:lstStyle/>
            <a:p>
              <a:endParaRPr lang="cs-CZ" dirty="0"/>
            </a:p>
          </p:txBody>
        </p:sp>
        <p:sp>
          <p:nvSpPr>
            <p:cNvPr id="63" name="Freeform 93"/>
            <p:cNvSpPr>
              <a:spLocks/>
            </p:cNvSpPr>
            <p:nvPr/>
          </p:nvSpPr>
          <p:spPr bwMode="auto">
            <a:xfrm>
              <a:off x="2455" y="2655"/>
              <a:ext cx="83" cy="93"/>
            </a:xfrm>
            <a:custGeom>
              <a:avLst/>
              <a:gdLst>
                <a:gd name="T0" fmla="*/ 39 w 77"/>
                <a:gd name="T1" fmla="*/ 0 h 87"/>
                <a:gd name="T2" fmla="*/ 54 w 77"/>
                <a:gd name="T3" fmla="*/ 0 h 87"/>
                <a:gd name="T4" fmla="*/ 65 w 77"/>
                <a:gd name="T5" fmla="*/ 13 h 87"/>
                <a:gd name="T6" fmla="*/ 77 w 77"/>
                <a:gd name="T7" fmla="*/ 26 h 87"/>
                <a:gd name="T8" fmla="*/ 77 w 77"/>
                <a:gd name="T9" fmla="*/ 43 h 87"/>
                <a:gd name="T10" fmla="*/ 77 w 77"/>
                <a:gd name="T11" fmla="*/ 61 h 87"/>
                <a:gd name="T12" fmla="*/ 65 w 77"/>
                <a:gd name="T13" fmla="*/ 74 h 87"/>
                <a:gd name="T14" fmla="*/ 54 w 77"/>
                <a:gd name="T15" fmla="*/ 83 h 87"/>
                <a:gd name="T16" fmla="*/ 39 w 77"/>
                <a:gd name="T17" fmla="*/ 87 h 87"/>
                <a:gd name="T18" fmla="*/ 23 w 77"/>
                <a:gd name="T19" fmla="*/ 83 h 87"/>
                <a:gd name="T20" fmla="*/ 12 w 77"/>
                <a:gd name="T21" fmla="*/ 74 h 87"/>
                <a:gd name="T22" fmla="*/ 4 w 77"/>
                <a:gd name="T23" fmla="*/ 61 h 87"/>
                <a:gd name="T24" fmla="*/ 0 w 77"/>
                <a:gd name="T25" fmla="*/ 43 h 87"/>
                <a:gd name="T26" fmla="*/ 4 w 77"/>
                <a:gd name="T27" fmla="*/ 26 h 87"/>
                <a:gd name="T28" fmla="*/ 12 w 77"/>
                <a:gd name="T29" fmla="*/ 13 h 87"/>
                <a:gd name="T30" fmla="*/ 23 w 77"/>
                <a:gd name="T31" fmla="*/ 0 h 87"/>
                <a:gd name="T32" fmla="*/ 39 w 77"/>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77"/>
                <a:gd name="T52" fmla="*/ 0 h 87"/>
                <a:gd name="T53" fmla="*/ 77 w 77"/>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77" h="87">
                  <a:moveTo>
                    <a:pt x="39" y="0"/>
                  </a:moveTo>
                  <a:lnTo>
                    <a:pt x="54" y="0"/>
                  </a:lnTo>
                  <a:lnTo>
                    <a:pt x="65" y="13"/>
                  </a:lnTo>
                  <a:lnTo>
                    <a:pt x="77" y="26"/>
                  </a:lnTo>
                  <a:lnTo>
                    <a:pt x="77" y="43"/>
                  </a:lnTo>
                  <a:lnTo>
                    <a:pt x="77" y="61"/>
                  </a:lnTo>
                  <a:lnTo>
                    <a:pt x="65" y="74"/>
                  </a:lnTo>
                  <a:lnTo>
                    <a:pt x="54" y="83"/>
                  </a:lnTo>
                  <a:lnTo>
                    <a:pt x="39" y="87"/>
                  </a:lnTo>
                  <a:lnTo>
                    <a:pt x="23" y="83"/>
                  </a:lnTo>
                  <a:lnTo>
                    <a:pt x="12" y="74"/>
                  </a:lnTo>
                  <a:lnTo>
                    <a:pt x="4" y="61"/>
                  </a:lnTo>
                  <a:lnTo>
                    <a:pt x="0" y="43"/>
                  </a:lnTo>
                  <a:lnTo>
                    <a:pt x="4" y="26"/>
                  </a:lnTo>
                  <a:lnTo>
                    <a:pt x="12" y="13"/>
                  </a:lnTo>
                  <a:lnTo>
                    <a:pt x="23" y="0"/>
                  </a:lnTo>
                  <a:lnTo>
                    <a:pt x="39" y="0"/>
                  </a:lnTo>
                </a:path>
              </a:pathLst>
            </a:custGeom>
            <a:grpFill/>
            <a:ln w="0">
              <a:solidFill>
                <a:srgbClr val="0066CC"/>
              </a:solidFill>
              <a:round/>
              <a:headEnd/>
              <a:tailEnd/>
            </a:ln>
          </p:spPr>
          <p:txBody>
            <a:bodyPr/>
            <a:lstStyle/>
            <a:p>
              <a:endParaRPr lang="cs-CZ" dirty="0"/>
            </a:p>
          </p:txBody>
        </p:sp>
        <p:sp>
          <p:nvSpPr>
            <p:cNvPr id="64" name="Line 94"/>
            <p:cNvSpPr>
              <a:spLocks noChangeShapeType="1"/>
            </p:cNvSpPr>
            <p:nvPr/>
          </p:nvSpPr>
          <p:spPr bwMode="auto">
            <a:xfrm>
              <a:off x="2439" y="2776"/>
              <a:ext cx="116" cy="1"/>
            </a:xfrm>
            <a:prstGeom prst="line">
              <a:avLst/>
            </a:prstGeom>
            <a:grpFill/>
            <a:ln w="0">
              <a:solidFill>
                <a:srgbClr val="0066CC"/>
              </a:solidFill>
              <a:round/>
              <a:headEnd/>
              <a:tailEnd/>
            </a:ln>
          </p:spPr>
          <p:txBody>
            <a:bodyPr/>
            <a:lstStyle/>
            <a:p>
              <a:endParaRPr lang="cs-CZ" dirty="0"/>
            </a:p>
          </p:txBody>
        </p:sp>
        <p:sp>
          <p:nvSpPr>
            <p:cNvPr id="65" name="Freeform 95"/>
            <p:cNvSpPr>
              <a:spLocks/>
            </p:cNvSpPr>
            <p:nvPr/>
          </p:nvSpPr>
          <p:spPr bwMode="auto">
            <a:xfrm>
              <a:off x="2407" y="2748"/>
              <a:ext cx="90" cy="186"/>
            </a:xfrm>
            <a:custGeom>
              <a:avLst/>
              <a:gdLst>
                <a:gd name="T0" fmla="*/ 84 w 84"/>
                <a:gd name="T1" fmla="*/ 0 h 174"/>
                <a:gd name="T2" fmla="*/ 84 w 84"/>
                <a:gd name="T3" fmla="*/ 83 h 174"/>
                <a:gd name="T4" fmla="*/ 0 w 84"/>
                <a:gd name="T5" fmla="*/ 174 h 174"/>
                <a:gd name="T6" fmla="*/ 0 60000 65536"/>
                <a:gd name="T7" fmla="*/ 0 60000 65536"/>
                <a:gd name="T8" fmla="*/ 0 60000 65536"/>
                <a:gd name="T9" fmla="*/ 0 w 84"/>
                <a:gd name="T10" fmla="*/ 0 h 174"/>
                <a:gd name="T11" fmla="*/ 84 w 84"/>
                <a:gd name="T12" fmla="*/ 174 h 174"/>
              </a:gdLst>
              <a:ahLst/>
              <a:cxnLst>
                <a:cxn ang="T6">
                  <a:pos x="T0" y="T1"/>
                </a:cxn>
                <a:cxn ang="T7">
                  <a:pos x="T2" y="T3"/>
                </a:cxn>
                <a:cxn ang="T8">
                  <a:pos x="T4" y="T5"/>
                </a:cxn>
              </a:cxnLst>
              <a:rect l="T9" t="T10" r="T11" b="T12"/>
              <a:pathLst>
                <a:path w="84" h="174">
                  <a:moveTo>
                    <a:pt x="84" y="0"/>
                  </a:moveTo>
                  <a:lnTo>
                    <a:pt x="84" y="83"/>
                  </a:lnTo>
                  <a:lnTo>
                    <a:pt x="0" y="174"/>
                  </a:lnTo>
                </a:path>
              </a:pathLst>
            </a:custGeom>
            <a:grpFill/>
            <a:ln w="0">
              <a:solidFill>
                <a:srgbClr val="0066CC"/>
              </a:solidFill>
              <a:round/>
              <a:headEnd/>
              <a:tailEnd/>
            </a:ln>
          </p:spPr>
          <p:txBody>
            <a:bodyPr/>
            <a:lstStyle/>
            <a:p>
              <a:endParaRPr lang="cs-CZ" dirty="0"/>
            </a:p>
          </p:txBody>
        </p:sp>
        <p:sp>
          <p:nvSpPr>
            <p:cNvPr id="66" name="Line 96"/>
            <p:cNvSpPr>
              <a:spLocks noChangeShapeType="1"/>
            </p:cNvSpPr>
            <p:nvPr/>
          </p:nvSpPr>
          <p:spPr bwMode="auto">
            <a:xfrm>
              <a:off x="2497" y="2831"/>
              <a:ext cx="91" cy="103"/>
            </a:xfrm>
            <a:prstGeom prst="line">
              <a:avLst/>
            </a:prstGeom>
            <a:grpFill/>
            <a:ln w="0">
              <a:solidFill>
                <a:srgbClr val="0066CC"/>
              </a:solidFill>
              <a:round/>
              <a:headEnd/>
              <a:tailEnd/>
            </a:ln>
          </p:spPr>
          <p:txBody>
            <a:bodyPr/>
            <a:lstStyle/>
            <a:p>
              <a:endParaRPr lang="cs-CZ" dirty="0"/>
            </a:p>
          </p:txBody>
        </p:sp>
        <p:sp>
          <p:nvSpPr>
            <p:cNvPr id="67" name="Line 97"/>
            <p:cNvSpPr>
              <a:spLocks noChangeShapeType="1"/>
            </p:cNvSpPr>
            <p:nvPr/>
          </p:nvSpPr>
          <p:spPr bwMode="auto">
            <a:xfrm>
              <a:off x="2575" y="2780"/>
              <a:ext cx="265" cy="1"/>
            </a:xfrm>
            <a:prstGeom prst="line">
              <a:avLst/>
            </a:prstGeom>
            <a:grpFill/>
            <a:ln w="0">
              <a:solidFill>
                <a:srgbClr val="0066CC"/>
              </a:solidFill>
              <a:round/>
              <a:headEnd/>
              <a:tailEnd/>
            </a:ln>
          </p:spPr>
          <p:txBody>
            <a:bodyPr/>
            <a:lstStyle/>
            <a:p>
              <a:endParaRPr lang="cs-CZ" dirty="0"/>
            </a:p>
          </p:txBody>
        </p:sp>
        <p:grpSp>
          <p:nvGrpSpPr>
            <p:cNvPr id="68" name="Group 30"/>
            <p:cNvGrpSpPr>
              <a:grpSpLocks noChangeAspect="1"/>
            </p:cNvGrpSpPr>
            <p:nvPr/>
          </p:nvGrpSpPr>
          <p:grpSpPr bwMode="auto">
            <a:xfrm>
              <a:off x="2674" y="1813"/>
              <a:ext cx="566" cy="732"/>
              <a:chOff x="2371" y="789"/>
              <a:chExt cx="184" cy="241"/>
            </a:xfrm>
            <a:grpFill/>
          </p:grpSpPr>
          <p:sp>
            <p:nvSpPr>
              <p:cNvPr id="75" name="Freeform 31"/>
              <p:cNvSpPr>
                <a:spLocks noChangeAspect="1"/>
              </p:cNvSpPr>
              <p:nvPr/>
            </p:nvSpPr>
            <p:spPr bwMode="auto">
              <a:xfrm>
                <a:off x="2381" y="799"/>
                <a:ext cx="174" cy="231"/>
              </a:xfrm>
              <a:custGeom>
                <a:avLst/>
                <a:gdLst>
                  <a:gd name="T0" fmla="*/ 0 w 174"/>
                  <a:gd name="T1" fmla="*/ 0 h 231"/>
                  <a:gd name="T2" fmla="*/ 0 w 174"/>
                  <a:gd name="T3" fmla="*/ 231 h 231"/>
                  <a:gd name="T4" fmla="*/ 174 w 174"/>
                  <a:gd name="T5" fmla="*/ 231 h 231"/>
                  <a:gd name="T6" fmla="*/ 174 w 174"/>
                  <a:gd name="T7" fmla="*/ 38 h 231"/>
                  <a:gd name="T8" fmla="*/ 135 w 174"/>
                  <a:gd name="T9" fmla="*/ 0 h 231"/>
                  <a:gd name="T10" fmla="*/ 0 w 174"/>
                  <a:gd name="T11" fmla="*/ 0 h 231"/>
                  <a:gd name="T12" fmla="*/ 0 60000 65536"/>
                  <a:gd name="T13" fmla="*/ 0 60000 65536"/>
                  <a:gd name="T14" fmla="*/ 0 60000 65536"/>
                  <a:gd name="T15" fmla="*/ 0 60000 65536"/>
                  <a:gd name="T16" fmla="*/ 0 60000 65536"/>
                  <a:gd name="T17" fmla="*/ 0 60000 65536"/>
                  <a:gd name="T18" fmla="*/ 0 w 174"/>
                  <a:gd name="T19" fmla="*/ 0 h 231"/>
                  <a:gd name="T20" fmla="*/ 174 w 174"/>
                  <a:gd name="T21" fmla="*/ 231 h 231"/>
                </a:gdLst>
                <a:ahLst/>
                <a:cxnLst>
                  <a:cxn ang="T12">
                    <a:pos x="T0" y="T1"/>
                  </a:cxn>
                  <a:cxn ang="T13">
                    <a:pos x="T2" y="T3"/>
                  </a:cxn>
                  <a:cxn ang="T14">
                    <a:pos x="T4" y="T5"/>
                  </a:cxn>
                  <a:cxn ang="T15">
                    <a:pos x="T6" y="T7"/>
                  </a:cxn>
                  <a:cxn ang="T16">
                    <a:pos x="T8" y="T9"/>
                  </a:cxn>
                  <a:cxn ang="T17">
                    <a:pos x="T10" y="T11"/>
                  </a:cxn>
                </a:cxnLst>
                <a:rect l="T18" t="T19" r="T20" b="T21"/>
                <a:pathLst>
                  <a:path w="174" h="231">
                    <a:moveTo>
                      <a:pt x="0" y="0"/>
                    </a:moveTo>
                    <a:lnTo>
                      <a:pt x="0" y="231"/>
                    </a:lnTo>
                    <a:lnTo>
                      <a:pt x="174" y="231"/>
                    </a:lnTo>
                    <a:lnTo>
                      <a:pt x="174" y="38"/>
                    </a:lnTo>
                    <a:lnTo>
                      <a:pt x="135" y="0"/>
                    </a:lnTo>
                    <a:lnTo>
                      <a:pt x="0" y="0"/>
                    </a:lnTo>
                    <a:close/>
                  </a:path>
                </a:pathLst>
              </a:custGeom>
              <a:grpFill/>
              <a:ln w="9525">
                <a:solidFill>
                  <a:srgbClr val="0066CC"/>
                </a:solidFill>
                <a:round/>
                <a:headEnd/>
                <a:tailEnd/>
              </a:ln>
            </p:spPr>
            <p:txBody>
              <a:bodyPr/>
              <a:lstStyle/>
              <a:p>
                <a:endParaRPr lang="cs-CZ" dirty="0"/>
              </a:p>
            </p:txBody>
          </p:sp>
          <p:sp>
            <p:nvSpPr>
              <p:cNvPr id="76" name="Freeform 32"/>
              <p:cNvSpPr>
                <a:spLocks noChangeAspect="1"/>
              </p:cNvSpPr>
              <p:nvPr/>
            </p:nvSpPr>
            <p:spPr bwMode="auto">
              <a:xfrm>
                <a:off x="2381" y="799"/>
                <a:ext cx="174" cy="231"/>
              </a:xfrm>
              <a:custGeom>
                <a:avLst/>
                <a:gdLst>
                  <a:gd name="T0" fmla="*/ 0 w 174"/>
                  <a:gd name="T1" fmla="*/ 0 h 231"/>
                  <a:gd name="T2" fmla="*/ 0 w 174"/>
                  <a:gd name="T3" fmla="*/ 231 h 231"/>
                  <a:gd name="T4" fmla="*/ 174 w 174"/>
                  <a:gd name="T5" fmla="*/ 231 h 231"/>
                  <a:gd name="T6" fmla="*/ 174 w 174"/>
                  <a:gd name="T7" fmla="*/ 38 h 231"/>
                  <a:gd name="T8" fmla="*/ 135 w 174"/>
                  <a:gd name="T9" fmla="*/ 0 h 231"/>
                  <a:gd name="T10" fmla="*/ 0 w 174"/>
                  <a:gd name="T11" fmla="*/ 0 h 231"/>
                  <a:gd name="T12" fmla="*/ 0 60000 65536"/>
                  <a:gd name="T13" fmla="*/ 0 60000 65536"/>
                  <a:gd name="T14" fmla="*/ 0 60000 65536"/>
                  <a:gd name="T15" fmla="*/ 0 60000 65536"/>
                  <a:gd name="T16" fmla="*/ 0 60000 65536"/>
                  <a:gd name="T17" fmla="*/ 0 60000 65536"/>
                  <a:gd name="T18" fmla="*/ 0 w 174"/>
                  <a:gd name="T19" fmla="*/ 0 h 231"/>
                  <a:gd name="T20" fmla="*/ 174 w 174"/>
                  <a:gd name="T21" fmla="*/ 231 h 231"/>
                </a:gdLst>
                <a:ahLst/>
                <a:cxnLst>
                  <a:cxn ang="T12">
                    <a:pos x="T0" y="T1"/>
                  </a:cxn>
                  <a:cxn ang="T13">
                    <a:pos x="T2" y="T3"/>
                  </a:cxn>
                  <a:cxn ang="T14">
                    <a:pos x="T4" y="T5"/>
                  </a:cxn>
                  <a:cxn ang="T15">
                    <a:pos x="T6" y="T7"/>
                  </a:cxn>
                  <a:cxn ang="T16">
                    <a:pos x="T8" y="T9"/>
                  </a:cxn>
                  <a:cxn ang="T17">
                    <a:pos x="T10" y="T11"/>
                  </a:cxn>
                </a:cxnLst>
                <a:rect l="T18" t="T19" r="T20" b="T21"/>
                <a:pathLst>
                  <a:path w="174" h="231">
                    <a:moveTo>
                      <a:pt x="0" y="0"/>
                    </a:moveTo>
                    <a:lnTo>
                      <a:pt x="0" y="231"/>
                    </a:lnTo>
                    <a:lnTo>
                      <a:pt x="174" y="231"/>
                    </a:lnTo>
                    <a:lnTo>
                      <a:pt x="174" y="38"/>
                    </a:lnTo>
                    <a:lnTo>
                      <a:pt x="135" y="0"/>
                    </a:lnTo>
                    <a:lnTo>
                      <a:pt x="0" y="0"/>
                    </a:lnTo>
                  </a:path>
                </a:pathLst>
              </a:custGeom>
              <a:grpFill/>
              <a:ln w="0">
                <a:solidFill>
                  <a:srgbClr val="0066CC"/>
                </a:solidFill>
                <a:round/>
                <a:headEnd/>
                <a:tailEnd/>
              </a:ln>
            </p:spPr>
            <p:txBody>
              <a:bodyPr/>
              <a:lstStyle/>
              <a:p>
                <a:endParaRPr lang="cs-CZ" dirty="0"/>
              </a:p>
            </p:txBody>
          </p:sp>
          <p:sp>
            <p:nvSpPr>
              <p:cNvPr id="77" name="Freeform 33"/>
              <p:cNvSpPr>
                <a:spLocks noChangeAspect="1"/>
              </p:cNvSpPr>
              <p:nvPr/>
            </p:nvSpPr>
            <p:spPr bwMode="auto">
              <a:xfrm>
                <a:off x="2371" y="791"/>
                <a:ext cx="175" cy="229"/>
              </a:xfrm>
              <a:custGeom>
                <a:avLst/>
                <a:gdLst>
                  <a:gd name="T0" fmla="*/ 0 w 175"/>
                  <a:gd name="T1" fmla="*/ 0 h 229"/>
                  <a:gd name="T2" fmla="*/ 0 w 175"/>
                  <a:gd name="T3" fmla="*/ 229 h 229"/>
                  <a:gd name="T4" fmla="*/ 175 w 175"/>
                  <a:gd name="T5" fmla="*/ 229 h 229"/>
                  <a:gd name="T6" fmla="*/ 175 w 175"/>
                  <a:gd name="T7" fmla="*/ 39 h 229"/>
                  <a:gd name="T8" fmla="*/ 136 w 175"/>
                  <a:gd name="T9" fmla="*/ 0 h 229"/>
                  <a:gd name="T10" fmla="*/ 0 w 175"/>
                  <a:gd name="T11" fmla="*/ 0 h 229"/>
                  <a:gd name="T12" fmla="*/ 0 60000 65536"/>
                  <a:gd name="T13" fmla="*/ 0 60000 65536"/>
                  <a:gd name="T14" fmla="*/ 0 60000 65536"/>
                  <a:gd name="T15" fmla="*/ 0 60000 65536"/>
                  <a:gd name="T16" fmla="*/ 0 60000 65536"/>
                  <a:gd name="T17" fmla="*/ 0 60000 65536"/>
                  <a:gd name="T18" fmla="*/ 0 w 175"/>
                  <a:gd name="T19" fmla="*/ 0 h 229"/>
                  <a:gd name="T20" fmla="*/ 175 w 175"/>
                  <a:gd name="T21" fmla="*/ 229 h 229"/>
                </a:gdLst>
                <a:ahLst/>
                <a:cxnLst>
                  <a:cxn ang="T12">
                    <a:pos x="T0" y="T1"/>
                  </a:cxn>
                  <a:cxn ang="T13">
                    <a:pos x="T2" y="T3"/>
                  </a:cxn>
                  <a:cxn ang="T14">
                    <a:pos x="T4" y="T5"/>
                  </a:cxn>
                  <a:cxn ang="T15">
                    <a:pos x="T6" y="T7"/>
                  </a:cxn>
                  <a:cxn ang="T16">
                    <a:pos x="T8" y="T9"/>
                  </a:cxn>
                  <a:cxn ang="T17">
                    <a:pos x="T10" y="T11"/>
                  </a:cxn>
                </a:cxnLst>
                <a:rect l="T18" t="T19" r="T20" b="T21"/>
                <a:pathLst>
                  <a:path w="175" h="229">
                    <a:moveTo>
                      <a:pt x="0" y="0"/>
                    </a:moveTo>
                    <a:lnTo>
                      <a:pt x="0" y="229"/>
                    </a:lnTo>
                    <a:lnTo>
                      <a:pt x="175" y="229"/>
                    </a:lnTo>
                    <a:lnTo>
                      <a:pt x="175" y="39"/>
                    </a:lnTo>
                    <a:lnTo>
                      <a:pt x="136" y="0"/>
                    </a:lnTo>
                    <a:lnTo>
                      <a:pt x="0" y="0"/>
                    </a:lnTo>
                    <a:close/>
                  </a:path>
                </a:pathLst>
              </a:custGeom>
              <a:grpFill/>
              <a:ln w="9525">
                <a:solidFill>
                  <a:srgbClr val="0066CC"/>
                </a:solidFill>
                <a:round/>
                <a:headEnd/>
                <a:tailEnd/>
              </a:ln>
            </p:spPr>
            <p:txBody>
              <a:bodyPr/>
              <a:lstStyle/>
              <a:p>
                <a:endParaRPr lang="cs-CZ" dirty="0"/>
              </a:p>
            </p:txBody>
          </p:sp>
          <p:sp>
            <p:nvSpPr>
              <p:cNvPr id="78" name="Freeform 34"/>
              <p:cNvSpPr>
                <a:spLocks noChangeAspect="1"/>
              </p:cNvSpPr>
              <p:nvPr/>
            </p:nvSpPr>
            <p:spPr bwMode="auto">
              <a:xfrm>
                <a:off x="2371" y="791"/>
                <a:ext cx="175" cy="229"/>
              </a:xfrm>
              <a:custGeom>
                <a:avLst/>
                <a:gdLst>
                  <a:gd name="T0" fmla="*/ 0 w 175"/>
                  <a:gd name="T1" fmla="*/ 0 h 229"/>
                  <a:gd name="T2" fmla="*/ 0 w 175"/>
                  <a:gd name="T3" fmla="*/ 229 h 229"/>
                  <a:gd name="T4" fmla="*/ 175 w 175"/>
                  <a:gd name="T5" fmla="*/ 229 h 229"/>
                  <a:gd name="T6" fmla="*/ 175 w 175"/>
                  <a:gd name="T7" fmla="*/ 39 h 229"/>
                  <a:gd name="T8" fmla="*/ 136 w 175"/>
                  <a:gd name="T9" fmla="*/ 0 h 229"/>
                  <a:gd name="T10" fmla="*/ 0 w 175"/>
                  <a:gd name="T11" fmla="*/ 0 h 229"/>
                  <a:gd name="T12" fmla="*/ 0 60000 65536"/>
                  <a:gd name="T13" fmla="*/ 0 60000 65536"/>
                  <a:gd name="T14" fmla="*/ 0 60000 65536"/>
                  <a:gd name="T15" fmla="*/ 0 60000 65536"/>
                  <a:gd name="T16" fmla="*/ 0 60000 65536"/>
                  <a:gd name="T17" fmla="*/ 0 60000 65536"/>
                  <a:gd name="T18" fmla="*/ 0 w 175"/>
                  <a:gd name="T19" fmla="*/ 0 h 229"/>
                  <a:gd name="T20" fmla="*/ 175 w 175"/>
                  <a:gd name="T21" fmla="*/ 229 h 229"/>
                </a:gdLst>
                <a:ahLst/>
                <a:cxnLst>
                  <a:cxn ang="T12">
                    <a:pos x="T0" y="T1"/>
                  </a:cxn>
                  <a:cxn ang="T13">
                    <a:pos x="T2" y="T3"/>
                  </a:cxn>
                  <a:cxn ang="T14">
                    <a:pos x="T4" y="T5"/>
                  </a:cxn>
                  <a:cxn ang="T15">
                    <a:pos x="T6" y="T7"/>
                  </a:cxn>
                  <a:cxn ang="T16">
                    <a:pos x="T8" y="T9"/>
                  </a:cxn>
                  <a:cxn ang="T17">
                    <a:pos x="T10" y="T11"/>
                  </a:cxn>
                </a:cxnLst>
                <a:rect l="T18" t="T19" r="T20" b="T21"/>
                <a:pathLst>
                  <a:path w="175" h="229">
                    <a:moveTo>
                      <a:pt x="0" y="0"/>
                    </a:moveTo>
                    <a:lnTo>
                      <a:pt x="0" y="229"/>
                    </a:lnTo>
                    <a:lnTo>
                      <a:pt x="175" y="229"/>
                    </a:lnTo>
                    <a:lnTo>
                      <a:pt x="175" y="39"/>
                    </a:lnTo>
                    <a:lnTo>
                      <a:pt x="136" y="0"/>
                    </a:lnTo>
                    <a:lnTo>
                      <a:pt x="0" y="0"/>
                    </a:lnTo>
                  </a:path>
                </a:pathLst>
              </a:custGeom>
              <a:grpFill/>
              <a:ln w="0">
                <a:solidFill>
                  <a:srgbClr val="0066CC"/>
                </a:solidFill>
                <a:round/>
                <a:headEnd/>
                <a:tailEnd/>
              </a:ln>
            </p:spPr>
            <p:txBody>
              <a:bodyPr/>
              <a:lstStyle/>
              <a:p>
                <a:endParaRPr lang="cs-CZ" dirty="0"/>
              </a:p>
            </p:txBody>
          </p:sp>
          <p:sp>
            <p:nvSpPr>
              <p:cNvPr id="79" name="Freeform 35"/>
              <p:cNvSpPr>
                <a:spLocks noChangeAspect="1"/>
              </p:cNvSpPr>
              <p:nvPr/>
            </p:nvSpPr>
            <p:spPr bwMode="auto">
              <a:xfrm>
                <a:off x="2507" y="789"/>
                <a:ext cx="39" cy="41"/>
              </a:xfrm>
              <a:custGeom>
                <a:avLst/>
                <a:gdLst>
                  <a:gd name="T0" fmla="*/ 0 w 39"/>
                  <a:gd name="T1" fmla="*/ 0 h 41"/>
                  <a:gd name="T2" fmla="*/ 0 w 39"/>
                  <a:gd name="T3" fmla="*/ 41 h 41"/>
                  <a:gd name="T4" fmla="*/ 39 w 39"/>
                  <a:gd name="T5" fmla="*/ 41 h 41"/>
                  <a:gd name="T6" fmla="*/ 0 60000 65536"/>
                  <a:gd name="T7" fmla="*/ 0 60000 65536"/>
                  <a:gd name="T8" fmla="*/ 0 60000 65536"/>
                  <a:gd name="T9" fmla="*/ 0 w 39"/>
                  <a:gd name="T10" fmla="*/ 0 h 41"/>
                  <a:gd name="T11" fmla="*/ 39 w 39"/>
                  <a:gd name="T12" fmla="*/ 41 h 41"/>
                </a:gdLst>
                <a:ahLst/>
                <a:cxnLst>
                  <a:cxn ang="T6">
                    <a:pos x="T0" y="T1"/>
                  </a:cxn>
                  <a:cxn ang="T7">
                    <a:pos x="T2" y="T3"/>
                  </a:cxn>
                  <a:cxn ang="T8">
                    <a:pos x="T4" y="T5"/>
                  </a:cxn>
                </a:cxnLst>
                <a:rect l="T9" t="T10" r="T11" b="T12"/>
                <a:pathLst>
                  <a:path w="39" h="41">
                    <a:moveTo>
                      <a:pt x="0" y="0"/>
                    </a:moveTo>
                    <a:lnTo>
                      <a:pt x="0" y="41"/>
                    </a:lnTo>
                    <a:lnTo>
                      <a:pt x="39" y="41"/>
                    </a:lnTo>
                  </a:path>
                </a:pathLst>
              </a:custGeom>
              <a:grpFill/>
              <a:ln w="0">
                <a:solidFill>
                  <a:srgbClr val="0066CC"/>
                </a:solidFill>
                <a:round/>
                <a:headEnd/>
                <a:tailEnd/>
              </a:ln>
            </p:spPr>
            <p:txBody>
              <a:bodyPr/>
              <a:lstStyle/>
              <a:p>
                <a:endParaRPr lang="cs-CZ" dirty="0"/>
              </a:p>
            </p:txBody>
          </p:sp>
          <p:sp>
            <p:nvSpPr>
              <p:cNvPr id="80" name="Line 36"/>
              <p:cNvSpPr>
                <a:spLocks noChangeAspect="1" noChangeShapeType="1"/>
              </p:cNvSpPr>
              <p:nvPr/>
            </p:nvSpPr>
            <p:spPr bwMode="auto">
              <a:xfrm>
                <a:off x="2414" y="832"/>
                <a:ext cx="78" cy="1"/>
              </a:xfrm>
              <a:prstGeom prst="line">
                <a:avLst/>
              </a:prstGeom>
              <a:grpFill/>
              <a:ln w="0">
                <a:solidFill>
                  <a:srgbClr val="0066CC"/>
                </a:solidFill>
                <a:round/>
                <a:headEnd/>
                <a:tailEnd/>
              </a:ln>
            </p:spPr>
            <p:txBody>
              <a:bodyPr/>
              <a:lstStyle/>
              <a:p>
                <a:endParaRPr lang="cs-CZ" dirty="0"/>
              </a:p>
            </p:txBody>
          </p:sp>
          <p:sp>
            <p:nvSpPr>
              <p:cNvPr id="81" name="Line 37"/>
              <p:cNvSpPr>
                <a:spLocks noChangeAspect="1" noChangeShapeType="1"/>
              </p:cNvSpPr>
              <p:nvPr/>
            </p:nvSpPr>
            <p:spPr bwMode="auto">
              <a:xfrm>
                <a:off x="2414" y="852"/>
                <a:ext cx="108" cy="1"/>
              </a:xfrm>
              <a:prstGeom prst="line">
                <a:avLst/>
              </a:prstGeom>
              <a:grpFill/>
              <a:ln w="0">
                <a:solidFill>
                  <a:srgbClr val="0066CC"/>
                </a:solidFill>
                <a:round/>
                <a:headEnd/>
                <a:tailEnd/>
              </a:ln>
            </p:spPr>
            <p:txBody>
              <a:bodyPr/>
              <a:lstStyle/>
              <a:p>
                <a:endParaRPr lang="cs-CZ" dirty="0"/>
              </a:p>
            </p:txBody>
          </p:sp>
          <p:sp>
            <p:nvSpPr>
              <p:cNvPr id="82" name="Line 38"/>
              <p:cNvSpPr>
                <a:spLocks noChangeAspect="1" noChangeShapeType="1"/>
              </p:cNvSpPr>
              <p:nvPr/>
            </p:nvSpPr>
            <p:spPr bwMode="auto">
              <a:xfrm>
                <a:off x="2414" y="865"/>
                <a:ext cx="108" cy="1"/>
              </a:xfrm>
              <a:prstGeom prst="line">
                <a:avLst/>
              </a:prstGeom>
              <a:grpFill/>
              <a:ln w="0">
                <a:solidFill>
                  <a:srgbClr val="0066CC"/>
                </a:solidFill>
                <a:round/>
                <a:headEnd/>
                <a:tailEnd/>
              </a:ln>
            </p:spPr>
            <p:txBody>
              <a:bodyPr/>
              <a:lstStyle/>
              <a:p>
                <a:endParaRPr lang="cs-CZ" dirty="0"/>
              </a:p>
            </p:txBody>
          </p:sp>
          <p:sp>
            <p:nvSpPr>
              <p:cNvPr id="83" name="Line 39"/>
              <p:cNvSpPr>
                <a:spLocks noChangeAspect="1" noChangeShapeType="1"/>
              </p:cNvSpPr>
              <p:nvPr/>
            </p:nvSpPr>
            <p:spPr bwMode="auto">
              <a:xfrm>
                <a:off x="2414" y="878"/>
                <a:ext cx="108" cy="1"/>
              </a:xfrm>
              <a:prstGeom prst="line">
                <a:avLst/>
              </a:prstGeom>
              <a:grpFill/>
              <a:ln w="0">
                <a:solidFill>
                  <a:srgbClr val="0066CC"/>
                </a:solidFill>
                <a:round/>
                <a:headEnd/>
                <a:tailEnd/>
              </a:ln>
            </p:spPr>
            <p:txBody>
              <a:bodyPr/>
              <a:lstStyle/>
              <a:p>
                <a:endParaRPr lang="cs-CZ" dirty="0"/>
              </a:p>
            </p:txBody>
          </p:sp>
          <p:sp>
            <p:nvSpPr>
              <p:cNvPr id="84" name="Line 40"/>
              <p:cNvSpPr>
                <a:spLocks noChangeAspect="1" noChangeShapeType="1"/>
              </p:cNvSpPr>
              <p:nvPr/>
            </p:nvSpPr>
            <p:spPr bwMode="auto">
              <a:xfrm>
                <a:off x="2414" y="893"/>
                <a:ext cx="108" cy="1"/>
              </a:xfrm>
              <a:prstGeom prst="line">
                <a:avLst/>
              </a:prstGeom>
              <a:grpFill/>
              <a:ln w="0">
                <a:solidFill>
                  <a:srgbClr val="0066CC"/>
                </a:solidFill>
                <a:round/>
                <a:headEnd/>
                <a:tailEnd/>
              </a:ln>
            </p:spPr>
            <p:txBody>
              <a:bodyPr/>
              <a:lstStyle/>
              <a:p>
                <a:endParaRPr lang="cs-CZ" dirty="0"/>
              </a:p>
            </p:txBody>
          </p:sp>
          <p:sp>
            <p:nvSpPr>
              <p:cNvPr id="85" name="Line 41"/>
              <p:cNvSpPr>
                <a:spLocks noChangeAspect="1" noChangeShapeType="1"/>
              </p:cNvSpPr>
              <p:nvPr/>
            </p:nvSpPr>
            <p:spPr bwMode="auto">
              <a:xfrm>
                <a:off x="2414" y="906"/>
                <a:ext cx="108" cy="1"/>
              </a:xfrm>
              <a:prstGeom prst="line">
                <a:avLst/>
              </a:prstGeom>
              <a:grpFill/>
              <a:ln w="0">
                <a:solidFill>
                  <a:srgbClr val="0066CC"/>
                </a:solidFill>
                <a:round/>
                <a:headEnd/>
                <a:tailEnd/>
              </a:ln>
            </p:spPr>
            <p:txBody>
              <a:bodyPr/>
              <a:lstStyle/>
              <a:p>
                <a:endParaRPr lang="cs-CZ" dirty="0"/>
              </a:p>
            </p:txBody>
          </p:sp>
          <p:sp>
            <p:nvSpPr>
              <p:cNvPr id="86" name="Line 42"/>
              <p:cNvSpPr>
                <a:spLocks noChangeAspect="1" noChangeShapeType="1"/>
              </p:cNvSpPr>
              <p:nvPr/>
            </p:nvSpPr>
            <p:spPr bwMode="auto">
              <a:xfrm>
                <a:off x="2414" y="919"/>
                <a:ext cx="108" cy="1"/>
              </a:xfrm>
              <a:prstGeom prst="line">
                <a:avLst/>
              </a:prstGeom>
              <a:grpFill/>
              <a:ln w="0">
                <a:solidFill>
                  <a:srgbClr val="0066CC"/>
                </a:solidFill>
                <a:round/>
                <a:headEnd/>
                <a:tailEnd/>
              </a:ln>
            </p:spPr>
            <p:txBody>
              <a:bodyPr/>
              <a:lstStyle/>
              <a:p>
                <a:endParaRPr lang="cs-CZ" dirty="0"/>
              </a:p>
            </p:txBody>
          </p:sp>
          <p:sp>
            <p:nvSpPr>
              <p:cNvPr id="87" name="Line 43"/>
              <p:cNvSpPr>
                <a:spLocks noChangeAspect="1" noChangeShapeType="1"/>
              </p:cNvSpPr>
              <p:nvPr/>
            </p:nvSpPr>
            <p:spPr bwMode="auto">
              <a:xfrm>
                <a:off x="2414" y="932"/>
                <a:ext cx="108" cy="1"/>
              </a:xfrm>
              <a:prstGeom prst="line">
                <a:avLst/>
              </a:prstGeom>
              <a:grpFill/>
              <a:ln w="0">
                <a:solidFill>
                  <a:srgbClr val="0066CC"/>
                </a:solidFill>
                <a:round/>
                <a:headEnd/>
                <a:tailEnd/>
              </a:ln>
            </p:spPr>
            <p:txBody>
              <a:bodyPr/>
              <a:lstStyle/>
              <a:p>
                <a:endParaRPr lang="cs-CZ" dirty="0"/>
              </a:p>
            </p:txBody>
          </p:sp>
          <p:sp>
            <p:nvSpPr>
              <p:cNvPr id="88" name="Line 44"/>
              <p:cNvSpPr>
                <a:spLocks noChangeAspect="1" noChangeShapeType="1"/>
              </p:cNvSpPr>
              <p:nvPr/>
            </p:nvSpPr>
            <p:spPr bwMode="auto">
              <a:xfrm>
                <a:off x="2414" y="945"/>
                <a:ext cx="108" cy="1"/>
              </a:xfrm>
              <a:prstGeom prst="line">
                <a:avLst/>
              </a:prstGeom>
              <a:grpFill/>
              <a:ln w="0">
                <a:solidFill>
                  <a:srgbClr val="0066CC"/>
                </a:solidFill>
                <a:round/>
                <a:headEnd/>
                <a:tailEnd/>
              </a:ln>
            </p:spPr>
            <p:txBody>
              <a:bodyPr/>
              <a:lstStyle/>
              <a:p>
                <a:endParaRPr lang="cs-CZ" dirty="0"/>
              </a:p>
            </p:txBody>
          </p:sp>
          <p:sp>
            <p:nvSpPr>
              <p:cNvPr id="89" name="Line 45"/>
              <p:cNvSpPr>
                <a:spLocks noChangeAspect="1" noChangeShapeType="1"/>
              </p:cNvSpPr>
              <p:nvPr/>
            </p:nvSpPr>
            <p:spPr bwMode="auto">
              <a:xfrm>
                <a:off x="2414" y="958"/>
                <a:ext cx="108" cy="1"/>
              </a:xfrm>
              <a:prstGeom prst="line">
                <a:avLst/>
              </a:prstGeom>
              <a:grpFill/>
              <a:ln w="0">
                <a:solidFill>
                  <a:srgbClr val="0066CC"/>
                </a:solidFill>
                <a:round/>
                <a:headEnd/>
                <a:tailEnd/>
              </a:ln>
            </p:spPr>
            <p:txBody>
              <a:bodyPr/>
              <a:lstStyle/>
              <a:p>
                <a:endParaRPr lang="cs-CZ" dirty="0"/>
              </a:p>
            </p:txBody>
          </p:sp>
          <p:sp>
            <p:nvSpPr>
              <p:cNvPr id="90" name="Line 46"/>
              <p:cNvSpPr>
                <a:spLocks noChangeAspect="1" noChangeShapeType="1"/>
              </p:cNvSpPr>
              <p:nvPr/>
            </p:nvSpPr>
            <p:spPr bwMode="auto">
              <a:xfrm>
                <a:off x="2414" y="970"/>
                <a:ext cx="108" cy="1"/>
              </a:xfrm>
              <a:prstGeom prst="line">
                <a:avLst/>
              </a:prstGeom>
              <a:grpFill/>
              <a:ln w="0">
                <a:solidFill>
                  <a:srgbClr val="0066CC"/>
                </a:solidFill>
                <a:round/>
                <a:headEnd/>
                <a:tailEnd/>
              </a:ln>
            </p:spPr>
            <p:txBody>
              <a:bodyPr/>
              <a:lstStyle/>
              <a:p>
                <a:endParaRPr lang="cs-CZ" dirty="0"/>
              </a:p>
            </p:txBody>
          </p:sp>
          <p:sp>
            <p:nvSpPr>
              <p:cNvPr id="91" name="Line 47"/>
              <p:cNvSpPr>
                <a:spLocks noChangeAspect="1" noChangeShapeType="1"/>
              </p:cNvSpPr>
              <p:nvPr/>
            </p:nvSpPr>
            <p:spPr bwMode="auto">
              <a:xfrm>
                <a:off x="2414" y="985"/>
                <a:ext cx="108" cy="1"/>
              </a:xfrm>
              <a:prstGeom prst="line">
                <a:avLst/>
              </a:prstGeom>
              <a:grpFill/>
              <a:ln w="0">
                <a:solidFill>
                  <a:srgbClr val="0066CC"/>
                </a:solidFill>
                <a:round/>
                <a:headEnd/>
                <a:tailEnd/>
              </a:ln>
            </p:spPr>
            <p:txBody>
              <a:bodyPr/>
              <a:lstStyle/>
              <a:p>
                <a:endParaRPr lang="cs-CZ" dirty="0"/>
              </a:p>
            </p:txBody>
          </p:sp>
          <p:sp>
            <p:nvSpPr>
              <p:cNvPr id="92" name="Line 48"/>
              <p:cNvSpPr>
                <a:spLocks noChangeAspect="1" noChangeShapeType="1"/>
              </p:cNvSpPr>
              <p:nvPr/>
            </p:nvSpPr>
            <p:spPr bwMode="auto">
              <a:xfrm>
                <a:off x="2414" y="998"/>
                <a:ext cx="108" cy="1"/>
              </a:xfrm>
              <a:prstGeom prst="line">
                <a:avLst/>
              </a:prstGeom>
              <a:grpFill/>
              <a:ln w="0">
                <a:solidFill>
                  <a:srgbClr val="0066CC"/>
                </a:solidFill>
                <a:round/>
                <a:headEnd/>
                <a:tailEnd/>
              </a:ln>
            </p:spPr>
            <p:txBody>
              <a:bodyPr/>
              <a:lstStyle/>
              <a:p>
                <a:endParaRPr lang="cs-CZ" dirty="0"/>
              </a:p>
            </p:txBody>
          </p:sp>
          <p:sp>
            <p:nvSpPr>
              <p:cNvPr id="93" name="Freeform 49"/>
              <p:cNvSpPr>
                <a:spLocks noChangeAspect="1"/>
              </p:cNvSpPr>
              <p:nvPr/>
            </p:nvSpPr>
            <p:spPr bwMode="auto">
              <a:xfrm>
                <a:off x="2381" y="928"/>
                <a:ext cx="16" cy="18"/>
              </a:xfrm>
              <a:custGeom>
                <a:avLst/>
                <a:gdLst>
                  <a:gd name="T0" fmla="*/ 0 w 16"/>
                  <a:gd name="T1" fmla="*/ 13 h 18"/>
                  <a:gd name="T2" fmla="*/ 9 w 16"/>
                  <a:gd name="T3" fmla="*/ 18 h 18"/>
                  <a:gd name="T4" fmla="*/ 9 w 16"/>
                  <a:gd name="T5" fmla="*/ 17 h 18"/>
                  <a:gd name="T6" fmla="*/ 9 w 16"/>
                  <a:gd name="T7" fmla="*/ 15 h 18"/>
                  <a:gd name="T8" fmla="*/ 11 w 16"/>
                  <a:gd name="T9" fmla="*/ 15 h 18"/>
                  <a:gd name="T10" fmla="*/ 11 w 16"/>
                  <a:gd name="T11" fmla="*/ 13 h 18"/>
                  <a:gd name="T12" fmla="*/ 11 w 16"/>
                  <a:gd name="T13" fmla="*/ 11 h 18"/>
                  <a:gd name="T14" fmla="*/ 11 w 16"/>
                  <a:gd name="T15" fmla="*/ 13 h 18"/>
                  <a:gd name="T16" fmla="*/ 11 w 16"/>
                  <a:gd name="T17" fmla="*/ 11 h 18"/>
                  <a:gd name="T18" fmla="*/ 11 w 16"/>
                  <a:gd name="T19" fmla="*/ 9 h 18"/>
                  <a:gd name="T20" fmla="*/ 12 w 16"/>
                  <a:gd name="T21" fmla="*/ 7 h 18"/>
                  <a:gd name="T22" fmla="*/ 12 w 16"/>
                  <a:gd name="T23" fmla="*/ 6 h 18"/>
                  <a:gd name="T24" fmla="*/ 12 w 16"/>
                  <a:gd name="T25" fmla="*/ 4 h 18"/>
                  <a:gd name="T26" fmla="*/ 14 w 16"/>
                  <a:gd name="T27" fmla="*/ 4 h 18"/>
                  <a:gd name="T28" fmla="*/ 14 w 16"/>
                  <a:gd name="T29" fmla="*/ 2 h 18"/>
                  <a:gd name="T30" fmla="*/ 16 w 16"/>
                  <a:gd name="T31" fmla="*/ 2 h 18"/>
                  <a:gd name="T32" fmla="*/ 16 w 16"/>
                  <a:gd name="T33" fmla="*/ 0 h 18"/>
                  <a:gd name="T34" fmla="*/ 14 w 16"/>
                  <a:gd name="T35" fmla="*/ 0 h 18"/>
                  <a:gd name="T36" fmla="*/ 14 w 16"/>
                  <a:gd name="T37" fmla="*/ 2 h 18"/>
                  <a:gd name="T38" fmla="*/ 12 w 16"/>
                  <a:gd name="T39" fmla="*/ 2 h 18"/>
                  <a:gd name="T40" fmla="*/ 12 w 16"/>
                  <a:gd name="T41" fmla="*/ 4 h 18"/>
                  <a:gd name="T42" fmla="*/ 11 w 16"/>
                  <a:gd name="T43" fmla="*/ 4 h 18"/>
                  <a:gd name="T44" fmla="*/ 11 w 16"/>
                  <a:gd name="T45" fmla="*/ 6 h 18"/>
                  <a:gd name="T46" fmla="*/ 11 w 16"/>
                  <a:gd name="T47" fmla="*/ 7 h 18"/>
                  <a:gd name="T48" fmla="*/ 9 w 16"/>
                  <a:gd name="T49" fmla="*/ 9 h 18"/>
                  <a:gd name="T50" fmla="*/ 9 w 16"/>
                  <a:gd name="T51" fmla="*/ 11 h 18"/>
                  <a:gd name="T52" fmla="*/ 9 w 16"/>
                  <a:gd name="T53" fmla="*/ 13 h 18"/>
                  <a:gd name="T54" fmla="*/ 7 w 16"/>
                  <a:gd name="T55" fmla="*/ 13 h 18"/>
                  <a:gd name="T56" fmla="*/ 7 w 16"/>
                  <a:gd name="T57" fmla="*/ 15 h 18"/>
                  <a:gd name="T58" fmla="*/ 3 w 16"/>
                  <a:gd name="T59" fmla="*/ 11 h 18"/>
                  <a:gd name="T60" fmla="*/ 0 w 16"/>
                  <a:gd name="T61" fmla="*/ 13 h 18"/>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16"/>
                  <a:gd name="T94" fmla="*/ 0 h 18"/>
                  <a:gd name="T95" fmla="*/ 16 w 16"/>
                  <a:gd name="T96" fmla="*/ 18 h 18"/>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16" h="18">
                    <a:moveTo>
                      <a:pt x="0" y="13"/>
                    </a:moveTo>
                    <a:lnTo>
                      <a:pt x="9" y="18"/>
                    </a:lnTo>
                    <a:lnTo>
                      <a:pt x="9" y="17"/>
                    </a:lnTo>
                    <a:lnTo>
                      <a:pt x="9" y="15"/>
                    </a:lnTo>
                    <a:lnTo>
                      <a:pt x="11" y="15"/>
                    </a:lnTo>
                    <a:lnTo>
                      <a:pt x="11" y="13"/>
                    </a:lnTo>
                    <a:lnTo>
                      <a:pt x="11" y="11"/>
                    </a:lnTo>
                    <a:lnTo>
                      <a:pt x="11" y="13"/>
                    </a:lnTo>
                    <a:lnTo>
                      <a:pt x="11" y="11"/>
                    </a:lnTo>
                    <a:lnTo>
                      <a:pt x="11" y="9"/>
                    </a:lnTo>
                    <a:lnTo>
                      <a:pt x="12" y="7"/>
                    </a:lnTo>
                    <a:lnTo>
                      <a:pt x="12" y="6"/>
                    </a:lnTo>
                    <a:lnTo>
                      <a:pt x="12" y="4"/>
                    </a:lnTo>
                    <a:lnTo>
                      <a:pt x="14" y="4"/>
                    </a:lnTo>
                    <a:lnTo>
                      <a:pt x="14" y="2"/>
                    </a:lnTo>
                    <a:lnTo>
                      <a:pt x="16" y="2"/>
                    </a:lnTo>
                    <a:lnTo>
                      <a:pt x="16" y="0"/>
                    </a:lnTo>
                    <a:lnTo>
                      <a:pt x="14" y="0"/>
                    </a:lnTo>
                    <a:lnTo>
                      <a:pt x="14" y="2"/>
                    </a:lnTo>
                    <a:lnTo>
                      <a:pt x="12" y="2"/>
                    </a:lnTo>
                    <a:lnTo>
                      <a:pt x="12" y="4"/>
                    </a:lnTo>
                    <a:lnTo>
                      <a:pt x="11" y="4"/>
                    </a:lnTo>
                    <a:lnTo>
                      <a:pt x="11" y="6"/>
                    </a:lnTo>
                    <a:lnTo>
                      <a:pt x="11" y="7"/>
                    </a:lnTo>
                    <a:lnTo>
                      <a:pt x="9" y="9"/>
                    </a:lnTo>
                    <a:lnTo>
                      <a:pt x="9" y="11"/>
                    </a:lnTo>
                    <a:lnTo>
                      <a:pt x="9" y="13"/>
                    </a:lnTo>
                    <a:lnTo>
                      <a:pt x="7" y="13"/>
                    </a:lnTo>
                    <a:lnTo>
                      <a:pt x="7" y="15"/>
                    </a:lnTo>
                    <a:lnTo>
                      <a:pt x="3" y="11"/>
                    </a:lnTo>
                    <a:lnTo>
                      <a:pt x="0" y="13"/>
                    </a:lnTo>
                    <a:close/>
                  </a:path>
                </a:pathLst>
              </a:custGeom>
              <a:grpFill/>
              <a:ln w="9525">
                <a:solidFill>
                  <a:srgbClr val="0066CC"/>
                </a:solidFill>
                <a:round/>
                <a:headEnd/>
                <a:tailEnd/>
              </a:ln>
            </p:spPr>
            <p:txBody>
              <a:bodyPr/>
              <a:lstStyle/>
              <a:p>
                <a:endParaRPr lang="cs-CZ" dirty="0"/>
              </a:p>
            </p:txBody>
          </p:sp>
          <p:sp>
            <p:nvSpPr>
              <p:cNvPr id="94" name="Freeform 50"/>
              <p:cNvSpPr>
                <a:spLocks noChangeAspect="1"/>
              </p:cNvSpPr>
              <p:nvPr/>
            </p:nvSpPr>
            <p:spPr bwMode="auto">
              <a:xfrm>
                <a:off x="2381" y="928"/>
                <a:ext cx="16" cy="18"/>
              </a:xfrm>
              <a:custGeom>
                <a:avLst/>
                <a:gdLst>
                  <a:gd name="T0" fmla="*/ 0 w 16"/>
                  <a:gd name="T1" fmla="*/ 13 h 18"/>
                  <a:gd name="T2" fmla="*/ 9 w 16"/>
                  <a:gd name="T3" fmla="*/ 18 h 18"/>
                  <a:gd name="T4" fmla="*/ 9 w 16"/>
                  <a:gd name="T5" fmla="*/ 17 h 18"/>
                  <a:gd name="T6" fmla="*/ 11 w 16"/>
                  <a:gd name="T7" fmla="*/ 15 h 18"/>
                  <a:gd name="T8" fmla="*/ 11 w 16"/>
                  <a:gd name="T9" fmla="*/ 13 h 18"/>
                  <a:gd name="T10" fmla="*/ 11 w 16"/>
                  <a:gd name="T11" fmla="*/ 11 h 18"/>
                  <a:gd name="T12" fmla="*/ 11 w 16"/>
                  <a:gd name="T13" fmla="*/ 9 h 18"/>
                  <a:gd name="T14" fmla="*/ 12 w 16"/>
                  <a:gd name="T15" fmla="*/ 7 h 18"/>
                  <a:gd name="T16" fmla="*/ 12 w 16"/>
                  <a:gd name="T17" fmla="*/ 4 h 18"/>
                  <a:gd name="T18" fmla="*/ 14 w 16"/>
                  <a:gd name="T19" fmla="*/ 4 h 18"/>
                  <a:gd name="T20" fmla="*/ 16 w 16"/>
                  <a:gd name="T21" fmla="*/ 2 h 18"/>
                  <a:gd name="T22" fmla="*/ 16 w 16"/>
                  <a:gd name="T23" fmla="*/ 0 h 18"/>
                  <a:gd name="T24" fmla="*/ 14 w 16"/>
                  <a:gd name="T25" fmla="*/ 2 h 18"/>
                  <a:gd name="T26" fmla="*/ 12 w 16"/>
                  <a:gd name="T27" fmla="*/ 2 h 18"/>
                  <a:gd name="T28" fmla="*/ 12 w 16"/>
                  <a:gd name="T29" fmla="*/ 4 h 18"/>
                  <a:gd name="T30" fmla="*/ 11 w 16"/>
                  <a:gd name="T31" fmla="*/ 6 h 18"/>
                  <a:gd name="T32" fmla="*/ 9 w 16"/>
                  <a:gd name="T33" fmla="*/ 9 h 18"/>
                  <a:gd name="T34" fmla="*/ 9 w 16"/>
                  <a:gd name="T35" fmla="*/ 11 h 18"/>
                  <a:gd name="T36" fmla="*/ 7 w 16"/>
                  <a:gd name="T37" fmla="*/ 13 h 18"/>
                  <a:gd name="T38" fmla="*/ 7 w 16"/>
                  <a:gd name="T39" fmla="*/ 15 h 18"/>
                  <a:gd name="T40" fmla="*/ 3 w 16"/>
                  <a:gd name="T41" fmla="*/ 11 h 18"/>
                  <a:gd name="T42" fmla="*/ 0 w 16"/>
                  <a:gd name="T43" fmla="*/ 13 h 18"/>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6"/>
                  <a:gd name="T67" fmla="*/ 0 h 18"/>
                  <a:gd name="T68" fmla="*/ 16 w 16"/>
                  <a:gd name="T69" fmla="*/ 18 h 18"/>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6" h="18">
                    <a:moveTo>
                      <a:pt x="0" y="13"/>
                    </a:moveTo>
                    <a:lnTo>
                      <a:pt x="9" y="18"/>
                    </a:lnTo>
                    <a:lnTo>
                      <a:pt x="9" y="17"/>
                    </a:lnTo>
                    <a:lnTo>
                      <a:pt x="11" y="15"/>
                    </a:lnTo>
                    <a:lnTo>
                      <a:pt x="11" y="13"/>
                    </a:lnTo>
                    <a:lnTo>
                      <a:pt x="11" y="11"/>
                    </a:lnTo>
                    <a:lnTo>
                      <a:pt x="11" y="9"/>
                    </a:lnTo>
                    <a:lnTo>
                      <a:pt x="12" y="7"/>
                    </a:lnTo>
                    <a:lnTo>
                      <a:pt x="12" y="4"/>
                    </a:lnTo>
                    <a:lnTo>
                      <a:pt x="14" y="4"/>
                    </a:lnTo>
                    <a:lnTo>
                      <a:pt x="16" y="2"/>
                    </a:lnTo>
                    <a:lnTo>
                      <a:pt x="16" y="0"/>
                    </a:lnTo>
                    <a:lnTo>
                      <a:pt x="14" y="2"/>
                    </a:lnTo>
                    <a:lnTo>
                      <a:pt x="12" y="2"/>
                    </a:lnTo>
                    <a:lnTo>
                      <a:pt x="12" y="4"/>
                    </a:lnTo>
                    <a:lnTo>
                      <a:pt x="11" y="6"/>
                    </a:lnTo>
                    <a:lnTo>
                      <a:pt x="9" y="9"/>
                    </a:lnTo>
                    <a:lnTo>
                      <a:pt x="9" y="11"/>
                    </a:lnTo>
                    <a:lnTo>
                      <a:pt x="7" y="13"/>
                    </a:lnTo>
                    <a:lnTo>
                      <a:pt x="7" y="15"/>
                    </a:lnTo>
                    <a:lnTo>
                      <a:pt x="3" y="11"/>
                    </a:lnTo>
                    <a:lnTo>
                      <a:pt x="0" y="13"/>
                    </a:lnTo>
                  </a:path>
                </a:pathLst>
              </a:custGeom>
              <a:grpFill/>
              <a:ln w="0">
                <a:solidFill>
                  <a:srgbClr val="0066CC"/>
                </a:solidFill>
                <a:round/>
                <a:headEnd/>
                <a:tailEnd/>
              </a:ln>
            </p:spPr>
            <p:txBody>
              <a:bodyPr/>
              <a:lstStyle/>
              <a:p>
                <a:endParaRPr lang="cs-CZ" dirty="0"/>
              </a:p>
            </p:txBody>
          </p:sp>
          <p:sp>
            <p:nvSpPr>
              <p:cNvPr id="95" name="Freeform 51"/>
              <p:cNvSpPr>
                <a:spLocks noChangeAspect="1"/>
              </p:cNvSpPr>
              <p:nvPr/>
            </p:nvSpPr>
            <p:spPr bwMode="auto">
              <a:xfrm>
                <a:off x="2381" y="965"/>
                <a:ext cx="18" cy="18"/>
              </a:xfrm>
              <a:custGeom>
                <a:avLst/>
                <a:gdLst>
                  <a:gd name="T0" fmla="*/ 0 w 18"/>
                  <a:gd name="T1" fmla="*/ 13 h 18"/>
                  <a:gd name="T2" fmla="*/ 9 w 18"/>
                  <a:gd name="T3" fmla="*/ 18 h 18"/>
                  <a:gd name="T4" fmla="*/ 11 w 18"/>
                  <a:gd name="T5" fmla="*/ 18 h 18"/>
                  <a:gd name="T6" fmla="*/ 11 w 18"/>
                  <a:gd name="T7" fmla="*/ 17 h 18"/>
                  <a:gd name="T8" fmla="*/ 11 w 18"/>
                  <a:gd name="T9" fmla="*/ 15 h 18"/>
                  <a:gd name="T10" fmla="*/ 11 w 18"/>
                  <a:gd name="T11" fmla="*/ 13 h 18"/>
                  <a:gd name="T12" fmla="*/ 11 w 18"/>
                  <a:gd name="T13" fmla="*/ 11 h 18"/>
                  <a:gd name="T14" fmla="*/ 12 w 18"/>
                  <a:gd name="T15" fmla="*/ 11 h 18"/>
                  <a:gd name="T16" fmla="*/ 12 w 18"/>
                  <a:gd name="T17" fmla="*/ 9 h 18"/>
                  <a:gd name="T18" fmla="*/ 12 w 18"/>
                  <a:gd name="T19" fmla="*/ 7 h 18"/>
                  <a:gd name="T20" fmla="*/ 12 w 18"/>
                  <a:gd name="T21" fmla="*/ 5 h 18"/>
                  <a:gd name="T22" fmla="*/ 14 w 18"/>
                  <a:gd name="T23" fmla="*/ 5 h 18"/>
                  <a:gd name="T24" fmla="*/ 14 w 18"/>
                  <a:gd name="T25" fmla="*/ 4 h 18"/>
                  <a:gd name="T26" fmla="*/ 14 w 18"/>
                  <a:gd name="T27" fmla="*/ 2 h 18"/>
                  <a:gd name="T28" fmla="*/ 16 w 18"/>
                  <a:gd name="T29" fmla="*/ 2 h 18"/>
                  <a:gd name="T30" fmla="*/ 16 w 18"/>
                  <a:gd name="T31" fmla="*/ 0 h 18"/>
                  <a:gd name="T32" fmla="*/ 18 w 18"/>
                  <a:gd name="T33" fmla="*/ 0 h 18"/>
                  <a:gd name="T34" fmla="*/ 16 w 18"/>
                  <a:gd name="T35" fmla="*/ 0 h 18"/>
                  <a:gd name="T36" fmla="*/ 16 w 18"/>
                  <a:gd name="T37" fmla="*/ 2 h 18"/>
                  <a:gd name="T38" fmla="*/ 14 w 18"/>
                  <a:gd name="T39" fmla="*/ 2 h 18"/>
                  <a:gd name="T40" fmla="*/ 12 w 18"/>
                  <a:gd name="T41" fmla="*/ 4 h 18"/>
                  <a:gd name="T42" fmla="*/ 12 w 18"/>
                  <a:gd name="T43" fmla="*/ 5 h 18"/>
                  <a:gd name="T44" fmla="*/ 11 w 18"/>
                  <a:gd name="T45" fmla="*/ 5 h 18"/>
                  <a:gd name="T46" fmla="*/ 11 w 18"/>
                  <a:gd name="T47" fmla="*/ 7 h 18"/>
                  <a:gd name="T48" fmla="*/ 11 w 18"/>
                  <a:gd name="T49" fmla="*/ 9 h 18"/>
                  <a:gd name="T50" fmla="*/ 9 w 18"/>
                  <a:gd name="T51" fmla="*/ 11 h 18"/>
                  <a:gd name="T52" fmla="*/ 9 w 18"/>
                  <a:gd name="T53" fmla="*/ 13 h 18"/>
                  <a:gd name="T54" fmla="*/ 9 w 18"/>
                  <a:gd name="T55" fmla="*/ 15 h 18"/>
                  <a:gd name="T56" fmla="*/ 3 w 18"/>
                  <a:gd name="T57" fmla="*/ 11 h 18"/>
                  <a:gd name="T58" fmla="*/ 0 w 18"/>
                  <a:gd name="T59" fmla="*/ 13 h 18"/>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18"/>
                  <a:gd name="T91" fmla="*/ 0 h 18"/>
                  <a:gd name="T92" fmla="*/ 18 w 18"/>
                  <a:gd name="T93" fmla="*/ 18 h 18"/>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18" h="18">
                    <a:moveTo>
                      <a:pt x="0" y="13"/>
                    </a:moveTo>
                    <a:lnTo>
                      <a:pt x="9" y="18"/>
                    </a:lnTo>
                    <a:lnTo>
                      <a:pt x="11" y="18"/>
                    </a:lnTo>
                    <a:lnTo>
                      <a:pt x="11" y="17"/>
                    </a:lnTo>
                    <a:lnTo>
                      <a:pt x="11" y="15"/>
                    </a:lnTo>
                    <a:lnTo>
                      <a:pt x="11" y="13"/>
                    </a:lnTo>
                    <a:lnTo>
                      <a:pt x="11" y="11"/>
                    </a:lnTo>
                    <a:lnTo>
                      <a:pt x="12" y="11"/>
                    </a:lnTo>
                    <a:lnTo>
                      <a:pt x="12" y="9"/>
                    </a:lnTo>
                    <a:lnTo>
                      <a:pt x="12" y="7"/>
                    </a:lnTo>
                    <a:lnTo>
                      <a:pt x="12" y="5"/>
                    </a:lnTo>
                    <a:lnTo>
                      <a:pt x="14" y="5"/>
                    </a:lnTo>
                    <a:lnTo>
                      <a:pt x="14" y="4"/>
                    </a:lnTo>
                    <a:lnTo>
                      <a:pt x="14" y="2"/>
                    </a:lnTo>
                    <a:lnTo>
                      <a:pt x="16" y="2"/>
                    </a:lnTo>
                    <a:lnTo>
                      <a:pt x="16" y="0"/>
                    </a:lnTo>
                    <a:lnTo>
                      <a:pt x="18" y="0"/>
                    </a:lnTo>
                    <a:lnTo>
                      <a:pt x="16" y="0"/>
                    </a:lnTo>
                    <a:lnTo>
                      <a:pt x="16" y="2"/>
                    </a:lnTo>
                    <a:lnTo>
                      <a:pt x="14" y="2"/>
                    </a:lnTo>
                    <a:lnTo>
                      <a:pt x="12" y="4"/>
                    </a:lnTo>
                    <a:lnTo>
                      <a:pt x="12" y="5"/>
                    </a:lnTo>
                    <a:lnTo>
                      <a:pt x="11" y="5"/>
                    </a:lnTo>
                    <a:lnTo>
                      <a:pt x="11" y="7"/>
                    </a:lnTo>
                    <a:lnTo>
                      <a:pt x="11" y="9"/>
                    </a:lnTo>
                    <a:lnTo>
                      <a:pt x="9" y="11"/>
                    </a:lnTo>
                    <a:lnTo>
                      <a:pt x="9" y="13"/>
                    </a:lnTo>
                    <a:lnTo>
                      <a:pt x="9" y="15"/>
                    </a:lnTo>
                    <a:lnTo>
                      <a:pt x="3" y="11"/>
                    </a:lnTo>
                    <a:lnTo>
                      <a:pt x="0" y="13"/>
                    </a:lnTo>
                    <a:close/>
                  </a:path>
                </a:pathLst>
              </a:custGeom>
              <a:grpFill/>
              <a:ln w="9525">
                <a:solidFill>
                  <a:srgbClr val="0066CC"/>
                </a:solidFill>
                <a:round/>
                <a:headEnd/>
                <a:tailEnd/>
              </a:ln>
            </p:spPr>
            <p:txBody>
              <a:bodyPr/>
              <a:lstStyle/>
              <a:p>
                <a:endParaRPr lang="cs-CZ" dirty="0"/>
              </a:p>
            </p:txBody>
          </p:sp>
          <p:sp>
            <p:nvSpPr>
              <p:cNvPr id="96" name="Freeform 52"/>
              <p:cNvSpPr>
                <a:spLocks noChangeAspect="1"/>
              </p:cNvSpPr>
              <p:nvPr/>
            </p:nvSpPr>
            <p:spPr bwMode="auto">
              <a:xfrm>
                <a:off x="2381" y="965"/>
                <a:ext cx="18" cy="18"/>
              </a:xfrm>
              <a:custGeom>
                <a:avLst/>
                <a:gdLst>
                  <a:gd name="T0" fmla="*/ 0 w 18"/>
                  <a:gd name="T1" fmla="*/ 13 h 18"/>
                  <a:gd name="T2" fmla="*/ 9 w 18"/>
                  <a:gd name="T3" fmla="*/ 18 h 18"/>
                  <a:gd name="T4" fmla="*/ 11 w 18"/>
                  <a:gd name="T5" fmla="*/ 17 h 18"/>
                  <a:gd name="T6" fmla="*/ 11 w 18"/>
                  <a:gd name="T7" fmla="*/ 15 h 18"/>
                  <a:gd name="T8" fmla="*/ 11 w 18"/>
                  <a:gd name="T9" fmla="*/ 13 h 18"/>
                  <a:gd name="T10" fmla="*/ 11 w 18"/>
                  <a:gd name="T11" fmla="*/ 11 h 18"/>
                  <a:gd name="T12" fmla="*/ 12 w 18"/>
                  <a:gd name="T13" fmla="*/ 9 h 18"/>
                  <a:gd name="T14" fmla="*/ 12 w 18"/>
                  <a:gd name="T15" fmla="*/ 7 h 18"/>
                  <a:gd name="T16" fmla="*/ 14 w 18"/>
                  <a:gd name="T17" fmla="*/ 4 h 18"/>
                  <a:gd name="T18" fmla="*/ 16 w 18"/>
                  <a:gd name="T19" fmla="*/ 2 h 18"/>
                  <a:gd name="T20" fmla="*/ 18 w 18"/>
                  <a:gd name="T21" fmla="*/ 0 h 18"/>
                  <a:gd name="T22" fmla="*/ 16 w 18"/>
                  <a:gd name="T23" fmla="*/ 0 h 18"/>
                  <a:gd name="T24" fmla="*/ 14 w 18"/>
                  <a:gd name="T25" fmla="*/ 2 h 18"/>
                  <a:gd name="T26" fmla="*/ 12 w 18"/>
                  <a:gd name="T27" fmla="*/ 4 h 18"/>
                  <a:gd name="T28" fmla="*/ 11 w 18"/>
                  <a:gd name="T29" fmla="*/ 5 h 18"/>
                  <a:gd name="T30" fmla="*/ 11 w 18"/>
                  <a:gd name="T31" fmla="*/ 9 h 18"/>
                  <a:gd name="T32" fmla="*/ 9 w 18"/>
                  <a:gd name="T33" fmla="*/ 11 h 18"/>
                  <a:gd name="T34" fmla="*/ 9 w 18"/>
                  <a:gd name="T35" fmla="*/ 13 h 18"/>
                  <a:gd name="T36" fmla="*/ 9 w 18"/>
                  <a:gd name="T37" fmla="*/ 15 h 18"/>
                  <a:gd name="T38" fmla="*/ 3 w 18"/>
                  <a:gd name="T39" fmla="*/ 11 h 18"/>
                  <a:gd name="T40" fmla="*/ 0 w 18"/>
                  <a:gd name="T41" fmla="*/ 13 h 1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8"/>
                  <a:gd name="T64" fmla="*/ 0 h 18"/>
                  <a:gd name="T65" fmla="*/ 18 w 18"/>
                  <a:gd name="T66" fmla="*/ 18 h 18"/>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8" h="18">
                    <a:moveTo>
                      <a:pt x="0" y="13"/>
                    </a:moveTo>
                    <a:lnTo>
                      <a:pt x="9" y="18"/>
                    </a:lnTo>
                    <a:lnTo>
                      <a:pt x="11" y="17"/>
                    </a:lnTo>
                    <a:lnTo>
                      <a:pt x="11" y="15"/>
                    </a:lnTo>
                    <a:lnTo>
                      <a:pt x="11" y="13"/>
                    </a:lnTo>
                    <a:lnTo>
                      <a:pt x="11" y="11"/>
                    </a:lnTo>
                    <a:lnTo>
                      <a:pt x="12" y="9"/>
                    </a:lnTo>
                    <a:lnTo>
                      <a:pt x="12" y="7"/>
                    </a:lnTo>
                    <a:lnTo>
                      <a:pt x="14" y="4"/>
                    </a:lnTo>
                    <a:lnTo>
                      <a:pt x="16" y="2"/>
                    </a:lnTo>
                    <a:lnTo>
                      <a:pt x="18" y="0"/>
                    </a:lnTo>
                    <a:lnTo>
                      <a:pt x="16" y="0"/>
                    </a:lnTo>
                    <a:lnTo>
                      <a:pt x="14" y="2"/>
                    </a:lnTo>
                    <a:lnTo>
                      <a:pt x="12" y="4"/>
                    </a:lnTo>
                    <a:lnTo>
                      <a:pt x="11" y="5"/>
                    </a:lnTo>
                    <a:lnTo>
                      <a:pt x="11" y="9"/>
                    </a:lnTo>
                    <a:lnTo>
                      <a:pt x="9" y="11"/>
                    </a:lnTo>
                    <a:lnTo>
                      <a:pt x="9" y="13"/>
                    </a:lnTo>
                    <a:lnTo>
                      <a:pt x="9" y="15"/>
                    </a:lnTo>
                    <a:lnTo>
                      <a:pt x="3" y="11"/>
                    </a:lnTo>
                    <a:lnTo>
                      <a:pt x="0" y="13"/>
                    </a:lnTo>
                  </a:path>
                </a:pathLst>
              </a:custGeom>
              <a:grpFill/>
              <a:ln w="0">
                <a:solidFill>
                  <a:srgbClr val="0066CC"/>
                </a:solidFill>
                <a:round/>
                <a:headEnd/>
                <a:tailEnd/>
              </a:ln>
            </p:spPr>
            <p:txBody>
              <a:bodyPr/>
              <a:lstStyle/>
              <a:p>
                <a:endParaRPr lang="cs-CZ" dirty="0"/>
              </a:p>
            </p:txBody>
          </p:sp>
          <p:sp>
            <p:nvSpPr>
              <p:cNvPr id="97" name="Freeform 53"/>
              <p:cNvSpPr>
                <a:spLocks noChangeAspect="1"/>
              </p:cNvSpPr>
              <p:nvPr/>
            </p:nvSpPr>
            <p:spPr bwMode="auto">
              <a:xfrm>
                <a:off x="2381" y="891"/>
                <a:ext cx="18" cy="19"/>
              </a:xfrm>
              <a:custGeom>
                <a:avLst/>
                <a:gdLst>
                  <a:gd name="T0" fmla="*/ 0 w 18"/>
                  <a:gd name="T1" fmla="*/ 13 h 19"/>
                  <a:gd name="T2" fmla="*/ 9 w 18"/>
                  <a:gd name="T3" fmla="*/ 19 h 19"/>
                  <a:gd name="T4" fmla="*/ 9 w 18"/>
                  <a:gd name="T5" fmla="*/ 17 h 19"/>
                  <a:gd name="T6" fmla="*/ 11 w 18"/>
                  <a:gd name="T7" fmla="*/ 17 h 19"/>
                  <a:gd name="T8" fmla="*/ 11 w 18"/>
                  <a:gd name="T9" fmla="*/ 15 h 19"/>
                  <a:gd name="T10" fmla="*/ 11 w 18"/>
                  <a:gd name="T11" fmla="*/ 13 h 19"/>
                  <a:gd name="T12" fmla="*/ 11 w 18"/>
                  <a:gd name="T13" fmla="*/ 11 h 19"/>
                  <a:gd name="T14" fmla="*/ 11 w 18"/>
                  <a:gd name="T15" fmla="*/ 13 h 19"/>
                  <a:gd name="T16" fmla="*/ 11 w 18"/>
                  <a:gd name="T17" fmla="*/ 11 h 19"/>
                  <a:gd name="T18" fmla="*/ 11 w 18"/>
                  <a:gd name="T19" fmla="*/ 9 h 19"/>
                  <a:gd name="T20" fmla="*/ 12 w 18"/>
                  <a:gd name="T21" fmla="*/ 9 h 19"/>
                  <a:gd name="T22" fmla="*/ 12 w 18"/>
                  <a:gd name="T23" fmla="*/ 7 h 19"/>
                  <a:gd name="T24" fmla="*/ 12 w 18"/>
                  <a:gd name="T25" fmla="*/ 6 h 19"/>
                  <a:gd name="T26" fmla="*/ 14 w 18"/>
                  <a:gd name="T27" fmla="*/ 4 h 19"/>
                  <a:gd name="T28" fmla="*/ 14 w 18"/>
                  <a:gd name="T29" fmla="*/ 2 h 19"/>
                  <a:gd name="T30" fmla="*/ 16 w 18"/>
                  <a:gd name="T31" fmla="*/ 2 h 19"/>
                  <a:gd name="T32" fmla="*/ 16 w 18"/>
                  <a:gd name="T33" fmla="*/ 0 h 19"/>
                  <a:gd name="T34" fmla="*/ 18 w 18"/>
                  <a:gd name="T35" fmla="*/ 0 h 19"/>
                  <a:gd name="T36" fmla="*/ 16 w 18"/>
                  <a:gd name="T37" fmla="*/ 0 h 19"/>
                  <a:gd name="T38" fmla="*/ 16 w 18"/>
                  <a:gd name="T39" fmla="*/ 2 h 19"/>
                  <a:gd name="T40" fmla="*/ 14 w 18"/>
                  <a:gd name="T41" fmla="*/ 2 h 19"/>
                  <a:gd name="T42" fmla="*/ 12 w 18"/>
                  <a:gd name="T43" fmla="*/ 2 h 19"/>
                  <a:gd name="T44" fmla="*/ 12 w 18"/>
                  <a:gd name="T45" fmla="*/ 4 h 19"/>
                  <a:gd name="T46" fmla="*/ 12 w 18"/>
                  <a:gd name="T47" fmla="*/ 6 h 19"/>
                  <a:gd name="T48" fmla="*/ 11 w 18"/>
                  <a:gd name="T49" fmla="*/ 6 h 19"/>
                  <a:gd name="T50" fmla="*/ 11 w 18"/>
                  <a:gd name="T51" fmla="*/ 7 h 19"/>
                  <a:gd name="T52" fmla="*/ 11 w 18"/>
                  <a:gd name="T53" fmla="*/ 9 h 19"/>
                  <a:gd name="T54" fmla="*/ 9 w 18"/>
                  <a:gd name="T55" fmla="*/ 9 h 19"/>
                  <a:gd name="T56" fmla="*/ 9 w 18"/>
                  <a:gd name="T57" fmla="*/ 11 h 19"/>
                  <a:gd name="T58" fmla="*/ 9 w 18"/>
                  <a:gd name="T59" fmla="*/ 13 h 19"/>
                  <a:gd name="T60" fmla="*/ 9 w 18"/>
                  <a:gd name="T61" fmla="*/ 15 h 19"/>
                  <a:gd name="T62" fmla="*/ 7 w 18"/>
                  <a:gd name="T63" fmla="*/ 15 h 19"/>
                  <a:gd name="T64" fmla="*/ 3 w 18"/>
                  <a:gd name="T65" fmla="*/ 11 h 19"/>
                  <a:gd name="T66" fmla="*/ 0 w 18"/>
                  <a:gd name="T67" fmla="*/ 13 h 19"/>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8"/>
                  <a:gd name="T103" fmla="*/ 0 h 19"/>
                  <a:gd name="T104" fmla="*/ 18 w 18"/>
                  <a:gd name="T105" fmla="*/ 19 h 19"/>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8" h="19">
                    <a:moveTo>
                      <a:pt x="0" y="13"/>
                    </a:moveTo>
                    <a:lnTo>
                      <a:pt x="9" y="19"/>
                    </a:lnTo>
                    <a:lnTo>
                      <a:pt x="9" y="17"/>
                    </a:lnTo>
                    <a:lnTo>
                      <a:pt x="11" y="17"/>
                    </a:lnTo>
                    <a:lnTo>
                      <a:pt x="11" y="15"/>
                    </a:lnTo>
                    <a:lnTo>
                      <a:pt x="11" y="13"/>
                    </a:lnTo>
                    <a:lnTo>
                      <a:pt x="11" y="11"/>
                    </a:lnTo>
                    <a:lnTo>
                      <a:pt x="11" y="13"/>
                    </a:lnTo>
                    <a:lnTo>
                      <a:pt x="11" y="11"/>
                    </a:lnTo>
                    <a:lnTo>
                      <a:pt x="11" y="9"/>
                    </a:lnTo>
                    <a:lnTo>
                      <a:pt x="12" y="9"/>
                    </a:lnTo>
                    <a:lnTo>
                      <a:pt x="12" y="7"/>
                    </a:lnTo>
                    <a:lnTo>
                      <a:pt x="12" y="6"/>
                    </a:lnTo>
                    <a:lnTo>
                      <a:pt x="14" y="4"/>
                    </a:lnTo>
                    <a:lnTo>
                      <a:pt x="14" y="2"/>
                    </a:lnTo>
                    <a:lnTo>
                      <a:pt x="16" y="2"/>
                    </a:lnTo>
                    <a:lnTo>
                      <a:pt x="16" y="0"/>
                    </a:lnTo>
                    <a:lnTo>
                      <a:pt x="18" y="0"/>
                    </a:lnTo>
                    <a:lnTo>
                      <a:pt x="16" y="0"/>
                    </a:lnTo>
                    <a:lnTo>
                      <a:pt x="16" y="2"/>
                    </a:lnTo>
                    <a:lnTo>
                      <a:pt x="14" y="2"/>
                    </a:lnTo>
                    <a:lnTo>
                      <a:pt x="12" y="2"/>
                    </a:lnTo>
                    <a:lnTo>
                      <a:pt x="12" y="4"/>
                    </a:lnTo>
                    <a:lnTo>
                      <a:pt x="12" y="6"/>
                    </a:lnTo>
                    <a:lnTo>
                      <a:pt x="11" y="6"/>
                    </a:lnTo>
                    <a:lnTo>
                      <a:pt x="11" y="7"/>
                    </a:lnTo>
                    <a:lnTo>
                      <a:pt x="11" y="9"/>
                    </a:lnTo>
                    <a:lnTo>
                      <a:pt x="9" y="9"/>
                    </a:lnTo>
                    <a:lnTo>
                      <a:pt x="9" y="11"/>
                    </a:lnTo>
                    <a:lnTo>
                      <a:pt x="9" y="13"/>
                    </a:lnTo>
                    <a:lnTo>
                      <a:pt x="9" y="15"/>
                    </a:lnTo>
                    <a:lnTo>
                      <a:pt x="7" y="15"/>
                    </a:lnTo>
                    <a:lnTo>
                      <a:pt x="3" y="11"/>
                    </a:lnTo>
                    <a:lnTo>
                      <a:pt x="0" y="13"/>
                    </a:lnTo>
                    <a:close/>
                  </a:path>
                </a:pathLst>
              </a:custGeom>
              <a:grpFill/>
              <a:ln w="9525">
                <a:solidFill>
                  <a:srgbClr val="0066CC"/>
                </a:solidFill>
                <a:round/>
                <a:headEnd/>
                <a:tailEnd/>
              </a:ln>
            </p:spPr>
            <p:txBody>
              <a:bodyPr/>
              <a:lstStyle/>
              <a:p>
                <a:endParaRPr lang="cs-CZ" dirty="0"/>
              </a:p>
            </p:txBody>
          </p:sp>
          <p:sp>
            <p:nvSpPr>
              <p:cNvPr id="98" name="Freeform 54"/>
              <p:cNvSpPr>
                <a:spLocks noChangeAspect="1"/>
              </p:cNvSpPr>
              <p:nvPr/>
            </p:nvSpPr>
            <p:spPr bwMode="auto">
              <a:xfrm>
                <a:off x="2381" y="891"/>
                <a:ext cx="18" cy="19"/>
              </a:xfrm>
              <a:custGeom>
                <a:avLst/>
                <a:gdLst>
                  <a:gd name="T0" fmla="*/ 0 w 18"/>
                  <a:gd name="T1" fmla="*/ 13 h 19"/>
                  <a:gd name="T2" fmla="*/ 9 w 18"/>
                  <a:gd name="T3" fmla="*/ 19 h 19"/>
                  <a:gd name="T4" fmla="*/ 11 w 18"/>
                  <a:gd name="T5" fmla="*/ 15 h 19"/>
                  <a:gd name="T6" fmla="*/ 11 w 18"/>
                  <a:gd name="T7" fmla="*/ 13 h 19"/>
                  <a:gd name="T8" fmla="*/ 11 w 18"/>
                  <a:gd name="T9" fmla="*/ 11 h 19"/>
                  <a:gd name="T10" fmla="*/ 12 w 18"/>
                  <a:gd name="T11" fmla="*/ 9 h 19"/>
                  <a:gd name="T12" fmla="*/ 12 w 18"/>
                  <a:gd name="T13" fmla="*/ 7 h 19"/>
                  <a:gd name="T14" fmla="*/ 14 w 18"/>
                  <a:gd name="T15" fmla="*/ 4 h 19"/>
                  <a:gd name="T16" fmla="*/ 16 w 18"/>
                  <a:gd name="T17" fmla="*/ 2 h 19"/>
                  <a:gd name="T18" fmla="*/ 16 w 18"/>
                  <a:gd name="T19" fmla="*/ 0 h 19"/>
                  <a:gd name="T20" fmla="*/ 18 w 18"/>
                  <a:gd name="T21" fmla="*/ 0 h 19"/>
                  <a:gd name="T22" fmla="*/ 16 w 18"/>
                  <a:gd name="T23" fmla="*/ 0 h 19"/>
                  <a:gd name="T24" fmla="*/ 14 w 18"/>
                  <a:gd name="T25" fmla="*/ 2 h 19"/>
                  <a:gd name="T26" fmla="*/ 12 w 18"/>
                  <a:gd name="T27" fmla="*/ 4 h 19"/>
                  <a:gd name="T28" fmla="*/ 11 w 18"/>
                  <a:gd name="T29" fmla="*/ 6 h 19"/>
                  <a:gd name="T30" fmla="*/ 11 w 18"/>
                  <a:gd name="T31" fmla="*/ 9 h 19"/>
                  <a:gd name="T32" fmla="*/ 9 w 18"/>
                  <a:gd name="T33" fmla="*/ 11 h 19"/>
                  <a:gd name="T34" fmla="*/ 9 w 18"/>
                  <a:gd name="T35" fmla="*/ 13 h 19"/>
                  <a:gd name="T36" fmla="*/ 7 w 18"/>
                  <a:gd name="T37" fmla="*/ 15 h 19"/>
                  <a:gd name="T38" fmla="*/ 3 w 18"/>
                  <a:gd name="T39" fmla="*/ 11 h 19"/>
                  <a:gd name="T40" fmla="*/ 0 w 18"/>
                  <a:gd name="T41" fmla="*/ 13 h 1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8"/>
                  <a:gd name="T64" fmla="*/ 0 h 19"/>
                  <a:gd name="T65" fmla="*/ 18 w 18"/>
                  <a:gd name="T66" fmla="*/ 19 h 1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8" h="19">
                    <a:moveTo>
                      <a:pt x="0" y="13"/>
                    </a:moveTo>
                    <a:lnTo>
                      <a:pt x="9" y="19"/>
                    </a:lnTo>
                    <a:lnTo>
                      <a:pt x="11" y="15"/>
                    </a:lnTo>
                    <a:lnTo>
                      <a:pt x="11" y="13"/>
                    </a:lnTo>
                    <a:lnTo>
                      <a:pt x="11" y="11"/>
                    </a:lnTo>
                    <a:lnTo>
                      <a:pt x="12" y="9"/>
                    </a:lnTo>
                    <a:lnTo>
                      <a:pt x="12" y="7"/>
                    </a:lnTo>
                    <a:lnTo>
                      <a:pt x="14" y="4"/>
                    </a:lnTo>
                    <a:lnTo>
                      <a:pt x="16" y="2"/>
                    </a:lnTo>
                    <a:lnTo>
                      <a:pt x="16" y="0"/>
                    </a:lnTo>
                    <a:lnTo>
                      <a:pt x="18" y="0"/>
                    </a:lnTo>
                    <a:lnTo>
                      <a:pt x="16" y="0"/>
                    </a:lnTo>
                    <a:lnTo>
                      <a:pt x="14" y="2"/>
                    </a:lnTo>
                    <a:lnTo>
                      <a:pt x="12" y="4"/>
                    </a:lnTo>
                    <a:lnTo>
                      <a:pt x="11" y="6"/>
                    </a:lnTo>
                    <a:lnTo>
                      <a:pt x="11" y="9"/>
                    </a:lnTo>
                    <a:lnTo>
                      <a:pt x="9" y="11"/>
                    </a:lnTo>
                    <a:lnTo>
                      <a:pt x="9" y="13"/>
                    </a:lnTo>
                    <a:lnTo>
                      <a:pt x="7" y="15"/>
                    </a:lnTo>
                    <a:lnTo>
                      <a:pt x="3" y="11"/>
                    </a:lnTo>
                    <a:lnTo>
                      <a:pt x="0" y="13"/>
                    </a:lnTo>
                  </a:path>
                </a:pathLst>
              </a:custGeom>
              <a:grpFill/>
              <a:ln w="0">
                <a:solidFill>
                  <a:srgbClr val="0066CC"/>
                </a:solidFill>
                <a:round/>
                <a:headEnd/>
                <a:tailEnd/>
              </a:ln>
            </p:spPr>
            <p:txBody>
              <a:bodyPr/>
              <a:lstStyle/>
              <a:p>
                <a:endParaRPr lang="cs-CZ" dirty="0"/>
              </a:p>
            </p:txBody>
          </p:sp>
          <p:sp>
            <p:nvSpPr>
              <p:cNvPr id="99" name="Freeform 55"/>
              <p:cNvSpPr>
                <a:spLocks noChangeAspect="1"/>
              </p:cNvSpPr>
              <p:nvPr/>
            </p:nvSpPr>
            <p:spPr bwMode="auto">
              <a:xfrm>
                <a:off x="2379" y="852"/>
                <a:ext cx="18" cy="21"/>
              </a:xfrm>
              <a:custGeom>
                <a:avLst/>
                <a:gdLst>
                  <a:gd name="T0" fmla="*/ 0 w 18"/>
                  <a:gd name="T1" fmla="*/ 15 h 21"/>
                  <a:gd name="T2" fmla="*/ 11 w 18"/>
                  <a:gd name="T3" fmla="*/ 21 h 21"/>
                  <a:gd name="T4" fmla="*/ 11 w 18"/>
                  <a:gd name="T5" fmla="*/ 19 h 21"/>
                  <a:gd name="T6" fmla="*/ 11 w 18"/>
                  <a:gd name="T7" fmla="*/ 17 h 21"/>
                  <a:gd name="T8" fmla="*/ 11 w 18"/>
                  <a:gd name="T9" fmla="*/ 15 h 21"/>
                  <a:gd name="T10" fmla="*/ 11 w 18"/>
                  <a:gd name="T11" fmla="*/ 13 h 21"/>
                  <a:gd name="T12" fmla="*/ 13 w 18"/>
                  <a:gd name="T13" fmla="*/ 13 h 21"/>
                  <a:gd name="T14" fmla="*/ 13 w 18"/>
                  <a:gd name="T15" fmla="*/ 11 h 21"/>
                  <a:gd name="T16" fmla="*/ 13 w 18"/>
                  <a:gd name="T17" fmla="*/ 9 h 21"/>
                  <a:gd name="T18" fmla="*/ 13 w 18"/>
                  <a:gd name="T19" fmla="*/ 8 h 21"/>
                  <a:gd name="T20" fmla="*/ 14 w 18"/>
                  <a:gd name="T21" fmla="*/ 8 h 21"/>
                  <a:gd name="T22" fmla="*/ 14 w 18"/>
                  <a:gd name="T23" fmla="*/ 6 h 21"/>
                  <a:gd name="T24" fmla="*/ 14 w 18"/>
                  <a:gd name="T25" fmla="*/ 4 h 21"/>
                  <a:gd name="T26" fmla="*/ 16 w 18"/>
                  <a:gd name="T27" fmla="*/ 4 h 21"/>
                  <a:gd name="T28" fmla="*/ 16 w 18"/>
                  <a:gd name="T29" fmla="*/ 2 h 21"/>
                  <a:gd name="T30" fmla="*/ 18 w 18"/>
                  <a:gd name="T31" fmla="*/ 2 h 21"/>
                  <a:gd name="T32" fmla="*/ 18 w 18"/>
                  <a:gd name="T33" fmla="*/ 0 h 21"/>
                  <a:gd name="T34" fmla="*/ 18 w 18"/>
                  <a:gd name="T35" fmla="*/ 2 h 21"/>
                  <a:gd name="T36" fmla="*/ 16 w 18"/>
                  <a:gd name="T37" fmla="*/ 2 h 21"/>
                  <a:gd name="T38" fmla="*/ 14 w 18"/>
                  <a:gd name="T39" fmla="*/ 2 h 21"/>
                  <a:gd name="T40" fmla="*/ 14 w 18"/>
                  <a:gd name="T41" fmla="*/ 4 h 21"/>
                  <a:gd name="T42" fmla="*/ 13 w 18"/>
                  <a:gd name="T43" fmla="*/ 4 h 21"/>
                  <a:gd name="T44" fmla="*/ 13 w 18"/>
                  <a:gd name="T45" fmla="*/ 6 h 21"/>
                  <a:gd name="T46" fmla="*/ 13 w 18"/>
                  <a:gd name="T47" fmla="*/ 8 h 21"/>
                  <a:gd name="T48" fmla="*/ 11 w 18"/>
                  <a:gd name="T49" fmla="*/ 8 h 21"/>
                  <a:gd name="T50" fmla="*/ 11 w 18"/>
                  <a:gd name="T51" fmla="*/ 9 h 21"/>
                  <a:gd name="T52" fmla="*/ 11 w 18"/>
                  <a:gd name="T53" fmla="*/ 11 h 21"/>
                  <a:gd name="T54" fmla="*/ 9 w 18"/>
                  <a:gd name="T55" fmla="*/ 13 h 21"/>
                  <a:gd name="T56" fmla="*/ 9 w 18"/>
                  <a:gd name="T57" fmla="*/ 15 h 21"/>
                  <a:gd name="T58" fmla="*/ 3 w 18"/>
                  <a:gd name="T59" fmla="*/ 13 h 21"/>
                  <a:gd name="T60" fmla="*/ 0 w 18"/>
                  <a:gd name="T61" fmla="*/ 15 h 21"/>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18"/>
                  <a:gd name="T94" fmla="*/ 0 h 21"/>
                  <a:gd name="T95" fmla="*/ 18 w 18"/>
                  <a:gd name="T96" fmla="*/ 21 h 21"/>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18" h="21">
                    <a:moveTo>
                      <a:pt x="0" y="15"/>
                    </a:moveTo>
                    <a:lnTo>
                      <a:pt x="11" y="21"/>
                    </a:lnTo>
                    <a:lnTo>
                      <a:pt x="11" y="19"/>
                    </a:lnTo>
                    <a:lnTo>
                      <a:pt x="11" y="17"/>
                    </a:lnTo>
                    <a:lnTo>
                      <a:pt x="11" y="15"/>
                    </a:lnTo>
                    <a:lnTo>
                      <a:pt x="11" y="13"/>
                    </a:lnTo>
                    <a:lnTo>
                      <a:pt x="13" y="13"/>
                    </a:lnTo>
                    <a:lnTo>
                      <a:pt x="13" y="11"/>
                    </a:lnTo>
                    <a:lnTo>
                      <a:pt x="13" y="9"/>
                    </a:lnTo>
                    <a:lnTo>
                      <a:pt x="13" y="8"/>
                    </a:lnTo>
                    <a:lnTo>
                      <a:pt x="14" y="8"/>
                    </a:lnTo>
                    <a:lnTo>
                      <a:pt x="14" y="6"/>
                    </a:lnTo>
                    <a:lnTo>
                      <a:pt x="14" y="4"/>
                    </a:lnTo>
                    <a:lnTo>
                      <a:pt x="16" y="4"/>
                    </a:lnTo>
                    <a:lnTo>
                      <a:pt x="16" y="2"/>
                    </a:lnTo>
                    <a:lnTo>
                      <a:pt x="18" y="2"/>
                    </a:lnTo>
                    <a:lnTo>
                      <a:pt x="18" y="0"/>
                    </a:lnTo>
                    <a:lnTo>
                      <a:pt x="18" y="2"/>
                    </a:lnTo>
                    <a:lnTo>
                      <a:pt x="16" y="2"/>
                    </a:lnTo>
                    <a:lnTo>
                      <a:pt x="14" y="2"/>
                    </a:lnTo>
                    <a:lnTo>
                      <a:pt x="14" y="4"/>
                    </a:lnTo>
                    <a:lnTo>
                      <a:pt x="13" y="4"/>
                    </a:lnTo>
                    <a:lnTo>
                      <a:pt x="13" y="6"/>
                    </a:lnTo>
                    <a:lnTo>
                      <a:pt x="13" y="8"/>
                    </a:lnTo>
                    <a:lnTo>
                      <a:pt x="11" y="8"/>
                    </a:lnTo>
                    <a:lnTo>
                      <a:pt x="11" y="9"/>
                    </a:lnTo>
                    <a:lnTo>
                      <a:pt x="11" y="11"/>
                    </a:lnTo>
                    <a:lnTo>
                      <a:pt x="9" y="13"/>
                    </a:lnTo>
                    <a:lnTo>
                      <a:pt x="9" y="15"/>
                    </a:lnTo>
                    <a:lnTo>
                      <a:pt x="3" y="13"/>
                    </a:lnTo>
                    <a:lnTo>
                      <a:pt x="0" y="15"/>
                    </a:lnTo>
                    <a:close/>
                  </a:path>
                </a:pathLst>
              </a:custGeom>
              <a:grpFill/>
              <a:ln w="9525">
                <a:solidFill>
                  <a:srgbClr val="0066CC"/>
                </a:solidFill>
                <a:round/>
                <a:headEnd/>
                <a:tailEnd/>
              </a:ln>
            </p:spPr>
            <p:txBody>
              <a:bodyPr/>
              <a:lstStyle/>
              <a:p>
                <a:endParaRPr lang="cs-CZ" dirty="0"/>
              </a:p>
            </p:txBody>
          </p:sp>
          <p:sp>
            <p:nvSpPr>
              <p:cNvPr id="100" name="Freeform 56"/>
              <p:cNvSpPr>
                <a:spLocks noChangeAspect="1"/>
              </p:cNvSpPr>
              <p:nvPr/>
            </p:nvSpPr>
            <p:spPr bwMode="auto">
              <a:xfrm>
                <a:off x="2379" y="852"/>
                <a:ext cx="18" cy="21"/>
              </a:xfrm>
              <a:custGeom>
                <a:avLst/>
                <a:gdLst>
                  <a:gd name="T0" fmla="*/ 0 w 18"/>
                  <a:gd name="T1" fmla="*/ 15 h 21"/>
                  <a:gd name="T2" fmla="*/ 11 w 18"/>
                  <a:gd name="T3" fmla="*/ 21 h 21"/>
                  <a:gd name="T4" fmla="*/ 11 w 18"/>
                  <a:gd name="T5" fmla="*/ 19 h 21"/>
                  <a:gd name="T6" fmla="*/ 11 w 18"/>
                  <a:gd name="T7" fmla="*/ 17 h 21"/>
                  <a:gd name="T8" fmla="*/ 13 w 18"/>
                  <a:gd name="T9" fmla="*/ 13 h 21"/>
                  <a:gd name="T10" fmla="*/ 13 w 18"/>
                  <a:gd name="T11" fmla="*/ 11 h 21"/>
                  <a:gd name="T12" fmla="*/ 13 w 18"/>
                  <a:gd name="T13" fmla="*/ 8 h 21"/>
                  <a:gd name="T14" fmla="*/ 14 w 18"/>
                  <a:gd name="T15" fmla="*/ 6 h 21"/>
                  <a:gd name="T16" fmla="*/ 16 w 18"/>
                  <a:gd name="T17" fmla="*/ 4 h 21"/>
                  <a:gd name="T18" fmla="*/ 16 w 18"/>
                  <a:gd name="T19" fmla="*/ 2 h 21"/>
                  <a:gd name="T20" fmla="*/ 18 w 18"/>
                  <a:gd name="T21" fmla="*/ 0 h 21"/>
                  <a:gd name="T22" fmla="*/ 16 w 18"/>
                  <a:gd name="T23" fmla="*/ 2 h 21"/>
                  <a:gd name="T24" fmla="*/ 14 w 18"/>
                  <a:gd name="T25" fmla="*/ 4 h 21"/>
                  <a:gd name="T26" fmla="*/ 13 w 18"/>
                  <a:gd name="T27" fmla="*/ 6 h 21"/>
                  <a:gd name="T28" fmla="*/ 13 w 18"/>
                  <a:gd name="T29" fmla="*/ 8 h 21"/>
                  <a:gd name="T30" fmla="*/ 11 w 18"/>
                  <a:gd name="T31" fmla="*/ 9 h 21"/>
                  <a:gd name="T32" fmla="*/ 9 w 18"/>
                  <a:gd name="T33" fmla="*/ 13 h 21"/>
                  <a:gd name="T34" fmla="*/ 9 w 18"/>
                  <a:gd name="T35" fmla="*/ 15 h 21"/>
                  <a:gd name="T36" fmla="*/ 3 w 18"/>
                  <a:gd name="T37" fmla="*/ 13 h 21"/>
                  <a:gd name="T38" fmla="*/ 0 w 18"/>
                  <a:gd name="T39" fmla="*/ 15 h 21"/>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8"/>
                  <a:gd name="T61" fmla="*/ 0 h 21"/>
                  <a:gd name="T62" fmla="*/ 18 w 18"/>
                  <a:gd name="T63" fmla="*/ 21 h 21"/>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8" h="21">
                    <a:moveTo>
                      <a:pt x="0" y="15"/>
                    </a:moveTo>
                    <a:lnTo>
                      <a:pt x="11" y="21"/>
                    </a:lnTo>
                    <a:lnTo>
                      <a:pt x="11" y="19"/>
                    </a:lnTo>
                    <a:lnTo>
                      <a:pt x="11" y="17"/>
                    </a:lnTo>
                    <a:lnTo>
                      <a:pt x="13" y="13"/>
                    </a:lnTo>
                    <a:lnTo>
                      <a:pt x="13" y="11"/>
                    </a:lnTo>
                    <a:lnTo>
                      <a:pt x="13" y="8"/>
                    </a:lnTo>
                    <a:lnTo>
                      <a:pt x="14" y="6"/>
                    </a:lnTo>
                    <a:lnTo>
                      <a:pt x="16" y="4"/>
                    </a:lnTo>
                    <a:lnTo>
                      <a:pt x="16" y="2"/>
                    </a:lnTo>
                    <a:lnTo>
                      <a:pt x="18" y="0"/>
                    </a:lnTo>
                    <a:lnTo>
                      <a:pt x="16" y="2"/>
                    </a:lnTo>
                    <a:lnTo>
                      <a:pt x="14" y="4"/>
                    </a:lnTo>
                    <a:lnTo>
                      <a:pt x="13" y="6"/>
                    </a:lnTo>
                    <a:lnTo>
                      <a:pt x="13" y="8"/>
                    </a:lnTo>
                    <a:lnTo>
                      <a:pt x="11" y="9"/>
                    </a:lnTo>
                    <a:lnTo>
                      <a:pt x="9" y="13"/>
                    </a:lnTo>
                    <a:lnTo>
                      <a:pt x="9" y="15"/>
                    </a:lnTo>
                    <a:lnTo>
                      <a:pt x="3" y="13"/>
                    </a:lnTo>
                    <a:lnTo>
                      <a:pt x="0" y="15"/>
                    </a:lnTo>
                  </a:path>
                </a:pathLst>
              </a:custGeom>
              <a:grpFill/>
              <a:ln w="0">
                <a:solidFill>
                  <a:srgbClr val="0066CC"/>
                </a:solidFill>
                <a:round/>
                <a:headEnd/>
                <a:tailEnd/>
              </a:ln>
            </p:spPr>
            <p:txBody>
              <a:bodyPr/>
              <a:lstStyle/>
              <a:p>
                <a:endParaRPr lang="cs-CZ" dirty="0"/>
              </a:p>
            </p:txBody>
          </p:sp>
        </p:grpSp>
        <p:sp>
          <p:nvSpPr>
            <p:cNvPr id="69" name="Freeform 126"/>
            <p:cNvSpPr>
              <a:spLocks/>
            </p:cNvSpPr>
            <p:nvPr/>
          </p:nvSpPr>
          <p:spPr bwMode="auto">
            <a:xfrm>
              <a:off x="3366" y="2911"/>
              <a:ext cx="83" cy="93"/>
            </a:xfrm>
            <a:custGeom>
              <a:avLst/>
              <a:gdLst>
                <a:gd name="T0" fmla="*/ 42 w 77"/>
                <a:gd name="T1" fmla="*/ 0 h 87"/>
                <a:gd name="T2" fmla="*/ 50 w 77"/>
                <a:gd name="T3" fmla="*/ 0 h 87"/>
                <a:gd name="T4" fmla="*/ 54 w 77"/>
                <a:gd name="T5" fmla="*/ 4 h 87"/>
                <a:gd name="T6" fmla="*/ 62 w 77"/>
                <a:gd name="T7" fmla="*/ 4 h 87"/>
                <a:gd name="T8" fmla="*/ 65 w 77"/>
                <a:gd name="T9" fmla="*/ 9 h 87"/>
                <a:gd name="T10" fmla="*/ 69 w 77"/>
                <a:gd name="T11" fmla="*/ 13 h 87"/>
                <a:gd name="T12" fmla="*/ 73 w 77"/>
                <a:gd name="T13" fmla="*/ 17 h 87"/>
                <a:gd name="T14" fmla="*/ 77 w 77"/>
                <a:gd name="T15" fmla="*/ 26 h 87"/>
                <a:gd name="T16" fmla="*/ 77 w 77"/>
                <a:gd name="T17" fmla="*/ 35 h 87"/>
                <a:gd name="T18" fmla="*/ 77 w 77"/>
                <a:gd name="T19" fmla="*/ 43 h 87"/>
                <a:gd name="T20" fmla="*/ 77 w 77"/>
                <a:gd name="T21" fmla="*/ 52 h 87"/>
                <a:gd name="T22" fmla="*/ 77 w 77"/>
                <a:gd name="T23" fmla="*/ 61 h 87"/>
                <a:gd name="T24" fmla="*/ 73 w 77"/>
                <a:gd name="T25" fmla="*/ 65 h 87"/>
                <a:gd name="T26" fmla="*/ 69 w 77"/>
                <a:gd name="T27" fmla="*/ 70 h 87"/>
                <a:gd name="T28" fmla="*/ 65 w 77"/>
                <a:gd name="T29" fmla="*/ 74 h 87"/>
                <a:gd name="T30" fmla="*/ 62 w 77"/>
                <a:gd name="T31" fmla="*/ 78 h 87"/>
                <a:gd name="T32" fmla="*/ 54 w 77"/>
                <a:gd name="T33" fmla="*/ 83 h 87"/>
                <a:gd name="T34" fmla="*/ 46 w 77"/>
                <a:gd name="T35" fmla="*/ 87 h 87"/>
                <a:gd name="T36" fmla="*/ 39 w 77"/>
                <a:gd name="T37" fmla="*/ 87 h 87"/>
                <a:gd name="T38" fmla="*/ 31 w 77"/>
                <a:gd name="T39" fmla="*/ 87 h 87"/>
                <a:gd name="T40" fmla="*/ 27 w 77"/>
                <a:gd name="T41" fmla="*/ 83 h 87"/>
                <a:gd name="T42" fmla="*/ 20 w 77"/>
                <a:gd name="T43" fmla="*/ 83 h 87"/>
                <a:gd name="T44" fmla="*/ 12 w 77"/>
                <a:gd name="T45" fmla="*/ 74 h 87"/>
                <a:gd name="T46" fmla="*/ 8 w 77"/>
                <a:gd name="T47" fmla="*/ 70 h 87"/>
                <a:gd name="T48" fmla="*/ 4 w 77"/>
                <a:gd name="T49" fmla="*/ 61 h 87"/>
                <a:gd name="T50" fmla="*/ 0 w 77"/>
                <a:gd name="T51" fmla="*/ 52 h 87"/>
                <a:gd name="T52" fmla="*/ 0 w 77"/>
                <a:gd name="T53" fmla="*/ 43 h 87"/>
                <a:gd name="T54" fmla="*/ 0 w 77"/>
                <a:gd name="T55" fmla="*/ 35 h 87"/>
                <a:gd name="T56" fmla="*/ 0 w 77"/>
                <a:gd name="T57" fmla="*/ 26 h 87"/>
                <a:gd name="T58" fmla="*/ 4 w 77"/>
                <a:gd name="T59" fmla="*/ 22 h 87"/>
                <a:gd name="T60" fmla="*/ 8 w 77"/>
                <a:gd name="T61" fmla="*/ 17 h 87"/>
                <a:gd name="T62" fmla="*/ 12 w 77"/>
                <a:gd name="T63" fmla="*/ 13 h 87"/>
                <a:gd name="T64" fmla="*/ 16 w 77"/>
                <a:gd name="T65" fmla="*/ 9 h 87"/>
                <a:gd name="T66" fmla="*/ 20 w 77"/>
                <a:gd name="T67" fmla="*/ 4 h 87"/>
                <a:gd name="T68" fmla="*/ 23 w 77"/>
                <a:gd name="T69" fmla="*/ 0 h 87"/>
                <a:gd name="T70" fmla="*/ 31 w 77"/>
                <a:gd name="T71" fmla="*/ 0 h 87"/>
                <a:gd name="T72" fmla="*/ 39 w 77"/>
                <a:gd name="T73" fmla="*/ 0 h 87"/>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77"/>
                <a:gd name="T112" fmla="*/ 0 h 87"/>
                <a:gd name="T113" fmla="*/ 77 w 77"/>
                <a:gd name="T114" fmla="*/ 87 h 87"/>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77" h="87">
                  <a:moveTo>
                    <a:pt x="39" y="0"/>
                  </a:moveTo>
                  <a:lnTo>
                    <a:pt x="42" y="0"/>
                  </a:lnTo>
                  <a:lnTo>
                    <a:pt x="46" y="0"/>
                  </a:lnTo>
                  <a:lnTo>
                    <a:pt x="50" y="0"/>
                  </a:lnTo>
                  <a:lnTo>
                    <a:pt x="54" y="0"/>
                  </a:lnTo>
                  <a:lnTo>
                    <a:pt x="54" y="4"/>
                  </a:lnTo>
                  <a:lnTo>
                    <a:pt x="58" y="4"/>
                  </a:lnTo>
                  <a:lnTo>
                    <a:pt x="62" y="4"/>
                  </a:lnTo>
                  <a:lnTo>
                    <a:pt x="62" y="9"/>
                  </a:lnTo>
                  <a:lnTo>
                    <a:pt x="65" y="9"/>
                  </a:lnTo>
                  <a:lnTo>
                    <a:pt x="65" y="13"/>
                  </a:lnTo>
                  <a:lnTo>
                    <a:pt x="69" y="13"/>
                  </a:lnTo>
                  <a:lnTo>
                    <a:pt x="69" y="17"/>
                  </a:lnTo>
                  <a:lnTo>
                    <a:pt x="73" y="17"/>
                  </a:lnTo>
                  <a:lnTo>
                    <a:pt x="73" y="22"/>
                  </a:lnTo>
                  <a:lnTo>
                    <a:pt x="77" y="26"/>
                  </a:lnTo>
                  <a:lnTo>
                    <a:pt x="77" y="30"/>
                  </a:lnTo>
                  <a:lnTo>
                    <a:pt x="77" y="35"/>
                  </a:lnTo>
                  <a:lnTo>
                    <a:pt x="77" y="39"/>
                  </a:lnTo>
                  <a:lnTo>
                    <a:pt x="77" y="43"/>
                  </a:lnTo>
                  <a:lnTo>
                    <a:pt x="77" y="48"/>
                  </a:lnTo>
                  <a:lnTo>
                    <a:pt x="77" y="52"/>
                  </a:lnTo>
                  <a:lnTo>
                    <a:pt x="77" y="56"/>
                  </a:lnTo>
                  <a:lnTo>
                    <a:pt x="77" y="61"/>
                  </a:lnTo>
                  <a:lnTo>
                    <a:pt x="73" y="61"/>
                  </a:lnTo>
                  <a:lnTo>
                    <a:pt x="73" y="65"/>
                  </a:lnTo>
                  <a:lnTo>
                    <a:pt x="73" y="70"/>
                  </a:lnTo>
                  <a:lnTo>
                    <a:pt x="69" y="70"/>
                  </a:lnTo>
                  <a:lnTo>
                    <a:pt x="69" y="74"/>
                  </a:lnTo>
                  <a:lnTo>
                    <a:pt x="65" y="74"/>
                  </a:lnTo>
                  <a:lnTo>
                    <a:pt x="65" y="78"/>
                  </a:lnTo>
                  <a:lnTo>
                    <a:pt x="62" y="78"/>
                  </a:lnTo>
                  <a:lnTo>
                    <a:pt x="58" y="83"/>
                  </a:lnTo>
                  <a:lnTo>
                    <a:pt x="54" y="83"/>
                  </a:lnTo>
                  <a:lnTo>
                    <a:pt x="50" y="87"/>
                  </a:lnTo>
                  <a:lnTo>
                    <a:pt x="46" y="87"/>
                  </a:lnTo>
                  <a:lnTo>
                    <a:pt x="42" y="87"/>
                  </a:lnTo>
                  <a:lnTo>
                    <a:pt x="39" y="87"/>
                  </a:lnTo>
                  <a:lnTo>
                    <a:pt x="35" y="87"/>
                  </a:lnTo>
                  <a:lnTo>
                    <a:pt x="31" y="87"/>
                  </a:lnTo>
                  <a:lnTo>
                    <a:pt x="27" y="87"/>
                  </a:lnTo>
                  <a:lnTo>
                    <a:pt x="27" y="83"/>
                  </a:lnTo>
                  <a:lnTo>
                    <a:pt x="23" y="83"/>
                  </a:lnTo>
                  <a:lnTo>
                    <a:pt x="20" y="83"/>
                  </a:lnTo>
                  <a:lnTo>
                    <a:pt x="16" y="78"/>
                  </a:lnTo>
                  <a:lnTo>
                    <a:pt x="12" y="74"/>
                  </a:lnTo>
                  <a:lnTo>
                    <a:pt x="8" y="74"/>
                  </a:lnTo>
                  <a:lnTo>
                    <a:pt x="8" y="70"/>
                  </a:lnTo>
                  <a:lnTo>
                    <a:pt x="4" y="65"/>
                  </a:lnTo>
                  <a:lnTo>
                    <a:pt x="4" y="61"/>
                  </a:lnTo>
                  <a:lnTo>
                    <a:pt x="0" y="56"/>
                  </a:lnTo>
                  <a:lnTo>
                    <a:pt x="0" y="52"/>
                  </a:lnTo>
                  <a:lnTo>
                    <a:pt x="0" y="48"/>
                  </a:lnTo>
                  <a:lnTo>
                    <a:pt x="0" y="43"/>
                  </a:lnTo>
                  <a:lnTo>
                    <a:pt x="0" y="39"/>
                  </a:lnTo>
                  <a:lnTo>
                    <a:pt x="0" y="35"/>
                  </a:lnTo>
                  <a:lnTo>
                    <a:pt x="0" y="30"/>
                  </a:lnTo>
                  <a:lnTo>
                    <a:pt x="0" y="26"/>
                  </a:lnTo>
                  <a:lnTo>
                    <a:pt x="4" y="26"/>
                  </a:lnTo>
                  <a:lnTo>
                    <a:pt x="4" y="22"/>
                  </a:lnTo>
                  <a:lnTo>
                    <a:pt x="4" y="17"/>
                  </a:lnTo>
                  <a:lnTo>
                    <a:pt x="8" y="17"/>
                  </a:lnTo>
                  <a:lnTo>
                    <a:pt x="8" y="13"/>
                  </a:lnTo>
                  <a:lnTo>
                    <a:pt x="12" y="13"/>
                  </a:lnTo>
                  <a:lnTo>
                    <a:pt x="12" y="9"/>
                  </a:lnTo>
                  <a:lnTo>
                    <a:pt x="16" y="9"/>
                  </a:lnTo>
                  <a:lnTo>
                    <a:pt x="16" y="4"/>
                  </a:lnTo>
                  <a:lnTo>
                    <a:pt x="20" y="4"/>
                  </a:lnTo>
                  <a:lnTo>
                    <a:pt x="23" y="4"/>
                  </a:lnTo>
                  <a:lnTo>
                    <a:pt x="23" y="0"/>
                  </a:lnTo>
                  <a:lnTo>
                    <a:pt x="27" y="0"/>
                  </a:lnTo>
                  <a:lnTo>
                    <a:pt x="31" y="0"/>
                  </a:lnTo>
                  <a:lnTo>
                    <a:pt x="35" y="0"/>
                  </a:lnTo>
                  <a:lnTo>
                    <a:pt x="39" y="0"/>
                  </a:lnTo>
                  <a:close/>
                </a:path>
              </a:pathLst>
            </a:custGeom>
            <a:grpFill/>
            <a:ln w="9525">
              <a:solidFill>
                <a:srgbClr val="0066CC"/>
              </a:solidFill>
              <a:round/>
              <a:headEnd/>
              <a:tailEnd/>
            </a:ln>
          </p:spPr>
          <p:txBody>
            <a:bodyPr/>
            <a:lstStyle/>
            <a:p>
              <a:endParaRPr lang="cs-CZ" dirty="0"/>
            </a:p>
          </p:txBody>
        </p:sp>
        <p:sp>
          <p:nvSpPr>
            <p:cNvPr id="70" name="Freeform 127"/>
            <p:cNvSpPr>
              <a:spLocks/>
            </p:cNvSpPr>
            <p:nvPr/>
          </p:nvSpPr>
          <p:spPr bwMode="auto">
            <a:xfrm>
              <a:off x="3366" y="2911"/>
              <a:ext cx="83" cy="93"/>
            </a:xfrm>
            <a:custGeom>
              <a:avLst/>
              <a:gdLst>
                <a:gd name="T0" fmla="*/ 39 w 77"/>
                <a:gd name="T1" fmla="*/ 0 h 87"/>
                <a:gd name="T2" fmla="*/ 54 w 77"/>
                <a:gd name="T3" fmla="*/ 0 h 87"/>
                <a:gd name="T4" fmla="*/ 65 w 77"/>
                <a:gd name="T5" fmla="*/ 13 h 87"/>
                <a:gd name="T6" fmla="*/ 77 w 77"/>
                <a:gd name="T7" fmla="*/ 26 h 87"/>
                <a:gd name="T8" fmla="*/ 77 w 77"/>
                <a:gd name="T9" fmla="*/ 43 h 87"/>
                <a:gd name="T10" fmla="*/ 77 w 77"/>
                <a:gd name="T11" fmla="*/ 61 h 87"/>
                <a:gd name="T12" fmla="*/ 65 w 77"/>
                <a:gd name="T13" fmla="*/ 74 h 87"/>
                <a:gd name="T14" fmla="*/ 54 w 77"/>
                <a:gd name="T15" fmla="*/ 83 h 87"/>
                <a:gd name="T16" fmla="*/ 39 w 77"/>
                <a:gd name="T17" fmla="*/ 87 h 87"/>
                <a:gd name="T18" fmla="*/ 23 w 77"/>
                <a:gd name="T19" fmla="*/ 83 h 87"/>
                <a:gd name="T20" fmla="*/ 12 w 77"/>
                <a:gd name="T21" fmla="*/ 74 h 87"/>
                <a:gd name="T22" fmla="*/ 4 w 77"/>
                <a:gd name="T23" fmla="*/ 61 h 87"/>
                <a:gd name="T24" fmla="*/ 0 w 77"/>
                <a:gd name="T25" fmla="*/ 43 h 87"/>
                <a:gd name="T26" fmla="*/ 4 w 77"/>
                <a:gd name="T27" fmla="*/ 26 h 87"/>
                <a:gd name="T28" fmla="*/ 12 w 77"/>
                <a:gd name="T29" fmla="*/ 13 h 87"/>
                <a:gd name="T30" fmla="*/ 23 w 77"/>
                <a:gd name="T31" fmla="*/ 0 h 87"/>
                <a:gd name="T32" fmla="*/ 39 w 77"/>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77"/>
                <a:gd name="T52" fmla="*/ 0 h 87"/>
                <a:gd name="T53" fmla="*/ 77 w 77"/>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77" h="87">
                  <a:moveTo>
                    <a:pt x="39" y="0"/>
                  </a:moveTo>
                  <a:lnTo>
                    <a:pt x="54" y="0"/>
                  </a:lnTo>
                  <a:lnTo>
                    <a:pt x="65" y="13"/>
                  </a:lnTo>
                  <a:lnTo>
                    <a:pt x="77" y="26"/>
                  </a:lnTo>
                  <a:lnTo>
                    <a:pt x="77" y="43"/>
                  </a:lnTo>
                  <a:lnTo>
                    <a:pt x="77" y="61"/>
                  </a:lnTo>
                  <a:lnTo>
                    <a:pt x="65" y="74"/>
                  </a:lnTo>
                  <a:lnTo>
                    <a:pt x="54" y="83"/>
                  </a:lnTo>
                  <a:lnTo>
                    <a:pt x="39" y="87"/>
                  </a:lnTo>
                  <a:lnTo>
                    <a:pt x="23" y="83"/>
                  </a:lnTo>
                  <a:lnTo>
                    <a:pt x="12" y="74"/>
                  </a:lnTo>
                  <a:lnTo>
                    <a:pt x="4" y="61"/>
                  </a:lnTo>
                  <a:lnTo>
                    <a:pt x="0" y="43"/>
                  </a:lnTo>
                  <a:lnTo>
                    <a:pt x="4" y="26"/>
                  </a:lnTo>
                  <a:lnTo>
                    <a:pt x="12" y="13"/>
                  </a:lnTo>
                  <a:lnTo>
                    <a:pt x="23" y="0"/>
                  </a:lnTo>
                  <a:lnTo>
                    <a:pt x="39" y="0"/>
                  </a:lnTo>
                </a:path>
              </a:pathLst>
            </a:custGeom>
            <a:grpFill/>
            <a:ln w="0">
              <a:solidFill>
                <a:srgbClr val="0066CC"/>
              </a:solidFill>
              <a:round/>
              <a:headEnd/>
              <a:tailEnd/>
            </a:ln>
          </p:spPr>
          <p:txBody>
            <a:bodyPr/>
            <a:lstStyle/>
            <a:p>
              <a:endParaRPr lang="cs-CZ" dirty="0"/>
            </a:p>
          </p:txBody>
        </p:sp>
        <p:sp>
          <p:nvSpPr>
            <p:cNvPr id="71" name="Line 128"/>
            <p:cNvSpPr>
              <a:spLocks noChangeShapeType="1"/>
            </p:cNvSpPr>
            <p:nvPr/>
          </p:nvSpPr>
          <p:spPr bwMode="auto">
            <a:xfrm>
              <a:off x="3350" y="3032"/>
              <a:ext cx="115" cy="1"/>
            </a:xfrm>
            <a:prstGeom prst="line">
              <a:avLst/>
            </a:prstGeom>
            <a:grpFill/>
            <a:ln w="0">
              <a:solidFill>
                <a:srgbClr val="0066CC"/>
              </a:solidFill>
              <a:round/>
              <a:headEnd/>
              <a:tailEnd/>
            </a:ln>
          </p:spPr>
          <p:txBody>
            <a:bodyPr/>
            <a:lstStyle/>
            <a:p>
              <a:endParaRPr lang="cs-CZ" dirty="0"/>
            </a:p>
          </p:txBody>
        </p:sp>
        <p:sp>
          <p:nvSpPr>
            <p:cNvPr id="72" name="Freeform 129"/>
            <p:cNvSpPr>
              <a:spLocks/>
            </p:cNvSpPr>
            <p:nvPr/>
          </p:nvSpPr>
          <p:spPr bwMode="auto">
            <a:xfrm>
              <a:off x="3317" y="3004"/>
              <a:ext cx="91" cy="186"/>
            </a:xfrm>
            <a:custGeom>
              <a:avLst/>
              <a:gdLst>
                <a:gd name="T0" fmla="*/ 84 w 84"/>
                <a:gd name="T1" fmla="*/ 0 h 174"/>
                <a:gd name="T2" fmla="*/ 84 w 84"/>
                <a:gd name="T3" fmla="*/ 83 h 174"/>
                <a:gd name="T4" fmla="*/ 0 w 84"/>
                <a:gd name="T5" fmla="*/ 174 h 174"/>
                <a:gd name="T6" fmla="*/ 0 60000 65536"/>
                <a:gd name="T7" fmla="*/ 0 60000 65536"/>
                <a:gd name="T8" fmla="*/ 0 60000 65536"/>
                <a:gd name="T9" fmla="*/ 0 w 84"/>
                <a:gd name="T10" fmla="*/ 0 h 174"/>
                <a:gd name="T11" fmla="*/ 84 w 84"/>
                <a:gd name="T12" fmla="*/ 174 h 174"/>
              </a:gdLst>
              <a:ahLst/>
              <a:cxnLst>
                <a:cxn ang="T6">
                  <a:pos x="T0" y="T1"/>
                </a:cxn>
                <a:cxn ang="T7">
                  <a:pos x="T2" y="T3"/>
                </a:cxn>
                <a:cxn ang="T8">
                  <a:pos x="T4" y="T5"/>
                </a:cxn>
              </a:cxnLst>
              <a:rect l="T9" t="T10" r="T11" b="T12"/>
              <a:pathLst>
                <a:path w="84" h="174">
                  <a:moveTo>
                    <a:pt x="84" y="0"/>
                  </a:moveTo>
                  <a:lnTo>
                    <a:pt x="84" y="83"/>
                  </a:lnTo>
                  <a:lnTo>
                    <a:pt x="0" y="174"/>
                  </a:lnTo>
                </a:path>
              </a:pathLst>
            </a:custGeom>
            <a:grpFill/>
            <a:ln w="0">
              <a:solidFill>
                <a:srgbClr val="0066CC"/>
              </a:solidFill>
              <a:round/>
              <a:headEnd/>
              <a:tailEnd/>
            </a:ln>
          </p:spPr>
          <p:txBody>
            <a:bodyPr/>
            <a:lstStyle/>
            <a:p>
              <a:endParaRPr lang="cs-CZ" dirty="0"/>
            </a:p>
          </p:txBody>
        </p:sp>
        <p:sp>
          <p:nvSpPr>
            <p:cNvPr id="73" name="Line 130"/>
            <p:cNvSpPr>
              <a:spLocks noChangeShapeType="1"/>
            </p:cNvSpPr>
            <p:nvPr/>
          </p:nvSpPr>
          <p:spPr bwMode="auto">
            <a:xfrm>
              <a:off x="3408" y="3087"/>
              <a:ext cx="91" cy="103"/>
            </a:xfrm>
            <a:prstGeom prst="line">
              <a:avLst/>
            </a:prstGeom>
            <a:grpFill/>
            <a:ln w="0">
              <a:solidFill>
                <a:srgbClr val="0066CC"/>
              </a:solidFill>
              <a:round/>
              <a:headEnd/>
              <a:tailEnd/>
            </a:ln>
          </p:spPr>
          <p:txBody>
            <a:bodyPr/>
            <a:lstStyle/>
            <a:p>
              <a:endParaRPr lang="cs-CZ" dirty="0"/>
            </a:p>
          </p:txBody>
        </p:sp>
        <p:sp>
          <p:nvSpPr>
            <p:cNvPr id="74" name="Line 131"/>
            <p:cNvSpPr>
              <a:spLocks noChangeShapeType="1"/>
            </p:cNvSpPr>
            <p:nvPr/>
          </p:nvSpPr>
          <p:spPr bwMode="auto">
            <a:xfrm flipV="1">
              <a:off x="2930" y="3046"/>
              <a:ext cx="340" cy="82"/>
            </a:xfrm>
            <a:prstGeom prst="line">
              <a:avLst/>
            </a:prstGeom>
            <a:grpFill/>
            <a:ln w="0">
              <a:solidFill>
                <a:srgbClr val="0066CC"/>
              </a:solidFill>
              <a:round/>
              <a:headEnd/>
              <a:tailEnd/>
            </a:ln>
          </p:spPr>
          <p:txBody>
            <a:bodyPr/>
            <a:lstStyle/>
            <a:p>
              <a:endParaRPr lang="cs-CZ" dirty="0"/>
            </a:p>
          </p:txBody>
        </p:sp>
      </p:grpSp>
    </p:spTree>
    <p:extLst>
      <p:ext uri="{BB962C8B-B14F-4D97-AF65-F5344CB8AC3E}">
        <p14:creationId xmlns:p14="http://schemas.microsoft.com/office/powerpoint/2010/main" val="1094237990"/>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p:cTn id="7" dur="2000" fill="hold"/>
                                        <p:tgtEl>
                                          <p:spTgt spid="2"/>
                                        </p:tgtEl>
                                        <p:attrNameLst>
                                          <p:attrName>ppt_x</p:attrName>
                                        </p:attrNameLst>
                                      </p:cBhvr>
                                      <p:tavLst>
                                        <p:tav tm="0">
                                          <p:val>
                                            <p:strVal val="#ppt_x"/>
                                          </p:val>
                                        </p:tav>
                                        <p:tav tm="50000">
                                          <p:val>
                                            <p:strVal val="#ppt_x+.1"/>
                                          </p:val>
                                        </p:tav>
                                        <p:tav tm="100000">
                                          <p:val>
                                            <p:strVal val="#ppt_x"/>
                                          </p:val>
                                        </p:tav>
                                      </p:tavLst>
                                    </p:anim>
                                    <p:anim calcmode="lin" valueType="num">
                                      <p:cBhvr>
                                        <p:cTn id="8" dur="2000" fill="hold"/>
                                        <p:tgtEl>
                                          <p:spTgt spid="2"/>
                                        </p:tgtEl>
                                        <p:attrNameLst>
                                          <p:attrName>ppt_y</p:attrName>
                                        </p:attrNameLst>
                                      </p:cBhvr>
                                      <p:tavLst>
                                        <p:tav tm="0">
                                          <p:val>
                                            <p:strVal val="#ppt_y"/>
                                          </p:val>
                                        </p:tav>
                                        <p:tav tm="100000">
                                          <p:val>
                                            <p:strVal val="#ppt_y"/>
                                          </p:val>
                                        </p:tav>
                                      </p:tavLst>
                                    </p:anim>
                                    <p:anim calcmode="lin" valueType="num">
                                      <p:cBhvr>
                                        <p:cTn id="9" dur="2000" fill="hold"/>
                                        <p:tgtEl>
                                          <p:spTgt spid="2"/>
                                        </p:tgtEl>
                                        <p:attrNameLst>
                                          <p:attrName>ppt_h</p:attrName>
                                        </p:attrNameLst>
                                      </p:cBhvr>
                                      <p:tavLst>
                                        <p:tav tm="0">
                                          <p:val>
                                            <p:strVal val="#ppt_h/10"/>
                                          </p:val>
                                        </p:tav>
                                        <p:tav tm="50000">
                                          <p:val>
                                            <p:strVal val="#ppt_h+.01"/>
                                          </p:val>
                                        </p:tav>
                                        <p:tav tm="100000">
                                          <p:val>
                                            <p:strVal val="#ppt_h"/>
                                          </p:val>
                                        </p:tav>
                                      </p:tavLst>
                                    </p:anim>
                                    <p:anim calcmode="lin" valueType="num">
                                      <p:cBhvr>
                                        <p:cTn id="10" dur="2000" fill="hold"/>
                                        <p:tgtEl>
                                          <p:spTgt spid="2"/>
                                        </p:tgtEl>
                                        <p:attrNameLst>
                                          <p:attrName>ppt_w</p:attrName>
                                        </p:attrNameLst>
                                      </p:cBhvr>
                                      <p:tavLst>
                                        <p:tav tm="0">
                                          <p:val>
                                            <p:strVal val="#ppt_w/10"/>
                                          </p:val>
                                        </p:tav>
                                        <p:tav tm="50000">
                                          <p:val>
                                            <p:strVal val="#ppt_w+.01"/>
                                          </p:val>
                                        </p:tav>
                                        <p:tav tm="100000">
                                          <p:val>
                                            <p:strVal val="#ppt_w"/>
                                          </p:val>
                                        </p:tav>
                                      </p:tavLst>
                                    </p:anim>
                                    <p:animEffect transition="in" filter="fade">
                                      <p:cBhvr>
                                        <p:cTn id="11" dur="2000" tmFilter="0,0; .5, 1; 1, 1"/>
                                        <p:tgtEl>
                                          <p:spTgt spid="2"/>
                                        </p:tgtEl>
                                      </p:cBhvr>
                                    </p:animEffect>
                                  </p:childTnLst>
                                </p:cTn>
                              </p:par>
                              <p:par>
                                <p:cTn id="12" presetID="10" presetClass="entr" presetSubtype="0" fill="hold" nodeType="withEffect">
                                  <p:stCondLst>
                                    <p:cond delay="0"/>
                                  </p:stCondLst>
                                  <p:childTnLst>
                                    <p:set>
                                      <p:cBhvr>
                                        <p:cTn id="13" dur="1" fill="hold">
                                          <p:stCondLst>
                                            <p:cond delay="0"/>
                                          </p:stCondLst>
                                        </p:cTn>
                                        <p:tgtEl>
                                          <p:spTgt spid="56"/>
                                        </p:tgtEl>
                                        <p:attrNameLst>
                                          <p:attrName>style.visibility</p:attrName>
                                        </p:attrNameLst>
                                      </p:cBhvr>
                                      <p:to>
                                        <p:strVal val="visible"/>
                                      </p:to>
                                    </p:set>
                                    <p:animEffect transition="in" filter="fade">
                                      <p:cBhvr>
                                        <p:cTn id="14" dur="2000"/>
                                        <p:tgtEl>
                                          <p:spTgt spid="56"/>
                                        </p:tgtEl>
                                      </p:cBhvr>
                                    </p:animEffect>
                                  </p:childTnLst>
                                </p:cTn>
                              </p:par>
                            </p:childTnLst>
                          </p:cTn>
                        </p:par>
                      </p:childTnLst>
                    </p:cTn>
                  </p:par>
                  <p:par>
                    <p:cTn id="15" fill="hold">
                      <p:stCondLst>
                        <p:cond delay="indefinite"/>
                      </p:stCondLst>
                      <p:childTnLst>
                        <p:par>
                          <p:cTn id="16" fill="hold">
                            <p:stCondLst>
                              <p:cond delay="0"/>
                            </p:stCondLst>
                            <p:childTnLst>
                              <p:par>
                                <p:cTn id="17" presetID="26" presetClass="emph" presetSubtype="0" fill="hold" nodeType="clickEffect">
                                  <p:stCondLst>
                                    <p:cond delay="0"/>
                                  </p:stCondLst>
                                  <p:childTnLst>
                                    <p:animEffect transition="out" filter="fade">
                                      <p:cBhvr>
                                        <p:cTn id="18" dur="2000" tmFilter="0, 0; .2, .5; .8, .5; 1, 0"/>
                                        <p:tgtEl>
                                          <p:spTgt spid="56"/>
                                        </p:tgtEl>
                                      </p:cBhvr>
                                    </p:animEffect>
                                    <p:animScale>
                                      <p:cBhvr>
                                        <p:cTn id="19" dur="1000" autoRev="1" fill="hold"/>
                                        <p:tgtEl>
                                          <p:spTgt spid="56"/>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title"/>
          </p:nvPr>
        </p:nvSpPr>
        <p:spPr/>
        <p:txBody>
          <a:bodyPr/>
          <a:lstStyle/>
          <a:p>
            <a:pPr>
              <a:spcBef>
                <a:spcPct val="30000"/>
              </a:spcBef>
            </a:pPr>
            <a:r>
              <a:rPr lang="en-US" dirty="0">
                <a:latin typeface="ZapfHumnst BT" pitchFamily="34" charset="0"/>
              </a:rPr>
              <a:t>C</a:t>
            </a:r>
            <a:r>
              <a:rPr lang="en-US" dirty="0" smtClean="0">
                <a:latin typeface="ZapfHumnst BT" pitchFamily="34" charset="0"/>
              </a:rPr>
              <a:t>ost </a:t>
            </a:r>
            <a:r>
              <a:rPr lang="en-US" dirty="0">
                <a:latin typeface="ZapfHumnst BT" pitchFamily="34" charset="0"/>
              </a:rPr>
              <a:t>of the </a:t>
            </a:r>
            <a:r>
              <a:rPr lang="en-US" dirty="0" smtClean="0">
                <a:latin typeface="ZapfHumnst BT" pitchFamily="34" charset="0"/>
              </a:rPr>
              <a:t>Error Repair</a:t>
            </a:r>
            <a:endParaRPr lang="en-US" dirty="0">
              <a:latin typeface="ZapfHumnst BT" pitchFamily="34" charset="0"/>
            </a:endParaRPr>
          </a:p>
        </p:txBody>
      </p:sp>
      <p:grpSp>
        <p:nvGrpSpPr>
          <p:cNvPr id="3" name="Skupina 2"/>
          <p:cNvGrpSpPr/>
          <p:nvPr/>
        </p:nvGrpSpPr>
        <p:grpSpPr>
          <a:xfrm>
            <a:off x="1007034" y="1850868"/>
            <a:ext cx="6768177" cy="4072173"/>
            <a:chOff x="1692255" y="1589075"/>
            <a:chExt cx="5370513" cy="3037232"/>
          </a:xfrm>
        </p:grpSpPr>
        <p:sp>
          <p:nvSpPr>
            <p:cNvPr id="4" name="AutoShape 32"/>
            <p:cNvSpPr>
              <a:spLocks noChangeArrowheads="1"/>
            </p:cNvSpPr>
            <p:nvPr/>
          </p:nvSpPr>
          <p:spPr bwMode="auto">
            <a:xfrm>
              <a:off x="1714480" y="1643050"/>
              <a:ext cx="3282950" cy="2936875"/>
            </a:xfrm>
            <a:prstGeom prst="triangle">
              <a:avLst>
                <a:gd name="adj" fmla="val 46856"/>
              </a:avLst>
            </a:prstGeom>
            <a:solidFill>
              <a:srgbClr val="00B0F0"/>
            </a:solidFill>
            <a:ln w="38100">
              <a:noFill/>
              <a:miter lim="800000"/>
              <a:headEnd/>
              <a:tailEnd/>
            </a:ln>
          </p:spPr>
          <p:txBody>
            <a:bodyPr wrap="none" lIns="107950" tIns="53975" rIns="107950" bIns="53975" anchor="ctr"/>
            <a:lstStyle/>
            <a:p>
              <a:endParaRPr lang="cs-CZ" dirty="0"/>
            </a:p>
          </p:txBody>
        </p:sp>
        <p:sp>
          <p:nvSpPr>
            <p:cNvPr id="5" name="Line 3"/>
            <p:cNvSpPr>
              <a:spLocks noChangeShapeType="1"/>
            </p:cNvSpPr>
            <p:nvPr/>
          </p:nvSpPr>
          <p:spPr bwMode="auto">
            <a:xfrm>
              <a:off x="3243243" y="1616062"/>
              <a:ext cx="1781175" cy="2959100"/>
            </a:xfrm>
            <a:prstGeom prst="line">
              <a:avLst/>
            </a:prstGeom>
            <a:noFill/>
            <a:ln w="57150">
              <a:solidFill>
                <a:schemeClr val="tx1"/>
              </a:solidFill>
              <a:round/>
              <a:headEnd type="none" w="sm" len="sm"/>
              <a:tailEnd type="none" w="sm" len="sm"/>
            </a:ln>
          </p:spPr>
          <p:txBody>
            <a:bodyPr wrap="none" anchor="ctr"/>
            <a:lstStyle/>
            <a:p>
              <a:endParaRPr lang="cs-CZ" dirty="0"/>
            </a:p>
          </p:txBody>
        </p:sp>
        <p:sp>
          <p:nvSpPr>
            <p:cNvPr id="6" name="Line 5"/>
            <p:cNvSpPr>
              <a:spLocks noChangeShapeType="1"/>
            </p:cNvSpPr>
            <p:nvPr/>
          </p:nvSpPr>
          <p:spPr bwMode="auto">
            <a:xfrm flipV="1">
              <a:off x="1712893" y="1589075"/>
              <a:ext cx="1533525" cy="2998787"/>
            </a:xfrm>
            <a:prstGeom prst="line">
              <a:avLst/>
            </a:prstGeom>
            <a:noFill/>
            <a:ln w="57150">
              <a:solidFill>
                <a:schemeClr val="tx1"/>
              </a:solidFill>
              <a:round/>
              <a:headEnd type="none" w="sm" len="sm"/>
              <a:tailEnd type="none" w="sm" len="sm"/>
            </a:ln>
          </p:spPr>
          <p:txBody>
            <a:bodyPr wrap="none" anchor="ctr"/>
            <a:lstStyle/>
            <a:p>
              <a:endParaRPr lang="cs-CZ" dirty="0"/>
            </a:p>
          </p:txBody>
        </p:sp>
        <p:sp>
          <p:nvSpPr>
            <p:cNvPr id="8" name="Rectangle 12"/>
            <p:cNvSpPr>
              <a:spLocks noChangeArrowheads="1"/>
            </p:cNvSpPr>
            <p:nvPr/>
          </p:nvSpPr>
          <p:spPr bwMode="auto">
            <a:xfrm>
              <a:off x="2927330" y="4164000"/>
              <a:ext cx="795338" cy="462307"/>
            </a:xfrm>
            <a:prstGeom prst="rect">
              <a:avLst/>
            </a:prstGeom>
            <a:noFill/>
            <a:ln w="9525">
              <a:noFill/>
              <a:miter lim="800000"/>
              <a:headEnd/>
              <a:tailEnd/>
            </a:ln>
          </p:spPr>
          <p:txBody>
            <a:bodyPr lIns="92075" tIns="46038" rIns="92075" bIns="46038">
              <a:spAutoFit/>
            </a:bodyPr>
            <a:lstStyle/>
            <a:p>
              <a:r>
                <a:rPr lang="en-US" sz="2400" b="1" dirty="0"/>
                <a:t>100</a:t>
              </a:r>
            </a:p>
          </p:txBody>
        </p:sp>
        <p:sp>
          <p:nvSpPr>
            <p:cNvPr id="9" name="Rectangle 13"/>
            <p:cNvSpPr>
              <a:spLocks noChangeArrowheads="1"/>
            </p:cNvSpPr>
            <p:nvPr/>
          </p:nvSpPr>
          <p:spPr bwMode="auto">
            <a:xfrm>
              <a:off x="3038455" y="2400287"/>
              <a:ext cx="688975" cy="366713"/>
            </a:xfrm>
            <a:prstGeom prst="rect">
              <a:avLst/>
            </a:prstGeom>
            <a:noFill/>
            <a:ln w="9525">
              <a:noFill/>
              <a:miter lim="800000"/>
              <a:headEnd/>
              <a:tailEnd/>
            </a:ln>
          </p:spPr>
          <p:txBody>
            <a:bodyPr lIns="92075" tIns="46038" rIns="92075" bIns="46038">
              <a:spAutoFit/>
            </a:bodyPr>
            <a:lstStyle/>
            <a:p>
              <a:r>
                <a:rPr lang="en-US" sz="1800" b="1" dirty="0"/>
                <a:t>2.5</a:t>
              </a:r>
            </a:p>
          </p:txBody>
        </p:sp>
        <p:sp>
          <p:nvSpPr>
            <p:cNvPr id="10" name="Rectangle 14"/>
            <p:cNvSpPr>
              <a:spLocks noChangeArrowheads="1"/>
            </p:cNvSpPr>
            <p:nvPr/>
          </p:nvSpPr>
          <p:spPr bwMode="auto">
            <a:xfrm>
              <a:off x="3113068" y="2857487"/>
              <a:ext cx="438150" cy="366713"/>
            </a:xfrm>
            <a:prstGeom prst="rect">
              <a:avLst/>
            </a:prstGeom>
            <a:noFill/>
            <a:ln w="9525">
              <a:noFill/>
              <a:miter lim="800000"/>
              <a:headEnd/>
              <a:tailEnd/>
            </a:ln>
          </p:spPr>
          <p:txBody>
            <a:bodyPr lIns="92075" tIns="46038" rIns="92075" bIns="46038">
              <a:spAutoFit/>
            </a:bodyPr>
            <a:lstStyle/>
            <a:p>
              <a:r>
                <a:rPr lang="en-US" sz="1800" b="1" dirty="0"/>
                <a:t>5</a:t>
              </a:r>
            </a:p>
          </p:txBody>
        </p:sp>
        <p:sp>
          <p:nvSpPr>
            <p:cNvPr id="11" name="Rectangle 15"/>
            <p:cNvSpPr>
              <a:spLocks noChangeArrowheads="1"/>
            </p:cNvSpPr>
            <p:nvPr/>
          </p:nvSpPr>
          <p:spPr bwMode="auto">
            <a:xfrm>
              <a:off x="3063855" y="3314687"/>
              <a:ext cx="603250" cy="366713"/>
            </a:xfrm>
            <a:prstGeom prst="rect">
              <a:avLst/>
            </a:prstGeom>
            <a:noFill/>
            <a:ln w="9525">
              <a:noFill/>
              <a:miter lim="800000"/>
              <a:headEnd/>
              <a:tailEnd/>
            </a:ln>
          </p:spPr>
          <p:txBody>
            <a:bodyPr lIns="92075" tIns="46038" rIns="92075" bIns="46038">
              <a:spAutoFit/>
            </a:bodyPr>
            <a:lstStyle/>
            <a:p>
              <a:r>
                <a:rPr lang="en-US" sz="1800" b="1" dirty="0"/>
                <a:t>10</a:t>
              </a:r>
            </a:p>
          </p:txBody>
        </p:sp>
        <p:sp>
          <p:nvSpPr>
            <p:cNvPr id="12" name="Rectangle 16"/>
            <p:cNvSpPr>
              <a:spLocks noChangeArrowheads="1"/>
            </p:cNvSpPr>
            <p:nvPr/>
          </p:nvSpPr>
          <p:spPr bwMode="auto">
            <a:xfrm>
              <a:off x="3051155" y="3749662"/>
              <a:ext cx="601663" cy="400752"/>
            </a:xfrm>
            <a:prstGeom prst="rect">
              <a:avLst/>
            </a:prstGeom>
            <a:noFill/>
            <a:ln w="9525">
              <a:noFill/>
              <a:miter lim="800000"/>
              <a:headEnd/>
              <a:tailEnd/>
            </a:ln>
          </p:spPr>
          <p:txBody>
            <a:bodyPr lIns="92075" tIns="46038" rIns="92075" bIns="46038">
              <a:spAutoFit/>
            </a:bodyPr>
            <a:lstStyle/>
            <a:p>
              <a:r>
                <a:rPr lang="en-US" sz="2000" b="1" dirty="0"/>
                <a:t>25</a:t>
              </a:r>
            </a:p>
          </p:txBody>
        </p:sp>
        <p:sp>
          <p:nvSpPr>
            <p:cNvPr id="13" name="Rectangle 17"/>
            <p:cNvSpPr>
              <a:spLocks noChangeArrowheads="1"/>
            </p:cNvSpPr>
            <p:nvPr/>
          </p:nvSpPr>
          <p:spPr bwMode="auto">
            <a:xfrm>
              <a:off x="2946380" y="2019287"/>
              <a:ext cx="957263" cy="336550"/>
            </a:xfrm>
            <a:prstGeom prst="rect">
              <a:avLst/>
            </a:prstGeom>
            <a:noFill/>
            <a:ln w="9525">
              <a:noFill/>
              <a:miter lim="800000"/>
              <a:headEnd/>
              <a:tailEnd/>
            </a:ln>
          </p:spPr>
          <p:txBody>
            <a:bodyPr lIns="92075" tIns="46038" rIns="92075" bIns="46038">
              <a:spAutoFit/>
            </a:bodyPr>
            <a:lstStyle/>
            <a:p>
              <a:r>
                <a:rPr lang="en-US" sz="1600" b="1" dirty="0"/>
                <a:t>.5 - 1</a:t>
              </a:r>
            </a:p>
          </p:txBody>
        </p:sp>
        <p:sp>
          <p:nvSpPr>
            <p:cNvPr id="14" name="Rectangle 18"/>
            <p:cNvSpPr>
              <a:spLocks noChangeArrowheads="1"/>
            </p:cNvSpPr>
            <p:nvPr/>
          </p:nvSpPr>
          <p:spPr bwMode="auto">
            <a:xfrm>
              <a:off x="3775055" y="1816087"/>
              <a:ext cx="3137077" cy="400752"/>
            </a:xfrm>
            <a:prstGeom prst="rect">
              <a:avLst/>
            </a:prstGeom>
            <a:noFill/>
            <a:ln w="9525">
              <a:noFill/>
              <a:miter lim="800000"/>
              <a:headEnd/>
              <a:tailEnd/>
            </a:ln>
          </p:spPr>
          <p:txBody>
            <a:bodyPr wrap="none" lIns="92075" tIns="46038" rIns="92075" bIns="46038">
              <a:spAutoFit/>
            </a:bodyPr>
            <a:lstStyle/>
            <a:p>
              <a:r>
                <a:rPr lang="en-US" sz="2000" dirty="0" smtClean="0"/>
                <a:t>Requirement specification</a:t>
              </a:r>
              <a:endParaRPr lang="en-US" sz="2000" dirty="0"/>
            </a:p>
          </p:txBody>
        </p:sp>
        <p:sp>
          <p:nvSpPr>
            <p:cNvPr id="15" name="Rectangle 19"/>
            <p:cNvSpPr>
              <a:spLocks noChangeArrowheads="1"/>
            </p:cNvSpPr>
            <p:nvPr/>
          </p:nvSpPr>
          <p:spPr bwMode="auto">
            <a:xfrm>
              <a:off x="4232255" y="2316150"/>
              <a:ext cx="886461" cy="400752"/>
            </a:xfrm>
            <a:prstGeom prst="rect">
              <a:avLst/>
            </a:prstGeom>
            <a:noFill/>
            <a:ln w="9525">
              <a:noFill/>
              <a:miter lim="800000"/>
              <a:headEnd/>
              <a:tailEnd/>
            </a:ln>
          </p:spPr>
          <p:txBody>
            <a:bodyPr wrap="none" lIns="92075" tIns="46038" rIns="92075" bIns="46038">
              <a:spAutoFit/>
            </a:bodyPr>
            <a:lstStyle/>
            <a:p>
              <a:r>
                <a:rPr lang="en-US" sz="2000" dirty="0"/>
                <a:t>Design</a:t>
              </a:r>
            </a:p>
          </p:txBody>
        </p:sp>
        <p:sp>
          <p:nvSpPr>
            <p:cNvPr id="16" name="Rectangle 20"/>
            <p:cNvSpPr>
              <a:spLocks noChangeArrowheads="1"/>
            </p:cNvSpPr>
            <p:nvPr/>
          </p:nvSpPr>
          <p:spPr bwMode="auto">
            <a:xfrm>
              <a:off x="4460855" y="2773350"/>
              <a:ext cx="1938031" cy="400752"/>
            </a:xfrm>
            <a:prstGeom prst="rect">
              <a:avLst/>
            </a:prstGeom>
            <a:noFill/>
            <a:ln w="9525">
              <a:noFill/>
              <a:miter lim="800000"/>
              <a:headEnd/>
              <a:tailEnd/>
            </a:ln>
          </p:spPr>
          <p:txBody>
            <a:bodyPr wrap="none" lIns="92075" tIns="46038" rIns="92075" bIns="46038">
              <a:spAutoFit/>
            </a:bodyPr>
            <a:lstStyle/>
            <a:p>
              <a:r>
                <a:rPr lang="en-US" sz="2000" dirty="0" smtClean="0"/>
                <a:t>Implementation</a:t>
              </a:r>
              <a:endParaRPr lang="en-US" sz="2000" dirty="0"/>
            </a:p>
          </p:txBody>
        </p:sp>
        <p:sp>
          <p:nvSpPr>
            <p:cNvPr id="17" name="Rectangle 21"/>
            <p:cNvSpPr>
              <a:spLocks noChangeArrowheads="1"/>
            </p:cNvSpPr>
            <p:nvPr/>
          </p:nvSpPr>
          <p:spPr bwMode="auto">
            <a:xfrm>
              <a:off x="4698980" y="3259125"/>
              <a:ext cx="999120" cy="400752"/>
            </a:xfrm>
            <a:prstGeom prst="rect">
              <a:avLst/>
            </a:prstGeom>
            <a:noFill/>
            <a:ln w="9525">
              <a:noFill/>
              <a:miter lim="800000"/>
              <a:headEnd/>
              <a:tailEnd/>
            </a:ln>
          </p:spPr>
          <p:txBody>
            <a:bodyPr wrap="none" lIns="92075" tIns="46038" rIns="92075" bIns="46038">
              <a:spAutoFit/>
            </a:bodyPr>
            <a:lstStyle/>
            <a:p>
              <a:r>
                <a:rPr lang="en-US" sz="2000" dirty="0" smtClean="0"/>
                <a:t>Testing</a:t>
              </a:r>
              <a:endParaRPr lang="en-US" sz="2000" dirty="0"/>
            </a:p>
          </p:txBody>
        </p:sp>
        <p:sp>
          <p:nvSpPr>
            <p:cNvPr id="18" name="Rectangle 22"/>
            <p:cNvSpPr>
              <a:spLocks noChangeArrowheads="1"/>
            </p:cNvSpPr>
            <p:nvPr/>
          </p:nvSpPr>
          <p:spPr bwMode="auto">
            <a:xfrm>
              <a:off x="5072066" y="3714752"/>
              <a:ext cx="1114088" cy="400752"/>
            </a:xfrm>
            <a:prstGeom prst="rect">
              <a:avLst/>
            </a:prstGeom>
            <a:noFill/>
            <a:ln w="9525">
              <a:noFill/>
              <a:miter lim="800000"/>
              <a:headEnd/>
              <a:tailEnd/>
            </a:ln>
          </p:spPr>
          <p:txBody>
            <a:bodyPr wrap="none" lIns="92075" tIns="46038" rIns="92075" bIns="46038">
              <a:spAutoFit/>
            </a:bodyPr>
            <a:lstStyle/>
            <a:p>
              <a:r>
                <a:rPr lang="en-US" sz="2000" dirty="0" smtClean="0"/>
                <a:t>Delivery</a:t>
              </a:r>
              <a:endParaRPr lang="en-US" sz="2000" dirty="0"/>
            </a:p>
          </p:txBody>
        </p:sp>
        <p:sp>
          <p:nvSpPr>
            <p:cNvPr id="19" name="Rectangle 23"/>
            <p:cNvSpPr>
              <a:spLocks noChangeArrowheads="1"/>
            </p:cNvSpPr>
            <p:nvPr/>
          </p:nvSpPr>
          <p:spPr bwMode="auto">
            <a:xfrm>
              <a:off x="5384780" y="4144950"/>
              <a:ext cx="1654299" cy="400752"/>
            </a:xfrm>
            <a:prstGeom prst="rect">
              <a:avLst/>
            </a:prstGeom>
            <a:noFill/>
            <a:ln w="9525">
              <a:noFill/>
              <a:miter lim="800000"/>
              <a:headEnd/>
              <a:tailEnd/>
            </a:ln>
          </p:spPr>
          <p:txBody>
            <a:bodyPr wrap="none" lIns="92075" tIns="46038" rIns="92075" bIns="46038">
              <a:spAutoFit/>
            </a:bodyPr>
            <a:lstStyle/>
            <a:p>
              <a:r>
                <a:rPr lang="en-US" sz="2000" dirty="0" smtClean="0"/>
                <a:t>Maintenance</a:t>
              </a:r>
              <a:endParaRPr lang="en-US" sz="2000" dirty="0"/>
            </a:p>
          </p:txBody>
        </p:sp>
        <p:sp>
          <p:nvSpPr>
            <p:cNvPr id="20" name="Rectangle 25"/>
            <p:cNvSpPr>
              <a:spLocks noChangeArrowheads="1"/>
            </p:cNvSpPr>
            <p:nvPr/>
          </p:nvSpPr>
          <p:spPr bwMode="auto">
            <a:xfrm>
              <a:off x="1692255" y="2206612"/>
              <a:ext cx="4283075" cy="822325"/>
            </a:xfrm>
            <a:prstGeom prst="rect">
              <a:avLst/>
            </a:prstGeom>
            <a:noFill/>
            <a:ln w="9525">
              <a:noFill/>
              <a:miter lim="800000"/>
              <a:headEnd/>
              <a:tailEnd/>
            </a:ln>
          </p:spPr>
          <p:txBody>
            <a:bodyPr wrap="none" anchor="ctr"/>
            <a:lstStyle/>
            <a:p>
              <a:endParaRPr lang="cs-CZ" dirty="0"/>
            </a:p>
          </p:txBody>
        </p:sp>
        <p:sp>
          <p:nvSpPr>
            <p:cNvPr id="25" name="Line 6"/>
            <p:cNvSpPr>
              <a:spLocks noChangeShapeType="1"/>
            </p:cNvSpPr>
            <p:nvPr/>
          </p:nvSpPr>
          <p:spPr bwMode="auto">
            <a:xfrm>
              <a:off x="2011343" y="4116375"/>
              <a:ext cx="4940300" cy="14287"/>
            </a:xfrm>
            <a:prstGeom prst="line">
              <a:avLst/>
            </a:prstGeom>
            <a:noFill/>
            <a:ln w="25400">
              <a:solidFill>
                <a:srgbClr val="CCCC00"/>
              </a:solidFill>
              <a:round/>
              <a:headEnd type="none" w="sm" len="sm"/>
              <a:tailEnd type="none" w="sm" len="sm"/>
            </a:ln>
          </p:spPr>
          <p:txBody>
            <a:bodyPr wrap="none" anchor="ctr"/>
            <a:lstStyle/>
            <a:p>
              <a:endParaRPr lang="cs-CZ" dirty="0"/>
            </a:p>
          </p:txBody>
        </p:sp>
        <p:sp>
          <p:nvSpPr>
            <p:cNvPr id="26" name="Line 8"/>
            <p:cNvSpPr>
              <a:spLocks noChangeShapeType="1"/>
            </p:cNvSpPr>
            <p:nvPr/>
          </p:nvSpPr>
          <p:spPr bwMode="auto">
            <a:xfrm flipV="1">
              <a:off x="2990830" y="2759062"/>
              <a:ext cx="3892550" cy="0"/>
            </a:xfrm>
            <a:prstGeom prst="line">
              <a:avLst/>
            </a:prstGeom>
            <a:noFill/>
            <a:ln w="25400">
              <a:solidFill>
                <a:srgbClr val="CCCC00"/>
              </a:solidFill>
              <a:round/>
              <a:headEnd type="none" w="sm" len="sm"/>
              <a:tailEnd type="none" w="sm" len="sm"/>
            </a:ln>
          </p:spPr>
          <p:txBody>
            <a:bodyPr wrap="none" anchor="ctr"/>
            <a:lstStyle/>
            <a:p>
              <a:endParaRPr lang="cs-CZ" dirty="0"/>
            </a:p>
          </p:txBody>
        </p:sp>
        <p:sp>
          <p:nvSpPr>
            <p:cNvPr id="27" name="Line 9"/>
            <p:cNvSpPr>
              <a:spLocks noChangeShapeType="1"/>
            </p:cNvSpPr>
            <p:nvPr/>
          </p:nvSpPr>
          <p:spPr bwMode="auto">
            <a:xfrm>
              <a:off x="2487593" y="3216262"/>
              <a:ext cx="4414837" cy="0"/>
            </a:xfrm>
            <a:prstGeom prst="line">
              <a:avLst/>
            </a:prstGeom>
            <a:noFill/>
            <a:ln w="25400">
              <a:solidFill>
                <a:srgbClr val="CCCC00"/>
              </a:solidFill>
              <a:round/>
              <a:headEnd type="none" w="sm" len="sm"/>
              <a:tailEnd type="none" w="sm" len="sm"/>
            </a:ln>
          </p:spPr>
          <p:txBody>
            <a:bodyPr wrap="none" anchor="ctr"/>
            <a:lstStyle/>
            <a:p>
              <a:endParaRPr lang="cs-CZ" dirty="0"/>
            </a:p>
          </p:txBody>
        </p:sp>
        <p:sp>
          <p:nvSpPr>
            <p:cNvPr id="28" name="Line 10"/>
            <p:cNvSpPr>
              <a:spLocks noChangeShapeType="1"/>
            </p:cNvSpPr>
            <p:nvPr/>
          </p:nvSpPr>
          <p:spPr bwMode="auto">
            <a:xfrm>
              <a:off x="2246293" y="3673462"/>
              <a:ext cx="4681537" cy="1588"/>
            </a:xfrm>
            <a:prstGeom prst="line">
              <a:avLst/>
            </a:prstGeom>
            <a:noFill/>
            <a:ln w="25400">
              <a:solidFill>
                <a:srgbClr val="CCCC00"/>
              </a:solidFill>
              <a:round/>
              <a:headEnd type="none" w="sm" len="sm"/>
              <a:tailEnd type="none" w="sm" len="sm"/>
            </a:ln>
          </p:spPr>
          <p:txBody>
            <a:bodyPr wrap="none" anchor="ctr"/>
            <a:lstStyle/>
            <a:p>
              <a:endParaRPr lang="cs-CZ" dirty="0"/>
            </a:p>
          </p:txBody>
        </p:sp>
        <p:sp>
          <p:nvSpPr>
            <p:cNvPr id="29" name="Line 7"/>
            <p:cNvSpPr>
              <a:spLocks noChangeShapeType="1"/>
            </p:cNvSpPr>
            <p:nvPr/>
          </p:nvSpPr>
          <p:spPr bwMode="auto">
            <a:xfrm>
              <a:off x="3248005" y="2301862"/>
              <a:ext cx="3651250" cy="0"/>
            </a:xfrm>
            <a:prstGeom prst="line">
              <a:avLst/>
            </a:prstGeom>
            <a:noFill/>
            <a:ln w="25400">
              <a:solidFill>
                <a:srgbClr val="CCCC00"/>
              </a:solidFill>
              <a:round/>
              <a:headEnd type="none" w="sm" len="sm"/>
              <a:tailEnd type="none" w="sm" len="sm"/>
            </a:ln>
          </p:spPr>
          <p:txBody>
            <a:bodyPr wrap="none" anchor="ctr"/>
            <a:lstStyle/>
            <a:p>
              <a:endParaRPr lang="cs-CZ" dirty="0"/>
            </a:p>
          </p:txBody>
        </p:sp>
        <p:sp>
          <p:nvSpPr>
            <p:cNvPr id="30" name="Line 33"/>
            <p:cNvSpPr>
              <a:spLocks noChangeShapeType="1"/>
            </p:cNvSpPr>
            <p:nvPr/>
          </p:nvSpPr>
          <p:spPr bwMode="auto">
            <a:xfrm flipV="1">
              <a:off x="2927330" y="2309800"/>
              <a:ext cx="700088" cy="1587"/>
            </a:xfrm>
            <a:prstGeom prst="line">
              <a:avLst/>
            </a:prstGeom>
            <a:noFill/>
            <a:ln w="25400">
              <a:solidFill>
                <a:srgbClr val="FFC000"/>
              </a:solidFill>
              <a:round/>
              <a:headEnd type="none" w="sm" len="sm"/>
              <a:tailEnd type="none" w="sm" len="sm"/>
            </a:ln>
          </p:spPr>
          <p:txBody>
            <a:bodyPr wrap="none" anchor="ctr"/>
            <a:lstStyle/>
            <a:p>
              <a:endParaRPr lang="cs-CZ" dirty="0"/>
            </a:p>
          </p:txBody>
        </p:sp>
        <p:sp>
          <p:nvSpPr>
            <p:cNvPr id="31" name="Line 34"/>
            <p:cNvSpPr>
              <a:spLocks noChangeShapeType="1"/>
            </p:cNvSpPr>
            <p:nvPr/>
          </p:nvSpPr>
          <p:spPr bwMode="auto">
            <a:xfrm>
              <a:off x="2717780" y="2759062"/>
              <a:ext cx="1176338" cy="0"/>
            </a:xfrm>
            <a:prstGeom prst="line">
              <a:avLst/>
            </a:prstGeom>
            <a:noFill/>
            <a:ln w="25400">
              <a:solidFill>
                <a:srgbClr val="FFC000"/>
              </a:solidFill>
              <a:round/>
              <a:headEnd type="none" w="sm" len="sm"/>
              <a:tailEnd type="none" w="sm" len="sm"/>
            </a:ln>
          </p:spPr>
          <p:txBody>
            <a:bodyPr wrap="none" anchor="ctr"/>
            <a:lstStyle/>
            <a:p>
              <a:endParaRPr lang="cs-CZ" dirty="0"/>
            </a:p>
          </p:txBody>
        </p:sp>
        <p:sp>
          <p:nvSpPr>
            <p:cNvPr id="32" name="Line 29"/>
            <p:cNvSpPr>
              <a:spLocks noChangeShapeType="1"/>
            </p:cNvSpPr>
            <p:nvPr/>
          </p:nvSpPr>
          <p:spPr bwMode="auto">
            <a:xfrm>
              <a:off x="1736705" y="4570400"/>
              <a:ext cx="5326063" cy="0"/>
            </a:xfrm>
            <a:prstGeom prst="line">
              <a:avLst/>
            </a:prstGeom>
            <a:noFill/>
            <a:ln w="25400">
              <a:solidFill>
                <a:srgbClr val="CCCC00"/>
              </a:solidFill>
              <a:round/>
              <a:headEnd type="none" w="sm" len="sm"/>
              <a:tailEnd type="none" w="sm" len="sm"/>
            </a:ln>
          </p:spPr>
          <p:txBody>
            <a:bodyPr wrap="none" anchor="ctr"/>
            <a:lstStyle/>
            <a:p>
              <a:endParaRPr lang="cs-CZ" dirty="0"/>
            </a:p>
          </p:txBody>
        </p:sp>
        <p:sp>
          <p:nvSpPr>
            <p:cNvPr id="33" name="Line 36"/>
            <p:cNvSpPr>
              <a:spLocks noChangeShapeType="1"/>
            </p:cNvSpPr>
            <p:nvPr/>
          </p:nvSpPr>
          <p:spPr bwMode="auto">
            <a:xfrm>
              <a:off x="1703368" y="4594212"/>
              <a:ext cx="3359150" cy="0"/>
            </a:xfrm>
            <a:prstGeom prst="line">
              <a:avLst/>
            </a:prstGeom>
            <a:noFill/>
            <a:ln w="25400">
              <a:solidFill>
                <a:schemeClr val="tx1"/>
              </a:solidFill>
              <a:round/>
              <a:headEnd type="none" w="sm" len="sm"/>
              <a:tailEnd type="none" w="sm" len="sm"/>
            </a:ln>
          </p:spPr>
          <p:txBody>
            <a:bodyPr wrap="none" anchor="ctr"/>
            <a:lstStyle/>
            <a:p>
              <a:endParaRPr lang="cs-CZ" dirty="0"/>
            </a:p>
          </p:txBody>
        </p:sp>
      </p:grpSp>
    </p:spTree>
    <p:extLst>
      <p:ext uri="{BB962C8B-B14F-4D97-AF65-F5344CB8AC3E}">
        <p14:creationId xmlns:p14="http://schemas.microsoft.com/office/powerpoint/2010/main" val="3763060356"/>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p:cTn id="7" dur="2000" fill="hold"/>
                                        <p:tgtEl>
                                          <p:spTgt spid="2"/>
                                        </p:tgtEl>
                                        <p:attrNameLst>
                                          <p:attrName>ppt_x</p:attrName>
                                        </p:attrNameLst>
                                      </p:cBhvr>
                                      <p:tavLst>
                                        <p:tav tm="0">
                                          <p:val>
                                            <p:strVal val="#ppt_x"/>
                                          </p:val>
                                        </p:tav>
                                        <p:tav tm="50000">
                                          <p:val>
                                            <p:strVal val="#ppt_x+.1"/>
                                          </p:val>
                                        </p:tav>
                                        <p:tav tm="100000">
                                          <p:val>
                                            <p:strVal val="#ppt_x"/>
                                          </p:val>
                                        </p:tav>
                                      </p:tavLst>
                                    </p:anim>
                                    <p:anim calcmode="lin" valueType="num">
                                      <p:cBhvr>
                                        <p:cTn id="8" dur="2000" fill="hold"/>
                                        <p:tgtEl>
                                          <p:spTgt spid="2"/>
                                        </p:tgtEl>
                                        <p:attrNameLst>
                                          <p:attrName>ppt_y</p:attrName>
                                        </p:attrNameLst>
                                      </p:cBhvr>
                                      <p:tavLst>
                                        <p:tav tm="0">
                                          <p:val>
                                            <p:strVal val="#ppt_y"/>
                                          </p:val>
                                        </p:tav>
                                        <p:tav tm="100000">
                                          <p:val>
                                            <p:strVal val="#ppt_y"/>
                                          </p:val>
                                        </p:tav>
                                      </p:tavLst>
                                    </p:anim>
                                    <p:anim calcmode="lin" valueType="num">
                                      <p:cBhvr>
                                        <p:cTn id="9" dur="2000" fill="hold"/>
                                        <p:tgtEl>
                                          <p:spTgt spid="2"/>
                                        </p:tgtEl>
                                        <p:attrNameLst>
                                          <p:attrName>ppt_h</p:attrName>
                                        </p:attrNameLst>
                                      </p:cBhvr>
                                      <p:tavLst>
                                        <p:tav tm="0">
                                          <p:val>
                                            <p:strVal val="#ppt_h/10"/>
                                          </p:val>
                                        </p:tav>
                                        <p:tav tm="50000">
                                          <p:val>
                                            <p:strVal val="#ppt_h+.01"/>
                                          </p:val>
                                        </p:tav>
                                        <p:tav tm="100000">
                                          <p:val>
                                            <p:strVal val="#ppt_h"/>
                                          </p:val>
                                        </p:tav>
                                      </p:tavLst>
                                    </p:anim>
                                    <p:anim calcmode="lin" valueType="num">
                                      <p:cBhvr>
                                        <p:cTn id="10" dur="2000" fill="hold"/>
                                        <p:tgtEl>
                                          <p:spTgt spid="2"/>
                                        </p:tgtEl>
                                        <p:attrNameLst>
                                          <p:attrName>ppt_w</p:attrName>
                                        </p:attrNameLst>
                                      </p:cBhvr>
                                      <p:tavLst>
                                        <p:tav tm="0">
                                          <p:val>
                                            <p:strVal val="#ppt_w/10"/>
                                          </p:val>
                                        </p:tav>
                                        <p:tav tm="50000">
                                          <p:val>
                                            <p:strVal val="#ppt_w+.01"/>
                                          </p:val>
                                        </p:tav>
                                        <p:tav tm="100000">
                                          <p:val>
                                            <p:strVal val="#ppt_w"/>
                                          </p:val>
                                        </p:tav>
                                      </p:tavLst>
                                    </p:anim>
                                    <p:animEffect transition="in" filter="fade">
                                      <p:cBhvr>
                                        <p:cTn id="11" dur="2000" tmFilter="0,0; .5, 1; 1, 1"/>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title"/>
          </p:nvPr>
        </p:nvSpPr>
        <p:spPr/>
        <p:txBody>
          <a:bodyPr>
            <a:normAutofit/>
          </a:bodyPr>
          <a:lstStyle/>
          <a:p>
            <a:r>
              <a:rPr lang="en-US" dirty="0" smtClean="0"/>
              <a:t>Important Tasks to Avoid Problems I</a:t>
            </a:r>
            <a:endParaRPr lang="cs-CZ" dirty="0"/>
          </a:p>
        </p:txBody>
      </p:sp>
      <p:sp>
        <p:nvSpPr>
          <p:cNvPr id="3" name="Zástupný symbol pro obsah 2"/>
          <p:cNvSpPr>
            <a:spLocks noGrp="1"/>
          </p:cNvSpPr>
          <p:nvPr>
            <p:ph idx="1"/>
          </p:nvPr>
        </p:nvSpPr>
        <p:spPr/>
        <p:txBody>
          <a:bodyPr>
            <a:normAutofit/>
          </a:bodyPr>
          <a:lstStyle/>
          <a:p>
            <a:pPr>
              <a:lnSpc>
                <a:spcPct val="70000"/>
              </a:lnSpc>
            </a:pPr>
            <a:endParaRPr lang="en-US" sz="3600" dirty="0" smtClean="0"/>
          </a:p>
          <a:p>
            <a:pPr>
              <a:lnSpc>
                <a:spcPct val="70000"/>
              </a:lnSpc>
            </a:pPr>
            <a:r>
              <a:rPr lang="en-US" sz="3600" dirty="0" smtClean="0"/>
              <a:t>Problem Analysis</a:t>
            </a:r>
            <a:endParaRPr lang="cs-CZ" sz="3600" dirty="0" smtClean="0"/>
          </a:p>
          <a:p>
            <a:pPr lvl="1">
              <a:lnSpc>
                <a:spcPct val="77000"/>
              </a:lnSpc>
            </a:pPr>
            <a:endParaRPr lang="en-US" sz="3200" dirty="0" smtClean="0"/>
          </a:p>
          <a:p>
            <a:pPr lvl="1">
              <a:lnSpc>
                <a:spcPct val="77000"/>
              </a:lnSpc>
            </a:pPr>
            <a:r>
              <a:rPr lang="en-US" sz="3200" dirty="0" smtClean="0"/>
              <a:t>Understanding of the problem</a:t>
            </a:r>
            <a:endParaRPr lang="cs-CZ" sz="3200" dirty="0" smtClean="0"/>
          </a:p>
          <a:p>
            <a:pPr lvl="1">
              <a:lnSpc>
                <a:spcPct val="77000"/>
              </a:lnSpc>
            </a:pPr>
            <a:r>
              <a:rPr lang="en-US" sz="3200" dirty="0" smtClean="0"/>
              <a:t>Approval of the problem definition</a:t>
            </a:r>
            <a:endParaRPr lang="cs-CZ" sz="3200" dirty="0" smtClean="0"/>
          </a:p>
          <a:p>
            <a:pPr lvl="1">
              <a:lnSpc>
                <a:spcPct val="77000"/>
              </a:lnSpc>
            </a:pPr>
            <a:r>
              <a:rPr lang="en-US" sz="3200" dirty="0" smtClean="0"/>
              <a:t>Definition of the business goal</a:t>
            </a:r>
            <a:endParaRPr lang="cs-CZ" sz="3200" dirty="0" smtClean="0"/>
          </a:p>
        </p:txBody>
      </p:sp>
    </p:spTree>
    <p:extLst>
      <p:ext uri="{BB962C8B-B14F-4D97-AF65-F5344CB8AC3E}">
        <p14:creationId xmlns:p14="http://schemas.microsoft.com/office/powerpoint/2010/main" val="1564808930"/>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p:cTn id="7" dur="2000" fill="hold"/>
                                        <p:tgtEl>
                                          <p:spTgt spid="2"/>
                                        </p:tgtEl>
                                        <p:attrNameLst>
                                          <p:attrName>ppt_x</p:attrName>
                                        </p:attrNameLst>
                                      </p:cBhvr>
                                      <p:tavLst>
                                        <p:tav tm="0">
                                          <p:val>
                                            <p:strVal val="#ppt_x"/>
                                          </p:val>
                                        </p:tav>
                                        <p:tav tm="50000">
                                          <p:val>
                                            <p:strVal val="#ppt_x+.1"/>
                                          </p:val>
                                        </p:tav>
                                        <p:tav tm="100000">
                                          <p:val>
                                            <p:strVal val="#ppt_x"/>
                                          </p:val>
                                        </p:tav>
                                      </p:tavLst>
                                    </p:anim>
                                    <p:anim calcmode="lin" valueType="num">
                                      <p:cBhvr>
                                        <p:cTn id="8" dur="2000" fill="hold"/>
                                        <p:tgtEl>
                                          <p:spTgt spid="2"/>
                                        </p:tgtEl>
                                        <p:attrNameLst>
                                          <p:attrName>ppt_y</p:attrName>
                                        </p:attrNameLst>
                                      </p:cBhvr>
                                      <p:tavLst>
                                        <p:tav tm="0">
                                          <p:val>
                                            <p:strVal val="#ppt_y"/>
                                          </p:val>
                                        </p:tav>
                                        <p:tav tm="100000">
                                          <p:val>
                                            <p:strVal val="#ppt_y"/>
                                          </p:val>
                                        </p:tav>
                                      </p:tavLst>
                                    </p:anim>
                                    <p:anim calcmode="lin" valueType="num">
                                      <p:cBhvr>
                                        <p:cTn id="9" dur="2000" fill="hold"/>
                                        <p:tgtEl>
                                          <p:spTgt spid="2"/>
                                        </p:tgtEl>
                                        <p:attrNameLst>
                                          <p:attrName>ppt_h</p:attrName>
                                        </p:attrNameLst>
                                      </p:cBhvr>
                                      <p:tavLst>
                                        <p:tav tm="0">
                                          <p:val>
                                            <p:strVal val="#ppt_h/10"/>
                                          </p:val>
                                        </p:tav>
                                        <p:tav tm="50000">
                                          <p:val>
                                            <p:strVal val="#ppt_h+.01"/>
                                          </p:val>
                                        </p:tav>
                                        <p:tav tm="100000">
                                          <p:val>
                                            <p:strVal val="#ppt_h"/>
                                          </p:val>
                                        </p:tav>
                                      </p:tavLst>
                                    </p:anim>
                                    <p:anim calcmode="lin" valueType="num">
                                      <p:cBhvr>
                                        <p:cTn id="10" dur="2000" fill="hold"/>
                                        <p:tgtEl>
                                          <p:spTgt spid="2"/>
                                        </p:tgtEl>
                                        <p:attrNameLst>
                                          <p:attrName>ppt_w</p:attrName>
                                        </p:attrNameLst>
                                      </p:cBhvr>
                                      <p:tavLst>
                                        <p:tav tm="0">
                                          <p:val>
                                            <p:strVal val="#ppt_w/10"/>
                                          </p:val>
                                        </p:tav>
                                        <p:tav tm="50000">
                                          <p:val>
                                            <p:strVal val="#ppt_w+.01"/>
                                          </p:val>
                                        </p:tav>
                                        <p:tav tm="100000">
                                          <p:val>
                                            <p:strVal val="#ppt_w"/>
                                          </p:val>
                                        </p:tav>
                                      </p:tavLst>
                                    </p:anim>
                                    <p:animEffect transition="in" filter="fade">
                                      <p:cBhvr>
                                        <p:cTn id="11" dur="2000" tmFilter="0,0; .5, 1; 1, 1"/>
                                        <p:tgtEl>
                                          <p:spTgt spid="2"/>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animEffect transition="in" filter="fade">
                                      <p:cBhvr>
                                        <p:cTn id="16" dur="2000"/>
                                        <p:tgtEl>
                                          <p:spTgt spid="3">
                                            <p:txEl>
                                              <p:pRg st="1" end="1"/>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2000"/>
                                        <p:tgtEl>
                                          <p:spTgt spid="3">
                                            <p:txEl>
                                              <p:pRg st="3" end="3"/>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2000"/>
                                        <p:tgtEl>
                                          <p:spTgt spid="3">
                                            <p:txEl>
                                              <p:pRg st="4" end="4"/>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Effect transition="in" filter="fade">
                                      <p:cBhvr>
                                        <p:cTn id="25" dur="20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title"/>
          </p:nvPr>
        </p:nvSpPr>
        <p:spPr/>
        <p:txBody>
          <a:bodyPr>
            <a:normAutofit/>
          </a:bodyPr>
          <a:lstStyle/>
          <a:p>
            <a:r>
              <a:rPr lang="en-US" dirty="0" smtClean="0"/>
              <a:t>Important Tasks to Avoid Problems II</a:t>
            </a:r>
            <a:endParaRPr lang="cs-CZ" dirty="0"/>
          </a:p>
        </p:txBody>
      </p:sp>
      <p:sp>
        <p:nvSpPr>
          <p:cNvPr id="3" name="Zástupný symbol pro obsah 2"/>
          <p:cNvSpPr>
            <a:spLocks noGrp="1"/>
          </p:cNvSpPr>
          <p:nvPr>
            <p:ph idx="1"/>
          </p:nvPr>
        </p:nvSpPr>
        <p:spPr/>
        <p:txBody>
          <a:bodyPr>
            <a:normAutofit/>
          </a:bodyPr>
          <a:lstStyle/>
          <a:p>
            <a:pPr>
              <a:lnSpc>
                <a:spcPct val="70000"/>
              </a:lnSpc>
            </a:pPr>
            <a:endParaRPr lang="en-US" sz="2800" dirty="0" smtClean="0"/>
          </a:p>
          <a:p>
            <a:pPr>
              <a:lnSpc>
                <a:spcPct val="70000"/>
              </a:lnSpc>
            </a:pPr>
            <a:r>
              <a:rPr lang="en-US" sz="3600" dirty="0" smtClean="0"/>
              <a:t>Requirements gathering</a:t>
            </a:r>
            <a:endParaRPr lang="cs-CZ" sz="3600" dirty="0" smtClean="0"/>
          </a:p>
          <a:p>
            <a:pPr lvl="1">
              <a:lnSpc>
                <a:spcPct val="77000"/>
              </a:lnSpc>
            </a:pPr>
            <a:endParaRPr lang="en-US" sz="3200" dirty="0" smtClean="0"/>
          </a:p>
          <a:p>
            <a:pPr lvl="1">
              <a:lnSpc>
                <a:spcPct val="77000"/>
              </a:lnSpc>
            </a:pPr>
            <a:r>
              <a:rPr lang="en-US" sz="3200" dirty="0" smtClean="0"/>
              <a:t>Identification of the users  - actors</a:t>
            </a:r>
            <a:endParaRPr lang="cs-CZ" sz="3200" dirty="0" smtClean="0"/>
          </a:p>
          <a:p>
            <a:pPr lvl="1">
              <a:lnSpc>
                <a:spcPct val="77000"/>
              </a:lnSpc>
            </a:pPr>
            <a:r>
              <a:rPr lang="en-US" sz="3200" dirty="0" smtClean="0"/>
              <a:t>Gathering of the functional requirements – use cases</a:t>
            </a:r>
          </a:p>
        </p:txBody>
      </p:sp>
    </p:spTree>
    <p:extLst>
      <p:ext uri="{BB962C8B-B14F-4D97-AF65-F5344CB8AC3E}">
        <p14:creationId xmlns:p14="http://schemas.microsoft.com/office/powerpoint/2010/main" val="3133304049"/>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p:cTn id="7" dur="2000" fill="hold"/>
                                        <p:tgtEl>
                                          <p:spTgt spid="2"/>
                                        </p:tgtEl>
                                        <p:attrNameLst>
                                          <p:attrName>ppt_x</p:attrName>
                                        </p:attrNameLst>
                                      </p:cBhvr>
                                      <p:tavLst>
                                        <p:tav tm="0">
                                          <p:val>
                                            <p:strVal val="#ppt_x"/>
                                          </p:val>
                                        </p:tav>
                                        <p:tav tm="50000">
                                          <p:val>
                                            <p:strVal val="#ppt_x+.1"/>
                                          </p:val>
                                        </p:tav>
                                        <p:tav tm="100000">
                                          <p:val>
                                            <p:strVal val="#ppt_x"/>
                                          </p:val>
                                        </p:tav>
                                      </p:tavLst>
                                    </p:anim>
                                    <p:anim calcmode="lin" valueType="num">
                                      <p:cBhvr>
                                        <p:cTn id="8" dur="2000" fill="hold"/>
                                        <p:tgtEl>
                                          <p:spTgt spid="2"/>
                                        </p:tgtEl>
                                        <p:attrNameLst>
                                          <p:attrName>ppt_y</p:attrName>
                                        </p:attrNameLst>
                                      </p:cBhvr>
                                      <p:tavLst>
                                        <p:tav tm="0">
                                          <p:val>
                                            <p:strVal val="#ppt_y"/>
                                          </p:val>
                                        </p:tav>
                                        <p:tav tm="100000">
                                          <p:val>
                                            <p:strVal val="#ppt_y"/>
                                          </p:val>
                                        </p:tav>
                                      </p:tavLst>
                                    </p:anim>
                                    <p:anim calcmode="lin" valueType="num">
                                      <p:cBhvr>
                                        <p:cTn id="9" dur="2000" fill="hold"/>
                                        <p:tgtEl>
                                          <p:spTgt spid="2"/>
                                        </p:tgtEl>
                                        <p:attrNameLst>
                                          <p:attrName>ppt_h</p:attrName>
                                        </p:attrNameLst>
                                      </p:cBhvr>
                                      <p:tavLst>
                                        <p:tav tm="0">
                                          <p:val>
                                            <p:strVal val="#ppt_h/10"/>
                                          </p:val>
                                        </p:tav>
                                        <p:tav tm="50000">
                                          <p:val>
                                            <p:strVal val="#ppt_h+.01"/>
                                          </p:val>
                                        </p:tav>
                                        <p:tav tm="100000">
                                          <p:val>
                                            <p:strVal val="#ppt_h"/>
                                          </p:val>
                                        </p:tav>
                                      </p:tavLst>
                                    </p:anim>
                                    <p:anim calcmode="lin" valueType="num">
                                      <p:cBhvr>
                                        <p:cTn id="10" dur="2000" fill="hold"/>
                                        <p:tgtEl>
                                          <p:spTgt spid="2"/>
                                        </p:tgtEl>
                                        <p:attrNameLst>
                                          <p:attrName>ppt_w</p:attrName>
                                        </p:attrNameLst>
                                      </p:cBhvr>
                                      <p:tavLst>
                                        <p:tav tm="0">
                                          <p:val>
                                            <p:strVal val="#ppt_w/10"/>
                                          </p:val>
                                        </p:tav>
                                        <p:tav tm="50000">
                                          <p:val>
                                            <p:strVal val="#ppt_w+.01"/>
                                          </p:val>
                                        </p:tav>
                                        <p:tav tm="100000">
                                          <p:val>
                                            <p:strVal val="#ppt_w"/>
                                          </p:val>
                                        </p:tav>
                                      </p:tavLst>
                                    </p:anim>
                                    <p:animEffect transition="in" filter="fade">
                                      <p:cBhvr>
                                        <p:cTn id="11" dur="2000" tmFilter="0,0; .5, 1; 1, 1"/>
                                        <p:tgtEl>
                                          <p:spTgt spid="2"/>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animEffect transition="in" filter="fade">
                                      <p:cBhvr>
                                        <p:cTn id="16" dur="2000"/>
                                        <p:tgtEl>
                                          <p:spTgt spid="3">
                                            <p:txEl>
                                              <p:pRg st="1" end="1"/>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2000"/>
                                        <p:tgtEl>
                                          <p:spTgt spid="3">
                                            <p:txEl>
                                              <p:pRg st="3" end="3"/>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20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2" name="Rectangle 4"/>
          <p:cNvSpPr>
            <a:spLocks noGrp="1" noChangeArrowheads="1"/>
          </p:cNvSpPr>
          <p:nvPr>
            <p:ph type="title"/>
          </p:nvPr>
        </p:nvSpPr>
        <p:spPr/>
        <p:txBody>
          <a:bodyPr/>
          <a:lstStyle/>
          <a:p>
            <a:r>
              <a:rPr lang="en-GB" dirty="0"/>
              <a:t>FAQs about </a:t>
            </a:r>
            <a:r>
              <a:rPr lang="en-GB" dirty="0" smtClean="0"/>
              <a:t>Software </a:t>
            </a:r>
            <a:r>
              <a:rPr lang="en-GB" dirty="0"/>
              <a:t>E</a:t>
            </a:r>
            <a:r>
              <a:rPr lang="en-GB" dirty="0" smtClean="0"/>
              <a:t>ngineering</a:t>
            </a:r>
            <a:endParaRPr lang="en-GB" dirty="0"/>
          </a:p>
        </p:txBody>
      </p:sp>
      <p:sp>
        <p:nvSpPr>
          <p:cNvPr id="68613" name="Rectangle 5"/>
          <p:cNvSpPr>
            <a:spLocks noGrp="1" noChangeArrowheads="1"/>
          </p:cNvSpPr>
          <p:nvPr>
            <p:ph type="body" idx="1"/>
          </p:nvPr>
        </p:nvSpPr>
        <p:spPr/>
        <p:txBody>
          <a:bodyPr/>
          <a:lstStyle/>
          <a:p>
            <a:r>
              <a:rPr lang="en-GB" dirty="0"/>
              <a:t>What are the costs of software engineering?</a:t>
            </a:r>
          </a:p>
          <a:p>
            <a:r>
              <a:rPr lang="en-GB" dirty="0"/>
              <a:t>What are software engineering methods?</a:t>
            </a:r>
          </a:p>
          <a:p>
            <a:r>
              <a:rPr lang="en-GB" dirty="0"/>
              <a:t>What is CASE (Computer-Aided Software Engineering)</a:t>
            </a:r>
          </a:p>
          <a:p>
            <a:r>
              <a:rPr lang="en-GB" dirty="0"/>
              <a:t>What are the attributes of good software?</a:t>
            </a:r>
          </a:p>
          <a:p>
            <a:r>
              <a:rPr lang="en-GB" dirty="0"/>
              <a:t>What are the key challenges facing software engineering?</a:t>
            </a:r>
          </a:p>
        </p:txBody>
      </p:sp>
    </p:spTree>
    <p:extLst>
      <p:ext uri="{BB962C8B-B14F-4D97-AF65-F5344CB8AC3E}">
        <p14:creationId xmlns:p14="http://schemas.microsoft.com/office/powerpoint/2010/main" val="920710840"/>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title"/>
          </p:nvPr>
        </p:nvSpPr>
        <p:spPr/>
        <p:txBody>
          <a:bodyPr>
            <a:normAutofit/>
          </a:bodyPr>
          <a:lstStyle/>
          <a:p>
            <a:r>
              <a:rPr lang="en-US" dirty="0" smtClean="0"/>
              <a:t>Important Tasks to Avoid Problems III</a:t>
            </a:r>
            <a:endParaRPr lang="cs-CZ" dirty="0"/>
          </a:p>
        </p:txBody>
      </p:sp>
      <p:sp>
        <p:nvSpPr>
          <p:cNvPr id="3" name="Zástupný symbol pro obsah 2"/>
          <p:cNvSpPr>
            <a:spLocks noGrp="1"/>
          </p:cNvSpPr>
          <p:nvPr>
            <p:ph idx="1"/>
          </p:nvPr>
        </p:nvSpPr>
        <p:spPr/>
        <p:txBody>
          <a:bodyPr>
            <a:normAutofit/>
          </a:bodyPr>
          <a:lstStyle/>
          <a:p>
            <a:pPr>
              <a:lnSpc>
                <a:spcPct val="70000"/>
              </a:lnSpc>
            </a:pPr>
            <a:endParaRPr lang="en-US" sz="2800" dirty="0" smtClean="0"/>
          </a:p>
          <a:p>
            <a:pPr>
              <a:lnSpc>
                <a:spcPct val="70000"/>
              </a:lnSpc>
            </a:pPr>
            <a:r>
              <a:rPr lang="en-US" sz="3600" dirty="0"/>
              <a:t>Requirements management</a:t>
            </a:r>
            <a:endParaRPr lang="cs-CZ" sz="3600" dirty="0"/>
          </a:p>
          <a:p>
            <a:pPr lvl="1">
              <a:lnSpc>
                <a:spcPct val="77000"/>
              </a:lnSpc>
            </a:pPr>
            <a:endParaRPr lang="en-US" sz="3200" dirty="0" smtClean="0"/>
          </a:p>
          <a:p>
            <a:pPr lvl="1">
              <a:lnSpc>
                <a:spcPct val="77000"/>
              </a:lnSpc>
            </a:pPr>
            <a:r>
              <a:rPr lang="en-US" sz="3200" dirty="0" smtClean="0"/>
              <a:t>Complete </a:t>
            </a:r>
            <a:r>
              <a:rPr lang="en-US" sz="3200" dirty="0"/>
              <a:t>requirement specification </a:t>
            </a:r>
          </a:p>
          <a:p>
            <a:pPr lvl="1">
              <a:lnSpc>
                <a:spcPct val="77000"/>
              </a:lnSpc>
            </a:pPr>
            <a:r>
              <a:rPr lang="en-US" sz="3200" dirty="0"/>
              <a:t>Management of expectations, changes and errors</a:t>
            </a:r>
            <a:endParaRPr lang="en-US" sz="3200" dirty="0" smtClean="0"/>
          </a:p>
          <a:p>
            <a:pPr lvl="1">
              <a:lnSpc>
                <a:spcPct val="77000"/>
              </a:lnSpc>
            </a:pPr>
            <a:r>
              <a:rPr lang="en-US" sz="3200" dirty="0" smtClean="0"/>
              <a:t>Checking the </a:t>
            </a:r>
            <a:r>
              <a:rPr lang="en-US" sz="3200" dirty="0"/>
              <a:t>project </a:t>
            </a:r>
            <a:r>
              <a:rPr lang="en-US" sz="3200" dirty="0" smtClean="0"/>
              <a:t>boundaries</a:t>
            </a:r>
            <a:endParaRPr lang="en-US" sz="3200" dirty="0"/>
          </a:p>
        </p:txBody>
      </p:sp>
    </p:spTree>
    <p:extLst>
      <p:ext uri="{BB962C8B-B14F-4D97-AF65-F5344CB8AC3E}">
        <p14:creationId xmlns:p14="http://schemas.microsoft.com/office/powerpoint/2010/main" val="53818264"/>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p:cTn id="7" dur="2000" fill="hold"/>
                                        <p:tgtEl>
                                          <p:spTgt spid="2"/>
                                        </p:tgtEl>
                                        <p:attrNameLst>
                                          <p:attrName>ppt_x</p:attrName>
                                        </p:attrNameLst>
                                      </p:cBhvr>
                                      <p:tavLst>
                                        <p:tav tm="0">
                                          <p:val>
                                            <p:strVal val="#ppt_x"/>
                                          </p:val>
                                        </p:tav>
                                        <p:tav tm="50000">
                                          <p:val>
                                            <p:strVal val="#ppt_x+.1"/>
                                          </p:val>
                                        </p:tav>
                                        <p:tav tm="100000">
                                          <p:val>
                                            <p:strVal val="#ppt_x"/>
                                          </p:val>
                                        </p:tav>
                                      </p:tavLst>
                                    </p:anim>
                                    <p:anim calcmode="lin" valueType="num">
                                      <p:cBhvr>
                                        <p:cTn id="8" dur="2000" fill="hold"/>
                                        <p:tgtEl>
                                          <p:spTgt spid="2"/>
                                        </p:tgtEl>
                                        <p:attrNameLst>
                                          <p:attrName>ppt_y</p:attrName>
                                        </p:attrNameLst>
                                      </p:cBhvr>
                                      <p:tavLst>
                                        <p:tav tm="0">
                                          <p:val>
                                            <p:strVal val="#ppt_y"/>
                                          </p:val>
                                        </p:tav>
                                        <p:tav tm="100000">
                                          <p:val>
                                            <p:strVal val="#ppt_y"/>
                                          </p:val>
                                        </p:tav>
                                      </p:tavLst>
                                    </p:anim>
                                    <p:anim calcmode="lin" valueType="num">
                                      <p:cBhvr>
                                        <p:cTn id="9" dur="2000" fill="hold"/>
                                        <p:tgtEl>
                                          <p:spTgt spid="2"/>
                                        </p:tgtEl>
                                        <p:attrNameLst>
                                          <p:attrName>ppt_h</p:attrName>
                                        </p:attrNameLst>
                                      </p:cBhvr>
                                      <p:tavLst>
                                        <p:tav tm="0">
                                          <p:val>
                                            <p:strVal val="#ppt_h/10"/>
                                          </p:val>
                                        </p:tav>
                                        <p:tav tm="50000">
                                          <p:val>
                                            <p:strVal val="#ppt_h+.01"/>
                                          </p:val>
                                        </p:tav>
                                        <p:tav tm="100000">
                                          <p:val>
                                            <p:strVal val="#ppt_h"/>
                                          </p:val>
                                        </p:tav>
                                      </p:tavLst>
                                    </p:anim>
                                    <p:anim calcmode="lin" valueType="num">
                                      <p:cBhvr>
                                        <p:cTn id="10" dur="2000" fill="hold"/>
                                        <p:tgtEl>
                                          <p:spTgt spid="2"/>
                                        </p:tgtEl>
                                        <p:attrNameLst>
                                          <p:attrName>ppt_w</p:attrName>
                                        </p:attrNameLst>
                                      </p:cBhvr>
                                      <p:tavLst>
                                        <p:tav tm="0">
                                          <p:val>
                                            <p:strVal val="#ppt_w/10"/>
                                          </p:val>
                                        </p:tav>
                                        <p:tav tm="50000">
                                          <p:val>
                                            <p:strVal val="#ppt_w+.01"/>
                                          </p:val>
                                        </p:tav>
                                        <p:tav tm="100000">
                                          <p:val>
                                            <p:strVal val="#ppt_w"/>
                                          </p:val>
                                        </p:tav>
                                      </p:tavLst>
                                    </p:anim>
                                    <p:animEffect transition="in" filter="fade">
                                      <p:cBhvr>
                                        <p:cTn id="11" dur="2000" tmFilter="0,0; .5, 1; 1, 1"/>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title"/>
          </p:nvPr>
        </p:nvSpPr>
        <p:spPr/>
        <p:txBody>
          <a:bodyPr/>
          <a:lstStyle/>
          <a:p>
            <a:r>
              <a:rPr lang="en-US" dirty="0"/>
              <a:t>Important Tasks to Avoid Problems </a:t>
            </a:r>
            <a:r>
              <a:rPr lang="en-US" dirty="0" smtClean="0"/>
              <a:t>IV</a:t>
            </a:r>
            <a:endParaRPr lang="cs-CZ" dirty="0"/>
          </a:p>
        </p:txBody>
      </p:sp>
      <p:sp>
        <p:nvSpPr>
          <p:cNvPr id="3" name="Zástupný symbol pro obsah 2"/>
          <p:cNvSpPr>
            <a:spLocks noGrp="1"/>
          </p:cNvSpPr>
          <p:nvPr>
            <p:ph idx="1"/>
          </p:nvPr>
        </p:nvSpPr>
        <p:spPr/>
        <p:txBody>
          <a:bodyPr/>
          <a:lstStyle/>
          <a:p>
            <a:pPr marL="182880" lvl="1"/>
            <a:r>
              <a:rPr lang="en-US" sz="3200" dirty="0"/>
              <a:t>Involvement of all team members</a:t>
            </a:r>
            <a:endParaRPr lang="cs-CZ" sz="3200" dirty="0"/>
          </a:p>
          <a:p>
            <a:endParaRPr lang="en-US" dirty="0" smtClean="0">
              <a:latin typeface="ZapfHumnst BT" pitchFamily="34" charset="0"/>
            </a:endParaRPr>
          </a:p>
          <a:p>
            <a:pPr lvl="1"/>
            <a:r>
              <a:rPr lang="en-US" sz="2800" dirty="0" smtClean="0">
                <a:latin typeface="ZapfHumnst BT" pitchFamily="34" charset="0"/>
              </a:rPr>
              <a:t>What should the </a:t>
            </a:r>
            <a:r>
              <a:rPr lang="en-US" sz="2800" dirty="0">
                <a:latin typeface="ZapfHumnst BT" pitchFamily="34" charset="0"/>
              </a:rPr>
              <a:t>developers develop</a:t>
            </a:r>
            <a:r>
              <a:rPr lang="en-US" sz="2800" dirty="0" smtClean="0">
                <a:latin typeface="ZapfHumnst BT" pitchFamily="34" charset="0"/>
              </a:rPr>
              <a:t>?</a:t>
            </a:r>
          </a:p>
          <a:p>
            <a:pPr lvl="1"/>
            <a:endParaRPr lang="en-US" sz="2800" dirty="0" smtClean="0">
              <a:latin typeface="ZapfHumnst BT" pitchFamily="34" charset="0"/>
            </a:endParaRPr>
          </a:p>
          <a:p>
            <a:pPr lvl="1"/>
            <a:r>
              <a:rPr lang="en-US" sz="2800" dirty="0"/>
              <a:t>What </a:t>
            </a:r>
            <a:r>
              <a:rPr lang="en-US" sz="2800" dirty="0" smtClean="0"/>
              <a:t>should the testers </a:t>
            </a:r>
            <a:r>
              <a:rPr lang="en-US" sz="2800" dirty="0"/>
              <a:t>be testing? </a:t>
            </a:r>
            <a:endParaRPr lang="en-US" sz="2800" dirty="0" smtClean="0"/>
          </a:p>
          <a:p>
            <a:pPr lvl="1"/>
            <a:endParaRPr lang="en-US" sz="2800" dirty="0" smtClean="0"/>
          </a:p>
          <a:p>
            <a:pPr lvl="1"/>
            <a:r>
              <a:rPr lang="en-US" sz="2800" dirty="0" smtClean="0"/>
              <a:t>What will the </a:t>
            </a:r>
            <a:r>
              <a:rPr lang="en-US" sz="2800" dirty="0"/>
              <a:t>documentation</a:t>
            </a:r>
            <a:r>
              <a:rPr lang="en-US" sz="2800" dirty="0" smtClean="0"/>
              <a:t> look like</a:t>
            </a:r>
            <a:r>
              <a:rPr lang="en-US" sz="2800" dirty="0"/>
              <a:t>?</a:t>
            </a:r>
            <a:endParaRPr lang="cs-CZ" sz="2800" dirty="0"/>
          </a:p>
        </p:txBody>
      </p:sp>
    </p:spTree>
    <p:extLst>
      <p:ext uri="{BB962C8B-B14F-4D97-AF65-F5344CB8AC3E}">
        <p14:creationId xmlns:p14="http://schemas.microsoft.com/office/powerpoint/2010/main" val="1326389632"/>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title"/>
          </p:nvPr>
        </p:nvSpPr>
        <p:spPr/>
        <p:txBody>
          <a:bodyPr>
            <a:normAutofit fontScale="90000"/>
          </a:bodyPr>
          <a:lstStyle/>
          <a:p>
            <a:r>
              <a:rPr lang="en-US" dirty="0" smtClean="0"/>
              <a:t>Involvement </a:t>
            </a:r>
            <a:r>
              <a:rPr lang="en-US" dirty="0"/>
              <a:t>of </a:t>
            </a:r>
            <a:r>
              <a:rPr lang="en-US" dirty="0" smtClean="0"/>
              <a:t>All Team Members </a:t>
            </a:r>
            <a:r>
              <a:rPr lang="en-US" dirty="0">
                <a:solidFill>
                  <a:srgbClr val="FF0000"/>
                </a:solidFill>
              </a:rPr>
              <a:t>to</a:t>
            </a:r>
            <a:r>
              <a:rPr lang="en-US" dirty="0"/>
              <a:t> the </a:t>
            </a:r>
            <a:r>
              <a:rPr lang="en-US" dirty="0" smtClean="0"/>
              <a:t>Requirements Gathering</a:t>
            </a:r>
            <a:endParaRPr lang="cs-CZ" dirty="0"/>
          </a:p>
        </p:txBody>
      </p:sp>
      <p:sp>
        <p:nvSpPr>
          <p:cNvPr id="3" name="Zástupný symbol pro obsah 2"/>
          <p:cNvSpPr>
            <a:spLocks noGrp="1"/>
          </p:cNvSpPr>
          <p:nvPr>
            <p:ph idx="1"/>
          </p:nvPr>
        </p:nvSpPr>
        <p:spPr/>
        <p:txBody>
          <a:bodyPr>
            <a:normAutofit/>
          </a:bodyPr>
          <a:lstStyle/>
          <a:p>
            <a:pPr>
              <a:lnSpc>
                <a:spcPct val="70000"/>
              </a:lnSpc>
            </a:pPr>
            <a:endParaRPr lang="en-US" dirty="0" smtClean="0"/>
          </a:p>
          <a:p>
            <a:pPr>
              <a:lnSpc>
                <a:spcPct val="70000"/>
              </a:lnSpc>
            </a:pPr>
            <a:endParaRPr lang="en-US" dirty="0"/>
          </a:p>
          <a:p>
            <a:pPr>
              <a:lnSpc>
                <a:spcPct val="70000"/>
              </a:lnSpc>
            </a:pPr>
            <a:r>
              <a:rPr lang="en-US" dirty="0" smtClean="0"/>
              <a:t>Developers, tester, programmers</a:t>
            </a:r>
          </a:p>
          <a:p>
            <a:pPr lvl="1">
              <a:lnSpc>
                <a:spcPct val="77000"/>
              </a:lnSpc>
            </a:pPr>
            <a:endParaRPr lang="en-US" dirty="0" smtClean="0"/>
          </a:p>
          <a:p>
            <a:pPr lvl="1">
              <a:lnSpc>
                <a:spcPct val="77000"/>
              </a:lnSpc>
            </a:pPr>
            <a:r>
              <a:rPr lang="en-US" dirty="0" smtClean="0"/>
              <a:t>Help with the development of the requirements gathering techniques</a:t>
            </a:r>
          </a:p>
          <a:p>
            <a:pPr lvl="1">
              <a:lnSpc>
                <a:spcPct val="77000"/>
              </a:lnSpc>
            </a:pPr>
            <a:r>
              <a:rPr lang="en-US" dirty="0" smtClean="0"/>
              <a:t>Control the usage of the requirements gathering methods</a:t>
            </a:r>
          </a:p>
          <a:p>
            <a:pPr lvl="1">
              <a:lnSpc>
                <a:spcPct val="77000"/>
              </a:lnSpc>
            </a:pPr>
            <a:r>
              <a:rPr lang="en-US" dirty="0" smtClean="0"/>
              <a:t>Verification of the requirements gathering process</a:t>
            </a:r>
          </a:p>
          <a:p>
            <a:pPr lvl="1">
              <a:lnSpc>
                <a:spcPct val="77000"/>
              </a:lnSpc>
            </a:pPr>
            <a:r>
              <a:rPr lang="en-US" dirty="0" smtClean="0"/>
              <a:t>Documenting the requirements</a:t>
            </a:r>
            <a:endParaRPr lang="en-US" dirty="0"/>
          </a:p>
          <a:p>
            <a:pPr lvl="1">
              <a:lnSpc>
                <a:spcPct val="77000"/>
              </a:lnSpc>
            </a:pPr>
            <a:r>
              <a:rPr lang="en-US" dirty="0" smtClean="0"/>
              <a:t>Cooperation on the requirements review</a:t>
            </a:r>
          </a:p>
          <a:p>
            <a:pPr lvl="1">
              <a:lnSpc>
                <a:spcPct val="77000"/>
              </a:lnSpc>
            </a:pPr>
            <a:r>
              <a:rPr lang="en-US" dirty="0" smtClean="0"/>
              <a:t>Review of the requirement traceability</a:t>
            </a:r>
          </a:p>
          <a:p>
            <a:pPr lvl="1">
              <a:lnSpc>
                <a:spcPct val="77000"/>
              </a:lnSpc>
            </a:pPr>
            <a:r>
              <a:rPr lang="en-US" dirty="0" smtClean="0"/>
              <a:t>Verification of the quality, testability and complexity</a:t>
            </a:r>
          </a:p>
        </p:txBody>
      </p:sp>
    </p:spTree>
    <p:extLst>
      <p:ext uri="{BB962C8B-B14F-4D97-AF65-F5344CB8AC3E}">
        <p14:creationId xmlns:p14="http://schemas.microsoft.com/office/powerpoint/2010/main" val="725034787"/>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p:cTn id="7" dur="2000" fill="hold"/>
                                        <p:tgtEl>
                                          <p:spTgt spid="2"/>
                                        </p:tgtEl>
                                        <p:attrNameLst>
                                          <p:attrName>ppt_x</p:attrName>
                                        </p:attrNameLst>
                                      </p:cBhvr>
                                      <p:tavLst>
                                        <p:tav tm="0">
                                          <p:val>
                                            <p:strVal val="#ppt_x"/>
                                          </p:val>
                                        </p:tav>
                                        <p:tav tm="50000">
                                          <p:val>
                                            <p:strVal val="#ppt_x+.1"/>
                                          </p:val>
                                        </p:tav>
                                        <p:tav tm="100000">
                                          <p:val>
                                            <p:strVal val="#ppt_x"/>
                                          </p:val>
                                        </p:tav>
                                      </p:tavLst>
                                    </p:anim>
                                    <p:anim calcmode="lin" valueType="num">
                                      <p:cBhvr>
                                        <p:cTn id="8" dur="2000" fill="hold"/>
                                        <p:tgtEl>
                                          <p:spTgt spid="2"/>
                                        </p:tgtEl>
                                        <p:attrNameLst>
                                          <p:attrName>ppt_y</p:attrName>
                                        </p:attrNameLst>
                                      </p:cBhvr>
                                      <p:tavLst>
                                        <p:tav tm="0">
                                          <p:val>
                                            <p:strVal val="#ppt_y"/>
                                          </p:val>
                                        </p:tav>
                                        <p:tav tm="100000">
                                          <p:val>
                                            <p:strVal val="#ppt_y"/>
                                          </p:val>
                                        </p:tav>
                                      </p:tavLst>
                                    </p:anim>
                                    <p:anim calcmode="lin" valueType="num">
                                      <p:cBhvr>
                                        <p:cTn id="9" dur="2000" fill="hold"/>
                                        <p:tgtEl>
                                          <p:spTgt spid="2"/>
                                        </p:tgtEl>
                                        <p:attrNameLst>
                                          <p:attrName>ppt_h</p:attrName>
                                        </p:attrNameLst>
                                      </p:cBhvr>
                                      <p:tavLst>
                                        <p:tav tm="0">
                                          <p:val>
                                            <p:strVal val="#ppt_h/10"/>
                                          </p:val>
                                        </p:tav>
                                        <p:tav tm="50000">
                                          <p:val>
                                            <p:strVal val="#ppt_h+.01"/>
                                          </p:val>
                                        </p:tav>
                                        <p:tav tm="100000">
                                          <p:val>
                                            <p:strVal val="#ppt_h"/>
                                          </p:val>
                                        </p:tav>
                                      </p:tavLst>
                                    </p:anim>
                                    <p:anim calcmode="lin" valueType="num">
                                      <p:cBhvr>
                                        <p:cTn id="10" dur="2000" fill="hold"/>
                                        <p:tgtEl>
                                          <p:spTgt spid="2"/>
                                        </p:tgtEl>
                                        <p:attrNameLst>
                                          <p:attrName>ppt_w</p:attrName>
                                        </p:attrNameLst>
                                      </p:cBhvr>
                                      <p:tavLst>
                                        <p:tav tm="0">
                                          <p:val>
                                            <p:strVal val="#ppt_w/10"/>
                                          </p:val>
                                        </p:tav>
                                        <p:tav tm="50000">
                                          <p:val>
                                            <p:strVal val="#ppt_w+.01"/>
                                          </p:val>
                                        </p:tav>
                                        <p:tav tm="100000">
                                          <p:val>
                                            <p:strVal val="#ppt_w"/>
                                          </p:val>
                                        </p:tav>
                                      </p:tavLst>
                                    </p:anim>
                                    <p:animEffect transition="in" filter="fade">
                                      <p:cBhvr>
                                        <p:cTn id="11" dur="2000" tmFilter="0,0; .5, 1; 1, 1"/>
                                        <p:tgtEl>
                                          <p:spTgt spid="2"/>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fade">
                                      <p:cBhvr>
                                        <p:cTn id="16" dur="2000"/>
                                        <p:tgtEl>
                                          <p:spTgt spid="3">
                                            <p:txEl>
                                              <p:pRg st="2" end="2"/>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2000"/>
                                        <p:tgtEl>
                                          <p:spTgt spid="3">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2000"/>
                                        <p:tgtEl>
                                          <p:spTgt spid="3">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2000"/>
                                        <p:tgtEl>
                                          <p:spTgt spid="3">
                                            <p:txEl>
                                              <p:pRg st="6" end="6"/>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fade">
                                      <p:cBhvr>
                                        <p:cTn id="28" dur="2000"/>
                                        <p:tgtEl>
                                          <p:spTgt spid="3">
                                            <p:txEl>
                                              <p:pRg st="7" end="7"/>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Effect transition="in" filter="fade">
                                      <p:cBhvr>
                                        <p:cTn id="31" dur="2000"/>
                                        <p:tgtEl>
                                          <p:spTgt spid="3">
                                            <p:txEl>
                                              <p:pRg st="8" end="8"/>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3">
                                            <p:txEl>
                                              <p:pRg st="9" end="9"/>
                                            </p:txEl>
                                          </p:spTgt>
                                        </p:tgtEl>
                                        <p:attrNameLst>
                                          <p:attrName>style.visibility</p:attrName>
                                        </p:attrNameLst>
                                      </p:cBhvr>
                                      <p:to>
                                        <p:strVal val="visible"/>
                                      </p:to>
                                    </p:set>
                                    <p:animEffect transition="in" filter="fade">
                                      <p:cBhvr>
                                        <p:cTn id="36" dur="2000"/>
                                        <p:tgtEl>
                                          <p:spTgt spid="3">
                                            <p:txEl>
                                              <p:pRg st="9" end="9"/>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
                                            <p:txEl>
                                              <p:pRg st="10" end="10"/>
                                            </p:txEl>
                                          </p:spTgt>
                                        </p:tgtEl>
                                        <p:attrNameLst>
                                          <p:attrName>style.visibility</p:attrName>
                                        </p:attrNameLst>
                                      </p:cBhvr>
                                      <p:to>
                                        <p:strVal val="visible"/>
                                      </p:to>
                                    </p:set>
                                    <p:animEffect transition="in" filter="fade">
                                      <p:cBhvr>
                                        <p:cTn id="39" dur="20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title"/>
          </p:nvPr>
        </p:nvSpPr>
        <p:spPr/>
        <p:txBody>
          <a:bodyPr>
            <a:normAutofit/>
          </a:bodyPr>
          <a:lstStyle/>
          <a:p>
            <a:r>
              <a:rPr lang="en-US" dirty="0" smtClean="0">
                <a:solidFill>
                  <a:srgbClr val="FF0000"/>
                </a:solidFill>
              </a:rPr>
              <a:t>What for </a:t>
            </a:r>
            <a:r>
              <a:rPr lang="en-US" dirty="0" smtClean="0"/>
              <a:t>is the Use Case Modeling</a:t>
            </a:r>
            <a:endParaRPr lang="cs-CZ" dirty="0"/>
          </a:p>
        </p:txBody>
      </p:sp>
      <p:sp>
        <p:nvSpPr>
          <p:cNvPr id="3" name="Zástupný symbol pro obsah 2"/>
          <p:cNvSpPr>
            <a:spLocks noGrp="1"/>
          </p:cNvSpPr>
          <p:nvPr>
            <p:ph idx="1"/>
          </p:nvPr>
        </p:nvSpPr>
        <p:spPr/>
        <p:txBody>
          <a:bodyPr/>
          <a:lstStyle/>
          <a:p>
            <a:r>
              <a:rPr lang="en-US" dirty="0" smtClean="0"/>
              <a:t>Transforms the customer needs in the form of software requirements </a:t>
            </a:r>
          </a:p>
          <a:p>
            <a:r>
              <a:rPr lang="en-US" dirty="0" smtClean="0"/>
              <a:t>Defines the scope of the system</a:t>
            </a:r>
          </a:p>
          <a:p>
            <a:r>
              <a:rPr lang="en-US" dirty="0" smtClean="0"/>
              <a:t>Defines the boundary of the system</a:t>
            </a:r>
            <a:endParaRPr lang="cs-CZ" dirty="0" smtClean="0"/>
          </a:p>
          <a:p>
            <a:r>
              <a:rPr lang="en-US" dirty="0" smtClean="0"/>
              <a:t>Describes the behavior of the system</a:t>
            </a:r>
            <a:endParaRPr lang="cs-CZ" dirty="0" smtClean="0"/>
          </a:p>
          <a:p>
            <a:r>
              <a:rPr lang="en-US" dirty="0" smtClean="0"/>
              <a:t>Identifies what will </a:t>
            </a:r>
            <a:r>
              <a:rPr lang="en-US" dirty="0" smtClean="0">
                <a:solidFill>
                  <a:srgbClr val="FF0000"/>
                </a:solidFill>
              </a:rPr>
              <a:t>be interacting </a:t>
            </a:r>
            <a:r>
              <a:rPr lang="en-US" dirty="0" smtClean="0"/>
              <a:t>with the system</a:t>
            </a:r>
            <a:endParaRPr lang="cs-CZ" dirty="0" smtClean="0"/>
          </a:p>
          <a:p>
            <a:r>
              <a:rPr lang="en-US" dirty="0" smtClean="0"/>
              <a:t>Verifies and validates the system requirements</a:t>
            </a:r>
            <a:endParaRPr lang="cs-CZ" dirty="0" smtClean="0"/>
          </a:p>
          <a:p>
            <a:r>
              <a:rPr lang="en-US" dirty="0" smtClean="0"/>
              <a:t>Helps with the system development planning</a:t>
            </a:r>
          </a:p>
        </p:txBody>
      </p:sp>
    </p:spTree>
    <p:extLst>
      <p:ext uri="{BB962C8B-B14F-4D97-AF65-F5344CB8AC3E}">
        <p14:creationId xmlns:p14="http://schemas.microsoft.com/office/powerpoint/2010/main" val="1183536489"/>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p:cTn id="7" dur="2000" fill="hold"/>
                                        <p:tgtEl>
                                          <p:spTgt spid="2"/>
                                        </p:tgtEl>
                                        <p:attrNameLst>
                                          <p:attrName>ppt_x</p:attrName>
                                        </p:attrNameLst>
                                      </p:cBhvr>
                                      <p:tavLst>
                                        <p:tav tm="0">
                                          <p:val>
                                            <p:strVal val="#ppt_x"/>
                                          </p:val>
                                        </p:tav>
                                        <p:tav tm="50000">
                                          <p:val>
                                            <p:strVal val="#ppt_x+.1"/>
                                          </p:val>
                                        </p:tav>
                                        <p:tav tm="100000">
                                          <p:val>
                                            <p:strVal val="#ppt_x"/>
                                          </p:val>
                                        </p:tav>
                                      </p:tavLst>
                                    </p:anim>
                                    <p:anim calcmode="lin" valueType="num">
                                      <p:cBhvr>
                                        <p:cTn id="8" dur="2000" fill="hold"/>
                                        <p:tgtEl>
                                          <p:spTgt spid="2"/>
                                        </p:tgtEl>
                                        <p:attrNameLst>
                                          <p:attrName>ppt_y</p:attrName>
                                        </p:attrNameLst>
                                      </p:cBhvr>
                                      <p:tavLst>
                                        <p:tav tm="0">
                                          <p:val>
                                            <p:strVal val="#ppt_y"/>
                                          </p:val>
                                        </p:tav>
                                        <p:tav tm="100000">
                                          <p:val>
                                            <p:strVal val="#ppt_y"/>
                                          </p:val>
                                        </p:tav>
                                      </p:tavLst>
                                    </p:anim>
                                    <p:anim calcmode="lin" valueType="num">
                                      <p:cBhvr>
                                        <p:cTn id="9" dur="2000" fill="hold"/>
                                        <p:tgtEl>
                                          <p:spTgt spid="2"/>
                                        </p:tgtEl>
                                        <p:attrNameLst>
                                          <p:attrName>ppt_h</p:attrName>
                                        </p:attrNameLst>
                                      </p:cBhvr>
                                      <p:tavLst>
                                        <p:tav tm="0">
                                          <p:val>
                                            <p:strVal val="#ppt_h/10"/>
                                          </p:val>
                                        </p:tav>
                                        <p:tav tm="50000">
                                          <p:val>
                                            <p:strVal val="#ppt_h+.01"/>
                                          </p:val>
                                        </p:tav>
                                        <p:tav tm="100000">
                                          <p:val>
                                            <p:strVal val="#ppt_h"/>
                                          </p:val>
                                        </p:tav>
                                      </p:tavLst>
                                    </p:anim>
                                    <p:anim calcmode="lin" valueType="num">
                                      <p:cBhvr>
                                        <p:cTn id="10" dur="2000" fill="hold"/>
                                        <p:tgtEl>
                                          <p:spTgt spid="2"/>
                                        </p:tgtEl>
                                        <p:attrNameLst>
                                          <p:attrName>ppt_w</p:attrName>
                                        </p:attrNameLst>
                                      </p:cBhvr>
                                      <p:tavLst>
                                        <p:tav tm="0">
                                          <p:val>
                                            <p:strVal val="#ppt_w/10"/>
                                          </p:val>
                                        </p:tav>
                                        <p:tav tm="50000">
                                          <p:val>
                                            <p:strVal val="#ppt_w+.01"/>
                                          </p:val>
                                        </p:tav>
                                        <p:tav tm="100000">
                                          <p:val>
                                            <p:strVal val="#ppt_w"/>
                                          </p:val>
                                        </p:tav>
                                      </p:tavLst>
                                    </p:anim>
                                    <p:animEffect transition="in" filter="fade">
                                      <p:cBhvr>
                                        <p:cTn id="11" dur="2000" tmFilter="0,0; .5, 1; 1, 1"/>
                                        <p:tgtEl>
                                          <p:spTgt spid="2"/>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3">
                                            <p:txEl>
                                              <p:pRg st="0" end="0"/>
                                            </p:txEl>
                                          </p:spTgt>
                                        </p:tgtEl>
                                        <p:attrNameLst>
                                          <p:attrName>style.visibility</p:attrName>
                                        </p:attrNameLst>
                                      </p:cBhvr>
                                      <p:to>
                                        <p:strVal val="visible"/>
                                      </p:to>
                                    </p:set>
                                    <p:animEffect transition="in" filter="fade">
                                      <p:cBhvr>
                                        <p:cTn id="16" dur="2000"/>
                                        <p:tgtEl>
                                          <p:spTgt spid="3">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
                                            <p:txEl>
                                              <p:pRg st="1" end="1"/>
                                            </p:txEl>
                                          </p:spTgt>
                                        </p:tgtEl>
                                        <p:attrNameLst>
                                          <p:attrName>style.visibility</p:attrName>
                                        </p:attrNameLst>
                                      </p:cBhvr>
                                      <p:to>
                                        <p:strVal val="visible"/>
                                      </p:to>
                                    </p:set>
                                    <p:animEffect transition="in" filter="fade">
                                      <p:cBhvr>
                                        <p:cTn id="21" dur="2000"/>
                                        <p:tgtEl>
                                          <p:spTgt spid="3">
                                            <p:txEl>
                                              <p:pRg st="1" end="1"/>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
                                            <p:txEl>
                                              <p:pRg st="2" end="2"/>
                                            </p:txEl>
                                          </p:spTgt>
                                        </p:tgtEl>
                                        <p:attrNameLst>
                                          <p:attrName>style.visibility</p:attrName>
                                        </p:attrNameLst>
                                      </p:cBhvr>
                                      <p:to>
                                        <p:strVal val="visible"/>
                                      </p:to>
                                    </p:set>
                                    <p:animEffect transition="in" filter="fade">
                                      <p:cBhvr>
                                        <p:cTn id="26" dur="2000"/>
                                        <p:tgtEl>
                                          <p:spTgt spid="3">
                                            <p:txEl>
                                              <p:pRg st="2" end="2"/>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animEffect transition="in" filter="fade">
                                      <p:cBhvr>
                                        <p:cTn id="31" dur="2000"/>
                                        <p:tgtEl>
                                          <p:spTgt spid="3">
                                            <p:txEl>
                                              <p:pRg st="3" end="3"/>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3">
                                            <p:txEl>
                                              <p:pRg st="4" end="4"/>
                                            </p:txEl>
                                          </p:spTgt>
                                        </p:tgtEl>
                                        <p:attrNameLst>
                                          <p:attrName>style.visibility</p:attrName>
                                        </p:attrNameLst>
                                      </p:cBhvr>
                                      <p:to>
                                        <p:strVal val="visible"/>
                                      </p:to>
                                    </p:set>
                                    <p:animEffect transition="in" filter="fade">
                                      <p:cBhvr>
                                        <p:cTn id="36" dur="2000"/>
                                        <p:tgtEl>
                                          <p:spTgt spid="3">
                                            <p:txEl>
                                              <p:pRg st="4" end="4"/>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3">
                                            <p:txEl>
                                              <p:pRg st="5" end="5"/>
                                            </p:txEl>
                                          </p:spTgt>
                                        </p:tgtEl>
                                        <p:attrNameLst>
                                          <p:attrName>style.visibility</p:attrName>
                                        </p:attrNameLst>
                                      </p:cBhvr>
                                      <p:to>
                                        <p:strVal val="visible"/>
                                      </p:to>
                                    </p:set>
                                    <p:animEffect transition="in" filter="fade">
                                      <p:cBhvr>
                                        <p:cTn id="41" dur="2000"/>
                                        <p:tgtEl>
                                          <p:spTgt spid="3">
                                            <p:txEl>
                                              <p:pRg st="5" end="5"/>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3">
                                            <p:txEl>
                                              <p:pRg st="6" end="6"/>
                                            </p:txEl>
                                          </p:spTgt>
                                        </p:tgtEl>
                                        <p:attrNameLst>
                                          <p:attrName>style.visibility</p:attrName>
                                        </p:attrNameLst>
                                      </p:cBhvr>
                                      <p:to>
                                        <p:strVal val="visible"/>
                                      </p:to>
                                    </p:set>
                                    <p:animEffect transition="in" filter="fade">
                                      <p:cBhvr>
                                        <p:cTn id="46" dur="20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title"/>
          </p:nvPr>
        </p:nvSpPr>
        <p:spPr/>
        <p:txBody>
          <a:bodyPr/>
          <a:lstStyle/>
          <a:p>
            <a:r>
              <a:rPr lang="en-US" dirty="0" smtClean="0"/>
              <a:t>Use Case Model</a:t>
            </a:r>
            <a:endParaRPr lang="cs-CZ" dirty="0"/>
          </a:p>
        </p:txBody>
      </p:sp>
      <p:sp>
        <p:nvSpPr>
          <p:cNvPr id="4" name="Rectangle 56"/>
          <p:cNvSpPr>
            <a:spLocks noChangeArrowheads="1"/>
          </p:cNvSpPr>
          <p:nvPr/>
        </p:nvSpPr>
        <p:spPr bwMode="auto">
          <a:xfrm>
            <a:off x="4779969" y="1662108"/>
            <a:ext cx="2590800" cy="2825750"/>
          </a:xfrm>
          <a:prstGeom prst="rect">
            <a:avLst/>
          </a:prstGeom>
          <a:solidFill>
            <a:srgbClr val="00B0F0"/>
          </a:solidFill>
          <a:ln w="19050">
            <a:solidFill>
              <a:schemeClr val="bg2"/>
            </a:solidFill>
            <a:miter lim="800000"/>
            <a:headEnd/>
            <a:tailEnd/>
          </a:ln>
          <a:effectLst/>
        </p:spPr>
        <p:txBody>
          <a:bodyPr wrap="none" anchor="ctr"/>
          <a:lstStyle/>
          <a:p>
            <a:endParaRPr lang="cs-CZ"/>
          </a:p>
        </p:txBody>
      </p:sp>
      <p:sp>
        <p:nvSpPr>
          <p:cNvPr id="5" name="Oval 57"/>
          <p:cNvSpPr>
            <a:spLocks noChangeAspect="1" noChangeArrowheads="1"/>
          </p:cNvSpPr>
          <p:nvPr/>
        </p:nvSpPr>
        <p:spPr bwMode="auto">
          <a:xfrm>
            <a:off x="5416556" y="2006596"/>
            <a:ext cx="1300163" cy="420687"/>
          </a:xfrm>
          <a:prstGeom prst="ellipse">
            <a:avLst/>
          </a:prstGeom>
          <a:solidFill>
            <a:schemeClr val="tx1"/>
          </a:solidFill>
          <a:ln w="28575">
            <a:solidFill>
              <a:schemeClr val="bg2"/>
            </a:solidFill>
            <a:round/>
            <a:headEnd type="none" w="sm" len="sm"/>
            <a:tailEnd type="none" w="lg" len="lg"/>
          </a:ln>
          <a:effectLst/>
        </p:spPr>
        <p:txBody>
          <a:bodyPr wrap="none" anchor="ctr"/>
          <a:lstStyle/>
          <a:p>
            <a:pPr algn="ctr"/>
            <a:r>
              <a:rPr lang="en-US" sz="1400" b="1" dirty="0" smtClean="0">
                <a:solidFill>
                  <a:schemeClr val="bg1"/>
                </a:solidFill>
              </a:rPr>
              <a:t>Use case 1</a:t>
            </a:r>
            <a:endParaRPr lang="en-US" sz="1400" b="1" dirty="0">
              <a:solidFill>
                <a:schemeClr val="bg1"/>
              </a:solidFill>
            </a:endParaRPr>
          </a:p>
        </p:txBody>
      </p:sp>
      <p:sp>
        <p:nvSpPr>
          <p:cNvPr id="6" name="Oval 58"/>
          <p:cNvSpPr>
            <a:spLocks noChangeAspect="1" noChangeArrowheads="1"/>
          </p:cNvSpPr>
          <p:nvPr/>
        </p:nvSpPr>
        <p:spPr bwMode="auto">
          <a:xfrm>
            <a:off x="5429256" y="2857496"/>
            <a:ext cx="1273175" cy="420687"/>
          </a:xfrm>
          <a:prstGeom prst="ellipse">
            <a:avLst/>
          </a:prstGeom>
          <a:solidFill>
            <a:schemeClr val="tx1"/>
          </a:solidFill>
          <a:ln w="28575">
            <a:solidFill>
              <a:schemeClr val="bg2"/>
            </a:solidFill>
            <a:round/>
            <a:headEnd type="none" w="sm" len="sm"/>
            <a:tailEnd type="none" w="lg" len="lg"/>
          </a:ln>
          <a:effectLst/>
        </p:spPr>
        <p:txBody>
          <a:bodyPr wrap="none" anchor="ctr"/>
          <a:lstStyle/>
          <a:p>
            <a:pPr algn="ctr"/>
            <a:r>
              <a:rPr lang="en-US" sz="1400" b="1" dirty="0">
                <a:solidFill>
                  <a:schemeClr val="bg1"/>
                </a:solidFill>
              </a:rPr>
              <a:t>Use case </a:t>
            </a:r>
            <a:r>
              <a:rPr lang="en-US" sz="1400" b="1" dirty="0" smtClean="0">
                <a:solidFill>
                  <a:schemeClr val="bg1"/>
                </a:solidFill>
              </a:rPr>
              <a:t>2</a:t>
            </a:r>
            <a:endParaRPr lang="en-US" sz="1400" b="1" dirty="0">
              <a:solidFill>
                <a:schemeClr val="bg1"/>
              </a:solidFill>
            </a:endParaRPr>
          </a:p>
        </p:txBody>
      </p:sp>
      <p:sp>
        <p:nvSpPr>
          <p:cNvPr id="7" name="Oval 59"/>
          <p:cNvSpPr>
            <a:spLocks noChangeAspect="1" noChangeArrowheads="1"/>
          </p:cNvSpPr>
          <p:nvPr/>
        </p:nvSpPr>
        <p:spPr bwMode="auto">
          <a:xfrm>
            <a:off x="5416556" y="3708396"/>
            <a:ext cx="1328738" cy="422275"/>
          </a:xfrm>
          <a:prstGeom prst="ellipse">
            <a:avLst/>
          </a:prstGeom>
          <a:solidFill>
            <a:schemeClr val="tx1"/>
          </a:solidFill>
          <a:ln w="28575">
            <a:solidFill>
              <a:schemeClr val="bg2"/>
            </a:solidFill>
            <a:round/>
            <a:headEnd type="none" w="sm" len="sm"/>
            <a:tailEnd type="none" w="lg" len="lg"/>
          </a:ln>
          <a:effectLst/>
        </p:spPr>
        <p:txBody>
          <a:bodyPr wrap="none" anchor="ctr"/>
          <a:lstStyle/>
          <a:p>
            <a:pPr algn="ctr"/>
            <a:r>
              <a:rPr lang="en-US" sz="1400" b="1" dirty="0">
                <a:solidFill>
                  <a:schemeClr val="bg1"/>
                </a:solidFill>
              </a:rPr>
              <a:t>Use case </a:t>
            </a:r>
            <a:r>
              <a:rPr lang="en-US" sz="1400" b="1" dirty="0" smtClean="0">
                <a:solidFill>
                  <a:schemeClr val="bg1"/>
                </a:solidFill>
              </a:rPr>
              <a:t>3</a:t>
            </a:r>
            <a:endParaRPr lang="en-US" sz="1400" b="1" dirty="0">
              <a:solidFill>
                <a:schemeClr val="bg1"/>
              </a:solidFill>
            </a:endParaRPr>
          </a:p>
        </p:txBody>
      </p:sp>
      <p:grpSp>
        <p:nvGrpSpPr>
          <p:cNvPr id="8" name="Group 3"/>
          <p:cNvGrpSpPr>
            <a:grpSpLocks/>
          </p:cNvGrpSpPr>
          <p:nvPr/>
        </p:nvGrpSpPr>
        <p:grpSpPr bwMode="auto">
          <a:xfrm>
            <a:off x="236544" y="1549396"/>
            <a:ext cx="2735269" cy="1909762"/>
            <a:chOff x="0" y="1068"/>
            <a:chExt cx="1723" cy="1203"/>
          </a:xfrm>
        </p:grpSpPr>
        <p:sp>
          <p:nvSpPr>
            <p:cNvPr id="9" name="Rectangle 4"/>
            <p:cNvSpPr>
              <a:spLocks noChangeArrowheads="1"/>
            </p:cNvSpPr>
            <p:nvPr/>
          </p:nvSpPr>
          <p:spPr bwMode="auto">
            <a:xfrm>
              <a:off x="0" y="1523"/>
              <a:ext cx="1723" cy="748"/>
            </a:xfrm>
            <a:prstGeom prst="rect">
              <a:avLst/>
            </a:prstGeom>
            <a:noFill/>
            <a:ln w="9525">
              <a:noFill/>
              <a:miter lim="800000"/>
              <a:headEnd/>
              <a:tailEnd/>
            </a:ln>
            <a:effectLst/>
          </p:spPr>
          <p:txBody>
            <a:bodyPr wrap="none" lIns="77788" tIns="39688" rIns="77788" bIns="39688">
              <a:spAutoFit/>
            </a:bodyPr>
            <a:lstStyle/>
            <a:p>
              <a:pPr defTabSz="661988">
                <a:spcBef>
                  <a:spcPct val="0"/>
                </a:spcBef>
              </a:pPr>
              <a:r>
                <a:rPr lang="en-US" sz="1800" dirty="0" smtClean="0"/>
                <a:t>Use Case Model</a:t>
              </a:r>
              <a:endParaRPr lang="en-US" sz="1800" dirty="0"/>
            </a:p>
            <a:p>
              <a:pPr marL="285750" indent="-285750" defTabSz="661988">
                <a:spcBef>
                  <a:spcPct val="0"/>
                </a:spcBef>
                <a:buFontTx/>
                <a:buChar char="-"/>
              </a:pPr>
              <a:r>
                <a:rPr lang="en-US" dirty="0" smtClean="0"/>
                <a:t>Description</a:t>
              </a:r>
              <a:endParaRPr lang="en-US" dirty="0"/>
            </a:p>
            <a:p>
              <a:pPr marL="285750" indent="-285750" defTabSz="661988">
                <a:spcBef>
                  <a:spcPct val="0"/>
                </a:spcBef>
                <a:buFontTx/>
                <a:buChar char="-"/>
              </a:pPr>
              <a:r>
                <a:rPr lang="en-US" sz="1800" dirty="0" smtClean="0"/>
                <a:t>List of all actors </a:t>
              </a:r>
              <a:r>
                <a:rPr lang="en-US" sz="1800" strike="sngStrike" dirty="0" err="1" smtClean="0"/>
                <a:t>acters</a:t>
              </a:r>
              <a:endParaRPr lang="en-US" strike="sngStrike" dirty="0"/>
            </a:p>
            <a:p>
              <a:pPr marL="285750" indent="-285750" defTabSz="661988">
                <a:spcBef>
                  <a:spcPct val="0"/>
                </a:spcBef>
                <a:buFontTx/>
                <a:buChar char="-"/>
              </a:pPr>
              <a:r>
                <a:rPr lang="en-US" sz="1800" dirty="0" smtClean="0"/>
                <a:t>List of all use cases</a:t>
              </a:r>
              <a:endParaRPr lang="en-US" sz="1800" dirty="0"/>
            </a:p>
          </p:txBody>
        </p:sp>
        <p:graphicFrame>
          <p:nvGraphicFramePr>
            <p:cNvPr id="10" name="Object 5"/>
            <p:cNvGraphicFramePr>
              <a:graphicFrameLocks/>
            </p:cNvGraphicFramePr>
            <p:nvPr/>
          </p:nvGraphicFramePr>
          <p:xfrm>
            <a:off x="519" y="1068"/>
            <a:ext cx="336" cy="432"/>
          </p:xfrm>
          <a:graphic>
            <a:graphicData uri="http://schemas.openxmlformats.org/presentationml/2006/ole">
              <mc:AlternateContent xmlns:mc="http://schemas.openxmlformats.org/markup-compatibility/2006">
                <mc:Choice xmlns:v="urn:schemas-microsoft-com:vml" Requires="v">
                  <p:oleObj spid="_x0000_s2354" name="CorelDRAW 6.0" r:id="rId4" imgW="12700" imgH="12700" progId="">
                    <p:embed/>
                  </p:oleObj>
                </mc:Choice>
                <mc:Fallback>
                  <p:oleObj name="CorelDRAW 6.0" r:id="rId4" imgW="12700" imgH="12700" progId="">
                    <p:embed/>
                    <p:pic>
                      <p:nvPicPr>
                        <p:cNvPr id="0" name="Picture 290"/>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9" y="1068"/>
                          <a:ext cx="336" cy="4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nvGrpSpPr>
          <p:cNvPr id="11" name="Group 6"/>
          <p:cNvGrpSpPr>
            <a:grpSpLocks/>
          </p:cNvGrpSpPr>
          <p:nvPr/>
        </p:nvGrpSpPr>
        <p:grpSpPr bwMode="auto">
          <a:xfrm>
            <a:off x="3238507" y="5009309"/>
            <a:ext cx="2581276" cy="1616074"/>
            <a:chOff x="1820" y="2897"/>
            <a:chExt cx="1626" cy="1018"/>
          </a:xfrm>
        </p:grpSpPr>
        <p:sp>
          <p:nvSpPr>
            <p:cNvPr id="12" name="Rectangle 7"/>
            <p:cNvSpPr>
              <a:spLocks noChangeArrowheads="1"/>
            </p:cNvSpPr>
            <p:nvPr/>
          </p:nvSpPr>
          <p:spPr bwMode="auto">
            <a:xfrm>
              <a:off x="1820" y="3341"/>
              <a:ext cx="1626" cy="574"/>
            </a:xfrm>
            <a:prstGeom prst="rect">
              <a:avLst/>
            </a:prstGeom>
            <a:noFill/>
            <a:ln w="9525">
              <a:noFill/>
              <a:miter lim="800000"/>
              <a:headEnd/>
              <a:tailEnd/>
            </a:ln>
            <a:effectLst/>
          </p:spPr>
          <p:txBody>
            <a:bodyPr wrap="none" lIns="77788" tIns="39688" rIns="77788" bIns="39688">
              <a:spAutoFit/>
            </a:bodyPr>
            <a:lstStyle/>
            <a:p>
              <a:pPr defTabSz="661988">
                <a:spcBef>
                  <a:spcPct val="0"/>
                </a:spcBef>
              </a:pPr>
              <a:r>
                <a:rPr lang="en-US" dirty="0"/>
                <a:t>Use</a:t>
              </a:r>
              <a:r>
                <a:rPr lang="en-US" dirty="0" smtClean="0"/>
                <a:t> Case Description 2</a:t>
              </a:r>
              <a:endParaRPr lang="cs-CZ" dirty="0"/>
            </a:p>
            <a:p>
              <a:pPr defTabSz="661988">
                <a:spcBef>
                  <a:spcPct val="0"/>
                </a:spcBef>
              </a:pPr>
              <a:r>
                <a:rPr lang="en-US" dirty="0"/>
                <a:t>- General</a:t>
              </a:r>
              <a:r>
                <a:rPr lang="en-US" dirty="0" smtClean="0"/>
                <a:t> Description</a:t>
              </a:r>
              <a:endParaRPr lang="en-US" dirty="0"/>
            </a:p>
            <a:p>
              <a:pPr defTabSz="661988">
                <a:spcBef>
                  <a:spcPct val="0"/>
                </a:spcBef>
              </a:pPr>
              <a:r>
                <a:rPr lang="en-US" dirty="0"/>
                <a:t>-</a:t>
              </a:r>
              <a:r>
                <a:rPr lang="en-US" dirty="0" smtClean="0"/>
                <a:t> Scenario</a:t>
              </a:r>
              <a:endParaRPr lang="en-US" dirty="0"/>
            </a:p>
          </p:txBody>
        </p:sp>
        <p:graphicFrame>
          <p:nvGraphicFramePr>
            <p:cNvPr id="13" name="Object 8"/>
            <p:cNvGraphicFramePr>
              <a:graphicFrameLocks/>
            </p:cNvGraphicFramePr>
            <p:nvPr/>
          </p:nvGraphicFramePr>
          <p:xfrm>
            <a:off x="2194" y="2897"/>
            <a:ext cx="336" cy="432"/>
          </p:xfrm>
          <a:graphic>
            <a:graphicData uri="http://schemas.openxmlformats.org/presentationml/2006/ole">
              <mc:AlternateContent xmlns:mc="http://schemas.openxmlformats.org/markup-compatibility/2006">
                <mc:Choice xmlns:v="urn:schemas-microsoft-com:vml" Requires="v">
                  <p:oleObj spid="_x0000_s2355" name="CorelDRAW 6.0" r:id="rId6" imgW="12700" imgH="12700" progId="">
                    <p:embed/>
                  </p:oleObj>
                </mc:Choice>
                <mc:Fallback>
                  <p:oleObj name="CorelDRAW 6.0" r:id="rId6" imgW="12700" imgH="12700" progId="">
                    <p:embed/>
                    <p:pic>
                      <p:nvPicPr>
                        <p:cNvPr id="0" name="Picture 291"/>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94" y="2897"/>
                          <a:ext cx="336" cy="4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nvGrpSpPr>
          <p:cNvPr id="14" name="Group 9"/>
          <p:cNvGrpSpPr>
            <a:grpSpLocks/>
          </p:cNvGrpSpPr>
          <p:nvPr/>
        </p:nvGrpSpPr>
        <p:grpSpPr bwMode="auto">
          <a:xfrm>
            <a:off x="5729295" y="4930768"/>
            <a:ext cx="2646364" cy="1673226"/>
            <a:chOff x="3327" y="3072"/>
            <a:chExt cx="1667" cy="1054"/>
          </a:xfrm>
        </p:grpSpPr>
        <p:sp>
          <p:nvSpPr>
            <p:cNvPr id="15" name="Rectangle 10"/>
            <p:cNvSpPr>
              <a:spLocks noChangeArrowheads="1"/>
            </p:cNvSpPr>
            <p:nvPr/>
          </p:nvSpPr>
          <p:spPr bwMode="auto">
            <a:xfrm>
              <a:off x="3327" y="3552"/>
              <a:ext cx="1667" cy="574"/>
            </a:xfrm>
            <a:prstGeom prst="rect">
              <a:avLst/>
            </a:prstGeom>
            <a:noFill/>
            <a:ln w="9525">
              <a:noFill/>
              <a:miter lim="800000"/>
              <a:headEnd/>
              <a:tailEnd/>
            </a:ln>
            <a:effectLst/>
          </p:spPr>
          <p:txBody>
            <a:bodyPr wrap="none" lIns="77788" tIns="39688" rIns="77788" bIns="39688">
              <a:spAutoFit/>
            </a:bodyPr>
            <a:lstStyle/>
            <a:p>
              <a:pPr defTabSz="661988">
                <a:spcBef>
                  <a:spcPct val="0"/>
                </a:spcBef>
              </a:pPr>
              <a:r>
                <a:rPr lang="en-US" dirty="0"/>
                <a:t>Use</a:t>
              </a:r>
              <a:r>
                <a:rPr lang="en-US" dirty="0" smtClean="0"/>
                <a:t> </a:t>
              </a:r>
              <a:r>
                <a:rPr lang="en-US" dirty="0"/>
                <a:t>C</a:t>
              </a:r>
              <a:r>
                <a:rPr lang="en-US" dirty="0" smtClean="0"/>
                <a:t>ase Description  2</a:t>
              </a:r>
            </a:p>
            <a:p>
              <a:pPr defTabSz="661988">
                <a:spcBef>
                  <a:spcPct val="0"/>
                </a:spcBef>
              </a:pPr>
              <a:r>
                <a:rPr lang="en-US" dirty="0" smtClean="0"/>
                <a:t>- </a:t>
              </a:r>
              <a:r>
                <a:rPr lang="en-US" dirty="0"/>
                <a:t>General</a:t>
              </a:r>
              <a:r>
                <a:rPr lang="en-US" dirty="0" smtClean="0"/>
                <a:t> Description</a:t>
              </a:r>
              <a:endParaRPr lang="en-US" dirty="0"/>
            </a:p>
            <a:p>
              <a:pPr defTabSz="661988">
                <a:spcBef>
                  <a:spcPct val="0"/>
                </a:spcBef>
              </a:pPr>
              <a:r>
                <a:rPr lang="en-US" dirty="0"/>
                <a:t>-</a:t>
              </a:r>
              <a:r>
                <a:rPr lang="en-US" dirty="0" smtClean="0"/>
                <a:t> Scenario</a:t>
              </a:r>
              <a:endParaRPr lang="en-US" dirty="0"/>
            </a:p>
          </p:txBody>
        </p:sp>
        <p:graphicFrame>
          <p:nvGraphicFramePr>
            <p:cNvPr id="16" name="Object 11"/>
            <p:cNvGraphicFramePr>
              <a:graphicFrameLocks/>
            </p:cNvGraphicFramePr>
            <p:nvPr/>
          </p:nvGraphicFramePr>
          <p:xfrm>
            <a:off x="3696" y="3072"/>
            <a:ext cx="336" cy="432"/>
          </p:xfrm>
          <a:graphic>
            <a:graphicData uri="http://schemas.openxmlformats.org/presentationml/2006/ole">
              <mc:AlternateContent xmlns:mc="http://schemas.openxmlformats.org/markup-compatibility/2006">
                <mc:Choice xmlns:v="urn:schemas-microsoft-com:vml" Requires="v">
                  <p:oleObj spid="_x0000_s2356" name="CorelDRAW 6.0" r:id="rId7" imgW="12700" imgH="12700" progId="">
                    <p:embed/>
                  </p:oleObj>
                </mc:Choice>
                <mc:Fallback>
                  <p:oleObj name="CorelDRAW 6.0" r:id="rId7" imgW="12700" imgH="12700" progId="">
                    <p:embed/>
                    <p:pic>
                      <p:nvPicPr>
                        <p:cNvPr id="0" name="Picture 292"/>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96" y="3072"/>
                          <a:ext cx="336" cy="4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nvGrpSpPr>
          <p:cNvPr id="17" name="Group 13"/>
          <p:cNvGrpSpPr>
            <a:grpSpLocks/>
          </p:cNvGrpSpPr>
          <p:nvPr/>
        </p:nvGrpSpPr>
        <p:grpSpPr bwMode="auto">
          <a:xfrm>
            <a:off x="3241685" y="1884358"/>
            <a:ext cx="892177" cy="833437"/>
            <a:chOff x="1676" y="1015"/>
            <a:chExt cx="562" cy="525"/>
          </a:xfrm>
        </p:grpSpPr>
        <p:grpSp>
          <p:nvGrpSpPr>
            <p:cNvPr id="18" name="Group 14"/>
            <p:cNvGrpSpPr>
              <a:grpSpLocks noChangeAspect="1"/>
            </p:cNvGrpSpPr>
            <p:nvPr/>
          </p:nvGrpSpPr>
          <p:grpSpPr bwMode="auto">
            <a:xfrm>
              <a:off x="1862" y="1015"/>
              <a:ext cx="265" cy="335"/>
              <a:chOff x="7654" y="3380"/>
              <a:chExt cx="554" cy="754"/>
            </a:xfrm>
          </p:grpSpPr>
          <p:sp>
            <p:nvSpPr>
              <p:cNvPr id="20" name="Oval 15"/>
              <p:cNvSpPr>
                <a:spLocks noChangeAspect="1" noChangeArrowheads="1"/>
              </p:cNvSpPr>
              <p:nvPr/>
            </p:nvSpPr>
            <p:spPr bwMode="auto">
              <a:xfrm>
                <a:off x="7805" y="3380"/>
                <a:ext cx="253" cy="248"/>
              </a:xfrm>
              <a:prstGeom prst="ellipse">
                <a:avLst/>
              </a:prstGeom>
              <a:noFill/>
              <a:ln w="28575">
                <a:solidFill>
                  <a:schemeClr val="tx1"/>
                </a:solidFill>
                <a:round/>
                <a:headEnd/>
                <a:tailEnd/>
              </a:ln>
            </p:spPr>
            <p:txBody>
              <a:bodyPr/>
              <a:lstStyle/>
              <a:p>
                <a:endParaRPr lang="cs-CZ"/>
              </a:p>
            </p:txBody>
          </p:sp>
          <p:sp>
            <p:nvSpPr>
              <p:cNvPr id="21" name="Line 16"/>
              <p:cNvSpPr>
                <a:spLocks noChangeAspect="1" noChangeShapeType="1"/>
              </p:cNvSpPr>
              <p:nvPr/>
            </p:nvSpPr>
            <p:spPr bwMode="auto">
              <a:xfrm>
                <a:off x="7931" y="3630"/>
                <a:ext cx="1" cy="232"/>
              </a:xfrm>
              <a:prstGeom prst="line">
                <a:avLst/>
              </a:prstGeom>
              <a:noFill/>
              <a:ln w="28575">
                <a:solidFill>
                  <a:schemeClr val="tx1"/>
                </a:solidFill>
                <a:round/>
                <a:headEnd/>
                <a:tailEnd/>
              </a:ln>
            </p:spPr>
            <p:txBody>
              <a:bodyPr/>
              <a:lstStyle/>
              <a:p>
                <a:endParaRPr lang="cs-CZ"/>
              </a:p>
            </p:txBody>
          </p:sp>
          <p:sp>
            <p:nvSpPr>
              <p:cNvPr id="22" name="Line 17"/>
              <p:cNvSpPr>
                <a:spLocks noChangeAspect="1" noChangeShapeType="1"/>
              </p:cNvSpPr>
              <p:nvPr/>
            </p:nvSpPr>
            <p:spPr bwMode="auto">
              <a:xfrm>
                <a:off x="7731" y="3695"/>
                <a:ext cx="401" cy="1"/>
              </a:xfrm>
              <a:prstGeom prst="line">
                <a:avLst/>
              </a:prstGeom>
              <a:noFill/>
              <a:ln w="28575">
                <a:solidFill>
                  <a:schemeClr val="tx1"/>
                </a:solidFill>
                <a:round/>
                <a:headEnd/>
                <a:tailEnd/>
              </a:ln>
            </p:spPr>
            <p:txBody>
              <a:bodyPr/>
              <a:lstStyle/>
              <a:p>
                <a:endParaRPr lang="cs-CZ"/>
              </a:p>
            </p:txBody>
          </p:sp>
          <p:sp>
            <p:nvSpPr>
              <p:cNvPr id="23" name="Freeform 18"/>
              <p:cNvSpPr>
                <a:spLocks noChangeAspect="1"/>
              </p:cNvSpPr>
              <p:nvPr/>
            </p:nvSpPr>
            <p:spPr bwMode="auto">
              <a:xfrm>
                <a:off x="7654" y="3862"/>
                <a:ext cx="554" cy="272"/>
              </a:xfrm>
              <a:custGeom>
                <a:avLst/>
                <a:gdLst/>
                <a:ahLst/>
                <a:cxnLst>
                  <a:cxn ang="0">
                    <a:pos x="0" y="54"/>
                  </a:cxn>
                  <a:cxn ang="0">
                    <a:pos x="54" y="0"/>
                  </a:cxn>
                  <a:cxn ang="0">
                    <a:pos x="108" y="54"/>
                  </a:cxn>
                </a:cxnLst>
                <a:rect l="0" t="0" r="r" b="b"/>
                <a:pathLst>
                  <a:path w="108" h="54">
                    <a:moveTo>
                      <a:pt x="0" y="54"/>
                    </a:moveTo>
                    <a:lnTo>
                      <a:pt x="54" y="0"/>
                    </a:lnTo>
                    <a:lnTo>
                      <a:pt x="108" y="54"/>
                    </a:lnTo>
                  </a:path>
                </a:pathLst>
              </a:custGeom>
              <a:noFill/>
              <a:ln w="28575" cmpd="sng">
                <a:solidFill>
                  <a:schemeClr val="tx1"/>
                </a:solidFill>
                <a:prstDash val="solid"/>
                <a:round/>
                <a:headEnd/>
                <a:tailEnd/>
              </a:ln>
            </p:spPr>
            <p:txBody>
              <a:bodyPr/>
              <a:lstStyle/>
              <a:p>
                <a:endParaRPr lang="cs-CZ"/>
              </a:p>
            </p:txBody>
          </p:sp>
        </p:grpSp>
        <p:sp>
          <p:nvSpPr>
            <p:cNvPr id="19" name="Text Box 19"/>
            <p:cNvSpPr txBox="1">
              <a:spLocks noChangeAspect="1" noChangeArrowheads="1"/>
            </p:cNvSpPr>
            <p:nvPr/>
          </p:nvSpPr>
          <p:spPr bwMode="auto">
            <a:xfrm>
              <a:off x="1676" y="1327"/>
              <a:ext cx="562" cy="213"/>
            </a:xfrm>
            <a:prstGeom prst="rect">
              <a:avLst/>
            </a:prstGeom>
            <a:noFill/>
            <a:ln w="28575">
              <a:noFill/>
              <a:miter lim="800000"/>
              <a:headEnd type="none" w="sm" len="sm"/>
              <a:tailEnd type="none" w="lg" len="lg"/>
            </a:ln>
            <a:effectLst/>
          </p:spPr>
          <p:txBody>
            <a:bodyPr wrap="none">
              <a:spAutoFit/>
            </a:bodyPr>
            <a:lstStyle/>
            <a:p>
              <a:pPr algn="ctr">
                <a:spcBef>
                  <a:spcPct val="0"/>
                </a:spcBef>
              </a:pPr>
              <a:r>
                <a:rPr lang="en-US" sz="1600" b="1" dirty="0" smtClean="0"/>
                <a:t>Actor 1</a:t>
              </a:r>
              <a:endParaRPr lang="en-US" sz="1600" dirty="0"/>
            </a:p>
          </p:txBody>
        </p:sp>
      </p:grpSp>
      <p:sp>
        <p:nvSpPr>
          <p:cNvPr id="24" name="Line 24"/>
          <p:cNvSpPr>
            <a:spLocks noChangeShapeType="1"/>
          </p:cNvSpPr>
          <p:nvPr/>
        </p:nvSpPr>
        <p:spPr bwMode="auto">
          <a:xfrm>
            <a:off x="4049719" y="2173283"/>
            <a:ext cx="1174750" cy="4763"/>
          </a:xfrm>
          <a:prstGeom prst="line">
            <a:avLst/>
          </a:prstGeom>
          <a:noFill/>
          <a:ln w="28575">
            <a:solidFill>
              <a:schemeClr val="folHlink"/>
            </a:solidFill>
            <a:round/>
            <a:headEnd type="none" w="sm" len="sm"/>
            <a:tailEnd type="arrow" w="med" len="med"/>
          </a:ln>
          <a:effectLst/>
        </p:spPr>
        <p:txBody>
          <a:bodyPr wrap="none" anchor="ctr"/>
          <a:lstStyle/>
          <a:p>
            <a:endParaRPr lang="cs-CZ"/>
          </a:p>
        </p:txBody>
      </p:sp>
      <p:sp>
        <p:nvSpPr>
          <p:cNvPr id="25" name="Line 25"/>
          <p:cNvSpPr>
            <a:spLocks noChangeShapeType="1"/>
          </p:cNvSpPr>
          <p:nvPr/>
        </p:nvSpPr>
        <p:spPr bwMode="auto">
          <a:xfrm>
            <a:off x="6770694" y="2271708"/>
            <a:ext cx="1184275" cy="260350"/>
          </a:xfrm>
          <a:prstGeom prst="line">
            <a:avLst/>
          </a:prstGeom>
          <a:noFill/>
          <a:ln w="28575">
            <a:solidFill>
              <a:schemeClr val="folHlink"/>
            </a:solidFill>
            <a:round/>
            <a:headEnd type="none" w="sm" len="sm"/>
            <a:tailEnd type="arrow" w="med" len="med"/>
          </a:ln>
          <a:effectLst/>
        </p:spPr>
        <p:txBody>
          <a:bodyPr wrap="none" anchor="ctr"/>
          <a:lstStyle/>
          <a:p>
            <a:endParaRPr lang="cs-CZ"/>
          </a:p>
        </p:txBody>
      </p:sp>
      <p:grpSp>
        <p:nvGrpSpPr>
          <p:cNvPr id="26" name="Group 31"/>
          <p:cNvGrpSpPr>
            <a:grpSpLocks/>
          </p:cNvGrpSpPr>
          <p:nvPr/>
        </p:nvGrpSpPr>
        <p:grpSpPr bwMode="auto">
          <a:xfrm>
            <a:off x="7750186" y="2273296"/>
            <a:ext cx="892177" cy="833438"/>
            <a:chOff x="1624" y="1015"/>
            <a:chExt cx="562" cy="525"/>
          </a:xfrm>
        </p:grpSpPr>
        <p:grpSp>
          <p:nvGrpSpPr>
            <p:cNvPr id="27" name="Group 32"/>
            <p:cNvGrpSpPr>
              <a:grpSpLocks noChangeAspect="1"/>
            </p:cNvGrpSpPr>
            <p:nvPr/>
          </p:nvGrpSpPr>
          <p:grpSpPr bwMode="auto">
            <a:xfrm>
              <a:off x="1862" y="1015"/>
              <a:ext cx="265" cy="335"/>
              <a:chOff x="7654" y="3380"/>
              <a:chExt cx="554" cy="754"/>
            </a:xfrm>
          </p:grpSpPr>
          <p:sp>
            <p:nvSpPr>
              <p:cNvPr id="29" name="Oval 33"/>
              <p:cNvSpPr>
                <a:spLocks noChangeAspect="1" noChangeArrowheads="1"/>
              </p:cNvSpPr>
              <p:nvPr/>
            </p:nvSpPr>
            <p:spPr bwMode="auto">
              <a:xfrm>
                <a:off x="7805" y="3380"/>
                <a:ext cx="253" cy="248"/>
              </a:xfrm>
              <a:prstGeom prst="ellipse">
                <a:avLst/>
              </a:prstGeom>
              <a:noFill/>
              <a:ln w="28575">
                <a:solidFill>
                  <a:schemeClr val="tx1"/>
                </a:solidFill>
                <a:round/>
                <a:headEnd/>
                <a:tailEnd/>
              </a:ln>
            </p:spPr>
            <p:txBody>
              <a:bodyPr/>
              <a:lstStyle/>
              <a:p>
                <a:endParaRPr lang="cs-CZ"/>
              </a:p>
            </p:txBody>
          </p:sp>
          <p:sp>
            <p:nvSpPr>
              <p:cNvPr id="30" name="Line 34"/>
              <p:cNvSpPr>
                <a:spLocks noChangeAspect="1" noChangeShapeType="1"/>
              </p:cNvSpPr>
              <p:nvPr/>
            </p:nvSpPr>
            <p:spPr bwMode="auto">
              <a:xfrm>
                <a:off x="7931" y="3630"/>
                <a:ext cx="1" cy="232"/>
              </a:xfrm>
              <a:prstGeom prst="line">
                <a:avLst/>
              </a:prstGeom>
              <a:noFill/>
              <a:ln w="28575">
                <a:solidFill>
                  <a:schemeClr val="tx1"/>
                </a:solidFill>
                <a:round/>
                <a:headEnd/>
                <a:tailEnd/>
              </a:ln>
            </p:spPr>
            <p:txBody>
              <a:bodyPr/>
              <a:lstStyle/>
              <a:p>
                <a:endParaRPr lang="cs-CZ"/>
              </a:p>
            </p:txBody>
          </p:sp>
          <p:sp>
            <p:nvSpPr>
              <p:cNvPr id="31" name="Line 35"/>
              <p:cNvSpPr>
                <a:spLocks noChangeAspect="1" noChangeShapeType="1"/>
              </p:cNvSpPr>
              <p:nvPr/>
            </p:nvSpPr>
            <p:spPr bwMode="auto">
              <a:xfrm>
                <a:off x="7731" y="3695"/>
                <a:ext cx="401" cy="1"/>
              </a:xfrm>
              <a:prstGeom prst="line">
                <a:avLst/>
              </a:prstGeom>
              <a:noFill/>
              <a:ln w="28575">
                <a:solidFill>
                  <a:schemeClr val="tx1"/>
                </a:solidFill>
                <a:round/>
                <a:headEnd/>
                <a:tailEnd/>
              </a:ln>
            </p:spPr>
            <p:txBody>
              <a:bodyPr/>
              <a:lstStyle/>
              <a:p>
                <a:endParaRPr lang="cs-CZ"/>
              </a:p>
            </p:txBody>
          </p:sp>
          <p:sp>
            <p:nvSpPr>
              <p:cNvPr id="32" name="Freeform 36"/>
              <p:cNvSpPr>
                <a:spLocks noChangeAspect="1"/>
              </p:cNvSpPr>
              <p:nvPr/>
            </p:nvSpPr>
            <p:spPr bwMode="auto">
              <a:xfrm>
                <a:off x="7654" y="3862"/>
                <a:ext cx="554" cy="272"/>
              </a:xfrm>
              <a:custGeom>
                <a:avLst/>
                <a:gdLst/>
                <a:ahLst/>
                <a:cxnLst>
                  <a:cxn ang="0">
                    <a:pos x="0" y="54"/>
                  </a:cxn>
                  <a:cxn ang="0">
                    <a:pos x="54" y="0"/>
                  </a:cxn>
                  <a:cxn ang="0">
                    <a:pos x="108" y="54"/>
                  </a:cxn>
                </a:cxnLst>
                <a:rect l="0" t="0" r="r" b="b"/>
                <a:pathLst>
                  <a:path w="108" h="54">
                    <a:moveTo>
                      <a:pt x="0" y="54"/>
                    </a:moveTo>
                    <a:lnTo>
                      <a:pt x="54" y="0"/>
                    </a:lnTo>
                    <a:lnTo>
                      <a:pt x="108" y="54"/>
                    </a:lnTo>
                  </a:path>
                </a:pathLst>
              </a:custGeom>
              <a:noFill/>
              <a:ln w="28575" cmpd="sng">
                <a:solidFill>
                  <a:schemeClr val="tx1"/>
                </a:solidFill>
                <a:prstDash val="solid"/>
                <a:round/>
                <a:headEnd/>
                <a:tailEnd/>
              </a:ln>
            </p:spPr>
            <p:txBody>
              <a:bodyPr/>
              <a:lstStyle/>
              <a:p>
                <a:endParaRPr lang="cs-CZ"/>
              </a:p>
            </p:txBody>
          </p:sp>
        </p:grpSp>
        <p:sp>
          <p:nvSpPr>
            <p:cNvPr id="28" name="Text Box 37"/>
            <p:cNvSpPr txBox="1">
              <a:spLocks noChangeAspect="1" noChangeArrowheads="1"/>
            </p:cNvSpPr>
            <p:nvPr/>
          </p:nvSpPr>
          <p:spPr bwMode="auto">
            <a:xfrm>
              <a:off x="1624" y="1327"/>
              <a:ext cx="562" cy="213"/>
            </a:xfrm>
            <a:prstGeom prst="rect">
              <a:avLst/>
            </a:prstGeom>
            <a:noFill/>
            <a:ln w="28575">
              <a:noFill/>
              <a:miter lim="800000"/>
              <a:headEnd type="none" w="sm" len="sm"/>
              <a:tailEnd type="none" w="lg" len="lg"/>
            </a:ln>
            <a:effectLst/>
          </p:spPr>
          <p:txBody>
            <a:bodyPr wrap="none">
              <a:spAutoFit/>
            </a:bodyPr>
            <a:lstStyle/>
            <a:p>
              <a:pPr algn="ctr">
                <a:spcBef>
                  <a:spcPct val="0"/>
                </a:spcBef>
              </a:pPr>
              <a:r>
                <a:rPr lang="en-US" sz="1600" b="1" dirty="0"/>
                <a:t>Actor 2</a:t>
              </a:r>
            </a:p>
          </p:txBody>
        </p:sp>
      </p:grpSp>
      <p:grpSp>
        <p:nvGrpSpPr>
          <p:cNvPr id="33" name="Group 38"/>
          <p:cNvGrpSpPr>
            <a:grpSpLocks/>
          </p:cNvGrpSpPr>
          <p:nvPr/>
        </p:nvGrpSpPr>
        <p:grpSpPr bwMode="auto">
          <a:xfrm>
            <a:off x="7839082" y="3898896"/>
            <a:ext cx="892176" cy="833438"/>
            <a:chOff x="1675" y="1015"/>
            <a:chExt cx="562" cy="525"/>
          </a:xfrm>
        </p:grpSpPr>
        <p:grpSp>
          <p:nvGrpSpPr>
            <p:cNvPr id="34" name="Group 39"/>
            <p:cNvGrpSpPr>
              <a:grpSpLocks noChangeAspect="1"/>
            </p:cNvGrpSpPr>
            <p:nvPr/>
          </p:nvGrpSpPr>
          <p:grpSpPr bwMode="auto">
            <a:xfrm>
              <a:off x="1862" y="1015"/>
              <a:ext cx="265" cy="335"/>
              <a:chOff x="7654" y="3380"/>
              <a:chExt cx="554" cy="754"/>
            </a:xfrm>
          </p:grpSpPr>
          <p:sp>
            <p:nvSpPr>
              <p:cNvPr id="36" name="Oval 40"/>
              <p:cNvSpPr>
                <a:spLocks noChangeAspect="1" noChangeArrowheads="1"/>
              </p:cNvSpPr>
              <p:nvPr/>
            </p:nvSpPr>
            <p:spPr bwMode="auto">
              <a:xfrm>
                <a:off x="7805" y="3380"/>
                <a:ext cx="253" cy="248"/>
              </a:xfrm>
              <a:prstGeom prst="ellipse">
                <a:avLst/>
              </a:prstGeom>
              <a:noFill/>
              <a:ln w="28575">
                <a:solidFill>
                  <a:schemeClr val="tx1"/>
                </a:solidFill>
                <a:round/>
                <a:headEnd/>
                <a:tailEnd/>
              </a:ln>
            </p:spPr>
            <p:txBody>
              <a:bodyPr/>
              <a:lstStyle/>
              <a:p>
                <a:endParaRPr lang="cs-CZ"/>
              </a:p>
            </p:txBody>
          </p:sp>
          <p:sp>
            <p:nvSpPr>
              <p:cNvPr id="37" name="Line 41"/>
              <p:cNvSpPr>
                <a:spLocks noChangeAspect="1" noChangeShapeType="1"/>
              </p:cNvSpPr>
              <p:nvPr/>
            </p:nvSpPr>
            <p:spPr bwMode="auto">
              <a:xfrm>
                <a:off x="7931" y="3630"/>
                <a:ext cx="1" cy="232"/>
              </a:xfrm>
              <a:prstGeom prst="line">
                <a:avLst/>
              </a:prstGeom>
              <a:noFill/>
              <a:ln w="28575">
                <a:solidFill>
                  <a:schemeClr val="tx1"/>
                </a:solidFill>
                <a:round/>
                <a:headEnd/>
                <a:tailEnd/>
              </a:ln>
            </p:spPr>
            <p:txBody>
              <a:bodyPr/>
              <a:lstStyle/>
              <a:p>
                <a:endParaRPr lang="cs-CZ"/>
              </a:p>
            </p:txBody>
          </p:sp>
          <p:sp>
            <p:nvSpPr>
              <p:cNvPr id="38" name="Line 42"/>
              <p:cNvSpPr>
                <a:spLocks noChangeAspect="1" noChangeShapeType="1"/>
              </p:cNvSpPr>
              <p:nvPr/>
            </p:nvSpPr>
            <p:spPr bwMode="auto">
              <a:xfrm>
                <a:off x="7731" y="3695"/>
                <a:ext cx="401" cy="1"/>
              </a:xfrm>
              <a:prstGeom prst="line">
                <a:avLst/>
              </a:prstGeom>
              <a:noFill/>
              <a:ln w="28575">
                <a:solidFill>
                  <a:schemeClr val="tx1"/>
                </a:solidFill>
                <a:round/>
                <a:headEnd/>
                <a:tailEnd/>
              </a:ln>
            </p:spPr>
            <p:txBody>
              <a:bodyPr/>
              <a:lstStyle/>
              <a:p>
                <a:endParaRPr lang="cs-CZ"/>
              </a:p>
            </p:txBody>
          </p:sp>
          <p:sp>
            <p:nvSpPr>
              <p:cNvPr id="39" name="Freeform 43"/>
              <p:cNvSpPr>
                <a:spLocks noChangeAspect="1"/>
              </p:cNvSpPr>
              <p:nvPr/>
            </p:nvSpPr>
            <p:spPr bwMode="auto">
              <a:xfrm>
                <a:off x="7654" y="3862"/>
                <a:ext cx="554" cy="272"/>
              </a:xfrm>
              <a:custGeom>
                <a:avLst/>
                <a:gdLst/>
                <a:ahLst/>
                <a:cxnLst>
                  <a:cxn ang="0">
                    <a:pos x="0" y="54"/>
                  </a:cxn>
                  <a:cxn ang="0">
                    <a:pos x="54" y="0"/>
                  </a:cxn>
                  <a:cxn ang="0">
                    <a:pos x="108" y="54"/>
                  </a:cxn>
                </a:cxnLst>
                <a:rect l="0" t="0" r="r" b="b"/>
                <a:pathLst>
                  <a:path w="108" h="54">
                    <a:moveTo>
                      <a:pt x="0" y="54"/>
                    </a:moveTo>
                    <a:lnTo>
                      <a:pt x="54" y="0"/>
                    </a:lnTo>
                    <a:lnTo>
                      <a:pt x="108" y="54"/>
                    </a:lnTo>
                  </a:path>
                </a:pathLst>
              </a:custGeom>
              <a:noFill/>
              <a:ln w="28575" cmpd="sng">
                <a:solidFill>
                  <a:schemeClr val="tx1"/>
                </a:solidFill>
                <a:prstDash val="solid"/>
                <a:round/>
                <a:headEnd/>
                <a:tailEnd/>
              </a:ln>
            </p:spPr>
            <p:txBody>
              <a:bodyPr/>
              <a:lstStyle/>
              <a:p>
                <a:endParaRPr lang="cs-CZ"/>
              </a:p>
            </p:txBody>
          </p:sp>
        </p:grpSp>
        <p:sp>
          <p:nvSpPr>
            <p:cNvPr id="35" name="Text Box 44"/>
            <p:cNvSpPr txBox="1">
              <a:spLocks noChangeAspect="1" noChangeArrowheads="1"/>
            </p:cNvSpPr>
            <p:nvPr/>
          </p:nvSpPr>
          <p:spPr bwMode="auto">
            <a:xfrm>
              <a:off x="1675" y="1327"/>
              <a:ext cx="562" cy="213"/>
            </a:xfrm>
            <a:prstGeom prst="rect">
              <a:avLst/>
            </a:prstGeom>
            <a:noFill/>
            <a:ln w="28575">
              <a:noFill/>
              <a:miter lim="800000"/>
              <a:headEnd type="none" w="sm" len="sm"/>
              <a:tailEnd type="none" w="lg" len="lg"/>
            </a:ln>
            <a:effectLst/>
          </p:spPr>
          <p:txBody>
            <a:bodyPr wrap="none">
              <a:spAutoFit/>
            </a:bodyPr>
            <a:lstStyle/>
            <a:p>
              <a:pPr algn="ctr">
                <a:spcBef>
                  <a:spcPct val="0"/>
                </a:spcBef>
              </a:pPr>
              <a:r>
                <a:rPr lang="en-US" sz="1600" b="1" dirty="0"/>
                <a:t>Actor 3</a:t>
              </a:r>
            </a:p>
          </p:txBody>
        </p:sp>
      </p:grpSp>
      <p:cxnSp>
        <p:nvCxnSpPr>
          <p:cNvPr id="40" name="AutoShape 45"/>
          <p:cNvCxnSpPr>
            <a:cxnSpLocks noChangeShapeType="1"/>
          </p:cNvCxnSpPr>
          <p:nvPr/>
        </p:nvCxnSpPr>
        <p:spPr bwMode="auto">
          <a:xfrm flipV="1">
            <a:off x="1549406" y="2284408"/>
            <a:ext cx="3871913" cy="3078163"/>
          </a:xfrm>
          <a:prstGeom prst="curvedConnector3">
            <a:avLst>
              <a:gd name="adj1" fmla="val 50185"/>
            </a:avLst>
          </a:prstGeom>
          <a:noFill/>
          <a:ln w="28575">
            <a:solidFill>
              <a:schemeClr val="folHlink"/>
            </a:solidFill>
            <a:prstDash val="dash"/>
            <a:round/>
            <a:headEnd/>
            <a:tailEnd/>
          </a:ln>
          <a:effectLst/>
        </p:spPr>
      </p:cxnSp>
      <p:cxnSp>
        <p:nvCxnSpPr>
          <p:cNvPr id="41" name="AutoShape 46"/>
          <p:cNvCxnSpPr>
            <a:cxnSpLocks noChangeShapeType="1"/>
          </p:cNvCxnSpPr>
          <p:nvPr/>
        </p:nvCxnSpPr>
        <p:spPr bwMode="auto">
          <a:xfrm rot="5400000" flipH="1" flipV="1">
            <a:off x="3809147" y="3615462"/>
            <a:ext cx="2114550" cy="1020893"/>
          </a:xfrm>
          <a:prstGeom prst="curvedConnector3">
            <a:avLst>
              <a:gd name="adj1" fmla="val 50000"/>
            </a:avLst>
          </a:prstGeom>
          <a:noFill/>
          <a:ln w="28575">
            <a:solidFill>
              <a:schemeClr val="folHlink"/>
            </a:solidFill>
            <a:prstDash val="dash"/>
            <a:round/>
            <a:headEnd/>
            <a:tailEnd/>
          </a:ln>
          <a:effectLst/>
        </p:spPr>
      </p:cxnSp>
      <p:cxnSp>
        <p:nvCxnSpPr>
          <p:cNvPr id="42" name="AutoShape 47"/>
          <p:cNvCxnSpPr>
            <a:cxnSpLocks noChangeShapeType="1"/>
            <a:stCxn id="16" idx="0"/>
          </p:cNvCxnSpPr>
          <p:nvPr/>
        </p:nvCxnSpPr>
        <p:spPr bwMode="auto">
          <a:xfrm rot="16200000" flipV="1">
            <a:off x="5984885" y="4333870"/>
            <a:ext cx="735009" cy="458787"/>
          </a:xfrm>
          <a:prstGeom prst="curvedConnector3">
            <a:avLst>
              <a:gd name="adj1" fmla="val 50000"/>
            </a:avLst>
          </a:prstGeom>
          <a:noFill/>
          <a:ln w="28575">
            <a:solidFill>
              <a:schemeClr val="folHlink"/>
            </a:solidFill>
            <a:prstDash val="dash"/>
            <a:round/>
            <a:headEnd/>
            <a:tailEnd/>
          </a:ln>
          <a:effectLst/>
        </p:spPr>
      </p:cxnSp>
      <p:grpSp>
        <p:nvGrpSpPr>
          <p:cNvPr id="43" name="Group 48"/>
          <p:cNvGrpSpPr>
            <a:grpSpLocks/>
          </p:cNvGrpSpPr>
          <p:nvPr/>
        </p:nvGrpSpPr>
        <p:grpSpPr bwMode="auto">
          <a:xfrm>
            <a:off x="604844" y="4952995"/>
            <a:ext cx="2597155" cy="1625599"/>
            <a:chOff x="316" y="1722"/>
            <a:chExt cx="1636" cy="1024"/>
          </a:xfrm>
        </p:grpSpPr>
        <p:graphicFrame>
          <p:nvGraphicFramePr>
            <p:cNvPr id="44" name="Object 49"/>
            <p:cNvGraphicFramePr>
              <a:graphicFrameLocks/>
            </p:cNvGraphicFramePr>
            <p:nvPr/>
          </p:nvGraphicFramePr>
          <p:xfrm>
            <a:off x="563" y="1722"/>
            <a:ext cx="336" cy="432"/>
          </p:xfrm>
          <a:graphic>
            <a:graphicData uri="http://schemas.openxmlformats.org/presentationml/2006/ole">
              <mc:AlternateContent xmlns:mc="http://schemas.openxmlformats.org/markup-compatibility/2006">
                <mc:Choice xmlns:v="urn:schemas-microsoft-com:vml" Requires="v">
                  <p:oleObj spid="_x0000_s2357" name="CorelDRAW 6.0" r:id="rId8" imgW="12700" imgH="12700" progId="">
                    <p:embed/>
                  </p:oleObj>
                </mc:Choice>
                <mc:Fallback>
                  <p:oleObj name="CorelDRAW 6.0" r:id="rId8" imgW="12700" imgH="12700" progId="">
                    <p:embed/>
                    <p:pic>
                      <p:nvPicPr>
                        <p:cNvPr id="0" name="Picture 293"/>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3" y="1722"/>
                          <a:ext cx="336" cy="4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5" name="Rectangle 50"/>
            <p:cNvSpPr>
              <a:spLocks noChangeArrowheads="1"/>
            </p:cNvSpPr>
            <p:nvPr/>
          </p:nvSpPr>
          <p:spPr bwMode="auto">
            <a:xfrm>
              <a:off x="316" y="2172"/>
              <a:ext cx="1636" cy="574"/>
            </a:xfrm>
            <a:prstGeom prst="rect">
              <a:avLst/>
            </a:prstGeom>
            <a:noFill/>
            <a:ln w="9525">
              <a:noFill/>
              <a:miter lim="800000"/>
              <a:headEnd/>
              <a:tailEnd/>
            </a:ln>
            <a:effectLst/>
          </p:spPr>
          <p:txBody>
            <a:bodyPr wrap="none" lIns="77788" tIns="39688" rIns="77788" bIns="39688">
              <a:spAutoFit/>
            </a:bodyPr>
            <a:lstStyle/>
            <a:p>
              <a:pPr defTabSz="661988">
                <a:spcBef>
                  <a:spcPct val="0"/>
                </a:spcBef>
              </a:pPr>
              <a:r>
                <a:rPr lang="en-US" sz="1800" dirty="0" smtClean="0"/>
                <a:t>Use Case Description1</a:t>
              </a:r>
              <a:endParaRPr lang="cs-CZ" sz="1800" dirty="0" smtClean="0"/>
            </a:p>
            <a:p>
              <a:pPr defTabSz="661988">
                <a:spcBef>
                  <a:spcPct val="0"/>
                </a:spcBef>
              </a:pPr>
              <a:r>
                <a:rPr lang="en-US" sz="1800" dirty="0" smtClean="0"/>
                <a:t>- General Description</a:t>
              </a:r>
              <a:endParaRPr lang="en-US" sz="1800" dirty="0"/>
            </a:p>
            <a:p>
              <a:pPr defTabSz="661988">
                <a:spcBef>
                  <a:spcPct val="0"/>
                </a:spcBef>
              </a:pPr>
              <a:r>
                <a:rPr lang="en-US" sz="1800" dirty="0" smtClean="0"/>
                <a:t>- Scenario</a:t>
              </a:r>
              <a:endParaRPr lang="en-US" sz="1800" strike="sngStrike" dirty="0"/>
            </a:p>
          </p:txBody>
        </p:sp>
      </p:grpSp>
      <p:sp>
        <p:nvSpPr>
          <p:cNvPr id="46" name="Rectangle 53"/>
          <p:cNvSpPr>
            <a:spLocks noChangeArrowheads="1"/>
          </p:cNvSpPr>
          <p:nvPr/>
        </p:nvSpPr>
        <p:spPr bwMode="auto">
          <a:xfrm>
            <a:off x="5715008" y="1285860"/>
            <a:ext cx="926537" cy="357150"/>
          </a:xfrm>
          <a:prstGeom prst="rect">
            <a:avLst/>
          </a:prstGeom>
          <a:noFill/>
          <a:ln w="9525">
            <a:noFill/>
            <a:miter lim="800000"/>
            <a:headEnd/>
            <a:tailEnd/>
          </a:ln>
          <a:effectLst/>
        </p:spPr>
        <p:txBody>
          <a:bodyPr wrap="none" lIns="77788" tIns="39688" rIns="77788" bIns="39688">
            <a:spAutoFit/>
          </a:bodyPr>
          <a:lstStyle/>
          <a:p>
            <a:pPr>
              <a:spcBef>
                <a:spcPct val="0"/>
              </a:spcBef>
            </a:pPr>
            <a:r>
              <a:rPr lang="en-US" dirty="0" smtClean="0"/>
              <a:t>System</a:t>
            </a:r>
            <a:endParaRPr lang="en-US" dirty="0"/>
          </a:p>
        </p:txBody>
      </p:sp>
      <p:sp>
        <p:nvSpPr>
          <p:cNvPr id="47" name="Line 54"/>
          <p:cNvSpPr>
            <a:spLocks noChangeShapeType="1"/>
          </p:cNvSpPr>
          <p:nvPr/>
        </p:nvSpPr>
        <p:spPr bwMode="auto">
          <a:xfrm flipH="1">
            <a:off x="6761169" y="2928933"/>
            <a:ext cx="1047750" cy="120650"/>
          </a:xfrm>
          <a:prstGeom prst="line">
            <a:avLst/>
          </a:prstGeom>
          <a:noFill/>
          <a:ln w="28575">
            <a:solidFill>
              <a:schemeClr val="folHlink"/>
            </a:solidFill>
            <a:round/>
            <a:headEnd/>
            <a:tailEnd type="arrow" w="med" len="med"/>
          </a:ln>
          <a:effectLst/>
        </p:spPr>
        <p:txBody>
          <a:bodyPr lIns="107950" tIns="53975" rIns="107950" bIns="53975"/>
          <a:lstStyle/>
          <a:p>
            <a:endParaRPr lang="cs-CZ"/>
          </a:p>
        </p:txBody>
      </p:sp>
      <p:sp>
        <p:nvSpPr>
          <p:cNvPr id="48" name="Line 55"/>
          <p:cNvSpPr>
            <a:spLocks noChangeShapeType="1"/>
          </p:cNvSpPr>
          <p:nvPr/>
        </p:nvSpPr>
        <p:spPr bwMode="auto">
          <a:xfrm flipH="1" flipV="1">
            <a:off x="6848481" y="3949696"/>
            <a:ext cx="1185863" cy="204787"/>
          </a:xfrm>
          <a:prstGeom prst="line">
            <a:avLst/>
          </a:prstGeom>
          <a:noFill/>
          <a:ln w="28575">
            <a:solidFill>
              <a:schemeClr val="folHlink"/>
            </a:solidFill>
            <a:round/>
            <a:headEnd/>
            <a:tailEnd type="arrow" w="med" len="med"/>
          </a:ln>
          <a:effectLst/>
        </p:spPr>
        <p:txBody>
          <a:bodyPr lIns="107950" tIns="53975" rIns="107950" bIns="53975"/>
          <a:lstStyle/>
          <a:p>
            <a:endParaRPr lang="cs-CZ"/>
          </a:p>
        </p:txBody>
      </p:sp>
    </p:spTree>
    <p:extLst>
      <p:ext uri="{BB962C8B-B14F-4D97-AF65-F5344CB8AC3E}">
        <p14:creationId xmlns:p14="http://schemas.microsoft.com/office/powerpoint/2010/main" val="1852191407"/>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p:cTn id="7" dur="2000" fill="hold"/>
                                        <p:tgtEl>
                                          <p:spTgt spid="2"/>
                                        </p:tgtEl>
                                        <p:attrNameLst>
                                          <p:attrName>ppt_x</p:attrName>
                                        </p:attrNameLst>
                                      </p:cBhvr>
                                      <p:tavLst>
                                        <p:tav tm="0">
                                          <p:val>
                                            <p:strVal val="#ppt_x"/>
                                          </p:val>
                                        </p:tav>
                                        <p:tav tm="50000">
                                          <p:val>
                                            <p:strVal val="#ppt_x+.1"/>
                                          </p:val>
                                        </p:tav>
                                        <p:tav tm="100000">
                                          <p:val>
                                            <p:strVal val="#ppt_x"/>
                                          </p:val>
                                        </p:tav>
                                      </p:tavLst>
                                    </p:anim>
                                    <p:anim calcmode="lin" valueType="num">
                                      <p:cBhvr>
                                        <p:cTn id="8" dur="2000" fill="hold"/>
                                        <p:tgtEl>
                                          <p:spTgt spid="2"/>
                                        </p:tgtEl>
                                        <p:attrNameLst>
                                          <p:attrName>ppt_y</p:attrName>
                                        </p:attrNameLst>
                                      </p:cBhvr>
                                      <p:tavLst>
                                        <p:tav tm="0">
                                          <p:val>
                                            <p:strVal val="#ppt_y"/>
                                          </p:val>
                                        </p:tav>
                                        <p:tav tm="100000">
                                          <p:val>
                                            <p:strVal val="#ppt_y"/>
                                          </p:val>
                                        </p:tav>
                                      </p:tavLst>
                                    </p:anim>
                                    <p:anim calcmode="lin" valueType="num">
                                      <p:cBhvr>
                                        <p:cTn id="9" dur="2000" fill="hold"/>
                                        <p:tgtEl>
                                          <p:spTgt spid="2"/>
                                        </p:tgtEl>
                                        <p:attrNameLst>
                                          <p:attrName>ppt_h</p:attrName>
                                        </p:attrNameLst>
                                      </p:cBhvr>
                                      <p:tavLst>
                                        <p:tav tm="0">
                                          <p:val>
                                            <p:strVal val="#ppt_h/10"/>
                                          </p:val>
                                        </p:tav>
                                        <p:tav tm="50000">
                                          <p:val>
                                            <p:strVal val="#ppt_h+.01"/>
                                          </p:val>
                                        </p:tav>
                                        <p:tav tm="100000">
                                          <p:val>
                                            <p:strVal val="#ppt_h"/>
                                          </p:val>
                                        </p:tav>
                                      </p:tavLst>
                                    </p:anim>
                                    <p:anim calcmode="lin" valueType="num">
                                      <p:cBhvr>
                                        <p:cTn id="10" dur="2000" fill="hold"/>
                                        <p:tgtEl>
                                          <p:spTgt spid="2"/>
                                        </p:tgtEl>
                                        <p:attrNameLst>
                                          <p:attrName>ppt_w</p:attrName>
                                        </p:attrNameLst>
                                      </p:cBhvr>
                                      <p:tavLst>
                                        <p:tav tm="0">
                                          <p:val>
                                            <p:strVal val="#ppt_w/10"/>
                                          </p:val>
                                        </p:tav>
                                        <p:tav tm="50000">
                                          <p:val>
                                            <p:strVal val="#ppt_w+.01"/>
                                          </p:val>
                                        </p:tav>
                                        <p:tav tm="100000">
                                          <p:val>
                                            <p:strVal val="#ppt_w"/>
                                          </p:val>
                                        </p:tav>
                                      </p:tavLst>
                                    </p:anim>
                                    <p:animEffect transition="in" filter="fade">
                                      <p:cBhvr>
                                        <p:cTn id="11" dur="2000" tmFilter="0,0; .5, 1; 1, 1"/>
                                        <p:tgtEl>
                                          <p:spTgt spid="2"/>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20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2000"/>
                                        <p:tgtEl>
                                          <p:spTgt spid="4"/>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2000"/>
                                        <p:tgtEl>
                                          <p:spTgt spid="5"/>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2000"/>
                                        <p:tgtEl>
                                          <p:spTgt spid="6"/>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fade">
                                      <p:cBhvr>
                                        <p:cTn id="30" dur="2000"/>
                                        <p:tgtEl>
                                          <p:spTgt spid="7"/>
                                        </p:tgtEl>
                                      </p:cBhvr>
                                    </p:animEffect>
                                  </p:childTnLst>
                                </p:cTn>
                              </p:par>
                              <p:par>
                                <p:cTn id="31" presetID="10" presetClass="entr" presetSubtype="0" fill="hold" nodeType="withEffect">
                                  <p:stCondLst>
                                    <p:cond delay="0"/>
                                  </p:stCondLst>
                                  <p:childTnLst>
                                    <p:set>
                                      <p:cBhvr>
                                        <p:cTn id="32" dur="1" fill="hold">
                                          <p:stCondLst>
                                            <p:cond delay="0"/>
                                          </p:stCondLst>
                                        </p:cTn>
                                        <p:tgtEl>
                                          <p:spTgt spid="17"/>
                                        </p:tgtEl>
                                        <p:attrNameLst>
                                          <p:attrName>style.visibility</p:attrName>
                                        </p:attrNameLst>
                                      </p:cBhvr>
                                      <p:to>
                                        <p:strVal val="visible"/>
                                      </p:to>
                                    </p:set>
                                    <p:animEffect transition="in" filter="fade">
                                      <p:cBhvr>
                                        <p:cTn id="33" dur="2000"/>
                                        <p:tgtEl>
                                          <p:spTgt spid="17"/>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4"/>
                                        </p:tgtEl>
                                        <p:attrNameLst>
                                          <p:attrName>style.visibility</p:attrName>
                                        </p:attrNameLst>
                                      </p:cBhvr>
                                      <p:to>
                                        <p:strVal val="visible"/>
                                      </p:to>
                                    </p:set>
                                    <p:animEffect transition="in" filter="fade">
                                      <p:cBhvr>
                                        <p:cTn id="36" dur="2000"/>
                                        <p:tgtEl>
                                          <p:spTgt spid="24"/>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5"/>
                                        </p:tgtEl>
                                        <p:attrNameLst>
                                          <p:attrName>style.visibility</p:attrName>
                                        </p:attrNameLst>
                                      </p:cBhvr>
                                      <p:to>
                                        <p:strVal val="visible"/>
                                      </p:to>
                                    </p:set>
                                    <p:animEffect transition="in" filter="fade">
                                      <p:cBhvr>
                                        <p:cTn id="39" dur="2000"/>
                                        <p:tgtEl>
                                          <p:spTgt spid="25"/>
                                        </p:tgtEl>
                                      </p:cBhvr>
                                    </p:animEffect>
                                  </p:childTnLst>
                                </p:cTn>
                              </p:par>
                              <p:par>
                                <p:cTn id="40" presetID="10" presetClass="entr" presetSubtype="0" fill="hold" nodeType="withEffect">
                                  <p:stCondLst>
                                    <p:cond delay="0"/>
                                  </p:stCondLst>
                                  <p:childTnLst>
                                    <p:set>
                                      <p:cBhvr>
                                        <p:cTn id="41" dur="1" fill="hold">
                                          <p:stCondLst>
                                            <p:cond delay="0"/>
                                          </p:stCondLst>
                                        </p:cTn>
                                        <p:tgtEl>
                                          <p:spTgt spid="26"/>
                                        </p:tgtEl>
                                        <p:attrNameLst>
                                          <p:attrName>style.visibility</p:attrName>
                                        </p:attrNameLst>
                                      </p:cBhvr>
                                      <p:to>
                                        <p:strVal val="visible"/>
                                      </p:to>
                                    </p:set>
                                    <p:animEffect transition="in" filter="fade">
                                      <p:cBhvr>
                                        <p:cTn id="42" dur="2000"/>
                                        <p:tgtEl>
                                          <p:spTgt spid="26"/>
                                        </p:tgtEl>
                                      </p:cBhvr>
                                    </p:animEffect>
                                  </p:childTnLst>
                                </p:cTn>
                              </p:par>
                              <p:par>
                                <p:cTn id="43" presetID="10" presetClass="entr" presetSubtype="0" fill="hold" nodeType="withEffect">
                                  <p:stCondLst>
                                    <p:cond delay="0"/>
                                  </p:stCondLst>
                                  <p:childTnLst>
                                    <p:set>
                                      <p:cBhvr>
                                        <p:cTn id="44" dur="1" fill="hold">
                                          <p:stCondLst>
                                            <p:cond delay="0"/>
                                          </p:stCondLst>
                                        </p:cTn>
                                        <p:tgtEl>
                                          <p:spTgt spid="33"/>
                                        </p:tgtEl>
                                        <p:attrNameLst>
                                          <p:attrName>style.visibility</p:attrName>
                                        </p:attrNameLst>
                                      </p:cBhvr>
                                      <p:to>
                                        <p:strVal val="visible"/>
                                      </p:to>
                                    </p:set>
                                    <p:animEffect transition="in" filter="fade">
                                      <p:cBhvr>
                                        <p:cTn id="45" dur="2000"/>
                                        <p:tgtEl>
                                          <p:spTgt spid="33"/>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46"/>
                                        </p:tgtEl>
                                        <p:attrNameLst>
                                          <p:attrName>style.visibility</p:attrName>
                                        </p:attrNameLst>
                                      </p:cBhvr>
                                      <p:to>
                                        <p:strVal val="visible"/>
                                      </p:to>
                                    </p:set>
                                    <p:animEffect transition="in" filter="fade">
                                      <p:cBhvr>
                                        <p:cTn id="48" dur="2000"/>
                                        <p:tgtEl>
                                          <p:spTgt spid="46"/>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47"/>
                                        </p:tgtEl>
                                        <p:attrNameLst>
                                          <p:attrName>style.visibility</p:attrName>
                                        </p:attrNameLst>
                                      </p:cBhvr>
                                      <p:to>
                                        <p:strVal val="visible"/>
                                      </p:to>
                                    </p:set>
                                    <p:animEffect transition="in" filter="fade">
                                      <p:cBhvr>
                                        <p:cTn id="51" dur="2000"/>
                                        <p:tgtEl>
                                          <p:spTgt spid="47"/>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48"/>
                                        </p:tgtEl>
                                        <p:attrNameLst>
                                          <p:attrName>style.visibility</p:attrName>
                                        </p:attrNameLst>
                                      </p:cBhvr>
                                      <p:to>
                                        <p:strVal val="visible"/>
                                      </p:to>
                                    </p:set>
                                    <p:animEffect transition="in" filter="fade">
                                      <p:cBhvr>
                                        <p:cTn id="54" dur="2000"/>
                                        <p:tgtEl>
                                          <p:spTgt spid="48"/>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11"/>
                                        </p:tgtEl>
                                        <p:attrNameLst>
                                          <p:attrName>style.visibility</p:attrName>
                                        </p:attrNameLst>
                                      </p:cBhvr>
                                      <p:to>
                                        <p:strVal val="visible"/>
                                      </p:to>
                                    </p:set>
                                    <p:animEffect transition="in" filter="fade">
                                      <p:cBhvr>
                                        <p:cTn id="59" dur="2000"/>
                                        <p:tgtEl>
                                          <p:spTgt spid="11"/>
                                        </p:tgtEl>
                                      </p:cBhvr>
                                    </p:animEffect>
                                  </p:childTnLst>
                                </p:cTn>
                              </p:par>
                              <p:par>
                                <p:cTn id="60" presetID="10" presetClass="entr" presetSubtype="0" fill="hold" nodeType="withEffect">
                                  <p:stCondLst>
                                    <p:cond delay="0"/>
                                  </p:stCondLst>
                                  <p:childTnLst>
                                    <p:set>
                                      <p:cBhvr>
                                        <p:cTn id="61" dur="1" fill="hold">
                                          <p:stCondLst>
                                            <p:cond delay="0"/>
                                          </p:stCondLst>
                                        </p:cTn>
                                        <p:tgtEl>
                                          <p:spTgt spid="14"/>
                                        </p:tgtEl>
                                        <p:attrNameLst>
                                          <p:attrName>style.visibility</p:attrName>
                                        </p:attrNameLst>
                                      </p:cBhvr>
                                      <p:to>
                                        <p:strVal val="visible"/>
                                      </p:to>
                                    </p:set>
                                    <p:animEffect transition="in" filter="fade">
                                      <p:cBhvr>
                                        <p:cTn id="62" dur="2000"/>
                                        <p:tgtEl>
                                          <p:spTgt spid="14"/>
                                        </p:tgtEl>
                                      </p:cBhvr>
                                    </p:animEffect>
                                  </p:childTnLst>
                                </p:cTn>
                              </p:par>
                              <p:par>
                                <p:cTn id="63" presetID="10" presetClass="entr" presetSubtype="0" fill="hold" nodeType="withEffect">
                                  <p:stCondLst>
                                    <p:cond delay="0"/>
                                  </p:stCondLst>
                                  <p:childTnLst>
                                    <p:set>
                                      <p:cBhvr>
                                        <p:cTn id="64" dur="1" fill="hold">
                                          <p:stCondLst>
                                            <p:cond delay="0"/>
                                          </p:stCondLst>
                                        </p:cTn>
                                        <p:tgtEl>
                                          <p:spTgt spid="43"/>
                                        </p:tgtEl>
                                        <p:attrNameLst>
                                          <p:attrName>style.visibility</p:attrName>
                                        </p:attrNameLst>
                                      </p:cBhvr>
                                      <p:to>
                                        <p:strVal val="visible"/>
                                      </p:to>
                                    </p:set>
                                    <p:animEffect transition="in" filter="fade">
                                      <p:cBhvr>
                                        <p:cTn id="65" dur="2000"/>
                                        <p:tgtEl>
                                          <p:spTgt spid="43"/>
                                        </p:tgtEl>
                                      </p:cBhvr>
                                    </p:animEffect>
                                  </p:childTnLst>
                                </p:cTn>
                              </p:par>
                              <p:par>
                                <p:cTn id="66" presetID="10" presetClass="entr" presetSubtype="0" fill="hold" nodeType="withEffect">
                                  <p:stCondLst>
                                    <p:cond delay="0"/>
                                  </p:stCondLst>
                                  <p:childTnLst>
                                    <p:set>
                                      <p:cBhvr>
                                        <p:cTn id="67" dur="1" fill="hold">
                                          <p:stCondLst>
                                            <p:cond delay="0"/>
                                          </p:stCondLst>
                                        </p:cTn>
                                        <p:tgtEl>
                                          <p:spTgt spid="40"/>
                                        </p:tgtEl>
                                        <p:attrNameLst>
                                          <p:attrName>style.visibility</p:attrName>
                                        </p:attrNameLst>
                                      </p:cBhvr>
                                      <p:to>
                                        <p:strVal val="visible"/>
                                      </p:to>
                                    </p:set>
                                    <p:animEffect transition="in" filter="fade">
                                      <p:cBhvr>
                                        <p:cTn id="68" dur="2000"/>
                                        <p:tgtEl>
                                          <p:spTgt spid="40"/>
                                        </p:tgtEl>
                                      </p:cBhvr>
                                    </p:animEffect>
                                  </p:childTnLst>
                                </p:cTn>
                              </p:par>
                              <p:par>
                                <p:cTn id="69" presetID="10" presetClass="entr" presetSubtype="0" fill="hold" nodeType="withEffect">
                                  <p:stCondLst>
                                    <p:cond delay="0"/>
                                  </p:stCondLst>
                                  <p:childTnLst>
                                    <p:set>
                                      <p:cBhvr>
                                        <p:cTn id="70" dur="1" fill="hold">
                                          <p:stCondLst>
                                            <p:cond delay="0"/>
                                          </p:stCondLst>
                                        </p:cTn>
                                        <p:tgtEl>
                                          <p:spTgt spid="41"/>
                                        </p:tgtEl>
                                        <p:attrNameLst>
                                          <p:attrName>style.visibility</p:attrName>
                                        </p:attrNameLst>
                                      </p:cBhvr>
                                      <p:to>
                                        <p:strVal val="visible"/>
                                      </p:to>
                                    </p:set>
                                    <p:animEffect transition="in" filter="fade">
                                      <p:cBhvr>
                                        <p:cTn id="71" dur="2000"/>
                                        <p:tgtEl>
                                          <p:spTgt spid="41"/>
                                        </p:tgtEl>
                                      </p:cBhvr>
                                    </p:animEffect>
                                  </p:childTnLst>
                                </p:cTn>
                              </p:par>
                              <p:par>
                                <p:cTn id="72" presetID="10" presetClass="entr" presetSubtype="0" fill="hold" nodeType="withEffect">
                                  <p:stCondLst>
                                    <p:cond delay="0"/>
                                  </p:stCondLst>
                                  <p:childTnLst>
                                    <p:set>
                                      <p:cBhvr>
                                        <p:cTn id="73" dur="1" fill="hold">
                                          <p:stCondLst>
                                            <p:cond delay="0"/>
                                          </p:stCondLst>
                                        </p:cTn>
                                        <p:tgtEl>
                                          <p:spTgt spid="42"/>
                                        </p:tgtEl>
                                        <p:attrNameLst>
                                          <p:attrName>style.visibility</p:attrName>
                                        </p:attrNameLst>
                                      </p:cBhvr>
                                      <p:to>
                                        <p:strVal val="visible"/>
                                      </p:to>
                                    </p:set>
                                    <p:animEffect transition="in" filter="fade">
                                      <p:cBhvr>
                                        <p:cTn id="74" dur="20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animBg="1"/>
      <p:bldP spid="5" grpId="0" animBg="1"/>
      <p:bldP spid="6" grpId="0" animBg="1"/>
      <p:bldP spid="7" grpId="0" animBg="1"/>
      <p:bldP spid="24" grpId="0" animBg="1"/>
      <p:bldP spid="25" grpId="0" animBg="1"/>
      <p:bldP spid="46" grpId="0"/>
      <p:bldP spid="47" grpId="0" animBg="1"/>
      <p:bldP spid="48" grpId="0" animBg="1"/>
    </p:bld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title"/>
          </p:nvPr>
        </p:nvSpPr>
        <p:spPr/>
        <p:txBody>
          <a:bodyPr>
            <a:normAutofit fontScale="90000"/>
          </a:bodyPr>
          <a:lstStyle/>
          <a:p>
            <a:r>
              <a:rPr lang="en-US" dirty="0" smtClean="0"/>
              <a:t>Use Case Scenario – Activity Diagram</a:t>
            </a:r>
            <a:endParaRPr lang="cs-CZ" dirty="0"/>
          </a:p>
        </p:txBody>
      </p:sp>
      <p:graphicFrame>
        <p:nvGraphicFramePr>
          <p:cNvPr id="4" name="Zástupný symbol pro obsah 3"/>
          <p:cNvGraphicFramePr>
            <a:graphicFrameLocks noGrp="1" noChangeAspect="1"/>
          </p:cNvGraphicFramePr>
          <p:nvPr>
            <p:ph idx="1"/>
          </p:nvPr>
        </p:nvGraphicFramePr>
        <p:xfrm>
          <a:off x="2271646" y="1600200"/>
          <a:ext cx="4600708" cy="4876800"/>
        </p:xfrm>
        <a:graphic>
          <a:graphicData uri="http://schemas.openxmlformats.org/presentationml/2006/ole">
            <mc:AlternateContent xmlns:mc="http://schemas.openxmlformats.org/markup-compatibility/2006">
              <mc:Choice xmlns:v="urn:schemas-microsoft-com:vml" Requires="v">
                <p:oleObj spid="_x0000_s31766" name="Visio" r:id="rId4" imgW="5977890" imgH="6337935" progId="">
                  <p:embed/>
                </p:oleObj>
              </mc:Choice>
              <mc:Fallback>
                <p:oleObj name="Visio" r:id="rId4" imgW="5977890" imgH="6337935" progId="">
                  <p:embed/>
                  <p:pic>
                    <p:nvPicPr>
                      <p:cNvPr id="0" name="Picture 18"/>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71646" y="1600200"/>
                        <a:ext cx="4600708" cy="487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346563518"/>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title"/>
          </p:nvPr>
        </p:nvSpPr>
        <p:spPr/>
        <p:txBody>
          <a:bodyPr>
            <a:normAutofit/>
          </a:bodyPr>
          <a:lstStyle/>
          <a:p>
            <a:r>
              <a:rPr lang="en-US" dirty="0" smtClean="0"/>
              <a:t>Use Case Model - Basic Elements</a:t>
            </a:r>
            <a:endParaRPr lang="cs-CZ" dirty="0"/>
          </a:p>
        </p:txBody>
      </p:sp>
      <p:sp>
        <p:nvSpPr>
          <p:cNvPr id="3" name="Zástupný symbol pro obsah 2"/>
          <p:cNvSpPr>
            <a:spLocks noGrp="1"/>
          </p:cNvSpPr>
          <p:nvPr>
            <p:ph idx="1"/>
          </p:nvPr>
        </p:nvSpPr>
        <p:spPr>
          <a:xfrm>
            <a:off x="457200" y="1600200"/>
            <a:ext cx="8229600" cy="4972072"/>
          </a:xfrm>
        </p:spPr>
        <p:txBody>
          <a:bodyPr/>
          <a:lstStyle/>
          <a:p>
            <a:endParaRPr lang="en-US" dirty="0" smtClean="0"/>
          </a:p>
          <a:p>
            <a:r>
              <a:rPr lang="en-US" dirty="0" smtClean="0"/>
              <a:t>The basic elements are</a:t>
            </a:r>
          </a:p>
          <a:p>
            <a:endParaRPr lang="cs-CZ" dirty="0" smtClean="0"/>
          </a:p>
          <a:p>
            <a:pPr lvl="1"/>
            <a:r>
              <a:rPr lang="en-US" dirty="0" smtClean="0"/>
              <a:t>Actor</a:t>
            </a:r>
            <a:r>
              <a:rPr lang="cs-CZ" dirty="0" smtClean="0"/>
              <a:t> – </a:t>
            </a:r>
            <a:r>
              <a:rPr lang="en-US" dirty="0" smtClean="0"/>
              <a:t>somebody or something that interacts with the system</a:t>
            </a:r>
            <a:endParaRPr lang="cs-CZ" dirty="0" smtClean="0"/>
          </a:p>
          <a:p>
            <a:pPr lvl="1"/>
            <a:endParaRPr lang="cs-CZ" dirty="0" smtClean="0"/>
          </a:p>
          <a:p>
            <a:pPr lvl="1"/>
            <a:endParaRPr lang="cs-CZ" dirty="0" smtClean="0"/>
          </a:p>
          <a:p>
            <a:pPr lvl="3"/>
            <a:endParaRPr lang="en-US" dirty="0" smtClean="0"/>
          </a:p>
          <a:p>
            <a:pPr lvl="3"/>
            <a:endParaRPr lang="en-US" dirty="0"/>
          </a:p>
          <a:p>
            <a:pPr lvl="3"/>
            <a:endParaRPr lang="en-US" dirty="0" smtClean="0"/>
          </a:p>
        </p:txBody>
      </p:sp>
      <p:grpSp>
        <p:nvGrpSpPr>
          <p:cNvPr id="5" name="Skupina 4"/>
          <p:cNvGrpSpPr/>
          <p:nvPr/>
        </p:nvGrpSpPr>
        <p:grpSpPr>
          <a:xfrm>
            <a:off x="4129526" y="3915577"/>
            <a:ext cx="1285884" cy="1199009"/>
            <a:chOff x="4129526" y="3915577"/>
            <a:chExt cx="1285884" cy="1199009"/>
          </a:xfrm>
        </p:grpSpPr>
        <p:grpSp>
          <p:nvGrpSpPr>
            <p:cNvPr id="4" name="Group 47"/>
            <p:cNvGrpSpPr>
              <a:grpSpLocks/>
            </p:cNvGrpSpPr>
            <p:nvPr/>
          </p:nvGrpSpPr>
          <p:grpSpPr bwMode="auto">
            <a:xfrm>
              <a:off x="4168996" y="3915577"/>
              <a:ext cx="674688" cy="752475"/>
              <a:chOff x="1201" y="1082"/>
              <a:chExt cx="425" cy="474"/>
            </a:xfrm>
            <a:noFill/>
          </p:grpSpPr>
          <p:sp>
            <p:nvSpPr>
              <p:cNvPr id="6" name="Freeform 30"/>
              <p:cNvSpPr>
                <a:spLocks/>
              </p:cNvSpPr>
              <p:nvPr/>
            </p:nvSpPr>
            <p:spPr bwMode="auto">
              <a:xfrm>
                <a:off x="1317" y="1082"/>
                <a:ext cx="203" cy="158"/>
              </a:xfrm>
              <a:custGeom>
                <a:avLst/>
                <a:gdLst/>
                <a:ahLst/>
                <a:cxnLst>
                  <a:cxn ang="0">
                    <a:pos x="101" y="0"/>
                  </a:cxn>
                  <a:cxn ang="0">
                    <a:pos x="121" y="0"/>
                  </a:cxn>
                  <a:cxn ang="0">
                    <a:pos x="140" y="4"/>
                  </a:cxn>
                  <a:cxn ang="0">
                    <a:pos x="155" y="12"/>
                  </a:cxn>
                  <a:cxn ang="0">
                    <a:pos x="169" y="23"/>
                  </a:cxn>
                  <a:cxn ang="0">
                    <a:pos x="183" y="35"/>
                  </a:cxn>
                  <a:cxn ang="0">
                    <a:pos x="193" y="47"/>
                  </a:cxn>
                  <a:cxn ang="0">
                    <a:pos x="198" y="62"/>
                  </a:cxn>
                  <a:cxn ang="0">
                    <a:pos x="203" y="81"/>
                  </a:cxn>
                  <a:cxn ang="0">
                    <a:pos x="198" y="97"/>
                  </a:cxn>
                  <a:cxn ang="0">
                    <a:pos x="193" y="112"/>
                  </a:cxn>
                  <a:cxn ang="0">
                    <a:pos x="183" y="124"/>
                  </a:cxn>
                  <a:cxn ang="0">
                    <a:pos x="169" y="135"/>
                  </a:cxn>
                  <a:cxn ang="0">
                    <a:pos x="155" y="147"/>
                  </a:cxn>
                  <a:cxn ang="0">
                    <a:pos x="140" y="154"/>
                  </a:cxn>
                  <a:cxn ang="0">
                    <a:pos x="121" y="158"/>
                  </a:cxn>
                  <a:cxn ang="0">
                    <a:pos x="101" y="158"/>
                  </a:cxn>
                  <a:cxn ang="0">
                    <a:pos x="77" y="158"/>
                  </a:cxn>
                  <a:cxn ang="0">
                    <a:pos x="58" y="154"/>
                  </a:cxn>
                  <a:cxn ang="0">
                    <a:pos x="43" y="147"/>
                  </a:cxn>
                  <a:cxn ang="0">
                    <a:pos x="29" y="135"/>
                  </a:cxn>
                  <a:cxn ang="0">
                    <a:pos x="14" y="124"/>
                  </a:cxn>
                  <a:cxn ang="0">
                    <a:pos x="5" y="112"/>
                  </a:cxn>
                  <a:cxn ang="0">
                    <a:pos x="0" y="97"/>
                  </a:cxn>
                  <a:cxn ang="0">
                    <a:pos x="0" y="81"/>
                  </a:cxn>
                  <a:cxn ang="0">
                    <a:pos x="0" y="62"/>
                  </a:cxn>
                  <a:cxn ang="0">
                    <a:pos x="5" y="47"/>
                  </a:cxn>
                  <a:cxn ang="0">
                    <a:pos x="14" y="35"/>
                  </a:cxn>
                  <a:cxn ang="0">
                    <a:pos x="29" y="23"/>
                  </a:cxn>
                  <a:cxn ang="0">
                    <a:pos x="43" y="12"/>
                  </a:cxn>
                  <a:cxn ang="0">
                    <a:pos x="58" y="4"/>
                  </a:cxn>
                  <a:cxn ang="0">
                    <a:pos x="77" y="0"/>
                  </a:cxn>
                  <a:cxn ang="0">
                    <a:pos x="101" y="0"/>
                  </a:cxn>
                </a:cxnLst>
                <a:rect l="0" t="0" r="r" b="b"/>
                <a:pathLst>
                  <a:path w="203" h="158">
                    <a:moveTo>
                      <a:pt x="101" y="0"/>
                    </a:moveTo>
                    <a:lnTo>
                      <a:pt x="121" y="0"/>
                    </a:lnTo>
                    <a:lnTo>
                      <a:pt x="140" y="4"/>
                    </a:lnTo>
                    <a:lnTo>
                      <a:pt x="155" y="12"/>
                    </a:lnTo>
                    <a:lnTo>
                      <a:pt x="169" y="23"/>
                    </a:lnTo>
                    <a:lnTo>
                      <a:pt x="183" y="35"/>
                    </a:lnTo>
                    <a:lnTo>
                      <a:pt x="193" y="47"/>
                    </a:lnTo>
                    <a:lnTo>
                      <a:pt x="198" y="62"/>
                    </a:lnTo>
                    <a:lnTo>
                      <a:pt x="203" y="81"/>
                    </a:lnTo>
                    <a:lnTo>
                      <a:pt x="198" y="97"/>
                    </a:lnTo>
                    <a:lnTo>
                      <a:pt x="193" y="112"/>
                    </a:lnTo>
                    <a:lnTo>
                      <a:pt x="183" y="124"/>
                    </a:lnTo>
                    <a:lnTo>
                      <a:pt x="169" y="135"/>
                    </a:lnTo>
                    <a:lnTo>
                      <a:pt x="155" y="147"/>
                    </a:lnTo>
                    <a:lnTo>
                      <a:pt x="140" y="154"/>
                    </a:lnTo>
                    <a:lnTo>
                      <a:pt x="121" y="158"/>
                    </a:lnTo>
                    <a:lnTo>
                      <a:pt x="101" y="158"/>
                    </a:lnTo>
                    <a:lnTo>
                      <a:pt x="77" y="158"/>
                    </a:lnTo>
                    <a:lnTo>
                      <a:pt x="58" y="154"/>
                    </a:lnTo>
                    <a:lnTo>
                      <a:pt x="43" y="147"/>
                    </a:lnTo>
                    <a:lnTo>
                      <a:pt x="29" y="135"/>
                    </a:lnTo>
                    <a:lnTo>
                      <a:pt x="14" y="124"/>
                    </a:lnTo>
                    <a:lnTo>
                      <a:pt x="5" y="112"/>
                    </a:lnTo>
                    <a:lnTo>
                      <a:pt x="0" y="97"/>
                    </a:lnTo>
                    <a:lnTo>
                      <a:pt x="0" y="81"/>
                    </a:lnTo>
                    <a:lnTo>
                      <a:pt x="0" y="62"/>
                    </a:lnTo>
                    <a:lnTo>
                      <a:pt x="5" y="47"/>
                    </a:lnTo>
                    <a:lnTo>
                      <a:pt x="14" y="35"/>
                    </a:lnTo>
                    <a:lnTo>
                      <a:pt x="29" y="23"/>
                    </a:lnTo>
                    <a:lnTo>
                      <a:pt x="43" y="12"/>
                    </a:lnTo>
                    <a:lnTo>
                      <a:pt x="58" y="4"/>
                    </a:lnTo>
                    <a:lnTo>
                      <a:pt x="77" y="0"/>
                    </a:lnTo>
                    <a:lnTo>
                      <a:pt x="101" y="0"/>
                    </a:lnTo>
                    <a:close/>
                  </a:path>
                </a:pathLst>
              </a:custGeom>
              <a:grpFill/>
              <a:ln>
                <a:headEnd/>
                <a:tailEnd/>
              </a:ln>
            </p:spPr>
            <p:style>
              <a:lnRef idx="2">
                <a:schemeClr val="dk1"/>
              </a:lnRef>
              <a:fillRef idx="1">
                <a:schemeClr val="lt1"/>
              </a:fillRef>
              <a:effectRef idx="0">
                <a:schemeClr val="dk1"/>
              </a:effectRef>
              <a:fontRef idx="minor">
                <a:schemeClr val="dk1"/>
              </a:fontRef>
            </p:style>
            <p:txBody>
              <a:bodyPr/>
              <a:lstStyle/>
              <a:p>
                <a:endParaRPr lang="cs-CZ"/>
              </a:p>
            </p:txBody>
          </p:sp>
          <p:sp>
            <p:nvSpPr>
              <p:cNvPr id="7" name="Freeform 31"/>
              <p:cNvSpPr>
                <a:spLocks/>
              </p:cNvSpPr>
              <p:nvPr/>
            </p:nvSpPr>
            <p:spPr bwMode="auto">
              <a:xfrm>
                <a:off x="1317" y="1082"/>
                <a:ext cx="203" cy="158"/>
              </a:xfrm>
              <a:custGeom>
                <a:avLst/>
                <a:gdLst/>
                <a:ahLst/>
                <a:cxnLst>
                  <a:cxn ang="0">
                    <a:pos x="101" y="0"/>
                  </a:cxn>
                  <a:cxn ang="0">
                    <a:pos x="121" y="0"/>
                  </a:cxn>
                  <a:cxn ang="0">
                    <a:pos x="140" y="4"/>
                  </a:cxn>
                  <a:cxn ang="0">
                    <a:pos x="155" y="12"/>
                  </a:cxn>
                  <a:cxn ang="0">
                    <a:pos x="169" y="23"/>
                  </a:cxn>
                  <a:cxn ang="0">
                    <a:pos x="183" y="35"/>
                  </a:cxn>
                  <a:cxn ang="0">
                    <a:pos x="193" y="47"/>
                  </a:cxn>
                  <a:cxn ang="0">
                    <a:pos x="198" y="62"/>
                  </a:cxn>
                  <a:cxn ang="0">
                    <a:pos x="203" y="81"/>
                  </a:cxn>
                  <a:cxn ang="0">
                    <a:pos x="198" y="97"/>
                  </a:cxn>
                  <a:cxn ang="0">
                    <a:pos x="193" y="112"/>
                  </a:cxn>
                  <a:cxn ang="0">
                    <a:pos x="183" y="124"/>
                  </a:cxn>
                  <a:cxn ang="0">
                    <a:pos x="169" y="135"/>
                  </a:cxn>
                  <a:cxn ang="0">
                    <a:pos x="155" y="147"/>
                  </a:cxn>
                  <a:cxn ang="0">
                    <a:pos x="140" y="154"/>
                  </a:cxn>
                  <a:cxn ang="0">
                    <a:pos x="121" y="158"/>
                  </a:cxn>
                  <a:cxn ang="0">
                    <a:pos x="101" y="158"/>
                  </a:cxn>
                  <a:cxn ang="0">
                    <a:pos x="77" y="158"/>
                  </a:cxn>
                  <a:cxn ang="0">
                    <a:pos x="58" y="154"/>
                  </a:cxn>
                  <a:cxn ang="0">
                    <a:pos x="43" y="147"/>
                  </a:cxn>
                  <a:cxn ang="0">
                    <a:pos x="29" y="135"/>
                  </a:cxn>
                  <a:cxn ang="0">
                    <a:pos x="14" y="124"/>
                  </a:cxn>
                  <a:cxn ang="0">
                    <a:pos x="5" y="112"/>
                  </a:cxn>
                  <a:cxn ang="0">
                    <a:pos x="0" y="97"/>
                  </a:cxn>
                  <a:cxn ang="0">
                    <a:pos x="0" y="81"/>
                  </a:cxn>
                  <a:cxn ang="0">
                    <a:pos x="0" y="62"/>
                  </a:cxn>
                  <a:cxn ang="0">
                    <a:pos x="5" y="47"/>
                  </a:cxn>
                  <a:cxn ang="0">
                    <a:pos x="14" y="35"/>
                  </a:cxn>
                  <a:cxn ang="0">
                    <a:pos x="29" y="23"/>
                  </a:cxn>
                  <a:cxn ang="0">
                    <a:pos x="43" y="12"/>
                  </a:cxn>
                  <a:cxn ang="0">
                    <a:pos x="58" y="4"/>
                  </a:cxn>
                  <a:cxn ang="0">
                    <a:pos x="77" y="0"/>
                  </a:cxn>
                  <a:cxn ang="0">
                    <a:pos x="101" y="0"/>
                  </a:cxn>
                </a:cxnLst>
                <a:rect l="0" t="0" r="r" b="b"/>
                <a:pathLst>
                  <a:path w="203" h="158">
                    <a:moveTo>
                      <a:pt x="101" y="0"/>
                    </a:moveTo>
                    <a:lnTo>
                      <a:pt x="121" y="0"/>
                    </a:lnTo>
                    <a:lnTo>
                      <a:pt x="140" y="4"/>
                    </a:lnTo>
                    <a:lnTo>
                      <a:pt x="155" y="12"/>
                    </a:lnTo>
                    <a:lnTo>
                      <a:pt x="169" y="23"/>
                    </a:lnTo>
                    <a:lnTo>
                      <a:pt x="183" y="35"/>
                    </a:lnTo>
                    <a:lnTo>
                      <a:pt x="193" y="47"/>
                    </a:lnTo>
                    <a:lnTo>
                      <a:pt x="198" y="62"/>
                    </a:lnTo>
                    <a:lnTo>
                      <a:pt x="203" y="81"/>
                    </a:lnTo>
                    <a:lnTo>
                      <a:pt x="198" y="97"/>
                    </a:lnTo>
                    <a:lnTo>
                      <a:pt x="193" y="112"/>
                    </a:lnTo>
                    <a:lnTo>
                      <a:pt x="183" y="124"/>
                    </a:lnTo>
                    <a:lnTo>
                      <a:pt x="169" y="135"/>
                    </a:lnTo>
                    <a:lnTo>
                      <a:pt x="155" y="147"/>
                    </a:lnTo>
                    <a:lnTo>
                      <a:pt x="140" y="154"/>
                    </a:lnTo>
                    <a:lnTo>
                      <a:pt x="121" y="158"/>
                    </a:lnTo>
                    <a:lnTo>
                      <a:pt x="101" y="158"/>
                    </a:lnTo>
                    <a:lnTo>
                      <a:pt x="77" y="158"/>
                    </a:lnTo>
                    <a:lnTo>
                      <a:pt x="58" y="154"/>
                    </a:lnTo>
                    <a:lnTo>
                      <a:pt x="43" y="147"/>
                    </a:lnTo>
                    <a:lnTo>
                      <a:pt x="29" y="135"/>
                    </a:lnTo>
                    <a:lnTo>
                      <a:pt x="14" y="124"/>
                    </a:lnTo>
                    <a:lnTo>
                      <a:pt x="5" y="112"/>
                    </a:lnTo>
                    <a:lnTo>
                      <a:pt x="0" y="97"/>
                    </a:lnTo>
                    <a:lnTo>
                      <a:pt x="0" y="81"/>
                    </a:lnTo>
                    <a:lnTo>
                      <a:pt x="0" y="62"/>
                    </a:lnTo>
                    <a:lnTo>
                      <a:pt x="5" y="47"/>
                    </a:lnTo>
                    <a:lnTo>
                      <a:pt x="14" y="35"/>
                    </a:lnTo>
                    <a:lnTo>
                      <a:pt x="29" y="23"/>
                    </a:lnTo>
                    <a:lnTo>
                      <a:pt x="43" y="12"/>
                    </a:lnTo>
                    <a:lnTo>
                      <a:pt x="58" y="4"/>
                    </a:lnTo>
                    <a:lnTo>
                      <a:pt x="77" y="0"/>
                    </a:lnTo>
                    <a:lnTo>
                      <a:pt x="101" y="0"/>
                    </a:lnTo>
                  </a:path>
                </a:pathLst>
              </a:custGeom>
              <a:grpFill/>
              <a:ln>
                <a:headEnd/>
                <a:tailEnd/>
              </a:ln>
            </p:spPr>
            <p:style>
              <a:lnRef idx="2">
                <a:schemeClr val="dk1"/>
              </a:lnRef>
              <a:fillRef idx="1">
                <a:schemeClr val="lt1"/>
              </a:fillRef>
              <a:effectRef idx="0">
                <a:schemeClr val="dk1"/>
              </a:effectRef>
              <a:fontRef idx="minor">
                <a:schemeClr val="dk1"/>
              </a:fontRef>
            </p:style>
            <p:txBody>
              <a:bodyPr/>
              <a:lstStyle/>
              <a:p>
                <a:endParaRPr lang="cs-CZ"/>
              </a:p>
            </p:txBody>
          </p:sp>
          <p:sp>
            <p:nvSpPr>
              <p:cNvPr id="8" name="Line 32"/>
              <p:cNvSpPr>
                <a:spLocks noChangeShapeType="1"/>
              </p:cNvSpPr>
              <p:nvPr/>
            </p:nvSpPr>
            <p:spPr bwMode="auto">
              <a:xfrm>
                <a:off x="1278" y="1287"/>
                <a:ext cx="280" cy="1"/>
              </a:xfrm>
              <a:prstGeom prst="line">
                <a:avLst/>
              </a:prstGeom>
              <a:grpFill/>
              <a:ln>
                <a:headEnd/>
                <a:tailEnd/>
              </a:ln>
            </p:spPr>
            <p:style>
              <a:lnRef idx="2">
                <a:schemeClr val="dk1"/>
              </a:lnRef>
              <a:fillRef idx="1">
                <a:schemeClr val="lt1"/>
              </a:fillRef>
              <a:effectRef idx="0">
                <a:schemeClr val="dk1"/>
              </a:effectRef>
              <a:fontRef idx="minor">
                <a:schemeClr val="dk1"/>
              </a:fontRef>
            </p:style>
            <p:txBody>
              <a:bodyPr/>
              <a:lstStyle/>
              <a:p>
                <a:endParaRPr lang="cs-CZ"/>
              </a:p>
            </p:txBody>
          </p:sp>
          <p:sp>
            <p:nvSpPr>
              <p:cNvPr id="9" name="Freeform 33"/>
              <p:cNvSpPr>
                <a:spLocks/>
              </p:cNvSpPr>
              <p:nvPr/>
            </p:nvSpPr>
            <p:spPr bwMode="auto">
              <a:xfrm>
                <a:off x="1201" y="1244"/>
                <a:ext cx="213" cy="309"/>
              </a:xfrm>
              <a:custGeom>
                <a:avLst/>
                <a:gdLst/>
                <a:ahLst/>
                <a:cxnLst>
                  <a:cxn ang="0">
                    <a:pos x="213" y="0"/>
                  </a:cxn>
                  <a:cxn ang="0">
                    <a:pos x="213" y="143"/>
                  </a:cxn>
                  <a:cxn ang="0">
                    <a:pos x="0" y="309"/>
                  </a:cxn>
                </a:cxnLst>
                <a:rect l="0" t="0" r="r" b="b"/>
                <a:pathLst>
                  <a:path w="213" h="309">
                    <a:moveTo>
                      <a:pt x="213" y="0"/>
                    </a:moveTo>
                    <a:lnTo>
                      <a:pt x="213" y="143"/>
                    </a:lnTo>
                    <a:lnTo>
                      <a:pt x="0" y="309"/>
                    </a:lnTo>
                  </a:path>
                </a:pathLst>
              </a:custGeom>
              <a:grpFill/>
              <a:ln>
                <a:headEnd/>
                <a:tailEnd/>
              </a:ln>
            </p:spPr>
            <p:style>
              <a:lnRef idx="2">
                <a:schemeClr val="dk1"/>
              </a:lnRef>
              <a:fillRef idx="1">
                <a:schemeClr val="lt1"/>
              </a:fillRef>
              <a:effectRef idx="0">
                <a:schemeClr val="dk1"/>
              </a:effectRef>
              <a:fontRef idx="minor">
                <a:schemeClr val="dk1"/>
              </a:fontRef>
            </p:style>
            <p:txBody>
              <a:bodyPr/>
              <a:lstStyle/>
              <a:p>
                <a:endParaRPr lang="cs-CZ"/>
              </a:p>
            </p:txBody>
          </p:sp>
          <p:sp>
            <p:nvSpPr>
              <p:cNvPr id="10" name="Line 34"/>
              <p:cNvSpPr>
                <a:spLocks noChangeShapeType="1"/>
              </p:cNvSpPr>
              <p:nvPr/>
            </p:nvSpPr>
            <p:spPr bwMode="auto">
              <a:xfrm>
                <a:off x="1414" y="1383"/>
                <a:ext cx="212" cy="173"/>
              </a:xfrm>
              <a:prstGeom prst="line">
                <a:avLst/>
              </a:prstGeom>
              <a:grpFill/>
              <a:ln>
                <a:headEnd/>
                <a:tailEnd/>
              </a:ln>
            </p:spPr>
            <p:style>
              <a:lnRef idx="2">
                <a:schemeClr val="dk1"/>
              </a:lnRef>
              <a:fillRef idx="1">
                <a:schemeClr val="lt1"/>
              </a:fillRef>
              <a:effectRef idx="0">
                <a:schemeClr val="dk1"/>
              </a:effectRef>
              <a:fontRef idx="minor">
                <a:schemeClr val="dk1"/>
              </a:fontRef>
            </p:style>
            <p:txBody>
              <a:bodyPr/>
              <a:lstStyle/>
              <a:p>
                <a:endParaRPr lang="cs-CZ"/>
              </a:p>
            </p:txBody>
          </p:sp>
        </p:grpSp>
        <p:sp>
          <p:nvSpPr>
            <p:cNvPr id="13" name="TextBox 12"/>
            <p:cNvSpPr txBox="1"/>
            <p:nvPr/>
          </p:nvSpPr>
          <p:spPr>
            <a:xfrm>
              <a:off x="4129526" y="4745254"/>
              <a:ext cx="1285884" cy="369332"/>
            </a:xfrm>
            <a:prstGeom prst="rect">
              <a:avLst/>
            </a:prstGeom>
            <a:noFill/>
          </p:spPr>
          <p:txBody>
            <a:bodyPr wrap="square" rtlCol="0">
              <a:spAutoFit/>
            </a:bodyPr>
            <a:lstStyle/>
            <a:p>
              <a:r>
                <a:rPr lang="en-US" b="1" dirty="0" smtClean="0"/>
                <a:t>Actor</a:t>
              </a:r>
              <a:endParaRPr lang="cs-CZ" b="1" dirty="0"/>
            </a:p>
          </p:txBody>
        </p:sp>
      </p:grpSp>
    </p:spTree>
    <p:extLst>
      <p:ext uri="{BB962C8B-B14F-4D97-AF65-F5344CB8AC3E}">
        <p14:creationId xmlns:p14="http://schemas.microsoft.com/office/powerpoint/2010/main" val="3750847929"/>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p:cTn id="7" dur="2000" fill="hold"/>
                                        <p:tgtEl>
                                          <p:spTgt spid="2"/>
                                        </p:tgtEl>
                                        <p:attrNameLst>
                                          <p:attrName>ppt_x</p:attrName>
                                        </p:attrNameLst>
                                      </p:cBhvr>
                                      <p:tavLst>
                                        <p:tav tm="0">
                                          <p:val>
                                            <p:strVal val="#ppt_x"/>
                                          </p:val>
                                        </p:tav>
                                        <p:tav tm="50000">
                                          <p:val>
                                            <p:strVal val="#ppt_x+.1"/>
                                          </p:val>
                                        </p:tav>
                                        <p:tav tm="100000">
                                          <p:val>
                                            <p:strVal val="#ppt_x"/>
                                          </p:val>
                                        </p:tav>
                                      </p:tavLst>
                                    </p:anim>
                                    <p:anim calcmode="lin" valueType="num">
                                      <p:cBhvr>
                                        <p:cTn id="8" dur="2000" fill="hold"/>
                                        <p:tgtEl>
                                          <p:spTgt spid="2"/>
                                        </p:tgtEl>
                                        <p:attrNameLst>
                                          <p:attrName>ppt_y</p:attrName>
                                        </p:attrNameLst>
                                      </p:cBhvr>
                                      <p:tavLst>
                                        <p:tav tm="0">
                                          <p:val>
                                            <p:strVal val="#ppt_y"/>
                                          </p:val>
                                        </p:tav>
                                        <p:tav tm="100000">
                                          <p:val>
                                            <p:strVal val="#ppt_y"/>
                                          </p:val>
                                        </p:tav>
                                      </p:tavLst>
                                    </p:anim>
                                    <p:anim calcmode="lin" valueType="num">
                                      <p:cBhvr>
                                        <p:cTn id="9" dur="2000" fill="hold"/>
                                        <p:tgtEl>
                                          <p:spTgt spid="2"/>
                                        </p:tgtEl>
                                        <p:attrNameLst>
                                          <p:attrName>ppt_h</p:attrName>
                                        </p:attrNameLst>
                                      </p:cBhvr>
                                      <p:tavLst>
                                        <p:tav tm="0">
                                          <p:val>
                                            <p:strVal val="#ppt_h/10"/>
                                          </p:val>
                                        </p:tav>
                                        <p:tav tm="50000">
                                          <p:val>
                                            <p:strVal val="#ppt_h+.01"/>
                                          </p:val>
                                        </p:tav>
                                        <p:tav tm="100000">
                                          <p:val>
                                            <p:strVal val="#ppt_h"/>
                                          </p:val>
                                        </p:tav>
                                      </p:tavLst>
                                    </p:anim>
                                    <p:anim calcmode="lin" valueType="num">
                                      <p:cBhvr>
                                        <p:cTn id="10" dur="2000" fill="hold"/>
                                        <p:tgtEl>
                                          <p:spTgt spid="2"/>
                                        </p:tgtEl>
                                        <p:attrNameLst>
                                          <p:attrName>ppt_w</p:attrName>
                                        </p:attrNameLst>
                                      </p:cBhvr>
                                      <p:tavLst>
                                        <p:tav tm="0">
                                          <p:val>
                                            <p:strVal val="#ppt_w/10"/>
                                          </p:val>
                                        </p:tav>
                                        <p:tav tm="50000">
                                          <p:val>
                                            <p:strVal val="#ppt_w+.01"/>
                                          </p:val>
                                        </p:tav>
                                        <p:tav tm="100000">
                                          <p:val>
                                            <p:strVal val="#ppt_w"/>
                                          </p:val>
                                        </p:tav>
                                      </p:tavLst>
                                    </p:anim>
                                    <p:animEffect transition="in" filter="fade">
                                      <p:cBhvr>
                                        <p:cTn id="11" dur="2000" tmFilter="0,0; .5, 1; 1, 1"/>
                                        <p:tgtEl>
                                          <p:spTgt spid="2"/>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animEffect transition="in" filter="fade">
                                      <p:cBhvr>
                                        <p:cTn id="16" dur="2000"/>
                                        <p:tgtEl>
                                          <p:spTgt spid="3">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20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title"/>
          </p:nvPr>
        </p:nvSpPr>
        <p:spPr/>
        <p:txBody>
          <a:bodyPr>
            <a:normAutofit/>
          </a:bodyPr>
          <a:lstStyle/>
          <a:p>
            <a:r>
              <a:rPr lang="en-US" dirty="0" smtClean="0"/>
              <a:t>Use Case Model - Basic Elements</a:t>
            </a:r>
            <a:endParaRPr lang="cs-CZ" dirty="0"/>
          </a:p>
        </p:txBody>
      </p:sp>
      <p:sp>
        <p:nvSpPr>
          <p:cNvPr id="3" name="Zástupný symbol pro obsah 2"/>
          <p:cNvSpPr>
            <a:spLocks noGrp="1"/>
          </p:cNvSpPr>
          <p:nvPr>
            <p:ph idx="1"/>
          </p:nvPr>
        </p:nvSpPr>
        <p:spPr>
          <a:xfrm>
            <a:off x="457200" y="1600200"/>
            <a:ext cx="8229600" cy="4972072"/>
          </a:xfrm>
        </p:spPr>
        <p:txBody>
          <a:bodyPr/>
          <a:lstStyle/>
          <a:p>
            <a:r>
              <a:rPr lang="en-US" dirty="0" smtClean="0"/>
              <a:t>The basic elements are</a:t>
            </a:r>
            <a:endParaRPr lang="cs-CZ" dirty="0" smtClean="0"/>
          </a:p>
          <a:p>
            <a:pPr lvl="3"/>
            <a:endParaRPr lang="cs-CZ" dirty="0" smtClean="0"/>
          </a:p>
          <a:p>
            <a:pPr lvl="1"/>
            <a:r>
              <a:rPr lang="en-US" dirty="0" smtClean="0"/>
              <a:t>Use case – represents the added value, that the system has for the particular actor</a:t>
            </a:r>
          </a:p>
        </p:txBody>
      </p:sp>
      <p:sp>
        <p:nvSpPr>
          <p:cNvPr id="11" name="Oval 39"/>
          <p:cNvSpPr>
            <a:spLocks noChangeArrowheads="1"/>
          </p:cNvSpPr>
          <p:nvPr/>
        </p:nvSpPr>
        <p:spPr bwMode="auto">
          <a:xfrm>
            <a:off x="5148064" y="3872259"/>
            <a:ext cx="2876834" cy="1042311"/>
          </a:xfrm>
          <a:prstGeom prst="ellipse">
            <a:avLst/>
          </a:prstGeom>
          <a:noFill/>
          <a:ln>
            <a:headEnd/>
            <a:tailEnd/>
          </a:ln>
        </p:spPr>
        <p:style>
          <a:lnRef idx="2">
            <a:schemeClr val="dk1"/>
          </a:lnRef>
          <a:fillRef idx="1">
            <a:schemeClr val="lt1"/>
          </a:fillRef>
          <a:effectRef idx="0">
            <a:schemeClr val="dk1"/>
          </a:effectRef>
          <a:fontRef idx="minor">
            <a:schemeClr val="dk1"/>
          </a:fontRef>
        </p:style>
        <p:txBody>
          <a:bodyPr wrap="none" lIns="107950" tIns="53975" rIns="107950" bIns="53975" anchor="ctr"/>
          <a:lstStyle/>
          <a:p>
            <a:pPr algn="ctr">
              <a:spcBef>
                <a:spcPct val="0"/>
              </a:spcBef>
            </a:pPr>
            <a:r>
              <a:rPr lang="en-US" b="1" dirty="0" smtClean="0"/>
              <a:t>Use case</a:t>
            </a:r>
            <a:endParaRPr lang="en-US" b="1" dirty="0"/>
          </a:p>
        </p:txBody>
      </p:sp>
      <p:grpSp>
        <p:nvGrpSpPr>
          <p:cNvPr id="5" name="Skupina 4"/>
          <p:cNvGrpSpPr/>
          <p:nvPr/>
        </p:nvGrpSpPr>
        <p:grpSpPr>
          <a:xfrm>
            <a:off x="2483768" y="3641510"/>
            <a:ext cx="1285884" cy="1199009"/>
            <a:chOff x="4129526" y="3915577"/>
            <a:chExt cx="1285884" cy="1199009"/>
          </a:xfrm>
        </p:grpSpPr>
        <p:grpSp>
          <p:nvGrpSpPr>
            <p:cNvPr id="6" name="Group 47"/>
            <p:cNvGrpSpPr>
              <a:grpSpLocks/>
            </p:cNvGrpSpPr>
            <p:nvPr/>
          </p:nvGrpSpPr>
          <p:grpSpPr bwMode="auto">
            <a:xfrm>
              <a:off x="4168996" y="3915577"/>
              <a:ext cx="674688" cy="752475"/>
              <a:chOff x="1201" y="1082"/>
              <a:chExt cx="425" cy="474"/>
            </a:xfrm>
            <a:noFill/>
          </p:grpSpPr>
          <p:sp>
            <p:nvSpPr>
              <p:cNvPr id="8" name="Freeform 30"/>
              <p:cNvSpPr>
                <a:spLocks/>
              </p:cNvSpPr>
              <p:nvPr/>
            </p:nvSpPr>
            <p:spPr bwMode="auto">
              <a:xfrm>
                <a:off x="1317" y="1082"/>
                <a:ext cx="203" cy="158"/>
              </a:xfrm>
              <a:custGeom>
                <a:avLst/>
                <a:gdLst/>
                <a:ahLst/>
                <a:cxnLst>
                  <a:cxn ang="0">
                    <a:pos x="101" y="0"/>
                  </a:cxn>
                  <a:cxn ang="0">
                    <a:pos x="121" y="0"/>
                  </a:cxn>
                  <a:cxn ang="0">
                    <a:pos x="140" y="4"/>
                  </a:cxn>
                  <a:cxn ang="0">
                    <a:pos x="155" y="12"/>
                  </a:cxn>
                  <a:cxn ang="0">
                    <a:pos x="169" y="23"/>
                  </a:cxn>
                  <a:cxn ang="0">
                    <a:pos x="183" y="35"/>
                  </a:cxn>
                  <a:cxn ang="0">
                    <a:pos x="193" y="47"/>
                  </a:cxn>
                  <a:cxn ang="0">
                    <a:pos x="198" y="62"/>
                  </a:cxn>
                  <a:cxn ang="0">
                    <a:pos x="203" y="81"/>
                  </a:cxn>
                  <a:cxn ang="0">
                    <a:pos x="198" y="97"/>
                  </a:cxn>
                  <a:cxn ang="0">
                    <a:pos x="193" y="112"/>
                  </a:cxn>
                  <a:cxn ang="0">
                    <a:pos x="183" y="124"/>
                  </a:cxn>
                  <a:cxn ang="0">
                    <a:pos x="169" y="135"/>
                  </a:cxn>
                  <a:cxn ang="0">
                    <a:pos x="155" y="147"/>
                  </a:cxn>
                  <a:cxn ang="0">
                    <a:pos x="140" y="154"/>
                  </a:cxn>
                  <a:cxn ang="0">
                    <a:pos x="121" y="158"/>
                  </a:cxn>
                  <a:cxn ang="0">
                    <a:pos x="101" y="158"/>
                  </a:cxn>
                  <a:cxn ang="0">
                    <a:pos x="77" y="158"/>
                  </a:cxn>
                  <a:cxn ang="0">
                    <a:pos x="58" y="154"/>
                  </a:cxn>
                  <a:cxn ang="0">
                    <a:pos x="43" y="147"/>
                  </a:cxn>
                  <a:cxn ang="0">
                    <a:pos x="29" y="135"/>
                  </a:cxn>
                  <a:cxn ang="0">
                    <a:pos x="14" y="124"/>
                  </a:cxn>
                  <a:cxn ang="0">
                    <a:pos x="5" y="112"/>
                  </a:cxn>
                  <a:cxn ang="0">
                    <a:pos x="0" y="97"/>
                  </a:cxn>
                  <a:cxn ang="0">
                    <a:pos x="0" y="81"/>
                  </a:cxn>
                  <a:cxn ang="0">
                    <a:pos x="0" y="62"/>
                  </a:cxn>
                  <a:cxn ang="0">
                    <a:pos x="5" y="47"/>
                  </a:cxn>
                  <a:cxn ang="0">
                    <a:pos x="14" y="35"/>
                  </a:cxn>
                  <a:cxn ang="0">
                    <a:pos x="29" y="23"/>
                  </a:cxn>
                  <a:cxn ang="0">
                    <a:pos x="43" y="12"/>
                  </a:cxn>
                  <a:cxn ang="0">
                    <a:pos x="58" y="4"/>
                  </a:cxn>
                  <a:cxn ang="0">
                    <a:pos x="77" y="0"/>
                  </a:cxn>
                  <a:cxn ang="0">
                    <a:pos x="101" y="0"/>
                  </a:cxn>
                </a:cxnLst>
                <a:rect l="0" t="0" r="r" b="b"/>
                <a:pathLst>
                  <a:path w="203" h="158">
                    <a:moveTo>
                      <a:pt x="101" y="0"/>
                    </a:moveTo>
                    <a:lnTo>
                      <a:pt x="121" y="0"/>
                    </a:lnTo>
                    <a:lnTo>
                      <a:pt x="140" y="4"/>
                    </a:lnTo>
                    <a:lnTo>
                      <a:pt x="155" y="12"/>
                    </a:lnTo>
                    <a:lnTo>
                      <a:pt x="169" y="23"/>
                    </a:lnTo>
                    <a:lnTo>
                      <a:pt x="183" y="35"/>
                    </a:lnTo>
                    <a:lnTo>
                      <a:pt x="193" y="47"/>
                    </a:lnTo>
                    <a:lnTo>
                      <a:pt x="198" y="62"/>
                    </a:lnTo>
                    <a:lnTo>
                      <a:pt x="203" y="81"/>
                    </a:lnTo>
                    <a:lnTo>
                      <a:pt x="198" y="97"/>
                    </a:lnTo>
                    <a:lnTo>
                      <a:pt x="193" y="112"/>
                    </a:lnTo>
                    <a:lnTo>
                      <a:pt x="183" y="124"/>
                    </a:lnTo>
                    <a:lnTo>
                      <a:pt x="169" y="135"/>
                    </a:lnTo>
                    <a:lnTo>
                      <a:pt x="155" y="147"/>
                    </a:lnTo>
                    <a:lnTo>
                      <a:pt x="140" y="154"/>
                    </a:lnTo>
                    <a:lnTo>
                      <a:pt x="121" y="158"/>
                    </a:lnTo>
                    <a:lnTo>
                      <a:pt x="101" y="158"/>
                    </a:lnTo>
                    <a:lnTo>
                      <a:pt x="77" y="158"/>
                    </a:lnTo>
                    <a:lnTo>
                      <a:pt x="58" y="154"/>
                    </a:lnTo>
                    <a:lnTo>
                      <a:pt x="43" y="147"/>
                    </a:lnTo>
                    <a:lnTo>
                      <a:pt x="29" y="135"/>
                    </a:lnTo>
                    <a:lnTo>
                      <a:pt x="14" y="124"/>
                    </a:lnTo>
                    <a:lnTo>
                      <a:pt x="5" y="112"/>
                    </a:lnTo>
                    <a:lnTo>
                      <a:pt x="0" y="97"/>
                    </a:lnTo>
                    <a:lnTo>
                      <a:pt x="0" y="81"/>
                    </a:lnTo>
                    <a:lnTo>
                      <a:pt x="0" y="62"/>
                    </a:lnTo>
                    <a:lnTo>
                      <a:pt x="5" y="47"/>
                    </a:lnTo>
                    <a:lnTo>
                      <a:pt x="14" y="35"/>
                    </a:lnTo>
                    <a:lnTo>
                      <a:pt x="29" y="23"/>
                    </a:lnTo>
                    <a:lnTo>
                      <a:pt x="43" y="12"/>
                    </a:lnTo>
                    <a:lnTo>
                      <a:pt x="58" y="4"/>
                    </a:lnTo>
                    <a:lnTo>
                      <a:pt x="77" y="0"/>
                    </a:lnTo>
                    <a:lnTo>
                      <a:pt x="101" y="0"/>
                    </a:lnTo>
                    <a:close/>
                  </a:path>
                </a:pathLst>
              </a:custGeom>
              <a:grpFill/>
              <a:ln>
                <a:headEnd/>
                <a:tailEnd/>
              </a:ln>
            </p:spPr>
            <p:style>
              <a:lnRef idx="2">
                <a:schemeClr val="dk1"/>
              </a:lnRef>
              <a:fillRef idx="1">
                <a:schemeClr val="lt1"/>
              </a:fillRef>
              <a:effectRef idx="0">
                <a:schemeClr val="dk1"/>
              </a:effectRef>
              <a:fontRef idx="minor">
                <a:schemeClr val="dk1"/>
              </a:fontRef>
            </p:style>
            <p:txBody>
              <a:bodyPr/>
              <a:lstStyle/>
              <a:p>
                <a:endParaRPr lang="cs-CZ"/>
              </a:p>
            </p:txBody>
          </p:sp>
          <p:sp>
            <p:nvSpPr>
              <p:cNvPr id="9" name="Freeform 31"/>
              <p:cNvSpPr>
                <a:spLocks/>
              </p:cNvSpPr>
              <p:nvPr/>
            </p:nvSpPr>
            <p:spPr bwMode="auto">
              <a:xfrm>
                <a:off x="1317" y="1082"/>
                <a:ext cx="203" cy="158"/>
              </a:xfrm>
              <a:custGeom>
                <a:avLst/>
                <a:gdLst/>
                <a:ahLst/>
                <a:cxnLst>
                  <a:cxn ang="0">
                    <a:pos x="101" y="0"/>
                  </a:cxn>
                  <a:cxn ang="0">
                    <a:pos x="121" y="0"/>
                  </a:cxn>
                  <a:cxn ang="0">
                    <a:pos x="140" y="4"/>
                  </a:cxn>
                  <a:cxn ang="0">
                    <a:pos x="155" y="12"/>
                  </a:cxn>
                  <a:cxn ang="0">
                    <a:pos x="169" y="23"/>
                  </a:cxn>
                  <a:cxn ang="0">
                    <a:pos x="183" y="35"/>
                  </a:cxn>
                  <a:cxn ang="0">
                    <a:pos x="193" y="47"/>
                  </a:cxn>
                  <a:cxn ang="0">
                    <a:pos x="198" y="62"/>
                  </a:cxn>
                  <a:cxn ang="0">
                    <a:pos x="203" y="81"/>
                  </a:cxn>
                  <a:cxn ang="0">
                    <a:pos x="198" y="97"/>
                  </a:cxn>
                  <a:cxn ang="0">
                    <a:pos x="193" y="112"/>
                  </a:cxn>
                  <a:cxn ang="0">
                    <a:pos x="183" y="124"/>
                  </a:cxn>
                  <a:cxn ang="0">
                    <a:pos x="169" y="135"/>
                  </a:cxn>
                  <a:cxn ang="0">
                    <a:pos x="155" y="147"/>
                  </a:cxn>
                  <a:cxn ang="0">
                    <a:pos x="140" y="154"/>
                  </a:cxn>
                  <a:cxn ang="0">
                    <a:pos x="121" y="158"/>
                  </a:cxn>
                  <a:cxn ang="0">
                    <a:pos x="101" y="158"/>
                  </a:cxn>
                  <a:cxn ang="0">
                    <a:pos x="77" y="158"/>
                  </a:cxn>
                  <a:cxn ang="0">
                    <a:pos x="58" y="154"/>
                  </a:cxn>
                  <a:cxn ang="0">
                    <a:pos x="43" y="147"/>
                  </a:cxn>
                  <a:cxn ang="0">
                    <a:pos x="29" y="135"/>
                  </a:cxn>
                  <a:cxn ang="0">
                    <a:pos x="14" y="124"/>
                  </a:cxn>
                  <a:cxn ang="0">
                    <a:pos x="5" y="112"/>
                  </a:cxn>
                  <a:cxn ang="0">
                    <a:pos x="0" y="97"/>
                  </a:cxn>
                  <a:cxn ang="0">
                    <a:pos x="0" y="81"/>
                  </a:cxn>
                  <a:cxn ang="0">
                    <a:pos x="0" y="62"/>
                  </a:cxn>
                  <a:cxn ang="0">
                    <a:pos x="5" y="47"/>
                  </a:cxn>
                  <a:cxn ang="0">
                    <a:pos x="14" y="35"/>
                  </a:cxn>
                  <a:cxn ang="0">
                    <a:pos x="29" y="23"/>
                  </a:cxn>
                  <a:cxn ang="0">
                    <a:pos x="43" y="12"/>
                  </a:cxn>
                  <a:cxn ang="0">
                    <a:pos x="58" y="4"/>
                  </a:cxn>
                  <a:cxn ang="0">
                    <a:pos x="77" y="0"/>
                  </a:cxn>
                  <a:cxn ang="0">
                    <a:pos x="101" y="0"/>
                  </a:cxn>
                </a:cxnLst>
                <a:rect l="0" t="0" r="r" b="b"/>
                <a:pathLst>
                  <a:path w="203" h="158">
                    <a:moveTo>
                      <a:pt x="101" y="0"/>
                    </a:moveTo>
                    <a:lnTo>
                      <a:pt x="121" y="0"/>
                    </a:lnTo>
                    <a:lnTo>
                      <a:pt x="140" y="4"/>
                    </a:lnTo>
                    <a:lnTo>
                      <a:pt x="155" y="12"/>
                    </a:lnTo>
                    <a:lnTo>
                      <a:pt x="169" y="23"/>
                    </a:lnTo>
                    <a:lnTo>
                      <a:pt x="183" y="35"/>
                    </a:lnTo>
                    <a:lnTo>
                      <a:pt x="193" y="47"/>
                    </a:lnTo>
                    <a:lnTo>
                      <a:pt x="198" y="62"/>
                    </a:lnTo>
                    <a:lnTo>
                      <a:pt x="203" y="81"/>
                    </a:lnTo>
                    <a:lnTo>
                      <a:pt x="198" y="97"/>
                    </a:lnTo>
                    <a:lnTo>
                      <a:pt x="193" y="112"/>
                    </a:lnTo>
                    <a:lnTo>
                      <a:pt x="183" y="124"/>
                    </a:lnTo>
                    <a:lnTo>
                      <a:pt x="169" y="135"/>
                    </a:lnTo>
                    <a:lnTo>
                      <a:pt x="155" y="147"/>
                    </a:lnTo>
                    <a:lnTo>
                      <a:pt x="140" y="154"/>
                    </a:lnTo>
                    <a:lnTo>
                      <a:pt x="121" y="158"/>
                    </a:lnTo>
                    <a:lnTo>
                      <a:pt x="101" y="158"/>
                    </a:lnTo>
                    <a:lnTo>
                      <a:pt x="77" y="158"/>
                    </a:lnTo>
                    <a:lnTo>
                      <a:pt x="58" y="154"/>
                    </a:lnTo>
                    <a:lnTo>
                      <a:pt x="43" y="147"/>
                    </a:lnTo>
                    <a:lnTo>
                      <a:pt x="29" y="135"/>
                    </a:lnTo>
                    <a:lnTo>
                      <a:pt x="14" y="124"/>
                    </a:lnTo>
                    <a:lnTo>
                      <a:pt x="5" y="112"/>
                    </a:lnTo>
                    <a:lnTo>
                      <a:pt x="0" y="97"/>
                    </a:lnTo>
                    <a:lnTo>
                      <a:pt x="0" y="81"/>
                    </a:lnTo>
                    <a:lnTo>
                      <a:pt x="0" y="62"/>
                    </a:lnTo>
                    <a:lnTo>
                      <a:pt x="5" y="47"/>
                    </a:lnTo>
                    <a:lnTo>
                      <a:pt x="14" y="35"/>
                    </a:lnTo>
                    <a:lnTo>
                      <a:pt x="29" y="23"/>
                    </a:lnTo>
                    <a:lnTo>
                      <a:pt x="43" y="12"/>
                    </a:lnTo>
                    <a:lnTo>
                      <a:pt x="58" y="4"/>
                    </a:lnTo>
                    <a:lnTo>
                      <a:pt x="77" y="0"/>
                    </a:lnTo>
                    <a:lnTo>
                      <a:pt x="101" y="0"/>
                    </a:lnTo>
                  </a:path>
                </a:pathLst>
              </a:custGeom>
              <a:grpFill/>
              <a:ln>
                <a:headEnd/>
                <a:tailEnd/>
              </a:ln>
            </p:spPr>
            <p:style>
              <a:lnRef idx="2">
                <a:schemeClr val="dk1"/>
              </a:lnRef>
              <a:fillRef idx="1">
                <a:schemeClr val="lt1"/>
              </a:fillRef>
              <a:effectRef idx="0">
                <a:schemeClr val="dk1"/>
              </a:effectRef>
              <a:fontRef idx="minor">
                <a:schemeClr val="dk1"/>
              </a:fontRef>
            </p:style>
            <p:txBody>
              <a:bodyPr/>
              <a:lstStyle/>
              <a:p>
                <a:endParaRPr lang="cs-CZ"/>
              </a:p>
            </p:txBody>
          </p:sp>
          <p:sp>
            <p:nvSpPr>
              <p:cNvPr id="10" name="Line 32"/>
              <p:cNvSpPr>
                <a:spLocks noChangeShapeType="1"/>
              </p:cNvSpPr>
              <p:nvPr/>
            </p:nvSpPr>
            <p:spPr bwMode="auto">
              <a:xfrm>
                <a:off x="1278" y="1287"/>
                <a:ext cx="280" cy="1"/>
              </a:xfrm>
              <a:prstGeom prst="line">
                <a:avLst/>
              </a:prstGeom>
              <a:grpFill/>
              <a:ln>
                <a:headEnd/>
                <a:tailEnd/>
              </a:ln>
            </p:spPr>
            <p:style>
              <a:lnRef idx="2">
                <a:schemeClr val="dk1"/>
              </a:lnRef>
              <a:fillRef idx="1">
                <a:schemeClr val="lt1"/>
              </a:fillRef>
              <a:effectRef idx="0">
                <a:schemeClr val="dk1"/>
              </a:effectRef>
              <a:fontRef idx="minor">
                <a:schemeClr val="dk1"/>
              </a:fontRef>
            </p:style>
            <p:txBody>
              <a:bodyPr/>
              <a:lstStyle/>
              <a:p>
                <a:endParaRPr lang="cs-CZ"/>
              </a:p>
            </p:txBody>
          </p:sp>
          <p:sp>
            <p:nvSpPr>
              <p:cNvPr id="12" name="Freeform 33"/>
              <p:cNvSpPr>
                <a:spLocks/>
              </p:cNvSpPr>
              <p:nvPr/>
            </p:nvSpPr>
            <p:spPr bwMode="auto">
              <a:xfrm>
                <a:off x="1201" y="1244"/>
                <a:ext cx="213" cy="309"/>
              </a:xfrm>
              <a:custGeom>
                <a:avLst/>
                <a:gdLst/>
                <a:ahLst/>
                <a:cxnLst>
                  <a:cxn ang="0">
                    <a:pos x="213" y="0"/>
                  </a:cxn>
                  <a:cxn ang="0">
                    <a:pos x="213" y="143"/>
                  </a:cxn>
                  <a:cxn ang="0">
                    <a:pos x="0" y="309"/>
                  </a:cxn>
                </a:cxnLst>
                <a:rect l="0" t="0" r="r" b="b"/>
                <a:pathLst>
                  <a:path w="213" h="309">
                    <a:moveTo>
                      <a:pt x="213" y="0"/>
                    </a:moveTo>
                    <a:lnTo>
                      <a:pt x="213" y="143"/>
                    </a:lnTo>
                    <a:lnTo>
                      <a:pt x="0" y="309"/>
                    </a:lnTo>
                  </a:path>
                </a:pathLst>
              </a:custGeom>
              <a:grpFill/>
              <a:ln>
                <a:headEnd/>
                <a:tailEnd/>
              </a:ln>
            </p:spPr>
            <p:style>
              <a:lnRef idx="2">
                <a:schemeClr val="dk1"/>
              </a:lnRef>
              <a:fillRef idx="1">
                <a:schemeClr val="lt1"/>
              </a:fillRef>
              <a:effectRef idx="0">
                <a:schemeClr val="dk1"/>
              </a:effectRef>
              <a:fontRef idx="minor">
                <a:schemeClr val="dk1"/>
              </a:fontRef>
            </p:style>
            <p:txBody>
              <a:bodyPr/>
              <a:lstStyle/>
              <a:p>
                <a:endParaRPr lang="cs-CZ"/>
              </a:p>
            </p:txBody>
          </p:sp>
          <p:sp>
            <p:nvSpPr>
              <p:cNvPr id="13" name="Line 34"/>
              <p:cNvSpPr>
                <a:spLocks noChangeShapeType="1"/>
              </p:cNvSpPr>
              <p:nvPr/>
            </p:nvSpPr>
            <p:spPr bwMode="auto">
              <a:xfrm>
                <a:off x="1414" y="1383"/>
                <a:ext cx="212" cy="173"/>
              </a:xfrm>
              <a:prstGeom prst="line">
                <a:avLst/>
              </a:prstGeom>
              <a:grpFill/>
              <a:ln>
                <a:headEnd/>
                <a:tailEnd/>
              </a:ln>
            </p:spPr>
            <p:style>
              <a:lnRef idx="2">
                <a:schemeClr val="dk1"/>
              </a:lnRef>
              <a:fillRef idx="1">
                <a:schemeClr val="lt1"/>
              </a:fillRef>
              <a:effectRef idx="0">
                <a:schemeClr val="dk1"/>
              </a:effectRef>
              <a:fontRef idx="minor">
                <a:schemeClr val="dk1"/>
              </a:fontRef>
            </p:style>
            <p:txBody>
              <a:bodyPr/>
              <a:lstStyle/>
              <a:p>
                <a:endParaRPr lang="cs-CZ"/>
              </a:p>
            </p:txBody>
          </p:sp>
        </p:grpSp>
        <p:sp>
          <p:nvSpPr>
            <p:cNvPr id="7" name="TextBox 12"/>
            <p:cNvSpPr txBox="1"/>
            <p:nvPr/>
          </p:nvSpPr>
          <p:spPr>
            <a:xfrm>
              <a:off x="4129526" y="4745254"/>
              <a:ext cx="1285884" cy="369332"/>
            </a:xfrm>
            <a:prstGeom prst="rect">
              <a:avLst/>
            </a:prstGeom>
            <a:noFill/>
          </p:spPr>
          <p:txBody>
            <a:bodyPr wrap="square" rtlCol="0">
              <a:spAutoFit/>
            </a:bodyPr>
            <a:lstStyle/>
            <a:p>
              <a:r>
                <a:rPr lang="en-US" b="1" dirty="0" smtClean="0"/>
                <a:t>Actor</a:t>
              </a:r>
              <a:endParaRPr lang="cs-CZ" b="1" dirty="0"/>
            </a:p>
          </p:txBody>
        </p:sp>
      </p:grpSp>
      <p:cxnSp>
        <p:nvCxnSpPr>
          <p:cNvPr id="14" name="Přímá spojnice 13"/>
          <p:cNvCxnSpPr>
            <a:stCxn id="10" idx="1"/>
            <a:endCxn id="11" idx="2"/>
          </p:cNvCxnSpPr>
          <p:nvPr/>
        </p:nvCxnSpPr>
        <p:spPr>
          <a:xfrm>
            <a:off x="3089976" y="3968536"/>
            <a:ext cx="2058088" cy="424879"/>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26368962"/>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p:cTn id="7" dur="2000" fill="hold"/>
                                        <p:tgtEl>
                                          <p:spTgt spid="2"/>
                                        </p:tgtEl>
                                        <p:attrNameLst>
                                          <p:attrName>ppt_x</p:attrName>
                                        </p:attrNameLst>
                                      </p:cBhvr>
                                      <p:tavLst>
                                        <p:tav tm="0">
                                          <p:val>
                                            <p:strVal val="#ppt_x"/>
                                          </p:val>
                                        </p:tav>
                                        <p:tav tm="50000">
                                          <p:val>
                                            <p:strVal val="#ppt_x+.1"/>
                                          </p:val>
                                        </p:tav>
                                        <p:tav tm="100000">
                                          <p:val>
                                            <p:strVal val="#ppt_x"/>
                                          </p:val>
                                        </p:tav>
                                      </p:tavLst>
                                    </p:anim>
                                    <p:anim calcmode="lin" valueType="num">
                                      <p:cBhvr>
                                        <p:cTn id="8" dur="2000" fill="hold"/>
                                        <p:tgtEl>
                                          <p:spTgt spid="2"/>
                                        </p:tgtEl>
                                        <p:attrNameLst>
                                          <p:attrName>ppt_y</p:attrName>
                                        </p:attrNameLst>
                                      </p:cBhvr>
                                      <p:tavLst>
                                        <p:tav tm="0">
                                          <p:val>
                                            <p:strVal val="#ppt_y"/>
                                          </p:val>
                                        </p:tav>
                                        <p:tav tm="100000">
                                          <p:val>
                                            <p:strVal val="#ppt_y"/>
                                          </p:val>
                                        </p:tav>
                                      </p:tavLst>
                                    </p:anim>
                                    <p:anim calcmode="lin" valueType="num">
                                      <p:cBhvr>
                                        <p:cTn id="9" dur="2000" fill="hold"/>
                                        <p:tgtEl>
                                          <p:spTgt spid="2"/>
                                        </p:tgtEl>
                                        <p:attrNameLst>
                                          <p:attrName>ppt_h</p:attrName>
                                        </p:attrNameLst>
                                      </p:cBhvr>
                                      <p:tavLst>
                                        <p:tav tm="0">
                                          <p:val>
                                            <p:strVal val="#ppt_h/10"/>
                                          </p:val>
                                        </p:tav>
                                        <p:tav tm="50000">
                                          <p:val>
                                            <p:strVal val="#ppt_h+.01"/>
                                          </p:val>
                                        </p:tav>
                                        <p:tav tm="100000">
                                          <p:val>
                                            <p:strVal val="#ppt_h"/>
                                          </p:val>
                                        </p:tav>
                                      </p:tavLst>
                                    </p:anim>
                                    <p:anim calcmode="lin" valueType="num">
                                      <p:cBhvr>
                                        <p:cTn id="10" dur="2000" fill="hold"/>
                                        <p:tgtEl>
                                          <p:spTgt spid="2"/>
                                        </p:tgtEl>
                                        <p:attrNameLst>
                                          <p:attrName>ppt_w</p:attrName>
                                        </p:attrNameLst>
                                      </p:cBhvr>
                                      <p:tavLst>
                                        <p:tav tm="0">
                                          <p:val>
                                            <p:strVal val="#ppt_w/10"/>
                                          </p:val>
                                        </p:tav>
                                        <p:tav tm="50000">
                                          <p:val>
                                            <p:strVal val="#ppt_w+.01"/>
                                          </p:val>
                                        </p:tav>
                                        <p:tav tm="100000">
                                          <p:val>
                                            <p:strVal val="#ppt_w"/>
                                          </p:val>
                                        </p:tav>
                                      </p:tavLst>
                                    </p:anim>
                                    <p:animEffect transition="in" filter="fade">
                                      <p:cBhvr>
                                        <p:cTn id="11" dur="2000" tmFilter="0,0; .5, 1; 1, 1"/>
                                        <p:tgtEl>
                                          <p:spTgt spid="2"/>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3">
                                            <p:txEl>
                                              <p:pRg st="0" end="0"/>
                                            </p:txEl>
                                          </p:spTgt>
                                        </p:tgtEl>
                                        <p:attrNameLst>
                                          <p:attrName>style.visibility</p:attrName>
                                        </p:attrNameLst>
                                      </p:cBhvr>
                                      <p:to>
                                        <p:strVal val="visible"/>
                                      </p:to>
                                    </p:set>
                                    <p:animEffect transition="in" filter="fade">
                                      <p:cBhvr>
                                        <p:cTn id="16" dur="2000"/>
                                        <p:tgtEl>
                                          <p:spTgt spid="3">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2000"/>
                                        <p:tgtEl>
                                          <p:spTgt spid="3">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2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1" grpId="0" animBg="1"/>
    </p:bld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title"/>
          </p:nvPr>
        </p:nvSpPr>
        <p:spPr/>
        <p:txBody>
          <a:bodyPr/>
          <a:lstStyle/>
          <a:p>
            <a:r>
              <a:rPr lang="en-US" dirty="0" smtClean="0"/>
              <a:t>What Exactly Is Use Case</a:t>
            </a:r>
            <a:r>
              <a:rPr lang="cs-CZ" dirty="0" smtClean="0"/>
              <a:t>?</a:t>
            </a:r>
            <a:r>
              <a:rPr lang="en-US" dirty="0" smtClean="0"/>
              <a:t> I</a:t>
            </a:r>
            <a:endParaRPr lang="cs-CZ" dirty="0"/>
          </a:p>
        </p:txBody>
      </p:sp>
      <p:sp>
        <p:nvSpPr>
          <p:cNvPr id="3" name="Zástupný symbol pro obsah 2"/>
          <p:cNvSpPr>
            <a:spLocks noGrp="1"/>
          </p:cNvSpPr>
          <p:nvPr>
            <p:ph idx="1"/>
          </p:nvPr>
        </p:nvSpPr>
        <p:spPr/>
        <p:txBody>
          <a:bodyPr/>
          <a:lstStyle/>
          <a:p>
            <a:endParaRPr lang="cs-CZ" dirty="0" smtClean="0"/>
          </a:p>
          <a:p>
            <a:endParaRPr lang="en-US" dirty="0" smtClean="0"/>
          </a:p>
          <a:p>
            <a:endParaRPr lang="cs-CZ" sz="2800" dirty="0" smtClean="0"/>
          </a:p>
          <a:p>
            <a:r>
              <a:rPr lang="en-US" sz="2800" dirty="0" smtClean="0"/>
              <a:t>Use Case</a:t>
            </a:r>
            <a:endParaRPr lang="cs-CZ" sz="2800" dirty="0" smtClean="0"/>
          </a:p>
          <a:p>
            <a:pPr lvl="1">
              <a:buNone/>
            </a:pPr>
            <a:r>
              <a:rPr lang="cs-CZ" sz="2400" dirty="0" smtClean="0"/>
              <a:t>	</a:t>
            </a:r>
            <a:r>
              <a:rPr lang="en-US" sz="2400" dirty="0" smtClean="0"/>
              <a:t>defines the sequence of the actions performed by the system </a:t>
            </a:r>
            <a:r>
              <a:rPr lang="en-US" sz="2400" strike="sngStrike" dirty="0" smtClean="0"/>
              <a:t>the</a:t>
            </a:r>
            <a:r>
              <a:rPr lang="en-US" sz="2400" dirty="0" smtClean="0"/>
              <a:t> that has a visible result for the particular actor.</a:t>
            </a:r>
            <a:endParaRPr lang="cs-CZ" sz="2400" dirty="0"/>
          </a:p>
        </p:txBody>
      </p:sp>
      <p:sp>
        <p:nvSpPr>
          <p:cNvPr id="4" name="Oval 39"/>
          <p:cNvSpPr>
            <a:spLocks noChangeArrowheads="1"/>
          </p:cNvSpPr>
          <p:nvPr/>
        </p:nvSpPr>
        <p:spPr bwMode="auto">
          <a:xfrm>
            <a:off x="3286116" y="1714488"/>
            <a:ext cx="2276475" cy="700087"/>
          </a:xfrm>
          <a:prstGeom prst="ellipse">
            <a:avLst/>
          </a:prstGeom>
          <a:noFill/>
          <a:ln>
            <a:headEnd/>
            <a:tailEnd/>
          </a:ln>
        </p:spPr>
        <p:style>
          <a:lnRef idx="2">
            <a:schemeClr val="dk1"/>
          </a:lnRef>
          <a:fillRef idx="1">
            <a:schemeClr val="lt1"/>
          </a:fillRef>
          <a:effectRef idx="0">
            <a:schemeClr val="dk1"/>
          </a:effectRef>
          <a:fontRef idx="minor">
            <a:schemeClr val="dk1"/>
          </a:fontRef>
        </p:style>
        <p:txBody>
          <a:bodyPr wrap="none" lIns="107950" tIns="53975" rIns="107950" bIns="53975" anchor="ctr"/>
          <a:lstStyle/>
          <a:p>
            <a:pPr algn="ctr">
              <a:spcBef>
                <a:spcPct val="0"/>
              </a:spcBef>
            </a:pPr>
            <a:r>
              <a:rPr lang="en-US" b="1" dirty="0" smtClean="0"/>
              <a:t>Use Case</a:t>
            </a:r>
            <a:endParaRPr lang="en-US" b="1" dirty="0"/>
          </a:p>
        </p:txBody>
      </p:sp>
    </p:spTree>
    <p:extLst>
      <p:ext uri="{BB962C8B-B14F-4D97-AF65-F5344CB8AC3E}">
        <p14:creationId xmlns:p14="http://schemas.microsoft.com/office/powerpoint/2010/main" val="2069612490"/>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p:cTn id="7" dur="2000" fill="hold"/>
                                        <p:tgtEl>
                                          <p:spTgt spid="2"/>
                                        </p:tgtEl>
                                        <p:attrNameLst>
                                          <p:attrName>ppt_x</p:attrName>
                                        </p:attrNameLst>
                                      </p:cBhvr>
                                      <p:tavLst>
                                        <p:tav tm="0">
                                          <p:val>
                                            <p:strVal val="#ppt_x"/>
                                          </p:val>
                                        </p:tav>
                                        <p:tav tm="50000">
                                          <p:val>
                                            <p:strVal val="#ppt_x+.1"/>
                                          </p:val>
                                        </p:tav>
                                        <p:tav tm="100000">
                                          <p:val>
                                            <p:strVal val="#ppt_x"/>
                                          </p:val>
                                        </p:tav>
                                      </p:tavLst>
                                    </p:anim>
                                    <p:anim calcmode="lin" valueType="num">
                                      <p:cBhvr>
                                        <p:cTn id="8" dur="2000" fill="hold"/>
                                        <p:tgtEl>
                                          <p:spTgt spid="2"/>
                                        </p:tgtEl>
                                        <p:attrNameLst>
                                          <p:attrName>ppt_y</p:attrName>
                                        </p:attrNameLst>
                                      </p:cBhvr>
                                      <p:tavLst>
                                        <p:tav tm="0">
                                          <p:val>
                                            <p:strVal val="#ppt_y"/>
                                          </p:val>
                                        </p:tav>
                                        <p:tav tm="100000">
                                          <p:val>
                                            <p:strVal val="#ppt_y"/>
                                          </p:val>
                                        </p:tav>
                                      </p:tavLst>
                                    </p:anim>
                                    <p:anim calcmode="lin" valueType="num">
                                      <p:cBhvr>
                                        <p:cTn id="9" dur="2000" fill="hold"/>
                                        <p:tgtEl>
                                          <p:spTgt spid="2"/>
                                        </p:tgtEl>
                                        <p:attrNameLst>
                                          <p:attrName>ppt_h</p:attrName>
                                        </p:attrNameLst>
                                      </p:cBhvr>
                                      <p:tavLst>
                                        <p:tav tm="0">
                                          <p:val>
                                            <p:strVal val="#ppt_h/10"/>
                                          </p:val>
                                        </p:tav>
                                        <p:tav tm="50000">
                                          <p:val>
                                            <p:strVal val="#ppt_h+.01"/>
                                          </p:val>
                                        </p:tav>
                                        <p:tav tm="100000">
                                          <p:val>
                                            <p:strVal val="#ppt_h"/>
                                          </p:val>
                                        </p:tav>
                                      </p:tavLst>
                                    </p:anim>
                                    <p:anim calcmode="lin" valueType="num">
                                      <p:cBhvr>
                                        <p:cTn id="10" dur="2000" fill="hold"/>
                                        <p:tgtEl>
                                          <p:spTgt spid="2"/>
                                        </p:tgtEl>
                                        <p:attrNameLst>
                                          <p:attrName>ppt_w</p:attrName>
                                        </p:attrNameLst>
                                      </p:cBhvr>
                                      <p:tavLst>
                                        <p:tav tm="0">
                                          <p:val>
                                            <p:strVal val="#ppt_w/10"/>
                                          </p:val>
                                        </p:tav>
                                        <p:tav tm="50000">
                                          <p:val>
                                            <p:strVal val="#ppt_w+.01"/>
                                          </p:val>
                                        </p:tav>
                                        <p:tav tm="100000">
                                          <p:val>
                                            <p:strVal val="#ppt_w"/>
                                          </p:val>
                                        </p:tav>
                                      </p:tavLst>
                                    </p:anim>
                                    <p:animEffect transition="in" filter="fade">
                                      <p:cBhvr>
                                        <p:cTn id="11" dur="2000" tmFilter="0,0; .5, 1; 1, 1"/>
                                        <p:tgtEl>
                                          <p:spTgt spid="2"/>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2000"/>
                                        <p:tgtEl>
                                          <p:spTgt spid="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2000"/>
                                        <p:tgtEl>
                                          <p:spTgt spid="3">
                                            <p:txEl>
                                              <p:pRg st="3" end="3"/>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
                                            <p:txEl>
                                              <p:pRg st="4" end="4"/>
                                            </p:txEl>
                                          </p:spTgt>
                                        </p:tgtEl>
                                        <p:attrNameLst>
                                          <p:attrName>style.visibility</p:attrName>
                                        </p:attrNameLst>
                                      </p:cBhvr>
                                      <p:to>
                                        <p:strVal val="visible"/>
                                      </p:to>
                                    </p:set>
                                    <p:animEffect transition="in" filter="fade">
                                      <p:cBhvr>
                                        <p:cTn id="26" dur="20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animBg="1"/>
    </p:bld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title"/>
          </p:nvPr>
        </p:nvSpPr>
        <p:spPr/>
        <p:txBody>
          <a:bodyPr/>
          <a:lstStyle/>
          <a:p>
            <a:r>
              <a:rPr lang="en-US" dirty="0" smtClean="0"/>
              <a:t>What Exactly Is Use Case</a:t>
            </a:r>
            <a:r>
              <a:rPr lang="cs-CZ" dirty="0" smtClean="0"/>
              <a:t>?</a:t>
            </a:r>
            <a:r>
              <a:rPr lang="en-US" dirty="0" smtClean="0"/>
              <a:t> II</a:t>
            </a:r>
            <a:endParaRPr lang="cs-CZ" dirty="0"/>
          </a:p>
        </p:txBody>
      </p:sp>
      <p:sp>
        <p:nvSpPr>
          <p:cNvPr id="3" name="Zástupný symbol pro obsah 2"/>
          <p:cNvSpPr>
            <a:spLocks noGrp="1"/>
          </p:cNvSpPr>
          <p:nvPr>
            <p:ph idx="1"/>
          </p:nvPr>
        </p:nvSpPr>
        <p:spPr/>
        <p:txBody>
          <a:bodyPr/>
          <a:lstStyle/>
          <a:p>
            <a:endParaRPr lang="cs-CZ" dirty="0" smtClean="0"/>
          </a:p>
          <a:p>
            <a:endParaRPr lang="en-US" dirty="0" smtClean="0"/>
          </a:p>
          <a:p>
            <a:endParaRPr lang="cs-CZ" sz="2800" dirty="0" smtClean="0"/>
          </a:p>
          <a:p>
            <a:endParaRPr lang="en-US" sz="2800" dirty="0" smtClean="0"/>
          </a:p>
          <a:p>
            <a:endParaRPr lang="en-US" sz="2800" dirty="0"/>
          </a:p>
          <a:p>
            <a:r>
              <a:rPr lang="en-US" sz="2800" dirty="0" smtClean="0"/>
              <a:t>Use Case</a:t>
            </a:r>
            <a:endParaRPr lang="cs-CZ" sz="2800" dirty="0" smtClean="0"/>
          </a:p>
          <a:p>
            <a:pPr lvl="1">
              <a:buNone/>
            </a:pPr>
            <a:r>
              <a:rPr lang="cs-CZ" sz="2400" dirty="0" smtClean="0"/>
              <a:t>	</a:t>
            </a:r>
            <a:r>
              <a:rPr lang="en-US" sz="2400" dirty="0" smtClean="0"/>
              <a:t>defines the sequence of the actions performed by the system that has a visible result for the particular actor.</a:t>
            </a:r>
            <a:endParaRPr lang="cs-CZ" sz="2400" dirty="0"/>
          </a:p>
        </p:txBody>
      </p:sp>
      <p:grpSp>
        <p:nvGrpSpPr>
          <p:cNvPr id="15" name="Skupina 14"/>
          <p:cNvGrpSpPr/>
          <p:nvPr/>
        </p:nvGrpSpPr>
        <p:grpSpPr>
          <a:xfrm>
            <a:off x="1822872" y="2003565"/>
            <a:ext cx="5541130" cy="1273060"/>
            <a:chOff x="2483768" y="3641510"/>
            <a:chExt cx="5541130" cy="1273060"/>
          </a:xfrm>
        </p:grpSpPr>
        <p:sp>
          <p:nvSpPr>
            <p:cNvPr id="5" name="Oval 39"/>
            <p:cNvSpPr>
              <a:spLocks noChangeArrowheads="1"/>
            </p:cNvSpPr>
            <p:nvPr/>
          </p:nvSpPr>
          <p:spPr bwMode="auto">
            <a:xfrm>
              <a:off x="5148064" y="3872259"/>
              <a:ext cx="2876834" cy="1042311"/>
            </a:xfrm>
            <a:prstGeom prst="ellipse">
              <a:avLst/>
            </a:prstGeom>
            <a:noFill/>
            <a:ln>
              <a:headEnd/>
              <a:tailEnd/>
            </a:ln>
          </p:spPr>
          <p:style>
            <a:lnRef idx="2">
              <a:schemeClr val="dk1"/>
            </a:lnRef>
            <a:fillRef idx="1">
              <a:schemeClr val="lt1"/>
            </a:fillRef>
            <a:effectRef idx="0">
              <a:schemeClr val="dk1"/>
            </a:effectRef>
            <a:fontRef idx="minor">
              <a:schemeClr val="dk1"/>
            </a:fontRef>
          </p:style>
          <p:txBody>
            <a:bodyPr wrap="none" lIns="107950" tIns="53975" rIns="107950" bIns="53975" anchor="ctr"/>
            <a:lstStyle/>
            <a:p>
              <a:pPr algn="ctr">
                <a:spcBef>
                  <a:spcPct val="0"/>
                </a:spcBef>
              </a:pPr>
              <a:r>
                <a:rPr lang="en-US" b="1" dirty="0" smtClean="0"/>
                <a:t>Use case</a:t>
              </a:r>
              <a:endParaRPr lang="en-US" b="1" dirty="0"/>
            </a:p>
          </p:txBody>
        </p:sp>
        <p:grpSp>
          <p:nvGrpSpPr>
            <p:cNvPr id="6" name="Skupina 5"/>
            <p:cNvGrpSpPr/>
            <p:nvPr/>
          </p:nvGrpSpPr>
          <p:grpSpPr>
            <a:xfrm>
              <a:off x="2483768" y="3641510"/>
              <a:ext cx="1285884" cy="1199009"/>
              <a:chOff x="4129526" y="3915577"/>
              <a:chExt cx="1285884" cy="1199009"/>
            </a:xfrm>
          </p:grpSpPr>
          <p:grpSp>
            <p:nvGrpSpPr>
              <p:cNvPr id="7" name="Group 47"/>
              <p:cNvGrpSpPr>
                <a:grpSpLocks/>
              </p:cNvGrpSpPr>
              <p:nvPr/>
            </p:nvGrpSpPr>
            <p:grpSpPr bwMode="auto">
              <a:xfrm>
                <a:off x="4168996" y="3915577"/>
                <a:ext cx="674688" cy="752475"/>
                <a:chOff x="1201" y="1082"/>
                <a:chExt cx="425" cy="474"/>
              </a:xfrm>
              <a:noFill/>
            </p:grpSpPr>
            <p:sp>
              <p:nvSpPr>
                <p:cNvPr id="9" name="Freeform 30"/>
                <p:cNvSpPr>
                  <a:spLocks/>
                </p:cNvSpPr>
                <p:nvPr/>
              </p:nvSpPr>
              <p:spPr bwMode="auto">
                <a:xfrm>
                  <a:off x="1317" y="1082"/>
                  <a:ext cx="203" cy="158"/>
                </a:xfrm>
                <a:custGeom>
                  <a:avLst/>
                  <a:gdLst/>
                  <a:ahLst/>
                  <a:cxnLst>
                    <a:cxn ang="0">
                      <a:pos x="101" y="0"/>
                    </a:cxn>
                    <a:cxn ang="0">
                      <a:pos x="121" y="0"/>
                    </a:cxn>
                    <a:cxn ang="0">
                      <a:pos x="140" y="4"/>
                    </a:cxn>
                    <a:cxn ang="0">
                      <a:pos x="155" y="12"/>
                    </a:cxn>
                    <a:cxn ang="0">
                      <a:pos x="169" y="23"/>
                    </a:cxn>
                    <a:cxn ang="0">
                      <a:pos x="183" y="35"/>
                    </a:cxn>
                    <a:cxn ang="0">
                      <a:pos x="193" y="47"/>
                    </a:cxn>
                    <a:cxn ang="0">
                      <a:pos x="198" y="62"/>
                    </a:cxn>
                    <a:cxn ang="0">
                      <a:pos x="203" y="81"/>
                    </a:cxn>
                    <a:cxn ang="0">
                      <a:pos x="198" y="97"/>
                    </a:cxn>
                    <a:cxn ang="0">
                      <a:pos x="193" y="112"/>
                    </a:cxn>
                    <a:cxn ang="0">
                      <a:pos x="183" y="124"/>
                    </a:cxn>
                    <a:cxn ang="0">
                      <a:pos x="169" y="135"/>
                    </a:cxn>
                    <a:cxn ang="0">
                      <a:pos x="155" y="147"/>
                    </a:cxn>
                    <a:cxn ang="0">
                      <a:pos x="140" y="154"/>
                    </a:cxn>
                    <a:cxn ang="0">
                      <a:pos x="121" y="158"/>
                    </a:cxn>
                    <a:cxn ang="0">
                      <a:pos x="101" y="158"/>
                    </a:cxn>
                    <a:cxn ang="0">
                      <a:pos x="77" y="158"/>
                    </a:cxn>
                    <a:cxn ang="0">
                      <a:pos x="58" y="154"/>
                    </a:cxn>
                    <a:cxn ang="0">
                      <a:pos x="43" y="147"/>
                    </a:cxn>
                    <a:cxn ang="0">
                      <a:pos x="29" y="135"/>
                    </a:cxn>
                    <a:cxn ang="0">
                      <a:pos x="14" y="124"/>
                    </a:cxn>
                    <a:cxn ang="0">
                      <a:pos x="5" y="112"/>
                    </a:cxn>
                    <a:cxn ang="0">
                      <a:pos x="0" y="97"/>
                    </a:cxn>
                    <a:cxn ang="0">
                      <a:pos x="0" y="81"/>
                    </a:cxn>
                    <a:cxn ang="0">
                      <a:pos x="0" y="62"/>
                    </a:cxn>
                    <a:cxn ang="0">
                      <a:pos x="5" y="47"/>
                    </a:cxn>
                    <a:cxn ang="0">
                      <a:pos x="14" y="35"/>
                    </a:cxn>
                    <a:cxn ang="0">
                      <a:pos x="29" y="23"/>
                    </a:cxn>
                    <a:cxn ang="0">
                      <a:pos x="43" y="12"/>
                    </a:cxn>
                    <a:cxn ang="0">
                      <a:pos x="58" y="4"/>
                    </a:cxn>
                    <a:cxn ang="0">
                      <a:pos x="77" y="0"/>
                    </a:cxn>
                    <a:cxn ang="0">
                      <a:pos x="101" y="0"/>
                    </a:cxn>
                  </a:cxnLst>
                  <a:rect l="0" t="0" r="r" b="b"/>
                  <a:pathLst>
                    <a:path w="203" h="158">
                      <a:moveTo>
                        <a:pt x="101" y="0"/>
                      </a:moveTo>
                      <a:lnTo>
                        <a:pt x="121" y="0"/>
                      </a:lnTo>
                      <a:lnTo>
                        <a:pt x="140" y="4"/>
                      </a:lnTo>
                      <a:lnTo>
                        <a:pt x="155" y="12"/>
                      </a:lnTo>
                      <a:lnTo>
                        <a:pt x="169" y="23"/>
                      </a:lnTo>
                      <a:lnTo>
                        <a:pt x="183" y="35"/>
                      </a:lnTo>
                      <a:lnTo>
                        <a:pt x="193" y="47"/>
                      </a:lnTo>
                      <a:lnTo>
                        <a:pt x="198" y="62"/>
                      </a:lnTo>
                      <a:lnTo>
                        <a:pt x="203" y="81"/>
                      </a:lnTo>
                      <a:lnTo>
                        <a:pt x="198" y="97"/>
                      </a:lnTo>
                      <a:lnTo>
                        <a:pt x="193" y="112"/>
                      </a:lnTo>
                      <a:lnTo>
                        <a:pt x="183" y="124"/>
                      </a:lnTo>
                      <a:lnTo>
                        <a:pt x="169" y="135"/>
                      </a:lnTo>
                      <a:lnTo>
                        <a:pt x="155" y="147"/>
                      </a:lnTo>
                      <a:lnTo>
                        <a:pt x="140" y="154"/>
                      </a:lnTo>
                      <a:lnTo>
                        <a:pt x="121" y="158"/>
                      </a:lnTo>
                      <a:lnTo>
                        <a:pt x="101" y="158"/>
                      </a:lnTo>
                      <a:lnTo>
                        <a:pt x="77" y="158"/>
                      </a:lnTo>
                      <a:lnTo>
                        <a:pt x="58" y="154"/>
                      </a:lnTo>
                      <a:lnTo>
                        <a:pt x="43" y="147"/>
                      </a:lnTo>
                      <a:lnTo>
                        <a:pt x="29" y="135"/>
                      </a:lnTo>
                      <a:lnTo>
                        <a:pt x="14" y="124"/>
                      </a:lnTo>
                      <a:lnTo>
                        <a:pt x="5" y="112"/>
                      </a:lnTo>
                      <a:lnTo>
                        <a:pt x="0" y="97"/>
                      </a:lnTo>
                      <a:lnTo>
                        <a:pt x="0" y="81"/>
                      </a:lnTo>
                      <a:lnTo>
                        <a:pt x="0" y="62"/>
                      </a:lnTo>
                      <a:lnTo>
                        <a:pt x="5" y="47"/>
                      </a:lnTo>
                      <a:lnTo>
                        <a:pt x="14" y="35"/>
                      </a:lnTo>
                      <a:lnTo>
                        <a:pt x="29" y="23"/>
                      </a:lnTo>
                      <a:lnTo>
                        <a:pt x="43" y="12"/>
                      </a:lnTo>
                      <a:lnTo>
                        <a:pt x="58" y="4"/>
                      </a:lnTo>
                      <a:lnTo>
                        <a:pt x="77" y="0"/>
                      </a:lnTo>
                      <a:lnTo>
                        <a:pt x="101" y="0"/>
                      </a:lnTo>
                      <a:close/>
                    </a:path>
                  </a:pathLst>
                </a:custGeom>
                <a:grpFill/>
                <a:ln>
                  <a:headEnd/>
                  <a:tailEnd/>
                </a:ln>
              </p:spPr>
              <p:style>
                <a:lnRef idx="2">
                  <a:schemeClr val="dk1"/>
                </a:lnRef>
                <a:fillRef idx="1">
                  <a:schemeClr val="lt1"/>
                </a:fillRef>
                <a:effectRef idx="0">
                  <a:schemeClr val="dk1"/>
                </a:effectRef>
                <a:fontRef idx="minor">
                  <a:schemeClr val="dk1"/>
                </a:fontRef>
              </p:style>
              <p:txBody>
                <a:bodyPr/>
                <a:lstStyle/>
                <a:p>
                  <a:endParaRPr lang="cs-CZ"/>
                </a:p>
              </p:txBody>
            </p:sp>
            <p:sp>
              <p:nvSpPr>
                <p:cNvPr id="10" name="Freeform 31"/>
                <p:cNvSpPr>
                  <a:spLocks/>
                </p:cNvSpPr>
                <p:nvPr/>
              </p:nvSpPr>
              <p:spPr bwMode="auto">
                <a:xfrm>
                  <a:off x="1317" y="1082"/>
                  <a:ext cx="203" cy="158"/>
                </a:xfrm>
                <a:custGeom>
                  <a:avLst/>
                  <a:gdLst/>
                  <a:ahLst/>
                  <a:cxnLst>
                    <a:cxn ang="0">
                      <a:pos x="101" y="0"/>
                    </a:cxn>
                    <a:cxn ang="0">
                      <a:pos x="121" y="0"/>
                    </a:cxn>
                    <a:cxn ang="0">
                      <a:pos x="140" y="4"/>
                    </a:cxn>
                    <a:cxn ang="0">
                      <a:pos x="155" y="12"/>
                    </a:cxn>
                    <a:cxn ang="0">
                      <a:pos x="169" y="23"/>
                    </a:cxn>
                    <a:cxn ang="0">
                      <a:pos x="183" y="35"/>
                    </a:cxn>
                    <a:cxn ang="0">
                      <a:pos x="193" y="47"/>
                    </a:cxn>
                    <a:cxn ang="0">
                      <a:pos x="198" y="62"/>
                    </a:cxn>
                    <a:cxn ang="0">
                      <a:pos x="203" y="81"/>
                    </a:cxn>
                    <a:cxn ang="0">
                      <a:pos x="198" y="97"/>
                    </a:cxn>
                    <a:cxn ang="0">
                      <a:pos x="193" y="112"/>
                    </a:cxn>
                    <a:cxn ang="0">
                      <a:pos x="183" y="124"/>
                    </a:cxn>
                    <a:cxn ang="0">
                      <a:pos x="169" y="135"/>
                    </a:cxn>
                    <a:cxn ang="0">
                      <a:pos x="155" y="147"/>
                    </a:cxn>
                    <a:cxn ang="0">
                      <a:pos x="140" y="154"/>
                    </a:cxn>
                    <a:cxn ang="0">
                      <a:pos x="121" y="158"/>
                    </a:cxn>
                    <a:cxn ang="0">
                      <a:pos x="101" y="158"/>
                    </a:cxn>
                    <a:cxn ang="0">
                      <a:pos x="77" y="158"/>
                    </a:cxn>
                    <a:cxn ang="0">
                      <a:pos x="58" y="154"/>
                    </a:cxn>
                    <a:cxn ang="0">
                      <a:pos x="43" y="147"/>
                    </a:cxn>
                    <a:cxn ang="0">
                      <a:pos x="29" y="135"/>
                    </a:cxn>
                    <a:cxn ang="0">
                      <a:pos x="14" y="124"/>
                    </a:cxn>
                    <a:cxn ang="0">
                      <a:pos x="5" y="112"/>
                    </a:cxn>
                    <a:cxn ang="0">
                      <a:pos x="0" y="97"/>
                    </a:cxn>
                    <a:cxn ang="0">
                      <a:pos x="0" y="81"/>
                    </a:cxn>
                    <a:cxn ang="0">
                      <a:pos x="0" y="62"/>
                    </a:cxn>
                    <a:cxn ang="0">
                      <a:pos x="5" y="47"/>
                    </a:cxn>
                    <a:cxn ang="0">
                      <a:pos x="14" y="35"/>
                    </a:cxn>
                    <a:cxn ang="0">
                      <a:pos x="29" y="23"/>
                    </a:cxn>
                    <a:cxn ang="0">
                      <a:pos x="43" y="12"/>
                    </a:cxn>
                    <a:cxn ang="0">
                      <a:pos x="58" y="4"/>
                    </a:cxn>
                    <a:cxn ang="0">
                      <a:pos x="77" y="0"/>
                    </a:cxn>
                    <a:cxn ang="0">
                      <a:pos x="101" y="0"/>
                    </a:cxn>
                  </a:cxnLst>
                  <a:rect l="0" t="0" r="r" b="b"/>
                  <a:pathLst>
                    <a:path w="203" h="158">
                      <a:moveTo>
                        <a:pt x="101" y="0"/>
                      </a:moveTo>
                      <a:lnTo>
                        <a:pt x="121" y="0"/>
                      </a:lnTo>
                      <a:lnTo>
                        <a:pt x="140" y="4"/>
                      </a:lnTo>
                      <a:lnTo>
                        <a:pt x="155" y="12"/>
                      </a:lnTo>
                      <a:lnTo>
                        <a:pt x="169" y="23"/>
                      </a:lnTo>
                      <a:lnTo>
                        <a:pt x="183" y="35"/>
                      </a:lnTo>
                      <a:lnTo>
                        <a:pt x="193" y="47"/>
                      </a:lnTo>
                      <a:lnTo>
                        <a:pt x="198" y="62"/>
                      </a:lnTo>
                      <a:lnTo>
                        <a:pt x="203" y="81"/>
                      </a:lnTo>
                      <a:lnTo>
                        <a:pt x="198" y="97"/>
                      </a:lnTo>
                      <a:lnTo>
                        <a:pt x="193" y="112"/>
                      </a:lnTo>
                      <a:lnTo>
                        <a:pt x="183" y="124"/>
                      </a:lnTo>
                      <a:lnTo>
                        <a:pt x="169" y="135"/>
                      </a:lnTo>
                      <a:lnTo>
                        <a:pt x="155" y="147"/>
                      </a:lnTo>
                      <a:lnTo>
                        <a:pt x="140" y="154"/>
                      </a:lnTo>
                      <a:lnTo>
                        <a:pt x="121" y="158"/>
                      </a:lnTo>
                      <a:lnTo>
                        <a:pt x="101" y="158"/>
                      </a:lnTo>
                      <a:lnTo>
                        <a:pt x="77" y="158"/>
                      </a:lnTo>
                      <a:lnTo>
                        <a:pt x="58" y="154"/>
                      </a:lnTo>
                      <a:lnTo>
                        <a:pt x="43" y="147"/>
                      </a:lnTo>
                      <a:lnTo>
                        <a:pt x="29" y="135"/>
                      </a:lnTo>
                      <a:lnTo>
                        <a:pt x="14" y="124"/>
                      </a:lnTo>
                      <a:lnTo>
                        <a:pt x="5" y="112"/>
                      </a:lnTo>
                      <a:lnTo>
                        <a:pt x="0" y="97"/>
                      </a:lnTo>
                      <a:lnTo>
                        <a:pt x="0" y="81"/>
                      </a:lnTo>
                      <a:lnTo>
                        <a:pt x="0" y="62"/>
                      </a:lnTo>
                      <a:lnTo>
                        <a:pt x="5" y="47"/>
                      </a:lnTo>
                      <a:lnTo>
                        <a:pt x="14" y="35"/>
                      </a:lnTo>
                      <a:lnTo>
                        <a:pt x="29" y="23"/>
                      </a:lnTo>
                      <a:lnTo>
                        <a:pt x="43" y="12"/>
                      </a:lnTo>
                      <a:lnTo>
                        <a:pt x="58" y="4"/>
                      </a:lnTo>
                      <a:lnTo>
                        <a:pt x="77" y="0"/>
                      </a:lnTo>
                      <a:lnTo>
                        <a:pt x="101" y="0"/>
                      </a:lnTo>
                    </a:path>
                  </a:pathLst>
                </a:custGeom>
                <a:grpFill/>
                <a:ln>
                  <a:headEnd/>
                  <a:tailEnd/>
                </a:ln>
              </p:spPr>
              <p:style>
                <a:lnRef idx="2">
                  <a:schemeClr val="dk1"/>
                </a:lnRef>
                <a:fillRef idx="1">
                  <a:schemeClr val="lt1"/>
                </a:fillRef>
                <a:effectRef idx="0">
                  <a:schemeClr val="dk1"/>
                </a:effectRef>
                <a:fontRef idx="minor">
                  <a:schemeClr val="dk1"/>
                </a:fontRef>
              </p:style>
              <p:txBody>
                <a:bodyPr/>
                <a:lstStyle/>
                <a:p>
                  <a:endParaRPr lang="cs-CZ"/>
                </a:p>
              </p:txBody>
            </p:sp>
            <p:sp>
              <p:nvSpPr>
                <p:cNvPr id="11" name="Line 32"/>
                <p:cNvSpPr>
                  <a:spLocks noChangeShapeType="1"/>
                </p:cNvSpPr>
                <p:nvPr/>
              </p:nvSpPr>
              <p:spPr bwMode="auto">
                <a:xfrm>
                  <a:off x="1278" y="1287"/>
                  <a:ext cx="280" cy="1"/>
                </a:xfrm>
                <a:prstGeom prst="line">
                  <a:avLst/>
                </a:prstGeom>
                <a:grpFill/>
                <a:ln>
                  <a:headEnd/>
                  <a:tailEnd/>
                </a:ln>
              </p:spPr>
              <p:style>
                <a:lnRef idx="2">
                  <a:schemeClr val="dk1"/>
                </a:lnRef>
                <a:fillRef idx="1">
                  <a:schemeClr val="lt1"/>
                </a:fillRef>
                <a:effectRef idx="0">
                  <a:schemeClr val="dk1"/>
                </a:effectRef>
                <a:fontRef idx="minor">
                  <a:schemeClr val="dk1"/>
                </a:fontRef>
              </p:style>
              <p:txBody>
                <a:bodyPr/>
                <a:lstStyle/>
                <a:p>
                  <a:endParaRPr lang="cs-CZ"/>
                </a:p>
              </p:txBody>
            </p:sp>
            <p:sp>
              <p:nvSpPr>
                <p:cNvPr id="12" name="Freeform 33"/>
                <p:cNvSpPr>
                  <a:spLocks/>
                </p:cNvSpPr>
                <p:nvPr/>
              </p:nvSpPr>
              <p:spPr bwMode="auto">
                <a:xfrm>
                  <a:off x="1201" y="1244"/>
                  <a:ext cx="213" cy="309"/>
                </a:xfrm>
                <a:custGeom>
                  <a:avLst/>
                  <a:gdLst/>
                  <a:ahLst/>
                  <a:cxnLst>
                    <a:cxn ang="0">
                      <a:pos x="213" y="0"/>
                    </a:cxn>
                    <a:cxn ang="0">
                      <a:pos x="213" y="143"/>
                    </a:cxn>
                    <a:cxn ang="0">
                      <a:pos x="0" y="309"/>
                    </a:cxn>
                  </a:cxnLst>
                  <a:rect l="0" t="0" r="r" b="b"/>
                  <a:pathLst>
                    <a:path w="213" h="309">
                      <a:moveTo>
                        <a:pt x="213" y="0"/>
                      </a:moveTo>
                      <a:lnTo>
                        <a:pt x="213" y="143"/>
                      </a:lnTo>
                      <a:lnTo>
                        <a:pt x="0" y="309"/>
                      </a:lnTo>
                    </a:path>
                  </a:pathLst>
                </a:custGeom>
                <a:grpFill/>
                <a:ln>
                  <a:headEnd/>
                  <a:tailEnd/>
                </a:ln>
              </p:spPr>
              <p:style>
                <a:lnRef idx="2">
                  <a:schemeClr val="dk1"/>
                </a:lnRef>
                <a:fillRef idx="1">
                  <a:schemeClr val="lt1"/>
                </a:fillRef>
                <a:effectRef idx="0">
                  <a:schemeClr val="dk1"/>
                </a:effectRef>
                <a:fontRef idx="minor">
                  <a:schemeClr val="dk1"/>
                </a:fontRef>
              </p:style>
              <p:txBody>
                <a:bodyPr/>
                <a:lstStyle/>
                <a:p>
                  <a:endParaRPr lang="cs-CZ"/>
                </a:p>
              </p:txBody>
            </p:sp>
            <p:sp>
              <p:nvSpPr>
                <p:cNvPr id="13" name="Line 34"/>
                <p:cNvSpPr>
                  <a:spLocks noChangeShapeType="1"/>
                </p:cNvSpPr>
                <p:nvPr/>
              </p:nvSpPr>
              <p:spPr bwMode="auto">
                <a:xfrm>
                  <a:off x="1414" y="1383"/>
                  <a:ext cx="212" cy="173"/>
                </a:xfrm>
                <a:prstGeom prst="line">
                  <a:avLst/>
                </a:prstGeom>
                <a:grpFill/>
                <a:ln>
                  <a:headEnd/>
                  <a:tailEnd/>
                </a:ln>
              </p:spPr>
              <p:style>
                <a:lnRef idx="2">
                  <a:schemeClr val="dk1"/>
                </a:lnRef>
                <a:fillRef idx="1">
                  <a:schemeClr val="lt1"/>
                </a:fillRef>
                <a:effectRef idx="0">
                  <a:schemeClr val="dk1"/>
                </a:effectRef>
                <a:fontRef idx="minor">
                  <a:schemeClr val="dk1"/>
                </a:fontRef>
              </p:style>
              <p:txBody>
                <a:bodyPr/>
                <a:lstStyle/>
                <a:p>
                  <a:endParaRPr lang="cs-CZ"/>
                </a:p>
              </p:txBody>
            </p:sp>
          </p:grpSp>
          <p:sp>
            <p:nvSpPr>
              <p:cNvPr id="8" name="TextBox 12"/>
              <p:cNvSpPr txBox="1"/>
              <p:nvPr/>
            </p:nvSpPr>
            <p:spPr>
              <a:xfrm>
                <a:off x="4129526" y="4745254"/>
                <a:ext cx="1285884" cy="369332"/>
              </a:xfrm>
              <a:prstGeom prst="rect">
                <a:avLst/>
              </a:prstGeom>
              <a:noFill/>
            </p:spPr>
            <p:txBody>
              <a:bodyPr wrap="square" rtlCol="0">
                <a:spAutoFit/>
              </a:bodyPr>
              <a:lstStyle/>
              <a:p>
                <a:r>
                  <a:rPr lang="en-US" b="1" dirty="0" smtClean="0"/>
                  <a:t>Actor</a:t>
                </a:r>
                <a:endParaRPr lang="cs-CZ" b="1" dirty="0"/>
              </a:p>
            </p:txBody>
          </p:sp>
        </p:grpSp>
        <p:cxnSp>
          <p:nvCxnSpPr>
            <p:cNvPr id="14" name="Přímá spojnice 13"/>
            <p:cNvCxnSpPr>
              <a:stCxn id="11" idx="1"/>
              <a:endCxn id="5" idx="2"/>
            </p:cNvCxnSpPr>
            <p:nvPr/>
          </p:nvCxnSpPr>
          <p:spPr>
            <a:xfrm>
              <a:off x="3089976" y="3968536"/>
              <a:ext cx="2058088" cy="424879"/>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00974924"/>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p:cTn id="7" dur="2000" fill="hold"/>
                                        <p:tgtEl>
                                          <p:spTgt spid="2"/>
                                        </p:tgtEl>
                                        <p:attrNameLst>
                                          <p:attrName>ppt_x</p:attrName>
                                        </p:attrNameLst>
                                      </p:cBhvr>
                                      <p:tavLst>
                                        <p:tav tm="0">
                                          <p:val>
                                            <p:strVal val="#ppt_x"/>
                                          </p:val>
                                        </p:tav>
                                        <p:tav tm="50000">
                                          <p:val>
                                            <p:strVal val="#ppt_x+.1"/>
                                          </p:val>
                                        </p:tav>
                                        <p:tav tm="100000">
                                          <p:val>
                                            <p:strVal val="#ppt_x"/>
                                          </p:val>
                                        </p:tav>
                                      </p:tavLst>
                                    </p:anim>
                                    <p:anim calcmode="lin" valueType="num">
                                      <p:cBhvr>
                                        <p:cTn id="8" dur="2000" fill="hold"/>
                                        <p:tgtEl>
                                          <p:spTgt spid="2"/>
                                        </p:tgtEl>
                                        <p:attrNameLst>
                                          <p:attrName>ppt_y</p:attrName>
                                        </p:attrNameLst>
                                      </p:cBhvr>
                                      <p:tavLst>
                                        <p:tav tm="0">
                                          <p:val>
                                            <p:strVal val="#ppt_y"/>
                                          </p:val>
                                        </p:tav>
                                        <p:tav tm="100000">
                                          <p:val>
                                            <p:strVal val="#ppt_y"/>
                                          </p:val>
                                        </p:tav>
                                      </p:tavLst>
                                    </p:anim>
                                    <p:anim calcmode="lin" valueType="num">
                                      <p:cBhvr>
                                        <p:cTn id="9" dur="2000" fill="hold"/>
                                        <p:tgtEl>
                                          <p:spTgt spid="2"/>
                                        </p:tgtEl>
                                        <p:attrNameLst>
                                          <p:attrName>ppt_h</p:attrName>
                                        </p:attrNameLst>
                                      </p:cBhvr>
                                      <p:tavLst>
                                        <p:tav tm="0">
                                          <p:val>
                                            <p:strVal val="#ppt_h/10"/>
                                          </p:val>
                                        </p:tav>
                                        <p:tav tm="50000">
                                          <p:val>
                                            <p:strVal val="#ppt_h+.01"/>
                                          </p:val>
                                        </p:tav>
                                        <p:tav tm="100000">
                                          <p:val>
                                            <p:strVal val="#ppt_h"/>
                                          </p:val>
                                        </p:tav>
                                      </p:tavLst>
                                    </p:anim>
                                    <p:anim calcmode="lin" valueType="num">
                                      <p:cBhvr>
                                        <p:cTn id="10" dur="2000" fill="hold"/>
                                        <p:tgtEl>
                                          <p:spTgt spid="2"/>
                                        </p:tgtEl>
                                        <p:attrNameLst>
                                          <p:attrName>ppt_w</p:attrName>
                                        </p:attrNameLst>
                                      </p:cBhvr>
                                      <p:tavLst>
                                        <p:tav tm="0">
                                          <p:val>
                                            <p:strVal val="#ppt_w/10"/>
                                          </p:val>
                                        </p:tav>
                                        <p:tav tm="50000">
                                          <p:val>
                                            <p:strVal val="#ppt_w+.01"/>
                                          </p:val>
                                        </p:tav>
                                        <p:tav tm="100000">
                                          <p:val>
                                            <p:strVal val="#ppt_w"/>
                                          </p:val>
                                        </p:tav>
                                      </p:tavLst>
                                    </p:anim>
                                    <p:animEffect transition="in" filter="fade">
                                      <p:cBhvr>
                                        <p:cTn id="11" dur="2000" tmFilter="0,0; .5, 1; 1, 1"/>
                                        <p:tgtEl>
                                          <p:spTgt spid="2"/>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3">
                                            <p:txEl>
                                              <p:pRg st="5" end="5"/>
                                            </p:txEl>
                                          </p:spTgt>
                                        </p:tgtEl>
                                        <p:attrNameLst>
                                          <p:attrName>style.visibility</p:attrName>
                                        </p:attrNameLst>
                                      </p:cBhvr>
                                      <p:to>
                                        <p:strVal val="visible"/>
                                      </p:to>
                                    </p:set>
                                    <p:animEffect transition="in" filter="fade">
                                      <p:cBhvr>
                                        <p:cTn id="16" dur="2000"/>
                                        <p:tgtEl>
                                          <p:spTgt spid="3">
                                            <p:txEl>
                                              <p:pRg st="5" end="5"/>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animEffect transition="in" filter="fade">
                                      <p:cBhvr>
                                        <p:cTn id="21" dur="20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60" name="Rectangle 4"/>
          <p:cNvSpPr>
            <a:spLocks noGrp="1" noChangeArrowheads="1"/>
          </p:cNvSpPr>
          <p:nvPr>
            <p:ph type="title"/>
          </p:nvPr>
        </p:nvSpPr>
        <p:spPr/>
        <p:txBody>
          <a:bodyPr/>
          <a:lstStyle/>
          <a:p>
            <a:r>
              <a:rPr lang="en-GB" dirty="0"/>
              <a:t>What is </a:t>
            </a:r>
            <a:r>
              <a:rPr lang="en-GB" dirty="0" smtClean="0"/>
              <a:t>Software</a:t>
            </a:r>
            <a:r>
              <a:rPr lang="en-GB" dirty="0"/>
              <a:t>?</a:t>
            </a:r>
          </a:p>
        </p:txBody>
      </p:sp>
      <p:sp>
        <p:nvSpPr>
          <p:cNvPr id="70661" name="Rectangle 5"/>
          <p:cNvSpPr>
            <a:spLocks noGrp="1" noChangeArrowheads="1"/>
          </p:cNvSpPr>
          <p:nvPr>
            <p:ph type="body" idx="1"/>
          </p:nvPr>
        </p:nvSpPr>
        <p:spPr/>
        <p:txBody>
          <a:bodyPr/>
          <a:lstStyle/>
          <a:p>
            <a:pPr>
              <a:lnSpc>
                <a:spcPct val="90000"/>
              </a:lnSpc>
            </a:pPr>
            <a:r>
              <a:rPr lang="en-GB" sz="2400" dirty="0"/>
              <a:t>Computer programs and associated documentation such as requirements, design models and user manuals.</a:t>
            </a:r>
          </a:p>
          <a:p>
            <a:pPr>
              <a:lnSpc>
                <a:spcPct val="90000"/>
              </a:lnSpc>
            </a:pPr>
            <a:r>
              <a:rPr lang="en-GB" sz="2400" dirty="0"/>
              <a:t>Software products may be developed for a particular customer or may be developed for a general market.</a:t>
            </a:r>
          </a:p>
          <a:p>
            <a:pPr>
              <a:lnSpc>
                <a:spcPct val="90000"/>
              </a:lnSpc>
            </a:pPr>
            <a:r>
              <a:rPr lang="en-GB" sz="2400" dirty="0"/>
              <a:t>Software products may be</a:t>
            </a:r>
          </a:p>
          <a:p>
            <a:pPr lvl="1">
              <a:lnSpc>
                <a:spcPct val="90000"/>
              </a:lnSpc>
            </a:pPr>
            <a:r>
              <a:rPr lang="en-GB" sz="2000" dirty="0"/>
              <a:t>Generic - developed to be sold to a range of different customers e.g. PC software such as Excel or Word.</a:t>
            </a:r>
            <a:endParaRPr lang="en-GB" sz="2000" dirty="0" smtClean="0"/>
          </a:p>
          <a:p>
            <a:pPr lvl="1">
              <a:lnSpc>
                <a:spcPct val="90000"/>
              </a:lnSpc>
            </a:pPr>
            <a:r>
              <a:rPr lang="en-GB" dirty="0" smtClean="0"/>
              <a:t>Custom-made (made to order) - </a:t>
            </a:r>
            <a:r>
              <a:rPr lang="en-GB" sz="2000" dirty="0"/>
              <a:t>developed for a single customer according to their specification.</a:t>
            </a:r>
          </a:p>
          <a:p>
            <a:pPr>
              <a:lnSpc>
                <a:spcPct val="90000"/>
              </a:lnSpc>
            </a:pPr>
            <a:r>
              <a:rPr lang="en-GB" sz="2400" dirty="0"/>
              <a:t>New software can be created by developing new programs, configuring generic software systems or reusing existing software.</a:t>
            </a:r>
          </a:p>
        </p:txBody>
      </p:sp>
    </p:spTree>
    <p:extLst>
      <p:ext uri="{BB962C8B-B14F-4D97-AF65-F5344CB8AC3E}">
        <p14:creationId xmlns:p14="http://schemas.microsoft.com/office/powerpoint/2010/main" val="624987016"/>
      </p:ext>
    </p:extLst>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title"/>
          </p:nvPr>
        </p:nvSpPr>
        <p:spPr/>
        <p:txBody>
          <a:bodyPr/>
          <a:lstStyle/>
          <a:p>
            <a:r>
              <a:rPr lang="en-US" dirty="0" smtClean="0"/>
              <a:t>Benefits of Use Cases I</a:t>
            </a:r>
            <a:endParaRPr lang="cs-CZ" dirty="0"/>
          </a:p>
        </p:txBody>
      </p:sp>
      <p:sp>
        <p:nvSpPr>
          <p:cNvPr id="3" name="Zástupný symbol pro obsah 2"/>
          <p:cNvSpPr>
            <a:spLocks noGrp="1"/>
          </p:cNvSpPr>
          <p:nvPr>
            <p:ph idx="1"/>
          </p:nvPr>
        </p:nvSpPr>
        <p:spPr/>
        <p:txBody>
          <a:bodyPr>
            <a:normAutofit/>
          </a:bodyPr>
          <a:lstStyle/>
          <a:p>
            <a:endParaRPr lang="en-US" dirty="0" smtClean="0"/>
          </a:p>
          <a:p>
            <a:r>
              <a:rPr lang="en-US" dirty="0" smtClean="0"/>
              <a:t>They represent the meaning of particular use cases</a:t>
            </a:r>
          </a:p>
          <a:p>
            <a:pPr lvl="1"/>
            <a:endParaRPr lang="en-US" sz="2400" dirty="0" smtClean="0"/>
          </a:p>
          <a:p>
            <a:pPr lvl="1"/>
            <a:r>
              <a:rPr lang="en-US" sz="2400" dirty="0" smtClean="0"/>
              <a:t>Describe requirements of the system in a logical order</a:t>
            </a:r>
          </a:p>
          <a:p>
            <a:pPr lvl="1"/>
            <a:r>
              <a:rPr lang="en-US" sz="2400" dirty="0" smtClean="0"/>
              <a:t>Describe why the system is important</a:t>
            </a:r>
          </a:p>
          <a:p>
            <a:pPr lvl="1"/>
            <a:r>
              <a:rPr lang="en-US" sz="2400" dirty="0" smtClean="0"/>
              <a:t>Help to identify all requirement of the system</a:t>
            </a:r>
          </a:p>
        </p:txBody>
      </p:sp>
    </p:spTree>
    <p:extLst>
      <p:ext uri="{BB962C8B-B14F-4D97-AF65-F5344CB8AC3E}">
        <p14:creationId xmlns:p14="http://schemas.microsoft.com/office/powerpoint/2010/main" val="2951053470"/>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p:cTn id="7" dur="2000" fill="hold"/>
                                        <p:tgtEl>
                                          <p:spTgt spid="2"/>
                                        </p:tgtEl>
                                        <p:attrNameLst>
                                          <p:attrName>ppt_x</p:attrName>
                                        </p:attrNameLst>
                                      </p:cBhvr>
                                      <p:tavLst>
                                        <p:tav tm="0">
                                          <p:val>
                                            <p:strVal val="#ppt_x"/>
                                          </p:val>
                                        </p:tav>
                                        <p:tav tm="50000">
                                          <p:val>
                                            <p:strVal val="#ppt_x+.1"/>
                                          </p:val>
                                        </p:tav>
                                        <p:tav tm="100000">
                                          <p:val>
                                            <p:strVal val="#ppt_x"/>
                                          </p:val>
                                        </p:tav>
                                      </p:tavLst>
                                    </p:anim>
                                    <p:anim calcmode="lin" valueType="num">
                                      <p:cBhvr>
                                        <p:cTn id="8" dur="2000" fill="hold"/>
                                        <p:tgtEl>
                                          <p:spTgt spid="2"/>
                                        </p:tgtEl>
                                        <p:attrNameLst>
                                          <p:attrName>ppt_y</p:attrName>
                                        </p:attrNameLst>
                                      </p:cBhvr>
                                      <p:tavLst>
                                        <p:tav tm="0">
                                          <p:val>
                                            <p:strVal val="#ppt_y"/>
                                          </p:val>
                                        </p:tav>
                                        <p:tav tm="100000">
                                          <p:val>
                                            <p:strVal val="#ppt_y"/>
                                          </p:val>
                                        </p:tav>
                                      </p:tavLst>
                                    </p:anim>
                                    <p:anim calcmode="lin" valueType="num">
                                      <p:cBhvr>
                                        <p:cTn id="9" dur="2000" fill="hold"/>
                                        <p:tgtEl>
                                          <p:spTgt spid="2"/>
                                        </p:tgtEl>
                                        <p:attrNameLst>
                                          <p:attrName>ppt_h</p:attrName>
                                        </p:attrNameLst>
                                      </p:cBhvr>
                                      <p:tavLst>
                                        <p:tav tm="0">
                                          <p:val>
                                            <p:strVal val="#ppt_h/10"/>
                                          </p:val>
                                        </p:tav>
                                        <p:tav tm="50000">
                                          <p:val>
                                            <p:strVal val="#ppt_h+.01"/>
                                          </p:val>
                                        </p:tav>
                                        <p:tav tm="100000">
                                          <p:val>
                                            <p:strVal val="#ppt_h"/>
                                          </p:val>
                                        </p:tav>
                                      </p:tavLst>
                                    </p:anim>
                                    <p:anim calcmode="lin" valueType="num">
                                      <p:cBhvr>
                                        <p:cTn id="10" dur="2000" fill="hold"/>
                                        <p:tgtEl>
                                          <p:spTgt spid="2"/>
                                        </p:tgtEl>
                                        <p:attrNameLst>
                                          <p:attrName>ppt_w</p:attrName>
                                        </p:attrNameLst>
                                      </p:cBhvr>
                                      <p:tavLst>
                                        <p:tav tm="0">
                                          <p:val>
                                            <p:strVal val="#ppt_w/10"/>
                                          </p:val>
                                        </p:tav>
                                        <p:tav tm="50000">
                                          <p:val>
                                            <p:strVal val="#ppt_w+.01"/>
                                          </p:val>
                                        </p:tav>
                                        <p:tav tm="100000">
                                          <p:val>
                                            <p:strVal val="#ppt_w"/>
                                          </p:val>
                                        </p:tav>
                                      </p:tavLst>
                                    </p:anim>
                                    <p:animEffect transition="in" filter="fade">
                                      <p:cBhvr>
                                        <p:cTn id="11" dur="2000" tmFilter="0,0; .5, 1; 1, 1"/>
                                        <p:tgtEl>
                                          <p:spTgt spid="2"/>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animEffect transition="in" filter="fade">
                                      <p:cBhvr>
                                        <p:cTn id="16" dur="2000"/>
                                        <p:tgtEl>
                                          <p:spTgt spid="3">
                                            <p:txEl>
                                              <p:pRg st="1" end="1"/>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2000"/>
                                        <p:tgtEl>
                                          <p:spTgt spid="3">
                                            <p:txEl>
                                              <p:pRg st="3" end="3"/>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2000"/>
                                        <p:tgtEl>
                                          <p:spTgt spid="3">
                                            <p:txEl>
                                              <p:pRg st="4" end="4"/>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Effect transition="in" filter="fade">
                                      <p:cBhvr>
                                        <p:cTn id="25" dur="20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title"/>
          </p:nvPr>
        </p:nvSpPr>
        <p:spPr/>
        <p:txBody>
          <a:bodyPr/>
          <a:lstStyle/>
          <a:p>
            <a:r>
              <a:rPr lang="en-US" dirty="0" smtClean="0"/>
              <a:t>Benefits of Use Cases II</a:t>
            </a:r>
            <a:endParaRPr lang="cs-CZ" dirty="0"/>
          </a:p>
        </p:txBody>
      </p:sp>
      <p:sp>
        <p:nvSpPr>
          <p:cNvPr id="3" name="Zástupný symbol pro obsah 2"/>
          <p:cNvSpPr>
            <a:spLocks noGrp="1"/>
          </p:cNvSpPr>
          <p:nvPr>
            <p:ph idx="1"/>
          </p:nvPr>
        </p:nvSpPr>
        <p:spPr/>
        <p:txBody>
          <a:bodyPr>
            <a:normAutofit/>
          </a:bodyPr>
          <a:lstStyle/>
          <a:p>
            <a:r>
              <a:rPr lang="en-US" dirty="0" smtClean="0"/>
              <a:t>They are easy to understand</a:t>
            </a:r>
          </a:p>
          <a:p>
            <a:endParaRPr lang="en-US" dirty="0" smtClean="0"/>
          </a:p>
          <a:p>
            <a:pPr lvl="1"/>
            <a:r>
              <a:rPr lang="en-US" sz="2400" dirty="0" smtClean="0"/>
              <a:t>Use a terminology that is understandable to the customers and users</a:t>
            </a:r>
          </a:p>
          <a:p>
            <a:pPr lvl="1"/>
            <a:r>
              <a:rPr lang="en-US" sz="2400" dirty="0" smtClean="0"/>
              <a:t>Describe the usage of the system</a:t>
            </a:r>
          </a:p>
          <a:p>
            <a:pPr lvl="1"/>
            <a:r>
              <a:rPr lang="en-US" sz="2400" dirty="0" smtClean="0"/>
              <a:t>Verify the understanding of the customer needs</a:t>
            </a:r>
          </a:p>
          <a:p>
            <a:pPr lvl="1"/>
            <a:endParaRPr lang="en-US" sz="2400" dirty="0" smtClean="0"/>
          </a:p>
          <a:p>
            <a:r>
              <a:rPr lang="en-US" dirty="0" smtClean="0"/>
              <a:t>Help to make a deal with the customer</a:t>
            </a:r>
          </a:p>
        </p:txBody>
      </p:sp>
    </p:spTree>
    <p:extLst>
      <p:ext uri="{BB962C8B-B14F-4D97-AF65-F5344CB8AC3E}">
        <p14:creationId xmlns:p14="http://schemas.microsoft.com/office/powerpoint/2010/main" val="566429832"/>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p:cTn id="7" dur="2000" fill="hold"/>
                                        <p:tgtEl>
                                          <p:spTgt spid="2"/>
                                        </p:tgtEl>
                                        <p:attrNameLst>
                                          <p:attrName>ppt_x</p:attrName>
                                        </p:attrNameLst>
                                      </p:cBhvr>
                                      <p:tavLst>
                                        <p:tav tm="0">
                                          <p:val>
                                            <p:strVal val="#ppt_x"/>
                                          </p:val>
                                        </p:tav>
                                        <p:tav tm="50000">
                                          <p:val>
                                            <p:strVal val="#ppt_x+.1"/>
                                          </p:val>
                                        </p:tav>
                                        <p:tav tm="100000">
                                          <p:val>
                                            <p:strVal val="#ppt_x"/>
                                          </p:val>
                                        </p:tav>
                                      </p:tavLst>
                                    </p:anim>
                                    <p:anim calcmode="lin" valueType="num">
                                      <p:cBhvr>
                                        <p:cTn id="8" dur="2000" fill="hold"/>
                                        <p:tgtEl>
                                          <p:spTgt spid="2"/>
                                        </p:tgtEl>
                                        <p:attrNameLst>
                                          <p:attrName>ppt_y</p:attrName>
                                        </p:attrNameLst>
                                      </p:cBhvr>
                                      <p:tavLst>
                                        <p:tav tm="0">
                                          <p:val>
                                            <p:strVal val="#ppt_y"/>
                                          </p:val>
                                        </p:tav>
                                        <p:tav tm="100000">
                                          <p:val>
                                            <p:strVal val="#ppt_y"/>
                                          </p:val>
                                        </p:tav>
                                      </p:tavLst>
                                    </p:anim>
                                    <p:anim calcmode="lin" valueType="num">
                                      <p:cBhvr>
                                        <p:cTn id="9" dur="2000" fill="hold"/>
                                        <p:tgtEl>
                                          <p:spTgt spid="2"/>
                                        </p:tgtEl>
                                        <p:attrNameLst>
                                          <p:attrName>ppt_h</p:attrName>
                                        </p:attrNameLst>
                                      </p:cBhvr>
                                      <p:tavLst>
                                        <p:tav tm="0">
                                          <p:val>
                                            <p:strVal val="#ppt_h/10"/>
                                          </p:val>
                                        </p:tav>
                                        <p:tav tm="50000">
                                          <p:val>
                                            <p:strVal val="#ppt_h+.01"/>
                                          </p:val>
                                        </p:tav>
                                        <p:tav tm="100000">
                                          <p:val>
                                            <p:strVal val="#ppt_h"/>
                                          </p:val>
                                        </p:tav>
                                      </p:tavLst>
                                    </p:anim>
                                    <p:anim calcmode="lin" valueType="num">
                                      <p:cBhvr>
                                        <p:cTn id="10" dur="2000" fill="hold"/>
                                        <p:tgtEl>
                                          <p:spTgt spid="2"/>
                                        </p:tgtEl>
                                        <p:attrNameLst>
                                          <p:attrName>ppt_w</p:attrName>
                                        </p:attrNameLst>
                                      </p:cBhvr>
                                      <p:tavLst>
                                        <p:tav tm="0">
                                          <p:val>
                                            <p:strVal val="#ppt_w/10"/>
                                          </p:val>
                                        </p:tav>
                                        <p:tav tm="50000">
                                          <p:val>
                                            <p:strVal val="#ppt_w+.01"/>
                                          </p:val>
                                        </p:tav>
                                        <p:tav tm="100000">
                                          <p:val>
                                            <p:strVal val="#ppt_w"/>
                                          </p:val>
                                        </p:tav>
                                      </p:tavLst>
                                    </p:anim>
                                    <p:animEffect transition="in" filter="fade">
                                      <p:cBhvr>
                                        <p:cTn id="11" dur="2000" tmFilter="0,0; .5, 1; 1, 1"/>
                                        <p:tgtEl>
                                          <p:spTgt spid="2"/>
                                        </p:tgtEl>
                                      </p:cBhvr>
                                    </p:animEffect>
                                  </p:childTnLst>
                                </p:cTn>
                              </p:par>
                              <p:par>
                                <p:cTn id="12" presetID="10" presetClass="entr" presetSubtype="0" fill="hold" nodeType="with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2000"/>
                                        <p:tgtEl>
                                          <p:spTgt spid="3">
                                            <p:txEl>
                                              <p:pRg st="0" end="0"/>
                                            </p:txEl>
                                          </p:spTgt>
                                        </p:tgtEl>
                                      </p:cBhvr>
                                    </p:animEffect>
                                  </p:childTnLst>
                                </p:cTn>
                              </p:par>
                              <p:par>
                                <p:cTn id="15" presetID="10" presetClass="entr" presetSubtype="0" fill="hold"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2000"/>
                                        <p:tgtEl>
                                          <p:spTgt spid="3">
                                            <p:txEl>
                                              <p:pRg st="2" end="2"/>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2000"/>
                                        <p:tgtEl>
                                          <p:spTgt spid="3">
                                            <p:txEl>
                                              <p:pRg st="3" end="3"/>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2000"/>
                                        <p:tgtEl>
                                          <p:spTgt spid="3">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
                                            <p:txEl>
                                              <p:pRg st="6" end="6"/>
                                            </p:txEl>
                                          </p:spTgt>
                                        </p:tgtEl>
                                        <p:attrNameLst>
                                          <p:attrName>style.visibility</p:attrName>
                                        </p:attrNameLst>
                                      </p:cBhvr>
                                      <p:to>
                                        <p:strVal val="visible"/>
                                      </p:to>
                                    </p:set>
                                    <p:animEffect transition="in" filter="fade">
                                      <p:cBhvr>
                                        <p:cTn id="28" dur="20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title"/>
          </p:nvPr>
        </p:nvSpPr>
        <p:spPr/>
        <p:txBody>
          <a:bodyPr/>
          <a:lstStyle/>
          <a:p>
            <a:r>
              <a:rPr lang="en-US" dirty="0" smtClean="0"/>
              <a:t>Use Case Lifecycle I</a:t>
            </a:r>
            <a:endParaRPr lang="cs-CZ" dirty="0"/>
          </a:p>
        </p:txBody>
      </p:sp>
      <p:sp>
        <p:nvSpPr>
          <p:cNvPr id="4" name="Line 2059"/>
          <p:cNvSpPr>
            <a:spLocks noChangeShapeType="1"/>
          </p:cNvSpPr>
          <p:nvPr/>
        </p:nvSpPr>
        <p:spPr bwMode="auto">
          <a:xfrm flipH="1">
            <a:off x="1235835" y="3366676"/>
            <a:ext cx="0" cy="558800"/>
          </a:xfrm>
          <a:prstGeom prst="line">
            <a:avLst/>
          </a:prstGeom>
          <a:noFill/>
          <a:ln w="19050">
            <a:solidFill>
              <a:schemeClr val="accent1"/>
            </a:solidFill>
            <a:round/>
            <a:headEnd/>
            <a:tailEnd type="arrow" w="med" len="med"/>
          </a:ln>
          <a:effectLst/>
        </p:spPr>
        <p:txBody>
          <a:bodyPr lIns="92075" tIns="46038" rIns="92075" bIns="137160">
            <a:spAutoFit/>
          </a:bodyPr>
          <a:lstStyle/>
          <a:p>
            <a:endParaRPr lang="cs-CZ"/>
          </a:p>
        </p:txBody>
      </p:sp>
      <p:sp>
        <p:nvSpPr>
          <p:cNvPr id="5" name="AutoShape 2054"/>
          <p:cNvSpPr>
            <a:spLocks noChangeArrowheads="1"/>
          </p:cNvSpPr>
          <p:nvPr/>
        </p:nvSpPr>
        <p:spPr bwMode="auto">
          <a:xfrm>
            <a:off x="459548" y="2987264"/>
            <a:ext cx="1508125" cy="511133"/>
          </a:xfrm>
          <a:prstGeom prst="roundRect">
            <a:avLst>
              <a:gd name="adj" fmla="val 16667"/>
            </a:avLst>
          </a:prstGeom>
          <a:solidFill>
            <a:srgbClr val="FFFF99"/>
          </a:solidFill>
          <a:ln w="12700">
            <a:solidFill>
              <a:srgbClr val="FF9966"/>
            </a:solidFill>
            <a:round/>
            <a:headEnd/>
            <a:tailEnd/>
          </a:ln>
          <a:effectLst/>
        </p:spPr>
        <p:txBody>
          <a:bodyPr lIns="92075" tIns="46038" rIns="92075" bIns="137160" anchor="ctr">
            <a:spAutoFit/>
          </a:bodyPr>
          <a:lstStyle/>
          <a:p>
            <a:pPr algn="ctr"/>
            <a:r>
              <a:rPr lang="en-US" sz="1800" dirty="0" smtClean="0"/>
              <a:t>Discovery</a:t>
            </a:r>
            <a:endParaRPr lang="en-US" sz="1800" dirty="0"/>
          </a:p>
        </p:txBody>
      </p:sp>
      <p:sp>
        <p:nvSpPr>
          <p:cNvPr id="7" name="Line 2060"/>
          <p:cNvSpPr>
            <a:spLocks noChangeShapeType="1"/>
          </p:cNvSpPr>
          <p:nvPr/>
        </p:nvSpPr>
        <p:spPr bwMode="auto">
          <a:xfrm>
            <a:off x="1248535" y="4535076"/>
            <a:ext cx="0" cy="787400"/>
          </a:xfrm>
          <a:prstGeom prst="line">
            <a:avLst/>
          </a:prstGeom>
          <a:noFill/>
          <a:ln w="19050">
            <a:solidFill>
              <a:schemeClr val="accent1"/>
            </a:solidFill>
            <a:round/>
            <a:headEnd/>
            <a:tailEnd type="arrow" w="med" len="med"/>
          </a:ln>
          <a:effectLst/>
        </p:spPr>
        <p:txBody>
          <a:bodyPr lIns="92075" tIns="46038" rIns="92075" bIns="137160">
            <a:spAutoFit/>
          </a:bodyPr>
          <a:lstStyle/>
          <a:p>
            <a:endParaRPr lang="cs-CZ"/>
          </a:p>
        </p:txBody>
      </p:sp>
      <p:sp>
        <p:nvSpPr>
          <p:cNvPr id="11" name="Line 2067"/>
          <p:cNvSpPr>
            <a:spLocks noChangeShapeType="1"/>
          </p:cNvSpPr>
          <p:nvPr/>
        </p:nvSpPr>
        <p:spPr bwMode="auto">
          <a:xfrm flipH="1">
            <a:off x="1223135" y="2668176"/>
            <a:ext cx="0" cy="279400"/>
          </a:xfrm>
          <a:prstGeom prst="line">
            <a:avLst/>
          </a:prstGeom>
          <a:noFill/>
          <a:ln w="19050">
            <a:solidFill>
              <a:schemeClr val="accent1"/>
            </a:solidFill>
            <a:round/>
            <a:headEnd/>
            <a:tailEnd type="arrow" w="med" len="med"/>
          </a:ln>
          <a:effectLst/>
        </p:spPr>
        <p:txBody>
          <a:bodyPr lIns="92075" tIns="46038" rIns="92075" bIns="137160">
            <a:spAutoFit/>
          </a:bodyPr>
          <a:lstStyle/>
          <a:p>
            <a:endParaRPr lang="cs-CZ"/>
          </a:p>
        </p:txBody>
      </p:sp>
      <p:sp>
        <p:nvSpPr>
          <p:cNvPr id="12" name="AutoShape 2056"/>
          <p:cNvSpPr>
            <a:spLocks noChangeArrowheads="1"/>
          </p:cNvSpPr>
          <p:nvPr/>
        </p:nvSpPr>
        <p:spPr bwMode="auto">
          <a:xfrm>
            <a:off x="442085" y="3995819"/>
            <a:ext cx="1543050" cy="677136"/>
          </a:xfrm>
          <a:prstGeom prst="roundRect">
            <a:avLst>
              <a:gd name="adj" fmla="val 16667"/>
            </a:avLst>
          </a:prstGeom>
          <a:solidFill>
            <a:srgbClr val="FFFF99"/>
          </a:solidFill>
          <a:ln w="12700">
            <a:solidFill>
              <a:srgbClr val="FF9966"/>
            </a:solidFill>
            <a:round/>
            <a:headEnd/>
            <a:tailEnd/>
          </a:ln>
          <a:effectLst/>
        </p:spPr>
        <p:txBody>
          <a:bodyPr lIns="92075" tIns="46038" rIns="92075" bIns="137160" anchor="ctr">
            <a:spAutoFit/>
          </a:bodyPr>
          <a:lstStyle/>
          <a:p>
            <a:pPr algn="ctr">
              <a:lnSpc>
                <a:spcPct val="75000"/>
              </a:lnSpc>
              <a:spcBef>
                <a:spcPts val="300"/>
              </a:spcBef>
            </a:pPr>
            <a:r>
              <a:rPr lang="en-US" sz="1800" dirty="0" smtClean="0"/>
              <a:t>Brief Description</a:t>
            </a:r>
            <a:endParaRPr lang="cs-CZ" sz="1800" dirty="0" smtClean="0"/>
          </a:p>
        </p:txBody>
      </p:sp>
      <p:sp>
        <p:nvSpPr>
          <p:cNvPr id="13" name="Freeform 2069"/>
          <p:cNvSpPr>
            <a:spLocks/>
          </p:cNvSpPr>
          <p:nvPr/>
        </p:nvSpPr>
        <p:spPr bwMode="auto">
          <a:xfrm>
            <a:off x="2678430" y="2853872"/>
            <a:ext cx="2608262" cy="644525"/>
          </a:xfrm>
          <a:custGeom>
            <a:avLst/>
            <a:gdLst/>
            <a:ahLst/>
            <a:cxnLst>
              <a:cxn ang="0">
                <a:pos x="574" y="0"/>
              </a:cxn>
              <a:cxn ang="0">
                <a:pos x="649" y="7"/>
              </a:cxn>
              <a:cxn ang="0">
                <a:pos x="725" y="14"/>
              </a:cxn>
              <a:cxn ang="0">
                <a:pos x="792" y="25"/>
              </a:cxn>
              <a:cxn ang="0">
                <a:pos x="851" y="43"/>
              </a:cxn>
              <a:cxn ang="0">
                <a:pos x="905" y="62"/>
              </a:cxn>
              <a:cxn ang="0">
                <a:pos x="951" y="80"/>
              </a:cxn>
              <a:cxn ang="0">
                <a:pos x="989" y="105"/>
              </a:cxn>
              <a:cxn ang="0">
                <a:pos x="1018" y="127"/>
              </a:cxn>
              <a:cxn ang="0">
                <a:pos x="1035" y="156"/>
              </a:cxn>
              <a:cxn ang="0">
                <a:pos x="1043" y="181"/>
              </a:cxn>
              <a:cxn ang="0">
                <a:pos x="1035" y="210"/>
              </a:cxn>
              <a:cxn ang="0">
                <a:pos x="1018" y="236"/>
              </a:cxn>
              <a:cxn ang="0">
                <a:pos x="989" y="261"/>
              </a:cxn>
              <a:cxn ang="0">
                <a:pos x="951" y="283"/>
              </a:cxn>
              <a:cxn ang="0">
                <a:pos x="905" y="305"/>
              </a:cxn>
              <a:cxn ang="0">
                <a:pos x="851" y="323"/>
              </a:cxn>
              <a:cxn ang="0">
                <a:pos x="792" y="337"/>
              </a:cxn>
              <a:cxn ang="0">
                <a:pos x="725" y="352"/>
              </a:cxn>
              <a:cxn ang="0">
                <a:pos x="649" y="359"/>
              </a:cxn>
              <a:cxn ang="0">
                <a:pos x="574" y="363"/>
              </a:cxn>
              <a:cxn ang="0">
                <a:pos x="494" y="363"/>
              </a:cxn>
              <a:cxn ang="0">
                <a:pos x="415" y="359"/>
              </a:cxn>
              <a:cxn ang="0">
                <a:pos x="344" y="352"/>
              </a:cxn>
              <a:cxn ang="0">
                <a:pos x="272" y="341"/>
              </a:cxn>
              <a:cxn ang="0">
                <a:pos x="210" y="330"/>
              </a:cxn>
              <a:cxn ang="0">
                <a:pos x="155" y="312"/>
              </a:cxn>
              <a:cxn ang="0">
                <a:pos x="105" y="290"/>
              </a:cxn>
              <a:cxn ang="0">
                <a:pos x="63" y="268"/>
              </a:cxn>
              <a:cxn ang="0">
                <a:pos x="34" y="247"/>
              </a:cxn>
              <a:cxn ang="0">
                <a:pos x="13" y="218"/>
              </a:cxn>
              <a:cxn ang="0">
                <a:pos x="0" y="192"/>
              </a:cxn>
              <a:cxn ang="0">
                <a:pos x="4" y="163"/>
              </a:cxn>
              <a:cxn ang="0">
                <a:pos x="17" y="138"/>
              </a:cxn>
              <a:cxn ang="0">
                <a:pos x="42" y="112"/>
              </a:cxn>
              <a:cxn ang="0">
                <a:pos x="75" y="87"/>
              </a:cxn>
              <a:cxn ang="0">
                <a:pos x="122" y="65"/>
              </a:cxn>
              <a:cxn ang="0">
                <a:pos x="172" y="47"/>
              </a:cxn>
              <a:cxn ang="0">
                <a:pos x="231" y="33"/>
              </a:cxn>
              <a:cxn ang="0">
                <a:pos x="298" y="18"/>
              </a:cxn>
              <a:cxn ang="0">
                <a:pos x="365" y="7"/>
              </a:cxn>
              <a:cxn ang="0">
                <a:pos x="440" y="4"/>
              </a:cxn>
              <a:cxn ang="0">
                <a:pos x="520" y="0"/>
              </a:cxn>
            </a:cxnLst>
            <a:rect l="0" t="0" r="r" b="b"/>
            <a:pathLst>
              <a:path w="1043" h="366">
                <a:moveTo>
                  <a:pt x="520" y="0"/>
                </a:moveTo>
                <a:lnTo>
                  <a:pt x="549" y="0"/>
                </a:lnTo>
                <a:lnTo>
                  <a:pt x="574" y="0"/>
                </a:lnTo>
                <a:lnTo>
                  <a:pt x="599" y="4"/>
                </a:lnTo>
                <a:lnTo>
                  <a:pt x="624" y="4"/>
                </a:lnTo>
                <a:lnTo>
                  <a:pt x="649" y="7"/>
                </a:lnTo>
                <a:lnTo>
                  <a:pt x="675" y="7"/>
                </a:lnTo>
                <a:lnTo>
                  <a:pt x="700" y="11"/>
                </a:lnTo>
                <a:lnTo>
                  <a:pt x="725" y="14"/>
                </a:lnTo>
                <a:lnTo>
                  <a:pt x="746" y="18"/>
                </a:lnTo>
                <a:lnTo>
                  <a:pt x="767" y="22"/>
                </a:lnTo>
                <a:lnTo>
                  <a:pt x="792" y="25"/>
                </a:lnTo>
                <a:lnTo>
                  <a:pt x="813" y="33"/>
                </a:lnTo>
                <a:lnTo>
                  <a:pt x="834" y="36"/>
                </a:lnTo>
                <a:lnTo>
                  <a:pt x="851" y="43"/>
                </a:lnTo>
                <a:lnTo>
                  <a:pt x="871" y="47"/>
                </a:lnTo>
                <a:lnTo>
                  <a:pt x="888" y="54"/>
                </a:lnTo>
                <a:lnTo>
                  <a:pt x="905" y="62"/>
                </a:lnTo>
                <a:lnTo>
                  <a:pt x="922" y="65"/>
                </a:lnTo>
                <a:lnTo>
                  <a:pt x="939" y="73"/>
                </a:lnTo>
                <a:lnTo>
                  <a:pt x="951" y="80"/>
                </a:lnTo>
                <a:lnTo>
                  <a:pt x="964" y="87"/>
                </a:lnTo>
                <a:lnTo>
                  <a:pt x="976" y="94"/>
                </a:lnTo>
                <a:lnTo>
                  <a:pt x="989" y="105"/>
                </a:lnTo>
                <a:lnTo>
                  <a:pt x="1001" y="112"/>
                </a:lnTo>
                <a:lnTo>
                  <a:pt x="1010" y="120"/>
                </a:lnTo>
                <a:lnTo>
                  <a:pt x="1018" y="127"/>
                </a:lnTo>
                <a:lnTo>
                  <a:pt x="1026" y="138"/>
                </a:lnTo>
                <a:lnTo>
                  <a:pt x="1031" y="145"/>
                </a:lnTo>
                <a:lnTo>
                  <a:pt x="1035" y="156"/>
                </a:lnTo>
                <a:lnTo>
                  <a:pt x="1039" y="163"/>
                </a:lnTo>
                <a:lnTo>
                  <a:pt x="1039" y="174"/>
                </a:lnTo>
                <a:lnTo>
                  <a:pt x="1043" y="181"/>
                </a:lnTo>
                <a:lnTo>
                  <a:pt x="1039" y="192"/>
                </a:lnTo>
                <a:lnTo>
                  <a:pt x="1039" y="200"/>
                </a:lnTo>
                <a:lnTo>
                  <a:pt x="1035" y="210"/>
                </a:lnTo>
                <a:lnTo>
                  <a:pt x="1031" y="218"/>
                </a:lnTo>
                <a:lnTo>
                  <a:pt x="1026" y="229"/>
                </a:lnTo>
                <a:lnTo>
                  <a:pt x="1018" y="236"/>
                </a:lnTo>
                <a:lnTo>
                  <a:pt x="1010" y="247"/>
                </a:lnTo>
                <a:lnTo>
                  <a:pt x="1001" y="254"/>
                </a:lnTo>
                <a:lnTo>
                  <a:pt x="989" y="261"/>
                </a:lnTo>
                <a:lnTo>
                  <a:pt x="976" y="268"/>
                </a:lnTo>
                <a:lnTo>
                  <a:pt x="964" y="276"/>
                </a:lnTo>
                <a:lnTo>
                  <a:pt x="951" y="283"/>
                </a:lnTo>
                <a:lnTo>
                  <a:pt x="939" y="290"/>
                </a:lnTo>
                <a:lnTo>
                  <a:pt x="922" y="298"/>
                </a:lnTo>
                <a:lnTo>
                  <a:pt x="905" y="305"/>
                </a:lnTo>
                <a:lnTo>
                  <a:pt x="888" y="312"/>
                </a:lnTo>
                <a:lnTo>
                  <a:pt x="871" y="316"/>
                </a:lnTo>
                <a:lnTo>
                  <a:pt x="851" y="323"/>
                </a:lnTo>
                <a:lnTo>
                  <a:pt x="834" y="330"/>
                </a:lnTo>
                <a:lnTo>
                  <a:pt x="813" y="334"/>
                </a:lnTo>
                <a:lnTo>
                  <a:pt x="792" y="337"/>
                </a:lnTo>
                <a:lnTo>
                  <a:pt x="767" y="341"/>
                </a:lnTo>
                <a:lnTo>
                  <a:pt x="746" y="348"/>
                </a:lnTo>
                <a:lnTo>
                  <a:pt x="725" y="352"/>
                </a:lnTo>
                <a:lnTo>
                  <a:pt x="700" y="352"/>
                </a:lnTo>
                <a:lnTo>
                  <a:pt x="675" y="356"/>
                </a:lnTo>
                <a:lnTo>
                  <a:pt x="649" y="359"/>
                </a:lnTo>
                <a:lnTo>
                  <a:pt x="624" y="359"/>
                </a:lnTo>
                <a:lnTo>
                  <a:pt x="599" y="363"/>
                </a:lnTo>
                <a:lnTo>
                  <a:pt x="574" y="363"/>
                </a:lnTo>
                <a:lnTo>
                  <a:pt x="549" y="363"/>
                </a:lnTo>
                <a:lnTo>
                  <a:pt x="520" y="366"/>
                </a:lnTo>
                <a:lnTo>
                  <a:pt x="494" y="363"/>
                </a:lnTo>
                <a:lnTo>
                  <a:pt x="469" y="363"/>
                </a:lnTo>
                <a:lnTo>
                  <a:pt x="440" y="363"/>
                </a:lnTo>
                <a:lnTo>
                  <a:pt x="415" y="359"/>
                </a:lnTo>
                <a:lnTo>
                  <a:pt x="390" y="359"/>
                </a:lnTo>
                <a:lnTo>
                  <a:pt x="365" y="356"/>
                </a:lnTo>
                <a:lnTo>
                  <a:pt x="344" y="352"/>
                </a:lnTo>
                <a:lnTo>
                  <a:pt x="318" y="352"/>
                </a:lnTo>
                <a:lnTo>
                  <a:pt x="298" y="348"/>
                </a:lnTo>
                <a:lnTo>
                  <a:pt x="272" y="341"/>
                </a:lnTo>
                <a:lnTo>
                  <a:pt x="251" y="337"/>
                </a:lnTo>
                <a:lnTo>
                  <a:pt x="231" y="334"/>
                </a:lnTo>
                <a:lnTo>
                  <a:pt x="210" y="330"/>
                </a:lnTo>
                <a:lnTo>
                  <a:pt x="189" y="323"/>
                </a:lnTo>
                <a:lnTo>
                  <a:pt x="172" y="316"/>
                </a:lnTo>
                <a:lnTo>
                  <a:pt x="155" y="312"/>
                </a:lnTo>
                <a:lnTo>
                  <a:pt x="138" y="305"/>
                </a:lnTo>
                <a:lnTo>
                  <a:pt x="122" y="298"/>
                </a:lnTo>
                <a:lnTo>
                  <a:pt x="105" y="290"/>
                </a:lnTo>
                <a:lnTo>
                  <a:pt x="88" y="283"/>
                </a:lnTo>
                <a:lnTo>
                  <a:pt x="75" y="276"/>
                </a:lnTo>
                <a:lnTo>
                  <a:pt x="63" y="268"/>
                </a:lnTo>
                <a:lnTo>
                  <a:pt x="50" y="261"/>
                </a:lnTo>
                <a:lnTo>
                  <a:pt x="42" y="254"/>
                </a:lnTo>
                <a:lnTo>
                  <a:pt x="34" y="247"/>
                </a:lnTo>
                <a:lnTo>
                  <a:pt x="25" y="236"/>
                </a:lnTo>
                <a:lnTo>
                  <a:pt x="17" y="229"/>
                </a:lnTo>
                <a:lnTo>
                  <a:pt x="13" y="218"/>
                </a:lnTo>
                <a:lnTo>
                  <a:pt x="8" y="210"/>
                </a:lnTo>
                <a:lnTo>
                  <a:pt x="4" y="200"/>
                </a:lnTo>
                <a:lnTo>
                  <a:pt x="0" y="192"/>
                </a:lnTo>
                <a:lnTo>
                  <a:pt x="0" y="181"/>
                </a:lnTo>
                <a:lnTo>
                  <a:pt x="0" y="174"/>
                </a:lnTo>
                <a:lnTo>
                  <a:pt x="4" y="163"/>
                </a:lnTo>
                <a:lnTo>
                  <a:pt x="8" y="156"/>
                </a:lnTo>
                <a:lnTo>
                  <a:pt x="13" y="145"/>
                </a:lnTo>
                <a:lnTo>
                  <a:pt x="17" y="138"/>
                </a:lnTo>
                <a:lnTo>
                  <a:pt x="25" y="127"/>
                </a:lnTo>
                <a:lnTo>
                  <a:pt x="34" y="120"/>
                </a:lnTo>
                <a:lnTo>
                  <a:pt x="42" y="112"/>
                </a:lnTo>
                <a:lnTo>
                  <a:pt x="50" y="105"/>
                </a:lnTo>
                <a:lnTo>
                  <a:pt x="63" y="94"/>
                </a:lnTo>
                <a:lnTo>
                  <a:pt x="75" y="87"/>
                </a:lnTo>
                <a:lnTo>
                  <a:pt x="88" y="80"/>
                </a:lnTo>
                <a:lnTo>
                  <a:pt x="105" y="73"/>
                </a:lnTo>
                <a:lnTo>
                  <a:pt x="122" y="65"/>
                </a:lnTo>
                <a:lnTo>
                  <a:pt x="138" y="62"/>
                </a:lnTo>
                <a:lnTo>
                  <a:pt x="155" y="54"/>
                </a:lnTo>
                <a:lnTo>
                  <a:pt x="172" y="47"/>
                </a:lnTo>
                <a:lnTo>
                  <a:pt x="189" y="43"/>
                </a:lnTo>
                <a:lnTo>
                  <a:pt x="210" y="36"/>
                </a:lnTo>
                <a:lnTo>
                  <a:pt x="231" y="33"/>
                </a:lnTo>
                <a:lnTo>
                  <a:pt x="251" y="25"/>
                </a:lnTo>
                <a:lnTo>
                  <a:pt x="272" y="22"/>
                </a:lnTo>
                <a:lnTo>
                  <a:pt x="298" y="18"/>
                </a:lnTo>
                <a:lnTo>
                  <a:pt x="318" y="14"/>
                </a:lnTo>
                <a:lnTo>
                  <a:pt x="344" y="11"/>
                </a:lnTo>
                <a:lnTo>
                  <a:pt x="365" y="7"/>
                </a:lnTo>
                <a:lnTo>
                  <a:pt x="390" y="7"/>
                </a:lnTo>
                <a:lnTo>
                  <a:pt x="415" y="4"/>
                </a:lnTo>
                <a:lnTo>
                  <a:pt x="440" y="4"/>
                </a:lnTo>
                <a:lnTo>
                  <a:pt x="469" y="0"/>
                </a:lnTo>
                <a:lnTo>
                  <a:pt x="494" y="0"/>
                </a:lnTo>
                <a:lnTo>
                  <a:pt x="520" y="0"/>
                </a:lnTo>
                <a:close/>
              </a:path>
            </a:pathLst>
          </a:custGeom>
          <a:noFill/>
          <a:ln>
            <a:headEnd/>
            <a:tailEnd/>
          </a:ln>
        </p:spPr>
        <p:style>
          <a:lnRef idx="2">
            <a:schemeClr val="dk1"/>
          </a:lnRef>
          <a:fillRef idx="1">
            <a:schemeClr val="lt1"/>
          </a:fillRef>
          <a:effectRef idx="0">
            <a:schemeClr val="dk1"/>
          </a:effectRef>
          <a:fontRef idx="minor">
            <a:schemeClr val="dk1"/>
          </a:fontRef>
        </p:style>
        <p:txBody>
          <a:bodyPr/>
          <a:lstStyle/>
          <a:p>
            <a:endParaRPr lang="cs-CZ">
              <a:solidFill>
                <a:schemeClr val="tx1"/>
              </a:solidFill>
            </a:endParaRPr>
          </a:p>
        </p:txBody>
      </p:sp>
      <p:sp>
        <p:nvSpPr>
          <p:cNvPr id="14" name="Rectangle 2070"/>
          <p:cNvSpPr>
            <a:spLocks noChangeArrowheads="1"/>
          </p:cNvSpPr>
          <p:nvPr/>
        </p:nvSpPr>
        <p:spPr bwMode="auto">
          <a:xfrm>
            <a:off x="2807811" y="2987264"/>
            <a:ext cx="2349500" cy="366712"/>
          </a:xfrm>
          <a:prstGeom prst="rect">
            <a:avLst/>
          </a:prstGeom>
          <a:noFill/>
          <a:ln w="19050">
            <a:noFill/>
            <a:miter lim="800000"/>
            <a:headEnd/>
            <a:tailEnd/>
          </a:ln>
          <a:effectLst/>
        </p:spPr>
        <p:txBody>
          <a:bodyPr lIns="92075" tIns="46038" rIns="92075" bIns="46038">
            <a:spAutoFit/>
          </a:bodyPr>
          <a:lstStyle/>
          <a:p>
            <a:pPr algn="ctr">
              <a:spcBef>
                <a:spcPct val="0"/>
              </a:spcBef>
            </a:pPr>
            <a:r>
              <a:rPr lang="en-US" dirty="0" smtClean="0"/>
              <a:t>Registration close</a:t>
            </a:r>
            <a:endParaRPr lang="en-US" sz="1800" dirty="0"/>
          </a:p>
        </p:txBody>
      </p:sp>
      <p:sp>
        <p:nvSpPr>
          <p:cNvPr id="15" name="Rectangle 2071"/>
          <p:cNvSpPr>
            <a:spLocks noChangeArrowheads="1"/>
          </p:cNvSpPr>
          <p:nvPr/>
        </p:nvSpPr>
        <p:spPr bwMode="auto">
          <a:xfrm>
            <a:off x="2686147" y="4026430"/>
            <a:ext cx="6034088" cy="954428"/>
          </a:xfrm>
          <a:prstGeom prst="rect">
            <a:avLst/>
          </a:prstGeom>
          <a:noFill/>
          <a:ln w="9525">
            <a:noFill/>
            <a:miter lim="800000"/>
            <a:headEnd/>
            <a:tailEnd/>
          </a:ln>
          <a:effectLst/>
        </p:spPr>
        <p:txBody>
          <a:bodyPr lIns="92075" tIns="46038" rIns="92075" bIns="137160">
            <a:spAutoFit/>
          </a:bodyPr>
          <a:lstStyle/>
          <a:p>
            <a:pPr>
              <a:spcBef>
                <a:spcPct val="0"/>
              </a:spcBef>
            </a:pPr>
            <a:r>
              <a:rPr lang="en-US" sz="1800" i="1" dirty="0" smtClean="0"/>
              <a:t>Brief Description</a:t>
            </a:r>
            <a:r>
              <a:rPr lang="en-US" sz="1600" dirty="0" smtClean="0"/>
              <a:t>: this use case enables the department of students affairs to close the registration process. Subjects that have not enough students are canceled.</a:t>
            </a:r>
            <a:endParaRPr lang="en-US" sz="1600" dirty="0">
              <a:cs typeface="Times New Roman" pitchFamily="18" charset="0"/>
            </a:endParaRPr>
          </a:p>
        </p:txBody>
      </p:sp>
    </p:spTree>
    <p:extLst>
      <p:ext uri="{BB962C8B-B14F-4D97-AF65-F5344CB8AC3E}">
        <p14:creationId xmlns:p14="http://schemas.microsoft.com/office/powerpoint/2010/main" val="116006239"/>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p:cTn id="7" dur="2000" fill="hold"/>
                                        <p:tgtEl>
                                          <p:spTgt spid="2"/>
                                        </p:tgtEl>
                                        <p:attrNameLst>
                                          <p:attrName>ppt_x</p:attrName>
                                        </p:attrNameLst>
                                      </p:cBhvr>
                                      <p:tavLst>
                                        <p:tav tm="0">
                                          <p:val>
                                            <p:strVal val="#ppt_x"/>
                                          </p:val>
                                        </p:tav>
                                        <p:tav tm="50000">
                                          <p:val>
                                            <p:strVal val="#ppt_x+.1"/>
                                          </p:val>
                                        </p:tav>
                                        <p:tav tm="100000">
                                          <p:val>
                                            <p:strVal val="#ppt_x"/>
                                          </p:val>
                                        </p:tav>
                                      </p:tavLst>
                                    </p:anim>
                                    <p:anim calcmode="lin" valueType="num">
                                      <p:cBhvr>
                                        <p:cTn id="8" dur="2000" fill="hold"/>
                                        <p:tgtEl>
                                          <p:spTgt spid="2"/>
                                        </p:tgtEl>
                                        <p:attrNameLst>
                                          <p:attrName>ppt_y</p:attrName>
                                        </p:attrNameLst>
                                      </p:cBhvr>
                                      <p:tavLst>
                                        <p:tav tm="0">
                                          <p:val>
                                            <p:strVal val="#ppt_y"/>
                                          </p:val>
                                        </p:tav>
                                        <p:tav tm="100000">
                                          <p:val>
                                            <p:strVal val="#ppt_y"/>
                                          </p:val>
                                        </p:tav>
                                      </p:tavLst>
                                    </p:anim>
                                    <p:anim calcmode="lin" valueType="num">
                                      <p:cBhvr>
                                        <p:cTn id="9" dur="2000" fill="hold"/>
                                        <p:tgtEl>
                                          <p:spTgt spid="2"/>
                                        </p:tgtEl>
                                        <p:attrNameLst>
                                          <p:attrName>ppt_h</p:attrName>
                                        </p:attrNameLst>
                                      </p:cBhvr>
                                      <p:tavLst>
                                        <p:tav tm="0">
                                          <p:val>
                                            <p:strVal val="#ppt_h/10"/>
                                          </p:val>
                                        </p:tav>
                                        <p:tav tm="50000">
                                          <p:val>
                                            <p:strVal val="#ppt_h+.01"/>
                                          </p:val>
                                        </p:tav>
                                        <p:tav tm="100000">
                                          <p:val>
                                            <p:strVal val="#ppt_h"/>
                                          </p:val>
                                        </p:tav>
                                      </p:tavLst>
                                    </p:anim>
                                    <p:anim calcmode="lin" valueType="num">
                                      <p:cBhvr>
                                        <p:cTn id="10" dur="2000" fill="hold"/>
                                        <p:tgtEl>
                                          <p:spTgt spid="2"/>
                                        </p:tgtEl>
                                        <p:attrNameLst>
                                          <p:attrName>ppt_w</p:attrName>
                                        </p:attrNameLst>
                                      </p:cBhvr>
                                      <p:tavLst>
                                        <p:tav tm="0">
                                          <p:val>
                                            <p:strVal val="#ppt_w/10"/>
                                          </p:val>
                                        </p:tav>
                                        <p:tav tm="50000">
                                          <p:val>
                                            <p:strVal val="#ppt_w+.01"/>
                                          </p:val>
                                        </p:tav>
                                        <p:tav tm="100000">
                                          <p:val>
                                            <p:strVal val="#ppt_w"/>
                                          </p:val>
                                        </p:tav>
                                      </p:tavLst>
                                    </p:anim>
                                    <p:animEffect transition="in" filter="fade">
                                      <p:cBhvr>
                                        <p:cTn id="11" dur="2000" tmFilter="0,0; .5, 1; 1, 1"/>
                                        <p:tgtEl>
                                          <p:spTgt spid="2"/>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2000"/>
                                        <p:tgtEl>
                                          <p:spTgt spid="1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2000"/>
                                        <p:tgtEl>
                                          <p:spTgt spid="5"/>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2000"/>
                                        <p:tgtEl>
                                          <p:spTgt spid="13"/>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2000"/>
                                        <p:tgtEl>
                                          <p:spTgt spid="1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fade">
                                      <p:cBhvr>
                                        <p:cTn id="32" dur="2000"/>
                                        <p:tgtEl>
                                          <p:spTgt spid="4"/>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2000"/>
                                        <p:tgtEl>
                                          <p:spTgt spid="12"/>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fade">
                                      <p:cBhvr>
                                        <p:cTn id="40" dur="2000"/>
                                        <p:tgtEl>
                                          <p:spTgt spid="15"/>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7"/>
                                        </p:tgtEl>
                                        <p:attrNameLst>
                                          <p:attrName>style.visibility</p:attrName>
                                        </p:attrNameLst>
                                      </p:cBhvr>
                                      <p:to>
                                        <p:strVal val="visible"/>
                                      </p:to>
                                    </p:set>
                                    <p:animEffect transition="in" filter="fade">
                                      <p:cBhvr>
                                        <p:cTn id="45"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animBg="1"/>
      <p:bldP spid="5" grpId="0" animBg="1"/>
      <p:bldP spid="7" grpId="0" animBg="1"/>
      <p:bldP spid="11" grpId="0" animBg="1"/>
      <p:bldP spid="12" grpId="0" animBg="1"/>
      <p:bldP spid="13" grpId="0" animBg="1"/>
      <p:bldP spid="14" grpId="0"/>
      <p:bldP spid="15" grpId="0"/>
    </p:bld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title"/>
          </p:nvPr>
        </p:nvSpPr>
        <p:spPr/>
        <p:txBody>
          <a:bodyPr/>
          <a:lstStyle/>
          <a:p>
            <a:r>
              <a:rPr lang="en-US" dirty="0" smtClean="0"/>
              <a:t>Use Case Lifecycle II</a:t>
            </a:r>
            <a:endParaRPr lang="cs-CZ" dirty="0"/>
          </a:p>
        </p:txBody>
      </p:sp>
      <p:sp>
        <p:nvSpPr>
          <p:cNvPr id="6" name="AutoShape 2057"/>
          <p:cNvSpPr>
            <a:spLocks noChangeArrowheads="1"/>
          </p:cNvSpPr>
          <p:nvPr/>
        </p:nvSpPr>
        <p:spPr bwMode="auto">
          <a:xfrm>
            <a:off x="461641" y="3004120"/>
            <a:ext cx="1492250" cy="444448"/>
          </a:xfrm>
          <a:prstGeom prst="roundRect">
            <a:avLst>
              <a:gd name="adj" fmla="val 16667"/>
            </a:avLst>
          </a:prstGeom>
          <a:solidFill>
            <a:srgbClr val="FFFF99"/>
          </a:solidFill>
          <a:ln w="12700">
            <a:solidFill>
              <a:srgbClr val="FF9966"/>
            </a:solidFill>
            <a:round/>
            <a:headEnd/>
            <a:tailEnd/>
          </a:ln>
          <a:effectLst/>
        </p:spPr>
        <p:txBody>
          <a:bodyPr lIns="92075" tIns="46038" rIns="92075" bIns="137160" anchor="ctr">
            <a:spAutoFit/>
          </a:bodyPr>
          <a:lstStyle/>
          <a:p>
            <a:pPr algn="ctr">
              <a:lnSpc>
                <a:spcPct val="75000"/>
              </a:lnSpc>
              <a:spcBef>
                <a:spcPts val="300"/>
              </a:spcBef>
            </a:pPr>
            <a:r>
              <a:rPr lang="en-US" sz="1800" dirty="0" smtClean="0"/>
              <a:t>Content</a:t>
            </a:r>
            <a:endParaRPr lang="en-US" sz="1800" dirty="0"/>
          </a:p>
        </p:txBody>
      </p:sp>
      <p:sp>
        <p:nvSpPr>
          <p:cNvPr id="7" name="Line 2060"/>
          <p:cNvSpPr>
            <a:spLocks noChangeShapeType="1"/>
          </p:cNvSpPr>
          <p:nvPr/>
        </p:nvSpPr>
        <p:spPr bwMode="auto">
          <a:xfrm>
            <a:off x="1229991" y="2164332"/>
            <a:ext cx="0" cy="787400"/>
          </a:xfrm>
          <a:prstGeom prst="line">
            <a:avLst/>
          </a:prstGeom>
          <a:noFill/>
          <a:ln w="19050">
            <a:solidFill>
              <a:schemeClr val="accent1"/>
            </a:solidFill>
            <a:round/>
            <a:headEnd/>
            <a:tailEnd type="arrow" w="med" len="med"/>
          </a:ln>
          <a:effectLst/>
        </p:spPr>
        <p:txBody>
          <a:bodyPr lIns="92075" tIns="46038" rIns="92075" bIns="137160">
            <a:spAutoFit/>
          </a:bodyPr>
          <a:lstStyle/>
          <a:p>
            <a:endParaRPr lang="cs-CZ"/>
          </a:p>
        </p:txBody>
      </p:sp>
      <p:sp>
        <p:nvSpPr>
          <p:cNvPr id="8" name="Line 2061"/>
          <p:cNvSpPr>
            <a:spLocks noChangeShapeType="1"/>
          </p:cNvSpPr>
          <p:nvPr/>
        </p:nvSpPr>
        <p:spPr bwMode="auto">
          <a:xfrm flipH="1">
            <a:off x="1204591" y="3447032"/>
            <a:ext cx="0" cy="571500"/>
          </a:xfrm>
          <a:prstGeom prst="line">
            <a:avLst/>
          </a:prstGeom>
          <a:noFill/>
          <a:ln w="19050">
            <a:solidFill>
              <a:schemeClr val="accent1"/>
            </a:solidFill>
            <a:round/>
            <a:headEnd/>
            <a:tailEnd type="arrow" w="med" len="med"/>
          </a:ln>
          <a:effectLst/>
        </p:spPr>
        <p:txBody>
          <a:bodyPr lIns="92075" tIns="46038" rIns="92075" bIns="137160">
            <a:spAutoFit/>
          </a:bodyPr>
          <a:lstStyle/>
          <a:p>
            <a:endParaRPr lang="cs-CZ"/>
          </a:p>
        </p:txBody>
      </p:sp>
      <p:grpSp>
        <p:nvGrpSpPr>
          <p:cNvPr id="16" name="Group 2122"/>
          <p:cNvGrpSpPr>
            <a:grpSpLocks/>
          </p:cNvGrpSpPr>
          <p:nvPr/>
        </p:nvGrpSpPr>
        <p:grpSpPr bwMode="auto">
          <a:xfrm>
            <a:off x="2771454" y="2777107"/>
            <a:ext cx="2738442" cy="833438"/>
            <a:chOff x="1915" y="2346"/>
            <a:chExt cx="1725" cy="525"/>
          </a:xfrm>
        </p:grpSpPr>
        <p:sp>
          <p:nvSpPr>
            <p:cNvPr id="17" name="Rectangle 2112"/>
            <p:cNvSpPr>
              <a:spLocks noChangeArrowheads="1"/>
            </p:cNvSpPr>
            <p:nvPr/>
          </p:nvSpPr>
          <p:spPr bwMode="auto">
            <a:xfrm>
              <a:off x="2386" y="2346"/>
              <a:ext cx="1254" cy="225"/>
            </a:xfrm>
            <a:prstGeom prst="rect">
              <a:avLst/>
            </a:prstGeom>
            <a:noFill/>
            <a:ln w="9525">
              <a:noFill/>
              <a:miter lim="800000"/>
              <a:headEnd/>
              <a:tailEnd/>
            </a:ln>
            <a:effectLst/>
          </p:spPr>
          <p:txBody>
            <a:bodyPr wrap="none" lIns="77788" tIns="39688" rIns="77788" bIns="39688">
              <a:spAutoFit/>
            </a:bodyPr>
            <a:lstStyle/>
            <a:p>
              <a:pPr defTabSz="661988">
                <a:spcBef>
                  <a:spcPct val="0"/>
                </a:spcBef>
              </a:pPr>
              <a:r>
                <a:rPr lang="en-US" dirty="0" smtClean="0"/>
                <a:t>Registration close</a:t>
              </a:r>
              <a:endParaRPr lang="en-US" sz="1600" dirty="0"/>
            </a:p>
          </p:txBody>
        </p:sp>
        <p:grpSp>
          <p:nvGrpSpPr>
            <p:cNvPr id="19" name="Group 2120"/>
            <p:cNvGrpSpPr>
              <a:grpSpLocks/>
            </p:cNvGrpSpPr>
            <p:nvPr/>
          </p:nvGrpSpPr>
          <p:grpSpPr bwMode="auto">
            <a:xfrm>
              <a:off x="1915" y="2365"/>
              <a:ext cx="425" cy="506"/>
              <a:chOff x="1915" y="2365"/>
              <a:chExt cx="425" cy="506"/>
            </a:xfrm>
          </p:grpSpPr>
          <p:sp>
            <p:nvSpPr>
              <p:cNvPr id="21" name="Freeform 2077"/>
              <p:cNvSpPr>
                <a:spLocks/>
              </p:cNvSpPr>
              <p:nvPr/>
            </p:nvSpPr>
            <p:spPr bwMode="auto">
              <a:xfrm>
                <a:off x="1930" y="2390"/>
                <a:ext cx="410" cy="481"/>
              </a:xfrm>
              <a:custGeom>
                <a:avLst/>
                <a:gdLst/>
                <a:ahLst/>
                <a:cxnLst>
                  <a:cxn ang="0">
                    <a:pos x="53" y="0"/>
                  </a:cxn>
                  <a:cxn ang="0">
                    <a:pos x="425" y="36"/>
                  </a:cxn>
                  <a:cxn ang="0">
                    <a:pos x="368" y="496"/>
                  </a:cxn>
                  <a:cxn ang="0">
                    <a:pos x="0" y="459"/>
                  </a:cxn>
                  <a:cxn ang="0">
                    <a:pos x="53" y="0"/>
                  </a:cxn>
                </a:cxnLst>
                <a:rect l="0" t="0" r="r" b="b"/>
                <a:pathLst>
                  <a:path w="425" h="496">
                    <a:moveTo>
                      <a:pt x="53" y="0"/>
                    </a:moveTo>
                    <a:lnTo>
                      <a:pt x="425" y="36"/>
                    </a:lnTo>
                    <a:lnTo>
                      <a:pt x="368" y="496"/>
                    </a:lnTo>
                    <a:lnTo>
                      <a:pt x="0" y="459"/>
                    </a:lnTo>
                    <a:lnTo>
                      <a:pt x="53" y="0"/>
                    </a:lnTo>
                    <a:close/>
                  </a:path>
                </a:pathLst>
              </a:custGeom>
              <a:solidFill>
                <a:srgbClr val="CCCCCC"/>
              </a:solidFill>
              <a:ln w="9525">
                <a:noFill/>
                <a:round/>
                <a:headEnd/>
                <a:tailEnd/>
              </a:ln>
            </p:spPr>
            <p:txBody>
              <a:bodyPr/>
              <a:lstStyle/>
              <a:p>
                <a:endParaRPr lang="cs-CZ"/>
              </a:p>
            </p:txBody>
          </p:sp>
          <p:sp>
            <p:nvSpPr>
              <p:cNvPr id="22" name="Freeform 2078"/>
              <p:cNvSpPr>
                <a:spLocks/>
              </p:cNvSpPr>
              <p:nvPr/>
            </p:nvSpPr>
            <p:spPr bwMode="auto">
              <a:xfrm>
                <a:off x="1930" y="2390"/>
                <a:ext cx="410" cy="481"/>
              </a:xfrm>
              <a:custGeom>
                <a:avLst/>
                <a:gdLst/>
                <a:ahLst/>
                <a:cxnLst>
                  <a:cxn ang="0">
                    <a:pos x="53" y="0"/>
                  </a:cxn>
                  <a:cxn ang="0">
                    <a:pos x="425" y="36"/>
                  </a:cxn>
                  <a:cxn ang="0">
                    <a:pos x="368" y="496"/>
                  </a:cxn>
                  <a:cxn ang="0">
                    <a:pos x="0" y="459"/>
                  </a:cxn>
                  <a:cxn ang="0">
                    <a:pos x="53" y="0"/>
                  </a:cxn>
                </a:cxnLst>
                <a:rect l="0" t="0" r="r" b="b"/>
                <a:pathLst>
                  <a:path w="425" h="496">
                    <a:moveTo>
                      <a:pt x="53" y="0"/>
                    </a:moveTo>
                    <a:lnTo>
                      <a:pt x="425" y="36"/>
                    </a:lnTo>
                    <a:lnTo>
                      <a:pt x="368" y="496"/>
                    </a:lnTo>
                    <a:lnTo>
                      <a:pt x="0" y="459"/>
                    </a:lnTo>
                    <a:lnTo>
                      <a:pt x="53" y="0"/>
                    </a:lnTo>
                  </a:path>
                </a:pathLst>
              </a:custGeom>
              <a:noFill/>
              <a:ln w="0">
                <a:solidFill>
                  <a:srgbClr val="CCCCCC"/>
                </a:solidFill>
                <a:prstDash val="solid"/>
                <a:round/>
                <a:headEnd/>
                <a:tailEnd/>
              </a:ln>
            </p:spPr>
            <p:txBody>
              <a:bodyPr/>
              <a:lstStyle/>
              <a:p>
                <a:endParaRPr lang="cs-CZ"/>
              </a:p>
            </p:txBody>
          </p:sp>
          <p:sp>
            <p:nvSpPr>
              <p:cNvPr id="23" name="Freeform 2079"/>
              <p:cNvSpPr>
                <a:spLocks/>
              </p:cNvSpPr>
              <p:nvPr/>
            </p:nvSpPr>
            <p:spPr bwMode="auto">
              <a:xfrm>
                <a:off x="1947" y="2397"/>
                <a:ext cx="385" cy="463"/>
              </a:xfrm>
              <a:custGeom>
                <a:avLst/>
                <a:gdLst/>
                <a:ahLst/>
                <a:cxnLst>
                  <a:cxn ang="0">
                    <a:pos x="28" y="0"/>
                  </a:cxn>
                  <a:cxn ang="0">
                    <a:pos x="400" y="18"/>
                  </a:cxn>
                  <a:cxn ang="0">
                    <a:pos x="371" y="478"/>
                  </a:cxn>
                  <a:cxn ang="0">
                    <a:pos x="0" y="460"/>
                  </a:cxn>
                  <a:cxn ang="0">
                    <a:pos x="28" y="0"/>
                  </a:cxn>
                </a:cxnLst>
                <a:rect l="0" t="0" r="r" b="b"/>
                <a:pathLst>
                  <a:path w="400" h="478">
                    <a:moveTo>
                      <a:pt x="28" y="0"/>
                    </a:moveTo>
                    <a:lnTo>
                      <a:pt x="400" y="18"/>
                    </a:lnTo>
                    <a:lnTo>
                      <a:pt x="371" y="478"/>
                    </a:lnTo>
                    <a:lnTo>
                      <a:pt x="0" y="460"/>
                    </a:lnTo>
                    <a:lnTo>
                      <a:pt x="28" y="0"/>
                    </a:lnTo>
                    <a:close/>
                  </a:path>
                </a:pathLst>
              </a:custGeom>
              <a:solidFill>
                <a:srgbClr val="CCCCCC"/>
              </a:solidFill>
              <a:ln w="9525">
                <a:noFill/>
                <a:round/>
                <a:headEnd/>
                <a:tailEnd/>
              </a:ln>
            </p:spPr>
            <p:txBody>
              <a:bodyPr/>
              <a:lstStyle/>
              <a:p>
                <a:endParaRPr lang="cs-CZ"/>
              </a:p>
            </p:txBody>
          </p:sp>
          <p:sp>
            <p:nvSpPr>
              <p:cNvPr id="24" name="Freeform 2080"/>
              <p:cNvSpPr>
                <a:spLocks/>
              </p:cNvSpPr>
              <p:nvPr/>
            </p:nvSpPr>
            <p:spPr bwMode="auto">
              <a:xfrm>
                <a:off x="1947" y="2397"/>
                <a:ext cx="385" cy="463"/>
              </a:xfrm>
              <a:custGeom>
                <a:avLst/>
                <a:gdLst/>
                <a:ahLst/>
                <a:cxnLst>
                  <a:cxn ang="0">
                    <a:pos x="28" y="0"/>
                  </a:cxn>
                  <a:cxn ang="0">
                    <a:pos x="400" y="18"/>
                  </a:cxn>
                  <a:cxn ang="0">
                    <a:pos x="371" y="478"/>
                  </a:cxn>
                  <a:cxn ang="0">
                    <a:pos x="0" y="460"/>
                  </a:cxn>
                  <a:cxn ang="0">
                    <a:pos x="28" y="0"/>
                  </a:cxn>
                </a:cxnLst>
                <a:rect l="0" t="0" r="r" b="b"/>
                <a:pathLst>
                  <a:path w="400" h="478">
                    <a:moveTo>
                      <a:pt x="28" y="0"/>
                    </a:moveTo>
                    <a:lnTo>
                      <a:pt x="400" y="18"/>
                    </a:lnTo>
                    <a:lnTo>
                      <a:pt x="371" y="478"/>
                    </a:lnTo>
                    <a:lnTo>
                      <a:pt x="0" y="460"/>
                    </a:lnTo>
                    <a:lnTo>
                      <a:pt x="28" y="0"/>
                    </a:lnTo>
                  </a:path>
                </a:pathLst>
              </a:custGeom>
              <a:noFill/>
              <a:ln w="0">
                <a:solidFill>
                  <a:srgbClr val="CCCCCC"/>
                </a:solidFill>
                <a:prstDash val="solid"/>
                <a:round/>
                <a:headEnd/>
                <a:tailEnd/>
              </a:ln>
            </p:spPr>
            <p:txBody>
              <a:bodyPr/>
              <a:lstStyle/>
              <a:p>
                <a:endParaRPr lang="cs-CZ"/>
              </a:p>
            </p:txBody>
          </p:sp>
          <p:sp>
            <p:nvSpPr>
              <p:cNvPr id="25" name="Rectangle 2081"/>
              <p:cNvSpPr>
                <a:spLocks noChangeArrowheads="1"/>
              </p:cNvSpPr>
              <p:nvPr/>
            </p:nvSpPr>
            <p:spPr bwMode="auto">
              <a:xfrm>
                <a:off x="1966" y="2401"/>
                <a:ext cx="359" cy="445"/>
              </a:xfrm>
              <a:prstGeom prst="rect">
                <a:avLst/>
              </a:prstGeom>
              <a:solidFill>
                <a:srgbClr val="CCCCCC"/>
              </a:solidFill>
              <a:ln w="9525">
                <a:noFill/>
                <a:miter lim="800000"/>
                <a:headEnd/>
                <a:tailEnd/>
              </a:ln>
            </p:spPr>
            <p:txBody>
              <a:bodyPr/>
              <a:lstStyle/>
              <a:p>
                <a:endParaRPr lang="cs-CZ"/>
              </a:p>
            </p:txBody>
          </p:sp>
          <p:sp>
            <p:nvSpPr>
              <p:cNvPr id="26" name="Rectangle 2082"/>
              <p:cNvSpPr>
                <a:spLocks noChangeArrowheads="1"/>
              </p:cNvSpPr>
              <p:nvPr/>
            </p:nvSpPr>
            <p:spPr bwMode="auto">
              <a:xfrm>
                <a:off x="1966" y="2401"/>
                <a:ext cx="359" cy="445"/>
              </a:xfrm>
              <a:prstGeom prst="rect">
                <a:avLst/>
              </a:prstGeom>
              <a:noFill/>
              <a:ln w="0">
                <a:solidFill>
                  <a:srgbClr val="CCCCCC"/>
                </a:solidFill>
                <a:miter lim="800000"/>
                <a:headEnd/>
                <a:tailEnd/>
              </a:ln>
            </p:spPr>
            <p:txBody>
              <a:bodyPr/>
              <a:lstStyle/>
              <a:p>
                <a:endParaRPr lang="cs-CZ"/>
              </a:p>
            </p:txBody>
          </p:sp>
          <p:sp>
            <p:nvSpPr>
              <p:cNvPr id="27" name="Freeform 2083"/>
              <p:cNvSpPr>
                <a:spLocks/>
              </p:cNvSpPr>
              <p:nvPr/>
            </p:nvSpPr>
            <p:spPr bwMode="auto">
              <a:xfrm>
                <a:off x="2024" y="2383"/>
                <a:ext cx="24" cy="63"/>
              </a:xfrm>
              <a:custGeom>
                <a:avLst/>
                <a:gdLst/>
                <a:ahLst/>
                <a:cxnLst>
                  <a:cxn ang="0">
                    <a:pos x="25" y="14"/>
                  </a:cxn>
                  <a:cxn ang="0">
                    <a:pos x="21" y="14"/>
                  </a:cxn>
                  <a:cxn ang="0">
                    <a:pos x="21" y="10"/>
                  </a:cxn>
                  <a:cxn ang="0">
                    <a:pos x="21" y="7"/>
                  </a:cxn>
                  <a:cxn ang="0">
                    <a:pos x="21" y="3"/>
                  </a:cxn>
                  <a:cxn ang="0">
                    <a:pos x="17" y="3"/>
                  </a:cxn>
                  <a:cxn ang="0">
                    <a:pos x="12" y="3"/>
                  </a:cxn>
                  <a:cxn ang="0">
                    <a:pos x="8" y="3"/>
                  </a:cxn>
                  <a:cxn ang="0">
                    <a:pos x="4" y="7"/>
                  </a:cxn>
                  <a:cxn ang="0">
                    <a:pos x="4" y="10"/>
                  </a:cxn>
                  <a:cxn ang="0">
                    <a:pos x="4" y="57"/>
                  </a:cxn>
                  <a:cxn ang="0">
                    <a:pos x="4" y="61"/>
                  </a:cxn>
                  <a:cxn ang="0">
                    <a:pos x="8" y="61"/>
                  </a:cxn>
                  <a:cxn ang="0">
                    <a:pos x="12" y="61"/>
                  </a:cxn>
                  <a:cxn ang="0">
                    <a:pos x="17" y="61"/>
                  </a:cxn>
                  <a:cxn ang="0">
                    <a:pos x="17" y="57"/>
                  </a:cxn>
                  <a:cxn ang="0">
                    <a:pos x="17" y="25"/>
                  </a:cxn>
                  <a:cxn ang="0">
                    <a:pos x="21" y="25"/>
                  </a:cxn>
                  <a:cxn ang="0">
                    <a:pos x="21" y="57"/>
                  </a:cxn>
                  <a:cxn ang="0">
                    <a:pos x="21" y="61"/>
                  </a:cxn>
                  <a:cxn ang="0">
                    <a:pos x="17" y="61"/>
                  </a:cxn>
                  <a:cxn ang="0">
                    <a:pos x="17" y="65"/>
                  </a:cxn>
                  <a:cxn ang="0">
                    <a:pos x="12" y="65"/>
                  </a:cxn>
                  <a:cxn ang="0">
                    <a:pos x="8" y="65"/>
                  </a:cxn>
                  <a:cxn ang="0">
                    <a:pos x="4" y="61"/>
                  </a:cxn>
                  <a:cxn ang="0">
                    <a:pos x="0" y="61"/>
                  </a:cxn>
                  <a:cxn ang="0">
                    <a:pos x="0" y="57"/>
                  </a:cxn>
                  <a:cxn ang="0">
                    <a:pos x="0" y="10"/>
                  </a:cxn>
                  <a:cxn ang="0">
                    <a:pos x="0" y="7"/>
                  </a:cxn>
                  <a:cxn ang="0">
                    <a:pos x="4" y="7"/>
                  </a:cxn>
                  <a:cxn ang="0">
                    <a:pos x="4" y="3"/>
                  </a:cxn>
                  <a:cxn ang="0">
                    <a:pos x="8" y="3"/>
                  </a:cxn>
                  <a:cxn ang="0">
                    <a:pos x="8" y="0"/>
                  </a:cxn>
                  <a:cxn ang="0">
                    <a:pos x="12" y="0"/>
                  </a:cxn>
                  <a:cxn ang="0">
                    <a:pos x="17" y="0"/>
                  </a:cxn>
                  <a:cxn ang="0">
                    <a:pos x="21" y="3"/>
                  </a:cxn>
                  <a:cxn ang="0">
                    <a:pos x="25" y="3"/>
                  </a:cxn>
                  <a:cxn ang="0">
                    <a:pos x="25" y="7"/>
                  </a:cxn>
                  <a:cxn ang="0">
                    <a:pos x="25" y="10"/>
                  </a:cxn>
                  <a:cxn ang="0">
                    <a:pos x="25" y="14"/>
                  </a:cxn>
                </a:cxnLst>
                <a:rect l="0" t="0" r="r" b="b"/>
                <a:pathLst>
                  <a:path w="25" h="65">
                    <a:moveTo>
                      <a:pt x="25" y="14"/>
                    </a:moveTo>
                    <a:lnTo>
                      <a:pt x="21" y="14"/>
                    </a:lnTo>
                    <a:lnTo>
                      <a:pt x="21" y="10"/>
                    </a:lnTo>
                    <a:lnTo>
                      <a:pt x="21" y="7"/>
                    </a:lnTo>
                    <a:lnTo>
                      <a:pt x="21" y="3"/>
                    </a:lnTo>
                    <a:lnTo>
                      <a:pt x="17" y="3"/>
                    </a:lnTo>
                    <a:lnTo>
                      <a:pt x="12" y="3"/>
                    </a:lnTo>
                    <a:lnTo>
                      <a:pt x="8" y="3"/>
                    </a:lnTo>
                    <a:lnTo>
                      <a:pt x="4" y="7"/>
                    </a:lnTo>
                    <a:lnTo>
                      <a:pt x="4" y="10"/>
                    </a:lnTo>
                    <a:lnTo>
                      <a:pt x="4" y="57"/>
                    </a:lnTo>
                    <a:lnTo>
                      <a:pt x="4" y="61"/>
                    </a:lnTo>
                    <a:lnTo>
                      <a:pt x="8" y="61"/>
                    </a:lnTo>
                    <a:lnTo>
                      <a:pt x="12" y="61"/>
                    </a:lnTo>
                    <a:lnTo>
                      <a:pt x="17" y="61"/>
                    </a:lnTo>
                    <a:lnTo>
                      <a:pt x="17" y="57"/>
                    </a:lnTo>
                    <a:lnTo>
                      <a:pt x="17" y="25"/>
                    </a:lnTo>
                    <a:lnTo>
                      <a:pt x="21" y="25"/>
                    </a:lnTo>
                    <a:lnTo>
                      <a:pt x="21" y="57"/>
                    </a:lnTo>
                    <a:lnTo>
                      <a:pt x="21" y="61"/>
                    </a:lnTo>
                    <a:lnTo>
                      <a:pt x="17" y="61"/>
                    </a:lnTo>
                    <a:lnTo>
                      <a:pt x="17" y="65"/>
                    </a:lnTo>
                    <a:lnTo>
                      <a:pt x="12" y="65"/>
                    </a:lnTo>
                    <a:lnTo>
                      <a:pt x="8" y="65"/>
                    </a:lnTo>
                    <a:lnTo>
                      <a:pt x="4" y="61"/>
                    </a:lnTo>
                    <a:lnTo>
                      <a:pt x="0" y="61"/>
                    </a:lnTo>
                    <a:lnTo>
                      <a:pt x="0" y="57"/>
                    </a:lnTo>
                    <a:lnTo>
                      <a:pt x="0" y="10"/>
                    </a:lnTo>
                    <a:lnTo>
                      <a:pt x="0" y="7"/>
                    </a:lnTo>
                    <a:lnTo>
                      <a:pt x="4" y="7"/>
                    </a:lnTo>
                    <a:lnTo>
                      <a:pt x="4" y="3"/>
                    </a:lnTo>
                    <a:lnTo>
                      <a:pt x="8" y="3"/>
                    </a:lnTo>
                    <a:lnTo>
                      <a:pt x="8" y="0"/>
                    </a:lnTo>
                    <a:lnTo>
                      <a:pt x="12" y="0"/>
                    </a:lnTo>
                    <a:lnTo>
                      <a:pt x="17" y="0"/>
                    </a:lnTo>
                    <a:lnTo>
                      <a:pt x="21" y="3"/>
                    </a:lnTo>
                    <a:lnTo>
                      <a:pt x="25" y="3"/>
                    </a:lnTo>
                    <a:lnTo>
                      <a:pt x="25" y="7"/>
                    </a:lnTo>
                    <a:lnTo>
                      <a:pt x="25" y="10"/>
                    </a:lnTo>
                    <a:lnTo>
                      <a:pt x="25" y="14"/>
                    </a:lnTo>
                    <a:close/>
                  </a:path>
                </a:pathLst>
              </a:custGeom>
              <a:solidFill>
                <a:srgbClr val="CCCCCC"/>
              </a:solidFill>
              <a:ln w="9525">
                <a:noFill/>
                <a:round/>
                <a:headEnd/>
                <a:tailEnd/>
              </a:ln>
            </p:spPr>
            <p:txBody>
              <a:bodyPr/>
              <a:lstStyle/>
              <a:p>
                <a:endParaRPr lang="cs-CZ"/>
              </a:p>
            </p:txBody>
          </p:sp>
          <p:sp>
            <p:nvSpPr>
              <p:cNvPr id="28" name="Freeform 2084"/>
              <p:cNvSpPr>
                <a:spLocks/>
              </p:cNvSpPr>
              <p:nvPr/>
            </p:nvSpPr>
            <p:spPr bwMode="auto">
              <a:xfrm>
                <a:off x="2024" y="2383"/>
                <a:ext cx="24" cy="63"/>
              </a:xfrm>
              <a:custGeom>
                <a:avLst/>
                <a:gdLst/>
                <a:ahLst/>
                <a:cxnLst>
                  <a:cxn ang="0">
                    <a:pos x="25" y="14"/>
                  </a:cxn>
                  <a:cxn ang="0">
                    <a:pos x="21" y="14"/>
                  </a:cxn>
                  <a:cxn ang="0">
                    <a:pos x="21" y="10"/>
                  </a:cxn>
                  <a:cxn ang="0">
                    <a:pos x="21" y="3"/>
                  </a:cxn>
                  <a:cxn ang="0">
                    <a:pos x="12" y="3"/>
                  </a:cxn>
                  <a:cxn ang="0">
                    <a:pos x="8" y="3"/>
                  </a:cxn>
                  <a:cxn ang="0">
                    <a:pos x="4" y="10"/>
                  </a:cxn>
                  <a:cxn ang="0">
                    <a:pos x="4" y="57"/>
                  </a:cxn>
                  <a:cxn ang="0">
                    <a:pos x="4" y="61"/>
                  </a:cxn>
                  <a:cxn ang="0">
                    <a:pos x="12" y="61"/>
                  </a:cxn>
                  <a:cxn ang="0">
                    <a:pos x="17" y="61"/>
                  </a:cxn>
                  <a:cxn ang="0">
                    <a:pos x="17" y="57"/>
                  </a:cxn>
                  <a:cxn ang="0">
                    <a:pos x="17" y="25"/>
                  </a:cxn>
                  <a:cxn ang="0">
                    <a:pos x="21" y="25"/>
                  </a:cxn>
                  <a:cxn ang="0">
                    <a:pos x="21" y="57"/>
                  </a:cxn>
                  <a:cxn ang="0">
                    <a:pos x="17" y="61"/>
                  </a:cxn>
                  <a:cxn ang="0">
                    <a:pos x="12" y="65"/>
                  </a:cxn>
                  <a:cxn ang="0">
                    <a:pos x="4" y="61"/>
                  </a:cxn>
                  <a:cxn ang="0">
                    <a:pos x="0" y="57"/>
                  </a:cxn>
                  <a:cxn ang="0">
                    <a:pos x="0" y="10"/>
                  </a:cxn>
                  <a:cxn ang="0">
                    <a:pos x="4" y="3"/>
                  </a:cxn>
                  <a:cxn ang="0">
                    <a:pos x="12" y="0"/>
                  </a:cxn>
                  <a:cxn ang="0">
                    <a:pos x="21" y="3"/>
                  </a:cxn>
                  <a:cxn ang="0">
                    <a:pos x="25" y="10"/>
                  </a:cxn>
                  <a:cxn ang="0">
                    <a:pos x="25" y="14"/>
                  </a:cxn>
                </a:cxnLst>
                <a:rect l="0" t="0" r="r" b="b"/>
                <a:pathLst>
                  <a:path w="25" h="65">
                    <a:moveTo>
                      <a:pt x="25" y="14"/>
                    </a:moveTo>
                    <a:lnTo>
                      <a:pt x="21" y="14"/>
                    </a:lnTo>
                    <a:lnTo>
                      <a:pt x="21" y="10"/>
                    </a:lnTo>
                    <a:lnTo>
                      <a:pt x="21" y="3"/>
                    </a:lnTo>
                    <a:lnTo>
                      <a:pt x="12" y="3"/>
                    </a:lnTo>
                    <a:lnTo>
                      <a:pt x="8" y="3"/>
                    </a:lnTo>
                    <a:lnTo>
                      <a:pt x="4" y="10"/>
                    </a:lnTo>
                    <a:lnTo>
                      <a:pt x="4" y="57"/>
                    </a:lnTo>
                    <a:lnTo>
                      <a:pt x="4" y="61"/>
                    </a:lnTo>
                    <a:lnTo>
                      <a:pt x="12" y="61"/>
                    </a:lnTo>
                    <a:lnTo>
                      <a:pt x="17" y="61"/>
                    </a:lnTo>
                    <a:lnTo>
                      <a:pt x="17" y="57"/>
                    </a:lnTo>
                    <a:lnTo>
                      <a:pt x="17" y="25"/>
                    </a:lnTo>
                    <a:lnTo>
                      <a:pt x="21" y="25"/>
                    </a:lnTo>
                    <a:lnTo>
                      <a:pt x="21" y="57"/>
                    </a:lnTo>
                    <a:lnTo>
                      <a:pt x="17" y="61"/>
                    </a:lnTo>
                    <a:lnTo>
                      <a:pt x="12" y="65"/>
                    </a:lnTo>
                    <a:lnTo>
                      <a:pt x="4" y="61"/>
                    </a:lnTo>
                    <a:lnTo>
                      <a:pt x="0" y="57"/>
                    </a:lnTo>
                    <a:lnTo>
                      <a:pt x="0" y="10"/>
                    </a:lnTo>
                    <a:lnTo>
                      <a:pt x="4" y="3"/>
                    </a:lnTo>
                    <a:lnTo>
                      <a:pt x="12" y="0"/>
                    </a:lnTo>
                    <a:lnTo>
                      <a:pt x="21" y="3"/>
                    </a:lnTo>
                    <a:lnTo>
                      <a:pt x="25" y="10"/>
                    </a:lnTo>
                    <a:lnTo>
                      <a:pt x="25" y="14"/>
                    </a:lnTo>
                  </a:path>
                </a:pathLst>
              </a:custGeom>
              <a:noFill/>
              <a:ln w="0">
                <a:solidFill>
                  <a:srgbClr val="CCCCCC"/>
                </a:solidFill>
                <a:prstDash val="solid"/>
                <a:round/>
                <a:headEnd/>
                <a:tailEnd/>
              </a:ln>
            </p:spPr>
            <p:txBody>
              <a:bodyPr/>
              <a:lstStyle/>
              <a:p>
                <a:endParaRPr lang="cs-CZ"/>
              </a:p>
            </p:txBody>
          </p:sp>
          <p:sp>
            <p:nvSpPr>
              <p:cNvPr id="29" name="Freeform 2085"/>
              <p:cNvSpPr>
                <a:spLocks/>
              </p:cNvSpPr>
              <p:nvPr/>
            </p:nvSpPr>
            <p:spPr bwMode="auto">
              <a:xfrm>
                <a:off x="2024" y="2386"/>
                <a:ext cx="24" cy="57"/>
              </a:xfrm>
              <a:custGeom>
                <a:avLst/>
                <a:gdLst/>
                <a:ahLst/>
                <a:cxnLst>
                  <a:cxn ang="0">
                    <a:pos x="25" y="11"/>
                  </a:cxn>
                  <a:cxn ang="0">
                    <a:pos x="25" y="7"/>
                  </a:cxn>
                  <a:cxn ang="0">
                    <a:pos x="21" y="0"/>
                  </a:cxn>
                  <a:cxn ang="0">
                    <a:pos x="12" y="0"/>
                  </a:cxn>
                  <a:cxn ang="0">
                    <a:pos x="4" y="0"/>
                  </a:cxn>
                  <a:cxn ang="0">
                    <a:pos x="0" y="7"/>
                  </a:cxn>
                  <a:cxn ang="0">
                    <a:pos x="0" y="54"/>
                  </a:cxn>
                  <a:cxn ang="0">
                    <a:pos x="4" y="58"/>
                  </a:cxn>
                  <a:cxn ang="0">
                    <a:pos x="8" y="58"/>
                  </a:cxn>
                  <a:cxn ang="0">
                    <a:pos x="17" y="58"/>
                  </a:cxn>
                  <a:cxn ang="0">
                    <a:pos x="17" y="54"/>
                  </a:cxn>
                  <a:cxn ang="0">
                    <a:pos x="17" y="22"/>
                  </a:cxn>
                </a:cxnLst>
                <a:rect l="0" t="0" r="r" b="b"/>
                <a:pathLst>
                  <a:path w="25" h="58">
                    <a:moveTo>
                      <a:pt x="25" y="11"/>
                    </a:moveTo>
                    <a:lnTo>
                      <a:pt x="25" y="7"/>
                    </a:lnTo>
                    <a:lnTo>
                      <a:pt x="21" y="0"/>
                    </a:lnTo>
                    <a:lnTo>
                      <a:pt x="12" y="0"/>
                    </a:lnTo>
                    <a:lnTo>
                      <a:pt x="4" y="0"/>
                    </a:lnTo>
                    <a:lnTo>
                      <a:pt x="0" y="7"/>
                    </a:lnTo>
                    <a:lnTo>
                      <a:pt x="0" y="54"/>
                    </a:lnTo>
                    <a:lnTo>
                      <a:pt x="4" y="58"/>
                    </a:lnTo>
                    <a:lnTo>
                      <a:pt x="8" y="58"/>
                    </a:lnTo>
                    <a:lnTo>
                      <a:pt x="17" y="58"/>
                    </a:lnTo>
                    <a:lnTo>
                      <a:pt x="17" y="54"/>
                    </a:lnTo>
                    <a:lnTo>
                      <a:pt x="17" y="22"/>
                    </a:lnTo>
                  </a:path>
                </a:pathLst>
              </a:custGeom>
              <a:noFill/>
              <a:ln w="0">
                <a:solidFill>
                  <a:srgbClr val="CCCCCC"/>
                </a:solidFill>
                <a:prstDash val="solid"/>
                <a:round/>
                <a:headEnd/>
                <a:tailEnd/>
              </a:ln>
            </p:spPr>
            <p:txBody>
              <a:bodyPr/>
              <a:lstStyle/>
              <a:p>
                <a:endParaRPr lang="cs-CZ"/>
              </a:p>
            </p:txBody>
          </p:sp>
          <p:sp>
            <p:nvSpPr>
              <p:cNvPr id="30" name="Freeform 2086"/>
              <p:cNvSpPr>
                <a:spLocks/>
              </p:cNvSpPr>
              <p:nvPr/>
            </p:nvSpPr>
            <p:spPr bwMode="auto">
              <a:xfrm>
                <a:off x="1915" y="2376"/>
                <a:ext cx="410" cy="477"/>
              </a:xfrm>
              <a:custGeom>
                <a:avLst/>
                <a:gdLst/>
                <a:ahLst/>
                <a:cxnLst>
                  <a:cxn ang="0">
                    <a:pos x="57" y="0"/>
                  </a:cxn>
                  <a:cxn ang="0">
                    <a:pos x="425" y="33"/>
                  </a:cxn>
                  <a:cxn ang="0">
                    <a:pos x="372" y="492"/>
                  </a:cxn>
                  <a:cxn ang="0">
                    <a:pos x="0" y="456"/>
                  </a:cxn>
                  <a:cxn ang="0">
                    <a:pos x="57" y="0"/>
                  </a:cxn>
                </a:cxnLst>
                <a:rect l="0" t="0" r="r" b="b"/>
                <a:pathLst>
                  <a:path w="425" h="492">
                    <a:moveTo>
                      <a:pt x="57" y="0"/>
                    </a:moveTo>
                    <a:lnTo>
                      <a:pt x="425" y="33"/>
                    </a:lnTo>
                    <a:lnTo>
                      <a:pt x="372" y="492"/>
                    </a:lnTo>
                    <a:lnTo>
                      <a:pt x="0" y="456"/>
                    </a:lnTo>
                    <a:lnTo>
                      <a:pt x="57" y="0"/>
                    </a:lnTo>
                    <a:close/>
                  </a:path>
                </a:pathLst>
              </a:custGeom>
              <a:solidFill>
                <a:srgbClr val="999999"/>
              </a:solidFill>
              <a:ln w="9525">
                <a:noFill/>
                <a:round/>
                <a:headEnd/>
                <a:tailEnd/>
              </a:ln>
            </p:spPr>
            <p:txBody>
              <a:bodyPr/>
              <a:lstStyle/>
              <a:p>
                <a:endParaRPr lang="cs-CZ"/>
              </a:p>
            </p:txBody>
          </p:sp>
          <p:sp>
            <p:nvSpPr>
              <p:cNvPr id="31" name="Freeform 2087"/>
              <p:cNvSpPr>
                <a:spLocks/>
              </p:cNvSpPr>
              <p:nvPr/>
            </p:nvSpPr>
            <p:spPr bwMode="auto">
              <a:xfrm>
                <a:off x="1915" y="2376"/>
                <a:ext cx="410" cy="477"/>
              </a:xfrm>
              <a:custGeom>
                <a:avLst/>
                <a:gdLst/>
                <a:ahLst/>
                <a:cxnLst>
                  <a:cxn ang="0">
                    <a:pos x="57" y="0"/>
                  </a:cxn>
                  <a:cxn ang="0">
                    <a:pos x="425" y="33"/>
                  </a:cxn>
                  <a:cxn ang="0">
                    <a:pos x="372" y="492"/>
                  </a:cxn>
                  <a:cxn ang="0">
                    <a:pos x="0" y="456"/>
                  </a:cxn>
                  <a:cxn ang="0">
                    <a:pos x="57" y="0"/>
                  </a:cxn>
                </a:cxnLst>
                <a:rect l="0" t="0" r="r" b="b"/>
                <a:pathLst>
                  <a:path w="425" h="492">
                    <a:moveTo>
                      <a:pt x="57" y="0"/>
                    </a:moveTo>
                    <a:lnTo>
                      <a:pt x="425" y="33"/>
                    </a:lnTo>
                    <a:lnTo>
                      <a:pt x="372" y="492"/>
                    </a:lnTo>
                    <a:lnTo>
                      <a:pt x="0" y="456"/>
                    </a:lnTo>
                    <a:lnTo>
                      <a:pt x="57" y="0"/>
                    </a:lnTo>
                  </a:path>
                </a:pathLst>
              </a:custGeom>
              <a:noFill/>
              <a:ln w="0">
                <a:solidFill>
                  <a:srgbClr val="000000"/>
                </a:solidFill>
                <a:prstDash val="solid"/>
                <a:round/>
                <a:headEnd/>
                <a:tailEnd/>
              </a:ln>
            </p:spPr>
            <p:txBody>
              <a:bodyPr/>
              <a:lstStyle/>
              <a:p>
                <a:endParaRPr lang="cs-CZ"/>
              </a:p>
            </p:txBody>
          </p:sp>
          <p:sp>
            <p:nvSpPr>
              <p:cNvPr id="32" name="Freeform 2088"/>
              <p:cNvSpPr>
                <a:spLocks/>
              </p:cNvSpPr>
              <p:nvPr/>
            </p:nvSpPr>
            <p:spPr bwMode="auto">
              <a:xfrm>
                <a:off x="1934" y="2380"/>
                <a:ext cx="387" cy="463"/>
              </a:xfrm>
              <a:custGeom>
                <a:avLst/>
                <a:gdLst/>
                <a:ahLst/>
                <a:cxnLst>
                  <a:cxn ang="0">
                    <a:pos x="29" y="0"/>
                  </a:cxn>
                  <a:cxn ang="0">
                    <a:pos x="401" y="18"/>
                  </a:cxn>
                  <a:cxn ang="0">
                    <a:pos x="372" y="478"/>
                  </a:cxn>
                  <a:cxn ang="0">
                    <a:pos x="0" y="459"/>
                  </a:cxn>
                  <a:cxn ang="0">
                    <a:pos x="29" y="0"/>
                  </a:cxn>
                </a:cxnLst>
                <a:rect l="0" t="0" r="r" b="b"/>
                <a:pathLst>
                  <a:path w="401" h="478">
                    <a:moveTo>
                      <a:pt x="29" y="0"/>
                    </a:moveTo>
                    <a:lnTo>
                      <a:pt x="401" y="18"/>
                    </a:lnTo>
                    <a:lnTo>
                      <a:pt x="372" y="478"/>
                    </a:lnTo>
                    <a:lnTo>
                      <a:pt x="0" y="459"/>
                    </a:lnTo>
                    <a:lnTo>
                      <a:pt x="29" y="0"/>
                    </a:lnTo>
                    <a:close/>
                  </a:path>
                </a:pathLst>
              </a:custGeom>
              <a:solidFill>
                <a:srgbClr val="CCCCCC"/>
              </a:solidFill>
              <a:ln w="9525">
                <a:noFill/>
                <a:round/>
                <a:headEnd/>
                <a:tailEnd/>
              </a:ln>
            </p:spPr>
            <p:txBody>
              <a:bodyPr/>
              <a:lstStyle/>
              <a:p>
                <a:endParaRPr lang="cs-CZ"/>
              </a:p>
            </p:txBody>
          </p:sp>
          <p:sp>
            <p:nvSpPr>
              <p:cNvPr id="33" name="Freeform 2089"/>
              <p:cNvSpPr>
                <a:spLocks/>
              </p:cNvSpPr>
              <p:nvPr/>
            </p:nvSpPr>
            <p:spPr bwMode="auto">
              <a:xfrm>
                <a:off x="1934" y="2380"/>
                <a:ext cx="387" cy="463"/>
              </a:xfrm>
              <a:custGeom>
                <a:avLst/>
                <a:gdLst/>
                <a:ahLst/>
                <a:cxnLst>
                  <a:cxn ang="0">
                    <a:pos x="29" y="0"/>
                  </a:cxn>
                  <a:cxn ang="0">
                    <a:pos x="401" y="18"/>
                  </a:cxn>
                  <a:cxn ang="0">
                    <a:pos x="372" y="478"/>
                  </a:cxn>
                  <a:cxn ang="0">
                    <a:pos x="0" y="459"/>
                  </a:cxn>
                  <a:cxn ang="0">
                    <a:pos x="29" y="0"/>
                  </a:cxn>
                </a:cxnLst>
                <a:rect l="0" t="0" r="r" b="b"/>
                <a:pathLst>
                  <a:path w="401" h="478">
                    <a:moveTo>
                      <a:pt x="29" y="0"/>
                    </a:moveTo>
                    <a:lnTo>
                      <a:pt x="401" y="18"/>
                    </a:lnTo>
                    <a:lnTo>
                      <a:pt x="372" y="478"/>
                    </a:lnTo>
                    <a:lnTo>
                      <a:pt x="0" y="459"/>
                    </a:lnTo>
                    <a:lnTo>
                      <a:pt x="29" y="0"/>
                    </a:lnTo>
                  </a:path>
                </a:pathLst>
              </a:custGeom>
              <a:noFill/>
              <a:ln w="0">
                <a:solidFill>
                  <a:srgbClr val="000000"/>
                </a:solidFill>
                <a:prstDash val="solid"/>
                <a:round/>
                <a:headEnd/>
                <a:tailEnd/>
              </a:ln>
            </p:spPr>
            <p:txBody>
              <a:bodyPr/>
              <a:lstStyle/>
              <a:p>
                <a:endParaRPr lang="cs-CZ"/>
              </a:p>
            </p:txBody>
          </p:sp>
          <p:sp>
            <p:nvSpPr>
              <p:cNvPr id="34" name="Rectangle 2090"/>
              <p:cNvSpPr>
                <a:spLocks noChangeArrowheads="1"/>
              </p:cNvSpPr>
              <p:nvPr/>
            </p:nvSpPr>
            <p:spPr bwMode="auto">
              <a:xfrm>
                <a:off x="1951" y="2383"/>
                <a:ext cx="362" cy="445"/>
              </a:xfrm>
              <a:prstGeom prst="rect">
                <a:avLst/>
              </a:prstGeom>
              <a:solidFill>
                <a:srgbClr val="DDDDDD"/>
              </a:solidFill>
              <a:ln w="9525">
                <a:noFill/>
                <a:miter lim="800000"/>
                <a:headEnd/>
                <a:tailEnd/>
              </a:ln>
            </p:spPr>
            <p:txBody>
              <a:bodyPr/>
              <a:lstStyle/>
              <a:p>
                <a:endParaRPr lang="cs-CZ"/>
              </a:p>
            </p:txBody>
          </p:sp>
          <p:sp>
            <p:nvSpPr>
              <p:cNvPr id="35" name="Rectangle 2091"/>
              <p:cNvSpPr>
                <a:spLocks noChangeArrowheads="1"/>
              </p:cNvSpPr>
              <p:nvPr/>
            </p:nvSpPr>
            <p:spPr bwMode="auto">
              <a:xfrm>
                <a:off x="1951" y="2383"/>
                <a:ext cx="362" cy="445"/>
              </a:xfrm>
              <a:prstGeom prst="rect">
                <a:avLst/>
              </a:prstGeom>
              <a:noFill/>
              <a:ln w="0">
                <a:solidFill>
                  <a:srgbClr val="000000"/>
                </a:solidFill>
                <a:miter lim="800000"/>
                <a:headEnd/>
                <a:tailEnd/>
              </a:ln>
            </p:spPr>
            <p:txBody>
              <a:bodyPr/>
              <a:lstStyle/>
              <a:p>
                <a:endParaRPr lang="cs-CZ"/>
              </a:p>
            </p:txBody>
          </p:sp>
          <p:sp>
            <p:nvSpPr>
              <p:cNvPr id="36" name="Freeform 2092"/>
              <p:cNvSpPr>
                <a:spLocks/>
              </p:cNvSpPr>
              <p:nvPr/>
            </p:nvSpPr>
            <p:spPr bwMode="auto">
              <a:xfrm>
                <a:off x="2012" y="2365"/>
                <a:ext cx="23" cy="64"/>
              </a:xfrm>
              <a:custGeom>
                <a:avLst/>
                <a:gdLst/>
                <a:ahLst/>
                <a:cxnLst>
                  <a:cxn ang="0">
                    <a:pos x="24" y="15"/>
                  </a:cxn>
                  <a:cxn ang="0">
                    <a:pos x="20" y="15"/>
                  </a:cxn>
                  <a:cxn ang="0">
                    <a:pos x="20" y="11"/>
                  </a:cxn>
                  <a:cxn ang="0">
                    <a:pos x="20" y="8"/>
                  </a:cxn>
                  <a:cxn ang="0">
                    <a:pos x="16" y="8"/>
                  </a:cxn>
                  <a:cxn ang="0">
                    <a:pos x="16" y="4"/>
                  </a:cxn>
                  <a:cxn ang="0">
                    <a:pos x="12" y="4"/>
                  </a:cxn>
                  <a:cxn ang="0">
                    <a:pos x="8" y="4"/>
                  </a:cxn>
                  <a:cxn ang="0">
                    <a:pos x="4" y="8"/>
                  </a:cxn>
                  <a:cxn ang="0">
                    <a:pos x="4" y="11"/>
                  </a:cxn>
                  <a:cxn ang="0">
                    <a:pos x="4" y="58"/>
                  </a:cxn>
                  <a:cxn ang="0">
                    <a:pos x="4" y="62"/>
                  </a:cxn>
                  <a:cxn ang="0">
                    <a:pos x="8" y="62"/>
                  </a:cxn>
                  <a:cxn ang="0">
                    <a:pos x="12" y="62"/>
                  </a:cxn>
                  <a:cxn ang="0">
                    <a:pos x="16" y="62"/>
                  </a:cxn>
                  <a:cxn ang="0">
                    <a:pos x="16" y="58"/>
                  </a:cxn>
                  <a:cxn ang="0">
                    <a:pos x="16" y="26"/>
                  </a:cxn>
                  <a:cxn ang="0">
                    <a:pos x="20" y="26"/>
                  </a:cxn>
                  <a:cxn ang="0">
                    <a:pos x="20" y="58"/>
                  </a:cxn>
                  <a:cxn ang="0">
                    <a:pos x="16" y="62"/>
                  </a:cxn>
                  <a:cxn ang="0">
                    <a:pos x="16" y="66"/>
                  </a:cxn>
                  <a:cxn ang="0">
                    <a:pos x="12" y="66"/>
                  </a:cxn>
                  <a:cxn ang="0">
                    <a:pos x="8" y="66"/>
                  </a:cxn>
                  <a:cxn ang="0">
                    <a:pos x="4" y="66"/>
                  </a:cxn>
                  <a:cxn ang="0">
                    <a:pos x="4" y="62"/>
                  </a:cxn>
                  <a:cxn ang="0">
                    <a:pos x="0" y="62"/>
                  </a:cxn>
                  <a:cxn ang="0">
                    <a:pos x="0" y="58"/>
                  </a:cxn>
                  <a:cxn ang="0">
                    <a:pos x="0" y="11"/>
                  </a:cxn>
                  <a:cxn ang="0">
                    <a:pos x="0" y="8"/>
                  </a:cxn>
                  <a:cxn ang="0">
                    <a:pos x="4" y="4"/>
                  </a:cxn>
                  <a:cxn ang="0">
                    <a:pos x="8" y="4"/>
                  </a:cxn>
                  <a:cxn ang="0">
                    <a:pos x="12" y="0"/>
                  </a:cxn>
                  <a:cxn ang="0">
                    <a:pos x="12" y="4"/>
                  </a:cxn>
                  <a:cxn ang="0">
                    <a:pos x="16" y="4"/>
                  </a:cxn>
                  <a:cxn ang="0">
                    <a:pos x="20" y="4"/>
                  </a:cxn>
                  <a:cxn ang="0">
                    <a:pos x="20" y="8"/>
                  </a:cxn>
                  <a:cxn ang="0">
                    <a:pos x="24" y="8"/>
                  </a:cxn>
                  <a:cxn ang="0">
                    <a:pos x="24" y="11"/>
                  </a:cxn>
                  <a:cxn ang="0">
                    <a:pos x="24" y="15"/>
                  </a:cxn>
                </a:cxnLst>
                <a:rect l="0" t="0" r="r" b="b"/>
                <a:pathLst>
                  <a:path w="24" h="66">
                    <a:moveTo>
                      <a:pt x="24" y="15"/>
                    </a:moveTo>
                    <a:lnTo>
                      <a:pt x="20" y="15"/>
                    </a:lnTo>
                    <a:lnTo>
                      <a:pt x="20" y="11"/>
                    </a:lnTo>
                    <a:lnTo>
                      <a:pt x="20" y="8"/>
                    </a:lnTo>
                    <a:lnTo>
                      <a:pt x="16" y="8"/>
                    </a:lnTo>
                    <a:lnTo>
                      <a:pt x="16" y="4"/>
                    </a:lnTo>
                    <a:lnTo>
                      <a:pt x="12" y="4"/>
                    </a:lnTo>
                    <a:lnTo>
                      <a:pt x="8" y="4"/>
                    </a:lnTo>
                    <a:lnTo>
                      <a:pt x="4" y="8"/>
                    </a:lnTo>
                    <a:lnTo>
                      <a:pt x="4" y="11"/>
                    </a:lnTo>
                    <a:lnTo>
                      <a:pt x="4" y="58"/>
                    </a:lnTo>
                    <a:lnTo>
                      <a:pt x="4" y="62"/>
                    </a:lnTo>
                    <a:lnTo>
                      <a:pt x="8" y="62"/>
                    </a:lnTo>
                    <a:lnTo>
                      <a:pt x="12" y="62"/>
                    </a:lnTo>
                    <a:lnTo>
                      <a:pt x="16" y="62"/>
                    </a:lnTo>
                    <a:lnTo>
                      <a:pt x="16" y="58"/>
                    </a:lnTo>
                    <a:lnTo>
                      <a:pt x="16" y="26"/>
                    </a:lnTo>
                    <a:lnTo>
                      <a:pt x="20" y="26"/>
                    </a:lnTo>
                    <a:lnTo>
                      <a:pt x="20" y="58"/>
                    </a:lnTo>
                    <a:lnTo>
                      <a:pt x="16" y="62"/>
                    </a:lnTo>
                    <a:lnTo>
                      <a:pt x="16" y="66"/>
                    </a:lnTo>
                    <a:lnTo>
                      <a:pt x="12" y="66"/>
                    </a:lnTo>
                    <a:lnTo>
                      <a:pt x="8" y="66"/>
                    </a:lnTo>
                    <a:lnTo>
                      <a:pt x="4" y="66"/>
                    </a:lnTo>
                    <a:lnTo>
                      <a:pt x="4" y="62"/>
                    </a:lnTo>
                    <a:lnTo>
                      <a:pt x="0" y="62"/>
                    </a:lnTo>
                    <a:lnTo>
                      <a:pt x="0" y="58"/>
                    </a:lnTo>
                    <a:lnTo>
                      <a:pt x="0" y="11"/>
                    </a:lnTo>
                    <a:lnTo>
                      <a:pt x="0" y="8"/>
                    </a:lnTo>
                    <a:lnTo>
                      <a:pt x="4" y="4"/>
                    </a:lnTo>
                    <a:lnTo>
                      <a:pt x="8" y="4"/>
                    </a:lnTo>
                    <a:lnTo>
                      <a:pt x="12" y="0"/>
                    </a:lnTo>
                    <a:lnTo>
                      <a:pt x="12" y="4"/>
                    </a:lnTo>
                    <a:lnTo>
                      <a:pt x="16" y="4"/>
                    </a:lnTo>
                    <a:lnTo>
                      <a:pt x="20" y="4"/>
                    </a:lnTo>
                    <a:lnTo>
                      <a:pt x="20" y="8"/>
                    </a:lnTo>
                    <a:lnTo>
                      <a:pt x="24" y="8"/>
                    </a:lnTo>
                    <a:lnTo>
                      <a:pt x="24" y="11"/>
                    </a:lnTo>
                    <a:lnTo>
                      <a:pt x="24" y="15"/>
                    </a:lnTo>
                    <a:close/>
                  </a:path>
                </a:pathLst>
              </a:custGeom>
              <a:solidFill>
                <a:srgbClr val="E5E5E5"/>
              </a:solidFill>
              <a:ln w="9525">
                <a:noFill/>
                <a:round/>
                <a:headEnd/>
                <a:tailEnd/>
              </a:ln>
            </p:spPr>
            <p:txBody>
              <a:bodyPr/>
              <a:lstStyle/>
              <a:p>
                <a:endParaRPr lang="cs-CZ"/>
              </a:p>
            </p:txBody>
          </p:sp>
          <p:sp>
            <p:nvSpPr>
              <p:cNvPr id="37" name="Freeform 2093"/>
              <p:cNvSpPr>
                <a:spLocks/>
              </p:cNvSpPr>
              <p:nvPr/>
            </p:nvSpPr>
            <p:spPr bwMode="auto">
              <a:xfrm>
                <a:off x="2012" y="2365"/>
                <a:ext cx="23" cy="64"/>
              </a:xfrm>
              <a:custGeom>
                <a:avLst/>
                <a:gdLst/>
                <a:ahLst/>
                <a:cxnLst>
                  <a:cxn ang="0">
                    <a:pos x="24" y="15"/>
                  </a:cxn>
                  <a:cxn ang="0">
                    <a:pos x="20" y="15"/>
                  </a:cxn>
                  <a:cxn ang="0">
                    <a:pos x="20" y="11"/>
                  </a:cxn>
                  <a:cxn ang="0">
                    <a:pos x="16" y="8"/>
                  </a:cxn>
                  <a:cxn ang="0">
                    <a:pos x="12" y="4"/>
                  </a:cxn>
                  <a:cxn ang="0">
                    <a:pos x="4" y="8"/>
                  </a:cxn>
                  <a:cxn ang="0">
                    <a:pos x="4" y="11"/>
                  </a:cxn>
                  <a:cxn ang="0">
                    <a:pos x="4" y="58"/>
                  </a:cxn>
                  <a:cxn ang="0">
                    <a:pos x="4" y="62"/>
                  </a:cxn>
                  <a:cxn ang="0">
                    <a:pos x="8" y="62"/>
                  </a:cxn>
                  <a:cxn ang="0">
                    <a:pos x="12" y="62"/>
                  </a:cxn>
                  <a:cxn ang="0">
                    <a:pos x="16" y="58"/>
                  </a:cxn>
                  <a:cxn ang="0">
                    <a:pos x="16" y="26"/>
                  </a:cxn>
                  <a:cxn ang="0">
                    <a:pos x="20" y="26"/>
                  </a:cxn>
                  <a:cxn ang="0">
                    <a:pos x="20" y="58"/>
                  </a:cxn>
                  <a:cxn ang="0">
                    <a:pos x="16" y="62"/>
                  </a:cxn>
                  <a:cxn ang="0">
                    <a:pos x="8" y="66"/>
                  </a:cxn>
                  <a:cxn ang="0">
                    <a:pos x="4" y="62"/>
                  </a:cxn>
                  <a:cxn ang="0">
                    <a:pos x="0" y="58"/>
                  </a:cxn>
                  <a:cxn ang="0">
                    <a:pos x="0" y="11"/>
                  </a:cxn>
                  <a:cxn ang="0">
                    <a:pos x="4" y="4"/>
                  </a:cxn>
                  <a:cxn ang="0">
                    <a:pos x="12" y="0"/>
                  </a:cxn>
                  <a:cxn ang="0">
                    <a:pos x="20" y="4"/>
                  </a:cxn>
                  <a:cxn ang="0">
                    <a:pos x="24" y="11"/>
                  </a:cxn>
                  <a:cxn ang="0">
                    <a:pos x="24" y="15"/>
                  </a:cxn>
                </a:cxnLst>
                <a:rect l="0" t="0" r="r" b="b"/>
                <a:pathLst>
                  <a:path w="24" h="66">
                    <a:moveTo>
                      <a:pt x="24" y="15"/>
                    </a:moveTo>
                    <a:lnTo>
                      <a:pt x="20" y="15"/>
                    </a:lnTo>
                    <a:lnTo>
                      <a:pt x="20" y="11"/>
                    </a:lnTo>
                    <a:lnTo>
                      <a:pt x="16" y="8"/>
                    </a:lnTo>
                    <a:lnTo>
                      <a:pt x="12" y="4"/>
                    </a:lnTo>
                    <a:lnTo>
                      <a:pt x="4" y="8"/>
                    </a:lnTo>
                    <a:lnTo>
                      <a:pt x="4" y="11"/>
                    </a:lnTo>
                    <a:lnTo>
                      <a:pt x="4" y="58"/>
                    </a:lnTo>
                    <a:lnTo>
                      <a:pt x="4" y="62"/>
                    </a:lnTo>
                    <a:lnTo>
                      <a:pt x="8" y="62"/>
                    </a:lnTo>
                    <a:lnTo>
                      <a:pt x="12" y="62"/>
                    </a:lnTo>
                    <a:lnTo>
                      <a:pt x="16" y="58"/>
                    </a:lnTo>
                    <a:lnTo>
                      <a:pt x="16" y="26"/>
                    </a:lnTo>
                    <a:lnTo>
                      <a:pt x="20" y="26"/>
                    </a:lnTo>
                    <a:lnTo>
                      <a:pt x="20" y="58"/>
                    </a:lnTo>
                    <a:lnTo>
                      <a:pt x="16" y="62"/>
                    </a:lnTo>
                    <a:lnTo>
                      <a:pt x="8" y="66"/>
                    </a:lnTo>
                    <a:lnTo>
                      <a:pt x="4" y="62"/>
                    </a:lnTo>
                    <a:lnTo>
                      <a:pt x="0" y="58"/>
                    </a:lnTo>
                    <a:lnTo>
                      <a:pt x="0" y="11"/>
                    </a:lnTo>
                    <a:lnTo>
                      <a:pt x="4" y="4"/>
                    </a:lnTo>
                    <a:lnTo>
                      <a:pt x="12" y="0"/>
                    </a:lnTo>
                    <a:lnTo>
                      <a:pt x="20" y="4"/>
                    </a:lnTo>
                    <a:lnTo>
                      <a:pt x="24" y="11"/>
                    </a:lnTo>
                    <a:lnTo>
                      <a:pt x="24" y="15"/>
                    </a:lnTo>
                  </a:path>
                </a:pathLst>
              </a:custGeom>
              <a:noFill/>
              <a:ln w="0">
                <a:solidFill>
                  <a:srgbClr val="7F7F7F"/>
                </a:solidFill>
                <a:prstDash val="solid"/>
                <a:round/>
                <a:headEnd/>
                <a:tailEnd/>
              </a:ln>
            </p:spPr>
            <p:txBody>
              <a:bodyPr/>
              <a:lstStyle/>
              <a:p>
                <a:endParaRPr lang="cs-CZ"/>
              </a:p>
            </p:txBody>
          </p:sp>
          <p:sp>
            <p:nvSpPr>
              <p:cNvPr id="38" name="Freeform 2094"/>
              <p:cNvSpPr>
                <a:spLocks/>
              </p:cNvSpPr>
              <p:nvPr/>
            </p:nvSpPr>
            <p:spPr bwMode="auto">
              <a:xfrm>
                <a:off x="2012" y="2369"/>
                <a:ext cx="20" cy="60"/>
              </a:xfrm>
              <a:custGeom>
                <a:avLst/>
                <a:gdLst/>
                <a:ahLst/>
                <a:cxnLst>
                  <a:cxn ang="0">
                    <a:pos x="20" y="11"/>
                  </a:cxn>
                  <a:cxn ang="0">
                    <a:pos x="20" y="7"/>
                  </a:cxn>
                  <a:cxn ang="0">
                    <a:pos x="20" y="0"/>
                  </a:cxn>
                  <a:cxn ang="0">
                    <a:pos x="12" y="0"/>
                  </a:cxn>
                  <a:cxn ang="0">
                    <a:pos x="4" y="4"/>
                  </a:cxn>
                  <a:cxn ang="0">
                    <a:pos x="0" y="7"/>
                  </a:cxn>
                  <a:cxn ang="0">
                    <a:pos x="0" y="54"/>
                  </a:cxn>
                  <a:cxn ang="0">
                    <a:pos x="4" y="58"/>
                  </a:cxn>
                  <a:cxn ang="0">
                    <a:pos x="8" y="62"/>
                  </a:cxn>
                  <a:cxn ang="0">
                    <a:pos x="16" y="58"/>
                  </a:cxn>
                  <a:cxn ang="0">
                    <a:pos x="16" y="54"/>
                  </a:cxn>
                  <a:cxn ang="0">
                    <a:pos x="16" y="25"/>
                  </a:cxn>
                </a:cxnLst>
                <a:rect l="0" t="0" r="r" b="b"/>
                <a:pathLst>
                  <a:path w="20" h="62">
                    <a:moveTo>
                      <a:pt x="20" y="11"/>
                    </a:moveTo>
                    <a:lnTo>
                      <a:pt x="20" y="7"/>
                    </a:lnTo>
                    <a:lnTo>
                      <a:pt x="20" y="0"/>
                    </a:lnTo>
                    <a:lnTo>
                      <a:pt x="12" y="0"/>
                    </a:lnTo>
                    <a:lnTo>
                      <a:pt x="4" y="4"/>
                    </a:lnTo>
                    <a:lnTo>
                      <a:pt x="0" y="7"/>
                    </a:lnTo>
                    <a:lnTo>
                      <a:pt x="0" y="54"/>
                    </a:lnTo>
                    <a:lnTo>
                      <a:pt x="4" y="58"/>
                    </a:lnTo>
                    <a:lnTo>
                      <a:pt x="8" y="62"/>
                    </a:lnTo>
                    <a:lnTo>
                      <a:pt x="16" y="58"/>
                    </a:lnTo>
                    <a:lnTo>
                      <a:pt x="16" y="54"/>
                    </a:lnTo>
                    <a:lnTo>
                      <a:pt x="16" y="25"/>
                    </a:lnTo>
                  </a:path>
                </a:pathLst>
              </a:custGeom>
              <a:noFill/>
              <a:ln w="0">
                <a:solidFill>
                  <a:srgbClr val="999999"/>
                </a:solidFill>
                <a:prstDash val="solid"/>
                <a:round/>
                <a:headEnd/>
                <a:tailEnd/>
              </a:ln>
            </p:spPr>
            <p:txBody>
              <a:bodyPr/>
              <a:lstStyle/>
              <a:p>
                <a:endParaRPr lang="cs-CZ"/>
              </a:p>
            </p:txBody>
          </p:sp>
          <p:sp>
            <p:nvSpPr>
              <p:cNvPr id="39" name="Line 2095"/>
              <p:cNvSpPr>
                <a:spLocks noChangeShapeType="1"/>
              </p:cNvSpPr>
              <p:nvPr/>
            </p:nvSpPr>
            <p:spPr bwMode="auto">
              <a:xfrm>
                <a:off x="2001" y="2453"/>
                <a:ext cx="257" cy="1"/>
              </a:xfrm>
              <a:prstGeom prst="line">
                <a:avLst/>
              </a:prstGeom>
              <a:noFill/>
              <a:ln w="0">
                <a:solidFill>
                  <a:srgbClr val="000000"/>
                </a:solidFill>
                <a:round/>
                <a:headEnd/>
                <a:tailEnd/>
              </a:ln>
            </p:spPr>
            <p:txBody>
              <a:bodyPr/>
              <a:lstStyle/>
              <a:p>
                <a:endParaRPr lang="cs-CZ"/>
              </a:p>
            </p:txBody>
          </p:sp>
          <p:sp>
            <p:nvSpPr>
              <p:cNvPr id="40" name="Line 2096"/>
              <p:cNvSpPr>
                <a:spLocks noChangeShapeType="1"/>
              </p:cNvSpPr>
              <p:nvPr/>
            </p:nvSpPr>
            <p:spPr bwMode="auto">
              <a:xfrm>
                <a:off x="2001" y="2467"/>
                <a:ext cx="261" cy="1"/>
              </a:xfrm>
              <a:prstGeom prst="line">
                <a:avLst/>
              </a:prstGeom>
              <a:noFill/>
              <a:ln w="0">
                <a:solidFill>
                  <a:srgbClr val="000000"/>
                </a:solidFill>
                <a:round/>
                <a:headEnd/>
                <a:tailEnd/>
              </a:ln>
            </p:spPr>
            <p:txBody>
              <a:bodyPr/>
              <a:lstStyle/>
              <a:p>
                <a:endParaRPr lang="cs-CZ"/>
              </a:p>
            </p:txBody>
          </p:sp>
          <p:sp>
            <p:nvSpPr>
              <p:cNvPr id="41" name="Line 2097"/>
              <p:cNvSpPr>
                <a:spLocks noChangeShapeType="1"/>
              </p:cNvSpPr>
              <p:nvPr/>
            </p:nvSpPr>
            <p:spPr bwMode="auto">
              <a:xfrm>
                <a:off x="2001" y="2485"/>
                <a:ext cx="187" cy="1"/>
              </a:xfrm>
              <a:prstGeom prst="line">
                <a:avLst/>
              </a:prstGeom>
              <a:noFill/>
              <a:ln w="0">
                <a:solidFill>
                  <a:srgbClr val="000000"/>
                </a:solidFill>
                <a:round/>
                <a:headEnd/>
                <a:tailEnd/>
              </a:ln>
            </p:spPr>
            <p:txBody>
              <a:bodyPr/>
              <a:lstStyle/>
              <a:p>
                <a:endParaRPr lang="cs-CZ"/>
              </a:p>
            </p:txBody>
          </p:sp>
          <p:sp>
            <p:nvSpPr>
              <p:cNvPr id="42" name="Line 2100"/>
              <p:cNvSpPr>
                <a:spLocks noChangeShapeType="1"/>
              </p:cNvSpPr>
              <p:nvPr/>
            </p:nvSpPr>
            <p:spPr bwMode="auto">
              <a:xfrm>
                <a:off x="2001" y="2551"/>
                <a:ext cx="261" cy="1"/>
              </a:xfrm>
              <a:prstGeom prst="line">
                <a:avLst/>
              </a:prstGeom>
              <a:noFill/>
              <a:ln w="0">
                <a:solidFill>
                  <a:srgbClr val="000000"/>
                </a:solidFill>
                <a:round/>
                <a:headEnd/>
                <a:tailEnd/>
              </a:ln>
            </p:spPr>
            <p:txBody>
              <a:bodyPr/>
              <a:lstStyle/>
              <a:p>
                <a:endParaRPr lang="cs-CZ"/>
              </a:p>
            </p:txBody>
          </p:sp>
          <p:sp>
            <p:nvSpPr>
              <p:cNvPr id="43" name="Line 2101"/>
              <p:cNvSpPr>
                <a:spLocks noChangeShapeType="1"/>
              </p:cNvSpPr>
              <p:nvPr/>
            </p:nvSpPr>
            <p:spPr bwMode="auto">
              <a:xfrm>
                <a:off x="2001" y="2566"/>
                <a:ext cx="187" cy="1"/>
              </a:xfrm>
              <a:prstGeom prst="line">
                <a:avLst/>
              </a:prstGeom>
              <a:noFill/>
              <a:ln w="0">
                <a:solidFill>
                  <a:srgbClr val="000000"/>
                </a:solidFill>
                <a:round/>
                <a:headEnd/>
                <a:tailEnd/>
              </a:ln>
            </p:spPr>
            <p:txBody>
              <a:bodyPr/>
              <a:lstStyle/>
              <a:p>
                <a:endParaRPr lang="cs-CZ"/>
              </a:p>
            </p:txBody>
          </p:sp>
          <p:sp>
            <p:nvSpPr>
              <p:cNvPr id="44" name="Line 2102"/>
              <p:cNvSpPr>
                <a:spLocks noChangeShapeType="1"/>
              </p:cNvSpPr>
              <p:nvPr/>
            </p:nvSpPr>
            <p:spPr bwMode="auto">
              <a:xfrm>
                <a:off x="2001" y="2601"/>
                <a:ext cx="269" cy="1"/>
              </a:xfrm>
              <a:prstGeom prst="line">
                <a:avLst/>
              </a:prstGeom>
              <a:noFill/>
              <a:ln w="0">
                <a:solidFill>
                  <a:srgbClr val="000000"/>
                </a:solidFill>
                <a:round/>
                <a:headEnd/>
                <a:tailEnd/>
              </a:ln>
            </p:spPr>
            <p:txBody>
              <a:bodyPr/>
              <a:lstStyle/>
              <a:p>
                <a:endParaRPr lang="cs-CZ"/>
              </a:p>
            </p:txBody>
          </p:sp>
          <p:sp>
            <p:nvSpPr>
              <p:cNvPr id="45" name="Line 2104"/>
              <p:cNvSpPr>
                <a:spLocks noChangeShapeType="1"/>
              </p:cNvSpPr>
              <p:nvPr/>
            </p:nvSpPr>
            <p:spPr bwMode="auto">
              <a:xfrm>
                <a:off x="2001" y="2680"/>
                <a:ext cx="261" cy="1"/>
              </a:xfrm>
              <a:prstGeom prst="line">
                <a:avLst/>
              </a:prstGeom>
              <a:noFill/>
              <a:ln w="0">
                <a:solidFill>
                  <a:srgbClr val="000000"/>
                </a:solidFill>
                <a:round/>
                <a:headEnd/>
                <a:tailEnd/>
              </a:ln>
            </p:spPr>
            <p:txBody>
              <a:bodyPr/>
              <a:lstStyle/>
              <a:p>
                <a:endParaRPr lang="cs-CZ"/>
              </a:p>
            </p:txBody>
          </p:sp>
          <p:sp>
            <p:nvSpPr>
              <p:cNvPr id="46" name="Line 2105"/>
              <p:cNvSpPr>
                <a:spLocks noChangeShapeType="1"/>
              </p:cNvSpPr>
              <p:nvPr/>
            </p:nvSpPr>
            <p:spPr bwMode="auto">
              <a:xfrm>
                <a:off x="2001" y="2646"/>
                <a:ext cx="261" cy="1"/>
              </a:xfrm>
              <a:prstGeom prst="line">
                <a:avLst/>
              </a:prstGeom>
              <a:noFill/>
              <a:ln w="0">
                <a:solidFill>
                  <a:srgbClr val="000000"/>
                </a:solidFill>
                <a:round/>
                <a:headEnd/>
                <a:tailEnd/>
              </a:ln>
            </p:spPr>
            <p:txBody>
              <a:bodyPr/>
              <a:lstStyle/>
              <a:p>
                <a:endParaRPr lang="cs-CZ"/>
              </a:p>
            </p:txBody>
          </p:sp>
        </p:grpSp>
      </p:grpSp>
      <p:sp>
        <p:nvSpPr>
          <p:cNvPr id="47" name="Rectangle 2074"/>
          <p:cNvSpPr>
            <a:spLocks noChangeArrowheads="1"/>
          </p:cNvSpPr>
          <p:nvPr/>
        </p:nvSpPr>
        <p:spPr bwMode="auto">
          <a:xfrm>
            <a:off x="3523929" y="4062982"/>
            <a:ext cx="5106987" cy="1095814"/>
          </a:xfrm>
          <a:prstGeom prst="rect">
            <a:avLst/>
          </a:prstGeom>
          <a:noFill/>
          <a:ln w="9525">
            <a:noFill/>
            <a:miter lim="800000"/>
            <a:headEnd/>
            <a:tailEnd/>
          </a:ln>
          <a:effectLst/>
        </p:spPr>
        <p:txBody>
          <a:bodyPr lIns="77788" tIns="39688" rIns="77788" bIns="39688">
            <a:spAutoFit/>
          </a:bodyPr>
          <a:lstStyle/>
          <a:p>
            <a:pPr defTabSz="661988">
              <a:spcBef>
                <a:spcPct val="0"/>
              </a:spcBef>
            </a:pPr>
            <a:r>
              <a:rPr lang="en-US" dirty="0"/>
              <a:t>Registration </a:t>
            </a:r>
            <a:r>
              <a:rPr lang="en-US" dirty="0" smtClean="0"/>
              <a:t>close </a:t>
            </a:r>
            <a:r>
              <a:rPr lang="cs-CZ" i="1" dirty="0" smtClean="0"/>
              <a:t>– </a:t>
            </a:r>
            <a:r>
              <a:rPr lang="en-US" i="1" dirty="0" smtClean="0"/>
              <a:t>Complete description</a:t>
            </a:r>
          </a:p>
          <a:p>
            <a:pPr defTabSz="661988">
              <a:spcBef>
                <a:spcPct val="0"/>
              </a:spcBef>
            </a:pPr>
            <a:r>
              <a:rPr lang="en-US" sz="1600" dirty="0" smtClean="0"/>
              <a:t>-</a:t>
            </a:r>
            <a:r>
              <a:rPr lang="cs-CZ" sz="1600" dirty="0" smtClean="0"/>
              <a:t> </a:t>
            </a:r>
            <a:r>
              <a:rPr lang="en-US" sz="1600" dirty="0" smtClean="0"/>
              <a:t>Scenarios</a:t>
            </a:r>
          </a:p>
          <a:p>
            <a:pPr defTabSz="661988">
              <a:spcBef>
                <a:spcPct val="0"/>
              </a:spcBef>
            </a:pPr>
            <a:r>
              <a:rPr lang="en-US" sz="1600" dirty="0" smtClean="0"/>
              <a:t>Specific requirements</a:t>
            </a:r>
            <a:endParaRPr lang="en-US" sz="1600" dirty="0"/>
          </a:p>
          <a:p>
            <a:pPr defTabSz="661988">
              <a:spcBef>
                <a:spcPct val="0"/>
              </a:spcBef>
              <a:buFontTx/>
              <a:buChar char="-"/>
            </a:pPr>
            <a:r>
              <a:rPr lang="cs-CZ" sz="1600" dirty="0" smtClean="0"/>
              <a:t> </a:t>
            </a:r>
            <a:r>
              <a:rPr lang="en-US" sz="1600" dirty="0" smtClean="0"/>
              <a:t>pre and post conditions</a:t>
            </a:r>
            <a:endParaRPr lang="en-US" sz="1600" dirty="0"/>
          </a:p>
        </p:txBody>
      </p:sp>
      <p:grpSp>
        <p:nvGrpSpPr>
          <p:cNvPr id="48" name="Group 2158"/>
          <p:cNvGrpSpPr>
            <a:grpSpLocks/>
          </p:cNvGrpSpPr>
          <p:nvPr/>
        </p:nvGrpSpPr>
        <p:grpSpPr bwMode="auto">
          <a:xfrm>
            <a:off x="2773041" y="4070920"/>
            <a:ext cx="665163" cy="777875"/>
            <a:chOff x="1916" y="3161"/>
            <a:chExt cx="419" cy="490"/>
          </a:xfrm>
        </p:grpSpPr>
        <p:sp>
          <p:nvSpPr>
            <p:cNvPr id="49" name="Freeform 2123"/>
            <p:cNvSpPr>
              <a:spLocks/>
            </p:cNvSpPr>
            <p:nvPr/>
          </p:nvSpPr>
          <p:spPr bwMode="auto">
            <a:xfrm>
              <a:off x="1932" y="3184"/>
              <a:ext cx="403" cy="467"/>
            </a:xfrm>
            <a:custGeom>
              <a:avLst/>
              <a:gdLst/>
              <a:ahLst/>
              <a:cxnLst>
                <a:cxn ang="0">
                  <a:pos x="50" y="0"/>
                </a:cxn>
                <a:cxn ang="0">
                  <a:pos x="403" y="35"/>
                </a:cxn>
                <a:cxn ang="0">
                  <a:pos x="349" y="467"/>
                </a:cxn>
                <a:cxn ang="0">
                  <a:pos x="0" y="433"/>
                </a:cxn>
                <a:cxn ang="0">
                  <a:pos x="50" y="0"/>
                </a:cxn>
              </a:cxnLst>
              <a:rect l="0" t="0" r="r" b="b"/>
              <a:pathLst>
                <a:path w="403" h="467">
                  <a:moveTo>
                    <a:pt x="50" y="0"/>
                  </a:moveTo>
                  <a:lnTo>
                    <a:pt x="403" y="35"/>
                  </a:lnTo>
                  <a:lnTo>
                    <a:pt x="349" y="467"/>
                  </a:lnTo>
                  <a:lnTo>
                    <a:pt x="0" y="433"/>
                  </a:lnTo>
                  <a:lnTo>
                    <a:pt x="50" y="0"/>
                  </a:lnTo>
                  <a:close/>
                </a:path>
              </a:pathLst>
            </a:custGeom>
            <a:solidFill>
              <a:srgbClr val="CCCCCC"/>
            </a:solidFill>
            <a:ln w="9525">
              <a:noFill/>
              <a:round/>
              <a:headEnd/>
              <a:tailEnd/>
            </a:ln>
          </p:spPr>
          <p:txBody>
            <a:bodyPr/>
            <a:lstStyle/>
            <a:p>
              <a:endParaRPr lang="cs-CZ"/>
            </a:p>
          </p:txBody>
        </p:sp>
        <p:sp>
          <p:nvSpPr>
            <p:cNvPr id="50" name="Freeform 2124"/>
            <p:cNvSpPr>
              <a:spLocks/>
            </p:cNvSpPr>
            <p:nvPr/>
          </p:nvSpPr>
          <p:spPr bwMode="auto">
            <a:xfrm>
              <a:off x="1932" y="3184"/>
              <a:ext cx="403" cy="467"/>
            </a:xfrm>
            <a:custGeom>
              <a:avLst/>
              <a:gdLst/>
              <a:ahLst/>
              <a:cxnLst>
                <a:cxn ang="0">
                  <a:pos x="50" y="0"/>
                </a:cxn>
                <a:cxn ang="0">
                  <a:pos x="403" y="35"/>
                </a:cxn>
                <a:cxn ang="0">
                  <a:pos x="349" y="467"/>
                </a:cxn>
                <a:cxn ang="0">
                  <a:pos x="0" y="433"/>
                </a:cxn>
                <a:cxn ang="0">
                  <a:pos x="50" y="0"/>
                </a:cxn>
              </a:cxnLst>
              <a:rect l="0" t="0" r="r" b="b"/>
              <a:pathLst>
                <a:path w="403" h="467">
                  <a:moveTo>
                    <a:pt x="50" y="0"/>
                  </a:moveTo>
                  <a:lnTo>
                    <a:pt x="403" y="35"/>
                  </a:lnTo>
                  <a:lnTo>
                    <a:pt x="349" y="467"/>
                  </a:lnTo>
                  <a:lnTo>
                    <a:pt x="0" y="433"/>
                  </a:lnTo>
                  <a:lnTo>
                    <a:pt x="50" y="0"/>
                  </a:lnTo>
                </a:path>
              </a:pathLst>
            </a:custGeom>
            <a:noFill/>
            <a:ln w="0">
              <a:solidFill>
                <a:srgbClr val="CCCCCC"/>
              </a:solidFill>
              <a:prstDash val="solid"/>
              <a:round/>
              <a:headEnd/>
              <a:tailEnd/>
            </a:ln>
          </p:spPr>
          <p:txBody>
            <a:bodyPr/>
            <a:lstStyle/>
            <a:p>
              <a:endParaRPr lang="cs-CZ"/>
            </a:p>
          </p:txBody>
        </p:sp>
        <p:sp>
          <p:nvSpPr>
            <p:cNvPr id="51" name="Freeform 2125"/>
            <p:cNvSpPr>
              <a:spLocks/>
            </p:cNvSpPr>
            <p:nvPr/>
          </p:nvSpPr>
          <p:spPr bwMode="auto">
            <a:xfrm>
              <a:off x="1947" y="3191"/>
              <a:ext cx="380" cy="450"/>
            </a:xfrm>
            <a:custGeom>
              <a:avLst/>
              <a:gdLst/>
              <a:ahLst/>
              <a:cxnLst>
                <a:cxn ang="0">
                  <a:pos x="27" y="0"/>
                </a:cxn>
                <a:cxn ang="0">
                  <a:pos x="380" y="17"/>
                </a:cxn>
                <a:cxn ang="0">
                  <a:pos x="353" y="450"/>
                </a:cxn>
                <a:cxn ang="0">
                  <a:pos x="0" y="433"/>
                </a:cxn>
                <a:cxn ang="0">
                  <a:pos x="27" y="0"/>
                </a:cxn>
              </a:cxnLst>
              <a:rect l="0" t="0" r="r" b="b"/>
              <a:pathLst>
                <a:path w="380" h="450">
                  <a:moveTo>
                    <a:pt x="27" y="0"/>
                  </a:moveTo>
                  <a:lnTo>
                    <a:pt x="380" y="17"/>
                  </a:lnTo>
                  <a:lnTo>
                    <a:pt x="353" y="450"/>
                  </a:lnTo>
                  <a:lnTo>
                    <a:pt x="0" y="433"/>
                  </a:lnTo>
                  <a:lnTo>
                    <a:pt x="27" y="0"/>
                  </a:lnTo>
                  <a:close/>
                </a:path>
              </a:pathLst>
            </a:custGeom>
            <a:solidFill>
              <a:srgbClr val="CCCCCC"/>
            </a:solidFill>
            <a:ln w="9525">
              <a:noFill/>
              <a:round/>
              <a:headEnd/>
              <a:tailEnd/>
            </a:ln>
          </p:spPr>
          <p:txBody>
            <a:bodyPr/>
            <a:lstStyle/>
            <a:p>
              <a:endParaRPr lang="cs-CZ"/>
            </a:p>
          </p:txBody>
        </p:sp>
        <p:sp>
          <p:nvSpPr>
            <p:cNvPr id="52" name="Freeform 2126"/>
            <p:cNvSpPr>
              <a:spLocks/>
            </p:cNvSpPr>
            <p:nvPr/>
          </p:nvSpPr>
          <p:spPr bwMode="auto">
            <a:xfrm>
              <a:off x="1947" y="3191"/>
              <a:ext cx="380" cy="450"/>
            </a:xfrm>
            <a:custGeom>
              <a:avLst/>
              <a:gdLst/>
              <a:ahLst/>
              <a:cxnLst>
                <a:cxn ang="0">
                  <a:pos x="27" y="0"/>
                </a:cxn>
                <a:cxn ang="0">
                  <a:pos x="380" y="17"/>
                </a:cxn>
                <a:cxn ang="0">
                  <a:pos x="353" y="450"/>
                </a:cxn>
                <a:cxn ang="0">
                  <a:pos x="0" y="433"/>
                </a:cxn>
                <a:cxn ang="0">
                  <a:pos x="27" y="0"/>
                </a:cxn>
              </a:cxnLst>
              <a:rect l="0" t="0" r="r" b="b"/>
              <a:pathLst>
                <a:path w="380" h="450">
                  <a:moveTo>
                    <a:pt x="27" y="0"/>
                  </a:moveTo>
                  <a:lnTo>
                    <a:pt x="380" y="17"/>
                  </a:lnTo>
                  <a:lnTo>
                    <a:pt x="353" y="450"/>
                  </a:lnTo>
                  <a:lnTo>
                    <a:pt x="0" y="433"/>
                  </a:lnTo>
                  <a:lnTo>
                    <a:pt x="27" y="0"/>
                  </a:lnTo>
                </a:path>
              </a:pathLst>
            </a:custGeom>
            <a:noFill/>
            <a:ln w="0">
              <a:solidFill>
                <a:srgbClr val="CCCCCC"/>
              </a:solidFill>
              <a:prstDash val="solid"/>
              <a:round/>
              <a:headEnd/>
              <a:tailEnd/>
            </a:ln>
          </p:spPr>
          <p:txBody>
            <a:bodyPr/>
            <a:lstStyle/>
            <a:p>
              <a:endParaRPr lang="cs-CZ"/>
            </a:p>
          </p:txBody>
        </p:sp>
        <p:sp>
          <p:nvSpPr>
            <p:cNvPr id="53" name="Rectangle 2127"/>
            <p:cNvSpPr>
              <a:spLocks noChangeArrowheads="1"/>
            </p:cNvSpPr>
            <p:nvPr/>
          </p:nvSpPr>
          <p:spPr bwMode="auto">
            <a:xfrm>
              <a:off x="1966" y="3195"/>
              <a:ext cx="353" cy="433"/>
            </a:xfrm>
            <a:prstGeom prst="rect">
              <a:avLst/>
            </a:prstGeom>
            <a:solidFill>
              <a:srgbClr val="CCCCCC"/>
            </a:solidFill>
            <a:ln w="9525">
              <a:noFill/>
              <a:miter lim="800000"/>
              <a:headEnd/>
              <a:tailEnd/>
            </a:ln>
          </p:spPr>
          <p:txBody>
            <a:bodyPr/>
            <a:lstStyle/>
            <a:p>
              <a:endParaRPr lang="cs-CZ"/>
            </a:p>
          </p:txBody>
        </p:sp>
        <p:sp>
          <p:nvSpPr>
            <p:cNvPr id="54" name="Rectangle 2128"/>
            <p:cNvSpPr>
              <a:spLocks noChangeArrowheads="1"/>
            </p:cNvSpPr>
            <p:nvPr/>
          </p:nvSpPr>
          <p:spPr bwMode="auto">
            <a:xfrm>
              <a:off x="1966" y="3195"/>
              <a:ext cx="353" cy="433"/>
            </a:xfrm>
            <a:prstGeom prst="rect">
              <a:avLst/>
            </a:prstGeom>
            <a:noFill/>
            <a:ln w="0">
              <a:solidFill>
                <a:srgbClr val="CCCCCC"/>
              </a:solidFill>
              <a:miter lim="800000"/>
              <a:headEnd/>
              <a:tailEnd/>
            </a:ln>
          </p:spPr>
          <p:txBody>
            <a:bodyPr/>
            <a:lstStyle/>
            <a:p>
              <a:endParaRPr lang="cs-CZ"/>
            </a:p>
          </p:txBody>
        </p:sp>
        <p:sp>
          <p:nvSpPr>
            <p:cNvPr id="55" name="Freeform 2129"/>
            <p:cNvSpPr>
              <a:spLocks/>
            </p:cNvSpPr>
            <p:nvPr/>
          </p:nvSpPr>
          <p:spPr bwMode="auto">
            <a:xfrm>
              <a:off x="2024" y="3178"/>
              <a:ext cx="23" cy="61"/>
            </a:xfrm>
            <a:custGeom>
              <a:avLst/>
              <a:gdLst/>
              <a:ahLst/>
              <a:cxnLst>
                <a:cxn ang="0">
                  <a:pos x="23" y="13"/>
                </a:cxn>
                <a:cxn ang="0">
                  <a:pos x="19" y="13"/>
                </a:cxn>
                <a:cxn ang="0">
                  <a:pos x="19" y="10"/>
                </a:cxn>
                <a:cxn ang="0">
                  <a:pos x="19" y="6"/>
                </a:cxn>
                <a:cxn ang="0">
                  <a:pos x="19" y="3"/>
                </a:cxn>
                <a:cxn ang="0">
                  <a:pos x="15" y="3"/>
                </a:cxn>
                <a:cxn ang="0">
                  <a:pos x="11" y="3"/>
                </a:cxn>
                <a:cxn ang="0">
                  <a:pos x="7" y="3"/>
                </a:cxn>
                <a:cxn ang="0">
                  <a:pos x="4" y="6"/>
                </a:cxn>
                <a:cxn ang="0">
                  <a:pos x="4" y="10"/>
                </a:cxn>
                <a:cxn ang="0">
                  <a:pos x="4" y="54"/>
                </a:cxn>
                <a:cxn ang="0">
                  <a:pos x="4" y="58"/>
                </a:cxn>
                <a:cxn ang="0">
                  <a:pos x="7" y="58"/>
                </a:cxn>
                <a:cxn ang="0">
                  <a:pos x="11" y="58"/>
                </a:cxn>
                <a:cxn ang="0">
                  <a:pos x="15" y="58"/>
                </a:cxn>
                <a:cxn ang="0">
                  <a:pos x="15" y="54"/>
                </a:cxn>
                <a:cxn ang="0">
                  <a:pos x="15" y="24"/>
                </a:cxn>
                <a:cxn ang="0">
                  <a:pos x="19" y="24"/>
                </a:cxn>
                <a:cxn ang="0">
                  <a:pos x="19" y="54"/>
                </a:cxn>
                <a:cxn ang="0">
                  <a:pos x="19" y="58"/>
                </a:cxn>
                <a:cxn ang="0">
                  <a:pos x="15" y="58"/>
                </a:cxn>
                <a:cxn ang="0">
                  <a:pos x="15" y="61"/>
                </a:cxn>
                <a:cxn ang="0">
                  <a:pos x="11" y="61"/>
                </a:cxn>
                <a:cxn ang="0">
                  <a:pos x="7" y="61"/>
                </a:cxn>
                <a:cxn ang="0">
                  <a:pos x="4" y="58"/>
                </a:cxn>
                <a:cxn ang="0">
                  <a:pos x="0" y="58"/>
                </a:cxn>
                <a:cxn ang="0">
                  <a:pos x="0" y="54"/>
                </a:cxn>
                <a:cxn ang="0">
                  <a:pos x="0" y="10"/>
                </a:cxn>
                <a:cxn ang="0">
                  <a:pos x="0" y="6"/>
                </a:cxn>
                <a:cxn ang="0">
                  <a:pos x="4" y="6"/>
                </a:cxn>
                <a:cxn ang="0">
                  <a:pos x="4" y="3"/>
                </a:cxn>
                <a:cxn ang="0">
                  <a:pos x="7" y="3"/>
                </a:cxn>
                <a:cxn ang="0">
                  <a:pos x="7" y="0"/>
                </a:cxn>
                <a:cxn ang="0">
                  <a:pos x="11" y="0"/>
                </a:cxn>
                <a:cxn ang="0">
                  <a:pos x="15" y="0"/>
                </a:cxn>
                <a:cxn ang="0">
                  <a:pos x="19" y="3"/>
                </a:cxn>
                <a:cxn ang="0">
                  <a:pos x="23" y="3"/>
                </a:cxn>
                <a:cxn ang="0">
                  <a:pos x="23" y="6"/>
                </a:cxn>
                <a:cxn ang="0">
                  <a:pos x="23" y="10"/>
                </a:cxn>
                <a:cxn ang="0">
                  <a:pos x="23" y="13"/>
                </a:cxn>
              </a:cxnLst>
              <a:rect l="0" t="0" r="r" b="b"/>
              <a:pathLst>
                <a:path w="23" h="61">
                  <a:moveTo>
                    <a:pt x="23" y="13"/>
                  </a:moveTo>
                  <a:lnTo>
                    <a:pt x="19" y="13"/>
                  </a:lnTo>
                  <a:lnTo>
                    <a:pt x="19" y="10"/>
                  </a:lnTo>
                  <a:lnTo>
                    <a:pt x="19" y="6"/>
                  </a:lnTo>
                  <a:lnTo>
                    <a:pt x="19" y="3"/>
                  </a:lnTo>
                  <a:lnTo>
                    <a:pt x="15" y="3"/>
                  </a:lnTo>
                  <a:lnTo>
                    <a:pt x="11" y="3"/>
                  </a:lnTo>
                  <a:lnTo>
                    <a:pt x="7" y="3"/>
                  </a:lnTo>
                  <a:lnTo>
                    <a:pt x="4" y="6"/>
                  </a:lnTo>
                  <a:lnTo>
                    <a:pt x="4" y="10"/>
                  </a:lnTo>
                  <a:lnTo>
                    <a:pt x="4" y="54"/>
                  </a:lnTo>
                  <a:lnTo>
                    <a:pt x="4" y="58"/>
                  </a:lnTo>
                  <a:lnTo>
                    <a:pt x="7" y="58"/>
                  </a:lnTo>
                  <a:lnTo>
                    <a:pt x="11" y="58"/>
                  </a:lnTo>
                  <a:lnTo>
                    <a:pt x="15" y="58"/>
                  </a:lnTo>
                  <a:lnTo>
                    <a:pt x="15" y="54"/>
                  </a:lnTo>
                  <a:lnTo>
                    <a:pt x="15" y="24"/>
                  </a:lnTo>
                  <a:lnTo>
                    <a:pt x="19" y="24"/>
                  </a:lnTo>
                  <a:lnTo>
                    <a:pt x="19" y="54"/>
                  </a:lnTo>
                  <a:lnTo>
                    <a:pt x="19" y="58"/>
                  </a:lnTo>
                  <a:lnTo>
                    <a:pt x="15" y="58"/>
                  </a:lnTo>
                  <a:lnTo>
                    <a:pt x="15" y="61"/>
                  </a:lnTo>
                  <a:lnTo>
                    <a:pt x="11" y="61"/>
                  </a:lnTo>
                  <a:lnTo>
                    <a:pt x="7" y="61"/>
                  </a:lnTo>
                  <a:lnTo>
                    <a:pt x="4" y="58"/>
                  </a:lnTo>
                  <a:lnTo>
                    <a:pt x="0" y="58"/>
                  </a:lnTo>
                  <a:lnTo>
                    <a:pt x="0" y="54"/>
                  </a:lnTo>
                  <a:lnTo>
                    <a:pt x="0" y="10"/>
                  </a:lnTo>
                  <a:lnTo>
                    <a:pt x="0" y="6"/>
                  </a:lnTo>
                  <a:lnTo>
                    <a:pt x="4" y="6"/>
                  </a:lnTo>
                  <a:lnTo>
                    <a:pt x="4" y="3"/>
                  </a:lnTo>
                  <a:lnTo>
                    <a:pt x="7" y="3"/>
                  </a:lnTo>
                  <a:lnTo>
                    <a:pt x="7" y="0"/>
                  </a:lnTo>
                  <a:lnTo>
                    <a:pt x="11" y="0"/>
                  </a:lnTo>
                  <a:lnTo>
                    <a:pt x="15" y="0"/>
                  </a:lnTo>
                  <a:lnTo>
                    <a:pt x="19" y="3"/>
                  </a:lnTo>
                  <a:lnTo>
                    <a:pt x="23" y="3"/>
                  </a:lnTo>
                  <a:lnTo>
                    <a:pt x="23" y="6"/>
                  </a:lnTo>
                  <a:lnTo>
                    <a:pt x="23" y="10"/>
                  </a:lnTo>
                  <a:lnTo>
                    <a:pt x="23" y="13"/>
                  </a:lnTo>
                  <a:close/>
                </a:path>
              </a:pathLst>
            </a:custGeom>
            <a:solidFill>
              <a:srgbClr val="CCCCCC"/>
            </a:solidFill>
            <a:ln w="9525">
              <a:noFill/>
              <a:round/>
              <a:headEnd/>
              <a:tailEnd/>
            </a:ln>
          </p:spPr>
          <p:txBody>
            <a:bodyPr/>
            <a:lstStyle/>
            <a:p>
              <a:endParaRPr lang="cs-CZ"/>
            </a:p>
          </p:txBody>
        </p:sp>
        <p:sp>
          <p:nvSpPr>
            <p:cNvPr id="56" name="Freeform 2130"/>
            <p:cNvSpPr>
              <a:spLocks/>
            </p:cNvSpPr>
            <p:nvPr/>
          </p:nvSpPr>
          <p:spPr bwMode="auto">
            <a:xfrm>
              <a:off x="2024" y="3178"/>
              <a:ext cx="23" cy="61"/>
            </a:xfrm>
            <a:custGeom>
              <a:avLst/>
              <a:gdLst/>
              <a:ahLst/>
              <a:cxnLst>
                <a:cxn ang="0">
                  <a:pos x="23" y="13"/>
                </a:cxn>
                <a:cxn ang="0">
                  <a:pos x="19" y="13"/>
                </a:cxn>
                <a:cxn ang="0">
                  <a:pos x="19" y="10"/>
                </a:cxn>
                <a:cxn ang="0">
                  <a:pos x="19" y="3"/>
                </a:cxn>
                <a:cxn ang="0">
                  <a:pos x="11" y="3"/>
                </a:cxn>
                <a:cxn ang="0">
                  <a:pos x="7" y="3"/>
                </a:cxn>
                <a:cxn ang="0">
                  <a:pos x="4" y="10"/>
                </a:cxn>
                <a:cxn ang="0">
                  <a:pos x="4" y="54"/>
                </a:cxn>
                <a:cxn ang="0">
                  <a:pos x="4" y="58"/>
                </a:cxn>
                <a:cxn ang="0">
                  <a:pos x="11" y="58"/>
                </a:cxn>
                <a:cxn ang="0">
                  <a:pos x="15" y="58"/>
                </a:cxn>
                <a:cxn ang="0">
                  <a:pos x="15" y="54"/>
                </a:cxn>
                <a:cxn ang="0">
                  <a:pos x="15" y="24"/>
                </a:cxn>
                <a:cxn ang="0">
                  <a:pos x="19" y="24"/>
                </a:cxn>
                <a:cxn ang="0">
                  <a:pos x="19" y="54"/>
                </a:cxn>
                <a:cxn ang="0">
                  <a:pos x="15" y="58"/>
                </a:cxn>
                <a:cxn ang="0">
                  <a:pos x="11" y="61"/>
                </a:cxn>
                <a:cxn ang="0">
                  <a:pos x="4" y="58"/>
                </a:cxn>
                <a:cxn ang="0">
                  <a:pos x="0" y="54"/>
                </a:cxn>
                <a:cxn ang="0">
                  <a:pos x="0" y="10"/>
                </a:cxn>
                <a:cxn ang="0">
                  <a:pos x="4" y="3"/>
                </a:cxn>
                <a:cxn ang="0">
                  <a:pos x="11" y="0"/>
                </a:cxn>
                <a:cxn ang="0">
                  <a:pos x="19" y="3"/>
                </a:cxn>
                <a:cxn ang="0">
                  <a:pos x="23" y="10"/>
                </a:cxn>
                <a:cxn ang="0">
                  <a:pos x="23" y="13"/>
                </a:cxn>
              </a:cxnLst>
              <a:rect l="0" t="0" r="r" b="b"/>
              <a:pathLst>
                <a:path w="23" h="61">
                  <a:moveTo>
                    <a:pt x="23" y="13"/>
                  </a:moveTo>
                  <a:lnTo>
                    <a:pt x="19" y="13"/>
                  </a:lnTo>
                  <a:lnTo>
                    <a:pt x="19" y="10"/>
                  </a:lnTo>
                  <a:lnTo>
                    <a:pt x="19" y="3"/>
                  </a:lnTo>
                  <a:lnTo>
                    <a:pt x="11" y="3"/>
                  </a:lnTo>
                  <a:lnTo>
                    <a:pt x="7" y="3"/>
                  </a:lnTo>
                  <a:lnTo>
                    <a:pt x="4" y="10"/>
                  </a:lnTo>
                  <a:lnTo>
                    <a:pt x="4" y="54"/>
                  </a:lnTo>
                  <a:lnTo>
                    <a:pt x="4" y="58"/>
                  </a:lnTo>
                  <a:lnTo>
                    <a:pt x="11" y="58"/>
                  </a:lnTo>
                  <a:lnTo>
                    <a:pt x="15" y="58"/>
                  </a:lnTo>
                  <a:lnTo>
                    <a:pt x="15" y="54"/>
                  </a:lnTo>
                  <a:lnTo>
                    <a:pt x="15" y="24"/>
                  </a:lnTo>
                  <a:lnTo>
                    <a:pt x="19" y="24"/>
                  </a:lnTo>
                  <a:lnTo>
                    <a:pt x="19" y="54"/>
                  </a:lnTo>
                  <a:lnTo>
                    <a:pt x="15" y="58"/>
                  </a:lnTo>
                  <a:lnTo>
                    <a:pt x="11" y="61"/>
                  </a:lnTo>
                  <a:lnTo>
                    <a:pt x="4" y="58"/>
                  </a:lnTo>
                  <a:lnTo>
                    <a:pt x="0" y="54"/>
                  </a:lnTo>
                  <a:lnTo>
                    <a:pt x="0" y="10"/>
                  </a:lnTo>
                  <a:lnTo>
                    <a:pt x="4" y="3"/>
                  </a:lnTo>
                  <a:lnTo>
                    <a:pt x="11" y="0"/>
                  </a:lnTo>
                  <a:lnTo>
                    <a:pt x="19" y="3"/>
                  </a:lnTo>
                  <a:lnTo>
                    <a:pt x="23" y="10"/>
                  </a:lnTo>
                  <a:lnTo>
                    <a:pt x="23" y="13"/>
                  </a:lnTo>
                </a:path>
              </a:pathLst>
            </a:custGeom>
            <a:noFill/>
            <a:ln w="0">
              <a:solidFill>
                <a:srgbClr val="CCCCCC"/>
              </a:solidFill>
              <a:prstDash val="solid"/>
              <a:round/>
              <a:headEnd/>
              <a:tailEnd/>
            </a:ln>
          </p:spPr>
          <p:txBody>
            <a:bodyPr/>
            <a:lstStyle/>
            <a:p>
              <a:endParaRPr lang="cs-CZ"/>
            </a:p>
          </p:txBody>
        </p:sp>
        <p:sp>
          <p:nvSpPr>
            <p:cNvPr id="57" name="Freeform 2131"/>
            <p:cNvSpPr>
              <a:spLocks/>
            </p:cNvSpPr>
            <p:nvPr/>
          </p:nvSpPr>
          <p:spPr bwMode="auto">
            <a:xfrm>
              <a:off x="2024" y="3181"/>
              <a:ext cx="23" cy="55"/>
            </a:xfrm>
            <a:custGeom>
              <a:avLst/>
              <a:gdLst/>
              <a:ahLst/>
              <a:cxnLst>
                <a:cxn ang="0">
                  <a:pos x="23" y="10"/>
                </a:cxn>
                <a:cxn ang="0">
                  <a:pos x="23" y="7"/>
                </a:cxn>
                <a:cxn ang="0">
                  <a:pos x="19" y="0"/>
                </a:cxn>
                <a:cxn ang="0">
                  <a:pos x="11" y="0"/>
                </a:cxn>
                <a:cxn ang="0">
                  <a:pos x="4" y="0"/>
                </a:cxn>
                <a:cxn ang="0">
                  <a:pos x="0" y="7"/>
                </a:cxn>
                <a:cxn ang="0">
                  <a:pos x="0" y="51"/>
                </a:cxn>
                <a:cxn ang="0">
                  <a:pos x="4" y="55"/>
                </a:cxn>
                <a:cxn ang="0">
                  <a:pos x="7" y="55"/>
                </a:cxn>
                <a:cxn ang="0">
                  <a:pos x="15" y="55"/>
                </a:cxn>
                <a:cxn ang="0">
                  <a:pos x="15" y="51"/>
                </a:cxn>
                <a:cxn ang="0">
                  <a:pos x="15" y="21"/>
                </a:cxn>
              </a:cxnLst>
              <a:rect l="0" t="0" r="r" b="b"/>
              <a:pathLst>
                <a:path w="23" h="55">
                  <a:moveTo>
                    <a:pt x="23" y="10"/>
                  </a:moveTo>
                  <a:lnTo>
                    <a:pt x="23" y="7"/>
                  </a:lnTo>
                  <a:lnTo>
                    <a:pt x="19" y="0"/>
                  </a:lnTo>
                  <a:lnTo>
                    <a:pt x="11" y="0"/>
                  </a:lnTo>
                  <a:lnTo>
                    <a:pt x="4" y="0"/>
                  </a:lnTo>
                  <a:lnTo>
                    <a:pt x="0" y="7"/>
                  </a:lnTo>
                  <a:lnTo>
                    <a:pt x="0" y="51"/>
                  </a:lnTo>
                  <a:lnTo>
                    <a:pt x="4" y="55"/>
                  </a:lnTo>
                  <a:lnTo>
                    <a:pt x="7" y="55"/>
                  </a:lnTo>
                  <a:lnTo>
                    <a:pt x="15" y="55"/>
                  </a:lnTo>
                  <a:lnTo>
                    <a:pt x="15" y="51"/>
                  </a:lnTo>
                  <a:lnTo>
                    <a:pt x="15" y="21"/>
                  </a:lnTo>
                </a:path>
              </a:pathLst>
            </a:custGeom>
            <a:noFill/>
            <a:ln w="0">
              <a:solidFill>
                <a:srgbClr val="CCCCCC"/>
              </a:solidFill>
              <a:prstDash val="solid"/>
              <a:round/>
              <a:headEnd/>
              <a:tailEnd/>
            </a:ln>
          </p:spPr>
          <p:txBody>
            <a:bodyPr/>
            <a:lstStyle/>
            <a:p>
              <a:endParaRPr lang="cs-CZ"/>
            </a:p>
          </p:txBody>
        </p:sp>
        <p:sp>
          <p:nvSpPr>
            <p:cNvPr id="58" name="Freeform 2132"/>
            <p:cNvSpPr>
              <a:spLocks/>
            </p:cNvSpPr>
            <p:nvPr/>
          </p:nvSpPr>
          <p:spPr bwMode="auto">
            <a:xfrm>
              <a:off x="1916" y="3171"/>
              <a:ext cx="403" cy="463"/>
            </a:xfrm>
            <a:custGeom>
              <a:avLst/>
              <a:gdLst/>
              <a:ahLst/>
              <a:cxnLst>
                <a:cxn ang="0">
                  <a:pos x="54" y="0"/>
                </a:cxn>
                <a:cxn ang="0">
                  <a:pos x="403" y="31"/>
                </a:cxn>
                <a:cxn ang="0">
                  <a:pos x="353" y="463"/>
                </a:cxn>
                <a:cxn ang="0">
                  <a:pos x="0" y="429"/>
                </a:cxn>
                <a:cxn ang="0">
                  <a:pos x="54" y="0"/>
                </a:cxn>
              </a:cxnLst>
              <a:rect l="0" t="0" r="r" b="b"/>
              <a:pathLst>
                <a:path w="403" h="463">
                  <a:moveTo>
                    <a:pt x="54" y="0"/>
                  </a:moveTo>
                  <a:lnTo>
                    <a:pt x="403" y="31"/>
                  </a:lnTo>
                  <a:lnTo>
                    <a:pt x="353" y="463"/>
                  </a:lnTo>
                  <a:lnTo>
                    <a:pt x="0" y="429"/>
                  </a:lnTo>
                  <a:lnTo>
                    <a:pt x="54" y="0"/>
                  </a:lnTo>
                  <a:close/>
                </a:path>
              </a:pathLst>
            </a:custGeom>
            <a:solidFill>
              <a:srgbClr val="999999"/>
            </a:solidFill>
            <a:ln w="9525">
              <a:noFill/>
              <a:round/>
              <a:headEnd/>
              <a:tailEnd/>
            </a:ln>
          </p:spPr>
          <p:txBody>
            <a:bodyPr/>
            <a:lstStyle/>
            <a:p>
              <a:endParaRPr lang="cs-CZ"/>
            </a:p>
          </p:txBody>
        </p:sp>
        <p:sp>
          <p:nvSpPr>
            <p:cNvPr id="59" name="Freeform 2133"/>
            <p:cNvSpPr>
              <a:spLocks/>
            </p:cNvSpPr>
            <p:nvPr/>
          </p:nvSpPr>
          <p:spPr bwMode="auto">
            <a:xfrm>
              <a:off x="1916" y="3171"/>
              <a:ext cx="403" cy="463"/>
            </a:xfrm>
            <a:custGeom>
              <a:avLst/>
              <a:gdLst/>
              <a:ahLst/>
              <a:cxnLst>
                <a:cxn ang="0">
                  <a:pos x="54" y="0"/>
                </a:cxn>
                <a:cxn ang="0">
                  <a:pos x="403" y="31"/>
                </a:cxn>
                <a:cxn ang="0">
                  <a:pos x="353" y="463"/>
                </a:cxn>
                <a:cxn ang="0">
                  <a:pos x="0" y="429"/>
                </a:cxn>
                <a:cxn ang="0">
                  <a:pos x="54" y="0"/>
                </a:cxn>
              </a:cxnLst>
              <a:rect l="0" t="0" r="r" b="b"/>
              <a:pathLst>
                <a:path w="403" h="463">
                  <a:moveTo>
                    <a:pt x="54" y="0"/>
                  </a:moveTo>
                  <a:lnTo>
                    <a:pt x="403" y="31"/>
                  </a:lnTo>
                  <a:lnTo>
                    <a:pt x="353" y="463"/>
                  </a:lnTo>
                  <a:lnTo>
                    <a:pt x="0" y="429"/>
                  </a:lnTo>
                  <a:lnTo>
                    <a:pt x="54" y="0"/>
                  </a:lnTo>
                </a:path>
              </a:pathLst>
            </a:custGeom>
            <a:noFill/>
            <a:ln w="0">
              <a:solidFill>
                <a:srgbClr val="000000"/>
              </a:solidFill>
              <a:prstDash val="solid"/>
              <a:round/>
              <a:headEnd/>
              <a:tailEnd/>
            </a:ln>
          </p:spPr>
          <p:txBody>
            <a:bodyPr/>
            <a:lstStyle/>
            <a:p>
              <a:endParaRPr lang="cs-CZ"/>
            </a:p>
          </p:txBody>
        </p:sp>
        <p:sp>
          <p:nvSpPr>
            <p:cNvPr id="60" name="Freeform 2134"/>
            <p:cNvSpPr>
              <a:spLocks/>
            </p:cNvSpPr>
            <p:nvPr/>
          </p:nvSpPr>
          <p:spPr bwMode="auto">
            <a:xfrm>
              <a:off x="1936" y="3174"/>
              <a:ext cx="379" cy="450"/>
            </a:xfrm>
            <a:custGeom>
              <a:avLst/>
              <a:gdLst/>
              <a:ahLst/>
              <a:cxnLst>
                <a:cxn ang="0">
                  <a:pos x="26" y="0"/>
                </a:cxn>
                <a:cxn ang="0">
                  <a:pos x="379" y="17"/>
                </a:cxn>
                <a:cxn ang="0">
                  <a:pos x="353" y="450"/>
                </a:cxn>
                <a:cxn ang="0">
                  <a:pos x="0" y="433"/>
                </a:cxn>
                <a:cxn ang="0">
                  <a:pos x="26" y="0"/>
                </a:cxn>
              </a:cxnLst>
              <a:rect l="0" t="0" r="r" b="b"/>
              <a:pathLst>
                <a:path w="379" h="450">
                  <a:moveTo>
                    <a:pt x="26" y="0"/>
                  </a:moveTo>
                  <a:lnTo>
                    <a:pt x="379" y="17"/>
                  </a:lnTo>
                  <a:lnTo>
                    <a:pt x="353" y="450"/>
                  </a:lnTo>
                  <a:lnTo>
                    <a:pt x="0" y="433"/>
                  </a:lnTo>
                  <a:lnTo>
                    <a:pt x="26" y="0"/>
                  </a:lnTo>
                  <a:close/>
                </a:path>
              </a:pathLst>
            </a:custGeom>
            <a:solidFill>
              <a:srgbClr val="CCCCCC"/>
            </a:solidFill>
            <a:ln w="9525">
              <a:noFill/>
              <a:round/>
              <a:headEnd/>
              <a:tailEnd/>
            </a:ln>
          </p:spPr>
          <p:txBody>
            <a:bodyPr/>
            <a:lstStyle/>
            <a:p>
              <a:endParaRPr lang="cs-CZ"/>
            </a:p>
          </p:txBody>
        </p:sp>
        <p:sp>
          <p:nvSpPr>
            <p:cNvPr id="61" name="Freeform 2135"/>
            <p:cNvSpPr>
              <a:spLocks/>
            </p:cNvSpPr>
            <p:nvPr/>
          </p:nvSpPr>
          <p:spPr bwMode="auto">
            <a:xfrm>
              <a:off x="1936" y="3174"/>
              <a:ext cx="379" cy="450"/>
            </a:xfrm>
            <a:custGeom>
              <a:avLst/>
              <a:gdLst/>
              <a:ahLst/>
              <a:cxnLst>
                <a:cxn ang="0">
                  <a:pos x="26" y="0"/>
                </a:cxn>
                <a:cxn ang="0">
                  <a:pos x="379" y="17"/>
                </a:cxn>
                <a:cxn ang="0">
                  <a:pos x="353" y="450"/>
                </a:cxn>
                <a:cxn ang="0">
                  <a:pos x="0" y="433"/>
                </a:cxn>
                <a:cxn ang="0">
                  <a:pos x="26" y="0"/>
                </a:cxn>
              </a:cxnLst>
              <a:rect l="0" t="0" r="r" b="b"/>
              <a:pathLst>
                <a:path w="379" h="450">
                  <a:moveTo>
                    <a:pt x="26" y="0"/>
                  </a:moveTo>
                  <a:lnTo>
                    <a:pt x="379" y="17"/>
                  </a:lnTo>
                  <a:lnTo>
                    <a:pt x="353" y="450"/>
                  </a:lnTo>
                  <a:lnTo>
                    <a:pt x="0" y="433"/>
                  </a:lnTo>
                  <a:lnTo>
                    <a:pt x="26" y="0"/>
                  </a:lnTo>
                </a:path>
              </a:pathLst>
            </a:custGeom>
            <a:noFill/>
            <a:ln w="0">
              <a:solidFill>
                <a:srgbClr val="000000"/>
              </a:solidFill>
              <a:prstDash val="solid"/>
              <a:round/>
              <a:headEnd/>
              <a:tailEnd/>
            </a:ln>
          </p:spPr>
          <p:txBody>
            <a:bodyPr/>
            <a:lstStyle/>
            <a:p>
              <a:endParaRPr lang="cs-CZ"/>
            </a:p>
          </p:txBody>
        </p:sp>
        <p:sp>
          <p:nvSpPr>
            <p:cNvPr id="62" name="Rectangle 2136"/>
            <p:cNvSpPr>
              <a:spLocks noChangeArrowheads="1"/>
            </p:cNvSpPr>
            <p:nvPr/>
          </p:nvSpPr>
          <p:spPr bwMode="auto">
            <a:xfrm>
              <a:off x="1951" y="3178"/>
              <a:ext cx="357" cy="432"/>
            </a:xfrm>
            <a:prstGeom prst="rect">
              <a:avLst/>
            </a:prstGeom>
            <a:solidFill>
              <a:srgbClr val="FF9999"/>
            </a:solidFill>
            <a:ln w="9525">
              <a:noFill/>
              <a:miter lim="800000"/>
              <a:headEnd/>
              <a:tailEnd/>
            </a:ln>
          </p:spPr>
          <p:txBody>
            <a:bodyPr/>
            <a:lstStyle/>
            <a:p>
              <a:endParaRPr lang="cs-CZ"/>
            </a:p>
          </p:txBody>
        </p:sp>
        <p:sp>
          <p:nvSpPr>
            <p:cNvPr id="63" name="Rectangle 2137"/>
            <p:cNvSpPr>
              <a:spLocks noChangeArrowheads="1"/>
            </p:cNvSpPr>
            <p:nvPr/>
          </p:nvSpPr>
          <p:spPr bwMode="auto">
            <a:xfrm>
              <a:off x="1951" y="3178"/>
              <a:ext cx="357" cy="432"/>
            </a:xfrm>
            <a:prstGeom prst="rect">
              <a:avLst/>
            </a:prstGeom>
            <a:solidFill>
              <a:srgbClr val="C0C0C0"/>
            </a:solidFill>
            <a:ln w="0">
              <a:solidFill>
                <a:srgbClr val="000000"/>
              </a:solidFill>
              <a:miter lim="800000"/>
              <a:headEnd/>
              <a:tailEnd/>
            </a:ln>
          </p:spPr>
          <p:txBody>
            <a:bodyPr/>
            <a:lstStyle/>
            <a:p>
              <a:endParaRPr lang="cs-CZ"/>
            </a:p>
          </p:txBody>
        </p:sp>
        <p:sp>
          <p:nvSpPr>
            <p:cNvPr id="64" name="Freeform 2138"/>
            <p:cNvSpPr>
              <a:spLocks/>
            </p:cNvSpPr>
            <p:nvPr/>
          </p:nvSpPr>
          <p:spPr bwMode="auto">
            <a:xfrm>
              <a:off x="2012" y="3161"/>
              <a:ext cx="23" cy="61"/>
            </a:xfrm>
            <a:custGeom>
              <a:avLst/>
              <a:gdLst/>
              <a:ahLst/>
              <a:cxnLst>
                <a:cxn ang="0">
                  <a:pos x="23" y="13"/>
                </a:cxn>
                <a:cxn ang="0">
                  <a:pos x="19" y="13"/>
                </a:cxn>
                <a:cxn ang="0">
                  <a:pos x="19" y="10"/>
                </a:cxn>
                <a:cxn ang="0">
                  <a:pos x="19" y="6"/>
                </a:cxn>
                <a:cxn ang="0">
                  <a:pos x="16" y="6"/>
                </a:cxn>
                <a:cxn ang="0">
                  <a:pos x="16" y="3"/>
                </a:cxn>
                <a:cxn ang="0">
                  <a:pos x="12" y="3"/>
                </a:cxn>
                <a:cxn ang="0">
                  <a:pos x="8" y="3"/>
                </a:cxn>
                <a:cxn ang="0">
                  <a:pos x="4" y="6"/>
                </a:cxn>
                <a:cxn ang="0">
                  <a:pos x="4" y="10"/>
                </a:cxn>
                <a:cxn ang="0">
                  <a:pos x="4" y="54"/>
                </a:cxn>
                <a:cxn ang="0">
                  <a:pos x="4" y="58"/>
                </a:cxn>
                <a:cxn ang="0">
                  <a:pos x="8" y="58"/>
                </a:cxn>
                <a:cxn ang="0">
                  <a:pos x="12" y="58"/>
                </a:cxn>
                <a:cxn ang="0">
                  <a:pos x="16" y="58"/>
                </a:cxn>
                <a:cxn ang="0">
                  <a:pos x="16" y="54"/>
                </a:cxn>
                <a:cxn ang="0">
                  <a:pos x="16" y="23"/>
                </a:cxn>
                <a:cxn ang="0">
                  <a:pos x="19" y="23"/>
                </a:cxn>
                <a:cxn ang="0">
                  <a:pos x="19" y="54"/>
                </a:cxn>
                <a:cxn ang="0">
                  <a:pos x="16" y="58"/>
                </a:cxn>
                <a:cxn ang="0">
                  <a:pos x="16" y="61"/>
                </a:cxn>
                <a:cxn ang="0">
                  <a:pos x="12" y="61"/>
                </a:cxn>
                <a:cxn ang="0">
                  <a:pos x="8" y="61"/>
                </a:cxn>
                <a:cxn ang="0">
                  <a:pos x="4" y="61"/>
                </a:cxn>
                <a:cxn ang="0">
                  <a:pos x="4" y="58"/>
                </a:cxn>
                <a:cxn ang="0">
                  <a:pos x="0" y="58"/>
                </a:cxn>
                <a:cxn ang="0">
                  <a:pos x="0" y="54"/>
                </a:cxn>
                <a:cxn ang="0">
                  <a:pos x="0" y="10"/>
                </a:cxn>
                <a:cxn ang="0">
                  <a:pos x="0" y="6"/>
                </a:cxn>
                <a:cxn ang="0">
                  <a:pos x="4" y="3"/>
                </a:cxn>
                <a:cxn ang="0">
                  <a:pos x="8" y="3"/>
                </a:cxn>
                <a:cxn ang="0">
                  <a:pos x="12" y="0"/>
                </a:cxn>
                <a:cxn ang="0">
                  <a:pos x="12" y="3"/>
                </a:cxn>
                <a:cxn ang="0">
                  <a:pos x="16" y="3"/>
                </a:cxn>
                <a:cxn ang="0">
                  <a:pos x="19" y="3"/>
                </a:cxn>
                <a:cxn ang="0">
                  <a:pos x="19" y="6"/>
                </a:cxn>
                <a:cxn ang="0">
                  <a:pos x="23" y="6"/>
                </a:cxn>
                <a:cxn ang="0">
                  <a:pos x="23" y="10"/>
                </a:cxn>
                <a:cxn ang="0">
                  <a:pos x="23" y="13"/>
                </a:cxn>
              </a:cxnLst>
              <a:rect l="0" t="0" r="r" b="b"/>
              <a:pathLst>
                <a:path w="23" h="61">
                  <a:moveTo>
                    <a:pt x="23" y="13"/>
                  </a:moveTo>
                  <a:lnTo>
                    <a:pt x="19" y="13"/>
                  </a:lnTo>
                  <a:lnTo>
                    <a:pt x="19" y="10"/>
                  </a:lnTo>
                  <a:lnTo>
                    <a:pt x="19" y="6"/>
                  </a:lnTo>
                  <a:lnTo>
                    <a:pt x="16" y="6"/>
                  </a:lnTo>
                  <a:lnTo>
                    <a:pt x="16" y="3"/>
                  </a:lnTo>
                  <a:lnTo>
                    <a:pt x="12" y="3"/>
                  </a:lnTo>
                  <a:lnTo>
                    <a:pt x="8" y="3"/>
                  </a:lnTo>
                  <a:lnTo>
                    <a:pt x="4" y="6"/>
                  </a:lnTo>
                  <a:lnTo>
                    <a:pt x="4" y="10"/>
                  </a:lnTo>
                  <a:lnTo>
                    <a:pt x="4" y="54"/>
                  </a:lnTo>
                  <a:lnTo>
                    <a:pt x="4" y="58"/>
                  </a:lnTo>
                  <a:lnTo>
                    <a:pt x="8" y="58"/>
                  </a:lnTo>
                  <a:lnTo>
                    <a:pt x="12" y="58"/>
                  </a:lnTo>
                  <a:lnTo>
                    <a:pt x="16" y="58"/>
                  </a:lnTo>
                  <a:lnTo>
                    <a:pt x="16" y="54"/>
                  </a:lnTo>
                  <a:lnTo>
                    <a:pt x="16" y="23"/>
                  </a:lnTo>
                  <a:lnTo>
                    <a:pt x="19" y="23"/>
                  </a:lnTo>
                  <a:lnTo>
                    <a:pt x="19" y="54"/>
                  </a:lnTo>
                  <a:lnTo>
                    <a:pt x="16" y="58"/>
                  </a:lnTo>
                  <a:lnTo>
                    <a:pt x="16" y="61"/>
                  </a:lnTo>
                  <a:lnTo>
                    <a:pt x="12" y="61"/>
                  </a:lnTo>
                  <a:lnTo>
                    <a:pt x="8" y="61"/>
                  </a:lnTo>
                  <a:lnTo>
                    <a:pt x="4" y="61"/>
                  </a:lnTo>
                  <a:lnTo>
                    <a:pt x="4" y="58"/>
                  </a:lnTo>
                  <a:lnTo>
                    <a:pt x="0" y="58"/>
                  </a:lnTo>
                  <a:lnTo>
                    <a:pt x="0" y="54"/>
                  </a:lnTo>
                  <a:lnTo>
                    <a:pt x="0" y="10"/>
                  </a:lnTo>
                  <a:lnTo>
                    <a:pt x="0" y="6"/>
                  </a:lnTo>
                  <a:lnTo>
                    <a:pt x="4" y="3"/>
                  </a:lnTo>
                  <a:lnTo>
                    <a:pt x="8" y="3"/>
                  </a:lnTo>
                  <a:lnTo>
                    <a:pt x="12" y="0"/>
                  </a:lnTo>
                  <a:lnTo>
                    <a:pt x="12" y="3"/>
                  </a:lnTo>
                  <a:lnTo>
                    <a:pt x="16" y="3"/>
                  </a:lnTo>
                  <a:lnTo>
                    <a:pt x="19" y="3"/>
                  </a:lnTo>
                  <a:lnTo>
                    <a:pt x="19" y="6"/>
                  </a:lnTo>
                  <a:lnTo>
                    <a:pt x="23" y="6"/>
                  </a:lnTo>
                  <a:lnTo>
                    <a:pt x="23" y="10"/>
                  </a:lnTo>
                  <a:lnTo>
                    <a:pt x="23" y="13"/>
                  </a:lnTo>
                  <a:close/>
                </a:path>
              </a:pathLst>
            </a:custGeom>
            <a:solidFill>
              <a:srgbClr val="E5E5E5"/>
            </a:solidFill>
            <a:ln w="9525">
              <a:noFill/>
              <a:round/>
              <a:headEnd/>
              <a:tailEnd/>
            </a:ln>
          </p:spPr>
          <p:txBody>
            <a:bodyPr/>
            <a:lstStyle/>
            <a:p>
              <a:endParaRPr lang="cs-CZ"/>
            </a:p>
          </p:txBody>
        </p:sp>
        <p:sp>
          <p:nvSpPr>
            <p:cNvPr id="65" name="Freeform 2139"/>
            <p:cNvSpPr>
              <a:spLocks/>
            </p:cNvSpPr>
            <p:nvPr/>
          </p:nvSpPr>
          <p:spPr bwMode="auto">
            <a:xfrm>
              <a:off x="2012" y="3161"/>
              <a:ext cx="23" cy="61"/>
            </a:xfrm>
            <a:custGeom>
              <a:avLst/>
              <a:gdLst/>
              <a:ahLst/>
              <a:cxnLst>
                <a:cxn ang="0">
                  <a:pos x="23" y="13"/>
                </a:cxn>
                <a:cxn ang="0">
                  <a:pos x="19" y="13"/>
                </a:cxn>
                <a:cxn ang="0">
                  <a:pos x="19" y="10"/>
                </a:cxn>
                <a:cxn ang="0">
                  <a:pos x="16" y="6"/>
                </a:cxn>
                <a:cxn ang="0">
                  <a:pos x="12" y="3"/>
                </a:cxn>
                <a:cxn ang="0">
                  <a:pos x="4" y="6"/>
                </a:cxn>
                <a:cxn ang="0">
                  <a:pos x="4" y="10"/>
                </a:cxn>
                <a:cxn ang="0">
                  <a:pos x="4" y="54"/>
                </a:cxn>
                <a:cxn ang="0">
                  <a:pos x="4" y="58"/>
                </a:cxn>
                <a:cxn ang="0">
                  <a:pos x="8" y="58"/>
                </a:cxn>
                <a:cxn ang="0">
                  <a:pos x="12" y="58"/>
                </a:cxn>
                <a:cxn ang="0">
                  <a:pos x="16" y="54"/>
                </a:cxn>
                <a:cxn ang="0">
                  <a:pos x="16" y="23"/>
                </a:cxn>
                <a:cxn ang="0">
                  <a:pos x="19" y="23"/>
                </a:cxn>
                <a:cxn ang="0">
                  <a:pos x="19" y="54"/>
                </a:cxn>
                <a:cxn ang="0">
                  <a:pos x="16" y="58"/>
                </a:cxn>
                <a:cxn ang="0">
                  <a:pos x="8" y="61"/>
                </a:cxn>
                <a:cxn ang="0">
                  <a:pos x="4" y="58"/>
                </a:cxn>
                <a:cxn ang="0">
                  <a:pos x="0" y="54"/>
                </a:cxn>
                <a:cxn ang="0">
                  <a:pos x="0" y="10"/>
                </a:cxn>
                <a:cxn ang="0">
                  <a:pos x="4" y="3"/>
                </a:cxn>
                <a:cxn ang="0">
                  <a:pos x="12" y="0"/>
                </a:cxn>
                <a:cxn ang="0">
                  <a:pos x="19" y="3"/>
                </a:cxn>
                <a:cxn ang="0">
                  <a:pos x="23" y="10"/>
                </a:cxn>
                <a:cxn ang="0">
                  <a:pos x="23" y="13"/>
                </a:cxn>
              </a:cxnLst>
              <a:rect l="0" t="0" r="r" b="b"/>
              <a:pathLst>
                <a:path w="23" h="61">
                  <a:moveTo>
                    <a:pt x="23" y="13"/>
                  </a:moveTo>
                  <a:lnTo>
                    <a:pt x="19" y="13"/>
                  </a:lnTo>
                  <a:lnTo>
                    <a:pt x="19" y="10"/>
                  </a:lnTo>
                  <a:lnTo>
                    <a:pt x="16" y="6"/>
                  </a:lnTo>
                  <a:lnTo>
                    <a:pt x="12" y="3"/>
                  </a:lnTo>
                  <a:lnTo>
                    <a:pt x="4" y="6"/>
                  </a:lnTo>
                  <a:lnTo>
                    <a:pt x="4" y="10"/>
                  </a:lnTo>
                  <a:lnTo>
                    <a:pt x="4" y="54"/>
                  </a:lnTo>
                  <a:lnTo>
                    <a:pt x="4" y="58"/>
                  </a:lnTo>
                  <a:lnTo>
                    <a:pt x="8" y="58"/>
                  </a:lnTo>
                  <a:lnTo>
                    <a:pt x="12" y="58"/>
                  </a:lnTo>
                  <a:lnTo>
                    <a:pt x="16" y="54"/>
                  </a:lnTo>
                  <a:lnTo>
                    <a:pt x="16" y="23"/>
                  </a:lnTo>
                  <a:lnTo>
                    <a:pt x="19" y="23"/>
                  </a:lnTo>
                  <a:lnTo>
                    <a:pt x="19" y="54"/>
                  </a:lnTo>
                  <a:lnTo>
                    <a:pt x="16" y="58"/>
                  </a:lnTo>
                  <a:lnTo>
                    <a:pt x="8" y="61"/>
                  </a:lnTo>
                  <a:lnTo>
                    <a:pt x="4" y="58"/>
                  </a:lnTo>
                  <a:lnTo>
                    <a:pt x="0" y="54"/>
                  </a:lnTo>
                  <a:lnTo>
                    <a:pt x="0" y="10"/>
                  </a:lnTo>
                  <a:lnTo>
                    <a:pt x="4" y="3"/>
                  </a:lnTo>
                  <a:lnTo>
                    <a:pt x="12" y="0"/>
                  </a:lnTo>
                  <a:lnTo>
                    <a:pt x="19" y="3"/>
                  </a:lnTo>
                  <a:lnTo>
                    <a:pt x="23" y="10"/>
                  </a:lnTo>
                  <a:lnTo>
                    <a:pt x="23" y="13"/>
                  </a:lnTo>
                </a:path>
              </a:pathLst>
            </a:custGeom>
            <a:noFill/>
            <a:ln w="0">
              <a:solidFill>
                <a:srgbClr val="7F7F7F"/>
              </a:solidFill>
              <a:prstDash val="solid"/>
              <a:round/>
              <a:headEnd/>
              <a:tailEnd/>
            </a:ln>
          </p:spPr>
          <p:txBody>
            <a:bodyPr/>
            <a:lstStyle/>
            <a:p>
              <a:endParaRPr lang="cs-CZ"/>
            </a:p>
          </p:txBody>
        </p:sp>
        <p:sp>
          <p:nvSpPr>
            <p:cNvPr id="66" name="Freeform 2140"/>
            <p:cNvSpPr>
              <a:spLocks/>
            </p:cNvSpPr>
            <p:nvPr/>
          </p:nvSpPr>
          <p:spPr bwMode="auto">
            <a:xfrm>
              <a:off x="2012" y="3164"/>
              <a:ext cx="19" cy="58"/>
            </a:xfrm>
            <a:custGeom>
              <a:avLst/>
              <a:gdLst/>
              <a:ahLst/>
              <a:cxnLst>
                <a:cxn ang="0">
                  <a:pos x="19" y="10"/>
                </a:cxn>
                <a:cxn ang="0">
                  <a:pos x="19" y="7"/>
                </a:cxn>
                <a:cxn ang="0">
                  <a:pos x="19" y="0"/>
                </a:cxn>
                <a:cxn ang="0">
                  <a:pos x="12" y="0"/>
                </a:cxn>
                <a:cxn ang="0">
                  <a:pos x="4" y="3"/>
                </a:cxn>
                <a:cxn ang="0">
                  <a:pos x="0" y="7"/>
                </a:cxn>
                <a:cxn ang="0">
                  <a:pos x="0" y="51"/>
                </a:cxn>
                <a:cxn ang="0">
                  <a:pos x="4" y="55"/>
                </a:cxn>
                <a:cxn ang="0">
                  <a:pos x="8" y="58"/>
                </a:cxn>
                <a:cxn ang="0">
                  <a:pos x="16" y="55"/>
                </a:cxn>
                <a:cxn ang="0">
                  <a:pos x="16" y="51"/>
                </a:cxn>
                <a:cxn ang="0">
                  <a:pos x="16" y="24"/>
                </a:cxn>
              </a:cxnLst>
              <a:rect l="0" t="0" r="r" b="b"/>
              <a:pathLst>
                <a:path w="19" h="58">
                  <a:moveTo>
                    <a:pt x="19" y="10"/>
                  </a:moveTo>
                  <a:lnTo>
                    <a:pt x="19" y="7"/>
                  </a:lnTo>
                  <a:lnTo>
                    <a:pt x="19" y="0"/>
                  </a:lnTo>
                  <a:lnTo>
                    <a:pt x="12" y="0"/>
                  </a:lnTo>
                  <a:lnTo>
                    <a:pt x="4" y="3"/>
                  </a:lnTo>
                  <a:lnTo>
                    <a:pt x="0" y="7"/>
                  </a:lnTo>
                  <a:lnTo>
                    <a:pt x="0" y="51"/>
                  </a:lnTo>
                  <a:lnTo>
                    <a:pt x="4" y="55"/>
                  </a:lnTo>
                  <a:lnTo>
                    <a:pt x="8" y="58"/>
                  </a:lnTo>
                  <a:lnTo>
                    <a:pt x="16" y="55"/>
                  </a:lnTo>
                  <a:lnTo>
                    <a:pt x="16" y="51"/>
                  </a:lnTo>
                  <a:lnTo>
                    <a:pt x="16" y="24"/>
                  </a:lnTo>
                </a:path>
              </a:pathLst>
            </a:custGeom>
            <a:noFill/>
            <a:ln w="0">
              <a:solidFill>
                <a:srgbClr val="999999"/>
              </a:solidFill>
              <a:prstDash val="solid"/>
              <a:round/>
              <a:headEnd/>
              <a:tailEnd/>
            </a:ln>
          </p:spPr>
          <p:txBody>
            <a:bodyPr/>
            <a:lstStyle/>
            <a:p>
              <a:endParaRPr lang="cs-CZ"/>
            </a:p>
          </p:txBody>
        </p:sp>
        <p:sp>
          <p:nvSpPr>
            <p:cNvPr id="67" name="Line 2141"/>
            <p:cNvSpPr>
              <a:spLocks noChangeShapeType="1"/>
            </p:cNvSpPr>
            <p:nvPr/>
          </p:nvSpPr>
          <p:spPr bwMode="auto">
            <a:xfrm>
              <a:off x="2001" y="3246"/>
              <a:ext cx="253" cy="1"/>
            </a:xfrm>
            <a:prstGeom prst="line">
              <a:avLst/>
            </a:prstGeom>
            <a:noFill/>
            <a:ln w="0">
              <a:solidFill>
                <a:srgbClr val="000000"/>
              </a:solidFill>
              <a:round/>
              <a:headEnd/>
              <a:tailEnd/>
            </a:ln>
          </p:spPr>
          <p:txBody>
            <a:bodyPr/>
            <a:lstStyle/>
            <a:p>
              <a:endParaRPr lang="cs-CZ"/>
            </a:p>
          </p:txBody>
        </p:sp>
        <p:sp>
          <p:nvSpPr>
            <p:cNvPr id="68" name="Line 2142"/>
            <p:cNvSpPr>
              <a:spLocks noChangeShapeType="1"/>
            </p:cNvSpPr>
            <p:nvPr/>
          </p:nvSpPr>
          <p:spPr bwMode="auto">
            <a:xfrm>
              <a:off x="2001" y="3259"/>
              <a:ext cx="257" cy="1"/>
            </a:xfrm>
            <a:prstGeom prst="line">
              <a:avLst/>
            </a:prstGeom>
            <a:noFill/>
            <a:ln w="0">
              <a:solidFill>
                <a:srgbClr val="000000"/>
              </a:solidFill>
              <a:round/>
              <a:headEnd/>
              <a:tailEnd/>
            </a:ln>
          </p:spPr>
          <p:txBody>
            <a:bodyPr/>
            <a:lstStyle/>
            <a:p>
              <a:endParaRPr lang="cs-CZ"/>
            </a:p>
          </p:txBody>
        </p:sp>
        <p:sp>
          <p:nvSpPr>
            <p:cNvPr id="69" name="Line 2143"/>
            <p:cNvSpPr>
              <a:spLocks noChangeShapeType="1"/>
            </p:cNvSpPr>
            <p:nvPr/>
          </p:nvSpPr>
          <p:spPr bwMode="auto">
            <a:xfrm>
              <a:off x="2001" y="3277"/>
              <a:ext cx="184" cy="1"/>
            </a:xfrm>
            <a:prstGeom prst="line">
              <a:avLst/>
            </a:prstGeom>
            <a:noFill/>
            <a:ln w="0">
              <a:solidFill>
                <a:srgbClr val="000000"/>
              </a:solidFill>
              <a:round/>
              <a:headEnd/>
              <a:tailEnd/>
            </a:ln>
          </p:spPr>
          <p:txBody>
            <a:bodyPr/>
            <a:lstStyle/>
            <a:p>
              <a:endParaRPr lang="cs-CZ"/>
            </a:p>
          </p:txBody>
        </p:sp>
        <p:sp>
          <p:nvSpPr>
            <p:cNvPr id="70" name="Line 2144"/>
            <p:cNvSpPr>
              <a:spLocks noChangeShapeType="1"/>
            </p:cNvSpPr>
            <p:nvPr/>
          </p:nvSpPr>
          <p:spPr bwMode="auto">
            <a:xfrm>
              <a:off x="2001" y="3307"/>
              <a:ext cx="265" cy="1"/>
            </a:xfrm>
            <a:prstGeom prst="line">
              <a:avLst/>
            </a:prstGeom>
            <a:noFill/>
            <a:ln w="0">
              <a:solidFill>
                <a:srgbClr val="000000"/>
              </a:solidFill>
              <a:round/>
              <a:headEnd/>
              <a:tailEnd/>
            </a:ln>
          </p:spPr>
          <p:txBody>
            <a:bodyPr/>
            <a:lstStyle/>
            <a:p>
              <a:endParaRPr lang="cs-CZ"/>
            </a:p>
          </p:txBody>
        </p:sp>
        <p:sp>
          <p:nvSpPr>
            <p:cNvPr id="71" name="Line 2145"/>
            <p:cNvSpPr>
              <a:spLocks noChangeShapeType="1"/>
            </p:cNvSpPr>
            <p:nvPr/>
          </p:nvSpPr>
          <p:spPr bwMode="auto">
            <a:xfrm>
              <a:off x="2001" y="3324"/>
              <a:ext cx="253" cy="1"/>
            </a:xfrm>
            <a:prstGeom prst="line">
              <a:avLst/>
            </a:prstGeom>
            <a:noFill/>
            <a:ln w="0">
              <a:solidFill>
                <a:srgbClr val="000000"/>
              </a:solidFill>
              <a:round/>
              <a:headEnd/>
              <a:tailEnd/>
            </a:ln>
          </p:spPr>
          <p:txBody>
            <a:bodyPr/>
            <a:lstStyle/>
            <a:p>
              <a:endParaRPr lang="cs-CZ"/>
            </a:p>
          </p:txBody>
        </p:sp>
        <p:sp>
          <p:nvSpPr>
            <p:cNvPr id="72" name="Line 2146"/>
            <p:cNvSpPr>
              <a:spLocks noChangeShapeType="1"/>
            </p:cNvSpPr>
            <p:nvPr/>
          </p:nvSpPr>
          <p:spPr bwMode="auto">
            <a:xfrm>
              <a:off x="2001" y="3341"/>
              <a:ext cx="257" cy="1"/>
            </a:xfrm>
            <a:prstGeom prst="line">
              <a:avLst/>
            </a:prstGeom>
            <a:noFill/>
            <a:ln w="0">
              <a:solidFill>
                <a:srgbClr val="000000"/>
              </a:solidFill>
              <a:round/>
              <a:headEnd/>
              <a:tailEnd/>
            </a:ln>
          </p:spPr>
          <p:txBody>
            <a:bodyPr/>
            <a:lstStyle/>
            <a:p>
              <a:endParaRPr lang="cs-CZ"/>
            </a:p>
          </p:txBody>
        </p:sp>
        <p:sp>
          <p:nvSpPr>
            <p:cNvPr id="73" name="Line 2147"/>
            <p:cNvSpPr>
              <a:spLocks noChangeShapeType="1"/>
            </p:cNvSpPr>
            <p:nvPr/>
          </p:nvSpPr>
          <p:spPr bwMode="auto">
            <a:xfrm>
              <a:off x="2001" y="3355"/>
              <a:ext cx="184" cy="1"/>
            </a:xfrm>
            <a:prstGeom prst="line">
              <a:avLst/>
            </a:prstGeom>
            <a:noFill/>
            <a:ln w="0">
              <a:solidFill>
                <a:srgbClr val="000000"/>
              </a:solidFill>
              <a:round/>
              <a:headEnd/>
              <a:tailEnd/>
            </a:ln>
          </p:spPr>
          <p:txBody>
            <a:bodyPr/>
            <a:lstStyle/>
            <a:p>
              <a:endParaRPr lang="cs-CZ"/>
            </a:p>
          </p:txBody>
        </p:sp>
        <p:sp>
          <p:nvSpPr>
            <p:cNvPr id="74" name="Line 2148"/>
            <p:cNvSpPr>
              <a:spLocks noChangeShapeType="1"/>
            </p:cNvSpPr>
            <p:nvPr/>
          </p:nvSpPr>
          <p:spPr bwMode="auto">
            <a:xfrm>
              <a:off x="2001" y="3389"/>
              <a:ext cx="265" cy="1"/>
            </a:xfrm>
            <a:prstGeom prst="line">
              <a:avLst/>
            </a:prstGeom>
            <a:noFill/>
            <a:ln w="0">
              <a:solidFill>
                <a:srgbClr val="000000"/>
              </a:solidFill>
              <a:round/>
              <a:headEnd/>
              <a:tailEnd/>
            </a:ln>
          </p:spPr>
          <p:txBody>
            <a:bodyPr/>
            <a:lstStyle/>
            <a:p>
              <a:endParaRPr lang="cs-CZ"/>
            </a:p>
          </p:txBody>
        </p:sp>
        <p:sp>
          <p:nvSpPr>
            <p:cNvPr id="75" name="Line 2149"/>
            <p:cNvSpPr>
              <a:spLocks noChangeShapeType="1"/>
            </p:cNvSpPr>
            <p:nvPr/>
          </p:nvSpPr>
          <p:spPr bwMode="auto">
            <a:xfrm>
              <a:off x="2001" y="3403"/>
              <a:ext cx="253" cy="1"/>
            </a:xfrm>
            <a:prstGeom prst="line">
              <a:avLst/>
            </a:prstGeom>
            <a:noFill/>
            <a:ln w="0">
              <a:solidFill>
                <a:srgbClr val="000000"/>
              </a:solidFill>
              <a:round/>
              <a:headEnd/>
              <a:tailEnd/>
            </a:ln>
          </p:spPr>
          <p:txBody>
            <a:bodyPr/>
            <a:lstStyle/>
            <a:p>
              <a:endParaRPr lang="cs-CZ"/>
            </a:p>
          </p:txBody>
        </p:sp>
        <p:sp>
          <p:nvSpPr>
            <p:cNvPr id="76" name="Line 2150"/>
            <p:cNvSpPr>
              <a:spLocks noChangeShapeType="1"/>
            </p:cNvSpPr>
            <p:nvPr/>
          </p:nvSpPr>
          <p:spPr bwMode="auto">
            <a:xfrm>
              <a:off x="2001" y="3420"/>
              <a:ext cx="257" cy="1"/>
            </a:xfrm>
            <a:prstGeom prst="line">
              <a:avLst/>
            </a:prstGeom>
            <a:noFill/>
            <a:ln w="0">
              <a:solidFill>
                <a:srgbClr val="000000"/>
              </a:solidFill>
              <a:round/>
              <a:headEnd/>
              <a:tailEnd/>
            </a:ln>
          </p:spPr>
          <p:txBody>
            <a:bodyPr/>
            <a:lstStyle/>
            <a:p>
              <a:endParaRPr lang="cs-CZ"/>
            </a:p>
          </p:txBody>
        </p:sp>
        <p:sp>
          <p:nvSpPr>
            <p:cNvPr id="77" name="Line 2151"/>
            <p:cNvSpPr>
              <a:spLocks noChangeShapeType="1"/>
            </p:cNvSpPr>
            <p:nvPr/>
          </p:nvSpPr>
          <p:spPr bwMode="auto">
            <a:xfrm>
              <a:off x="2001" y="3433"/>
              <a:ext cx="257" cy="1"/>
            </a:xfrm>
            <a:prstGeom prst="line">
              <a:avLst/>
            </a:prstGeom>
            <a:noFill/>
            <a:ln w="0">
              <a:solidFill>
                <a:srgbClr val="000000"/>
              </a:solidFill>
              <a:round/>
              <a:headEnd/>
              <a:tailEnd/>
            </a:ln>
          </p:spPr>
          <p:txBody>
            <a:bodyPr/>
            <a:lstStyle/>
            <a:p>
              <a:endParaRPr lang="cs-CZ"/>
            </a:p>
          </p:txBody>
        </p:sp>
        <p:sp>
          <p:nvSpPr>
            <p:cNvPr id="78" name="Line 2152"/>
            <p:cNvSpPr>
              <a:spLocks noChangeShapeType="1"/>
            </p:cNvSpPr>
            <p:nvPr/>
          </p:nvSpPr>
          <p:spPr bwMode="auto">
            <a:xfrm>
              <a:off x="2001" y="3467"/>
              <a:ext cx="265" cy="1"/>
            </a:xfrm>
            <a:prstGeom prst="line">
              <a:avLst/>
            </a:prstGeom>
            <a:noFill/>
            <a:ln w="0">
              <a:solidFill>
                <a:srgbClr val="000000"/>
              </a:solidFill>
              <a:round/>
              <a:headEnd/>
              <a:tailEnd/>
            </a:ln>
          </p:spPr>
          <p:txBody>
            <a:bodyPr/>
            <a:lstStyle/>
            <a:p>
              <a:endParaRPr lang="cs-CZ"/>
            </a:p>
          </p:txBody>
        </p:sp>
        <p:sp>
          <p:nvSpPr>
            <p:cNvPr id="79" name="Line 2153"/>
            <p:cNvSpPr>
              <a:spLocks noChangeShapeType="1"/>
            </p:cNvSpPr>
            <p:nvPr/>
          </p:nvSpPr>
          <p:spPr bwMode="auto">
            <a:xfrm>
              <a:off x="2001" y="3481"/>
              <a:ext cx="253" cy="1"/>
            </a:xfrm>
            <a:prstGeom prst="line">
              <a:avLst/>
            </a:prstGeom>
            <a:noFill/>
            <a:ln w="0">
              <a:solidFill>
                <a:srgbClr val="000000"/>
              </a:solidFill>
              <a:round/>
              <a:headEnd/>
              <a:tailEnd/>
            </a:ln>
          </p:spPr>
          <p:txBody>
            <a:bodyPr/>
            <a:lstStyle/>
            <a:p>
              <a:endParaRPr lang="cs-CZ"/>
            </a:p>
          </p:txBody>
        </p:sp>
        <p:sp>
          <p:nvSpPr>
            <p:cNvPr id="80" name="Line 2154"/>
            <p:cNvSpPr>
              <a:spLocks noChangeShapeType="1"/>
            </p:cNvSpPr>
            <p:nvPr/>
          </p:nvSpPr>
          <p:spPr bwMode="auto">
            <a:xfrm>
              <a:off x="2001" y="3498"/>
              <a:ext cx="257" cy="1"/>
            </a:xfrm>
            <a:prstGeom prst="line">
              <a:avLst/>
            </a:prstGeom>
            <a:noFill/>
            <a:ln w="0">
              <a:solidFill>
                <a:srgbClr val="000000"/>
              </a:solidFill>
              <a:round/>
              <a:headEnd/>
              <a:tailEnd/>
            </a:ln>
          </p:spPr>
          <p:txBody>
            <a:bodyPr/>
            <a:lstStyle/>
            <a:p>
              <a:endParaRPr lang="cs-CZ"/>
            </a:p>
          </p:txBody>
        </p:sp>
        <p:sp>
          <p:nvSpPr>
            <p:cNvPr id="81" name="Line 2155"/>
            <p:cNvSpPr>
              <a:spLocks noChangeShapeType="1"/>
            </p:cNvSpPr>
            <p:nvPr/>
          </p:nvSpPr>
          <p:spPr bwMode="auto">
            <a:xfrm>
              <a:off x="2001" y="3515"/>
              <a:ext cx="257" cy="1"/>
            </a:xfrm>
            <a:prstGeom prst="line">
              <a:avLst/>
            </a:prstGeom>
            <a:noFill/>
            <a:ln w="0">
              <a:solidFill>
                <a:srgbClr val="000000"/>
              </a:solidFill>
              <a:round/>
              <a:headEnd/>
              <a:tailEnd/>
            </a:ln>
          </p:spPr>
          <p:txBody>
            <a:bodyPr/>
            <a:lstStyle/>
            <a:p>
              <a:endParaRPr lang="cs-CZ"/>
            </a:p>
          </p:txBody>
        </p:sp>
        <p:sp>
          <p:nvSpPr>
            <p:cNvPr id="82" name="Line 2156"/>
            <p:cNvSpPr>
              <a:spLocks noChangeShapeType="1"/>
            </p:cNvSpPr>
            <p:nvPr/>
          </p:nvSpPr>
          <p:spPr bwMode="auto">
            <a:xfrm>
              <a:off x="2001" y="3529"/>
              <a:ext cx="261" cy="1"/>
            </a:xfrm>
            <a:prstGeom prst="line">
              <a:avLst/>
            </a:prstGeom>
            <a:noFill/>
            <a:ln w="0">
              <a:solidFill>
                <a:srgbClr val="000000"/>
              </a:solidFill>
              <a:round/>
              <a:headEnd/>
              <a:tailEnd/>
            </a:ln>
          </p:spPr>
          <p:txBody>
            <a:bodyPr/>
            <a:lstStyle/>
            <a:p>
              <a:endParaRPr lang="cs-CZ"/>
            </a:p>
          </p:txBody>
        </p:sp>
        <p:sp>
          <p:nvSpPr>
            <p:cNvPr id="83" name="Line 2157"/>
            <p:cNvSpPr>
              <a:spLocks noChangeShapeType="1"/>
            </p:cNvSpPr>
            <p:nvPr/>
          </p:nvSpPr>
          <p:spPr bwMode="auto">
            <a:xfrm>
              <a:off x="2001" y="3546"/>
              <a:ext cx="77" cy="1"/>
            </a:xfrm>
            <a:prstGeom prst="line">
              <a:avLst/>
            </a:prstGeom>
            <a:noFill/>
            <a:ln w="0">
              <a:solidFill>
                <a:srgbClr val="000000"/>
              </a:solidFill>
              <a:round/>
              <a:headEnd/>
              <a:tailEnd/>
            </a:ln>
          </p:spPr>
          <p:txBody>
            <a:bodyPr/>
            <a:lstStyle/>
            <a:p>
              <a:endParaRPr lang="cs-CZ"/>
            </a:p>
          </p:txBody>
        </p:sp>
      </p:grpSp>
      <p:sp>
        <p:nvSpPr>
          <p:cNvPr id="85" name="AutoShape 2058"/>
          <p:cNvSpPr>
            <a:spLocks noChangeArrowheads="1"/>
          </p:cNvSpPr>
          <p:nvPr/>
        </p:nvSpPr>
        <p:spPr bwMode="auto">
          <a:xfrm>
            <a:off x="436241" y="4092993"/>
            <a:ext cx="1543050" cy="677136"/>
          </a:xfrm>
          <a:prstGeom prst="roundRect">
            <a:avLst>
              <a:gd name="adj" fmla="val 16667"/>
            </a:avLst>
          </a:prstGeom>
          <a:solidFill>
            <a:srgbClr val="FFFF99"/>
          </a:solidFill>
          <a:ln w="12700">
            <a:solidFill>
              <a:srgbClr val="FF9966"/>
            </a:solidFill>
            <a:round/>
            <a:headEnd/>
            <a:tailEnd/>
          </a:ln>
          <a:effectLst/>
        </p:spPr>
        <p:txBody>
          <a:bodyPr lIns="92075" tIns="46038" rIns="92075" bIns="137160" anchor="ctr">
            <a:spAutoFit/>
          </a:bodyPr>
          <a:lstStyle/>
          <a:p>
            <a:pPr algn="ctr">
              <a:lnSpc>
                <a:spcPct val="75000"/>
              </a:lnSpc>
              <a:spcBef>
                <a:spcPts val="300"/>
              </a:spcBef>
            </a:pPr>
            <a:r>
              <a:rPr lang="en-US" sz="1800" dirty="0" smtClean="0"/>
              <a:t>Complete Description</a:t>
            </a:r>
            <a:endParaRPr lang="en-US" sz="1800" dirty="0"/>
          </a:p>
        </p:txBody>
      </p:sp>
      <p:sp>
        <p:nvSpPr>
          <p:cNvPr id="86" name="Line 2159"/>
          <p:cNvSpPr>
            <a:spLocks noChangeShapeType="1"/>
          </p:cNvSpPr>
          <p:nvPr/>
        </p:nvSpPr>
        <p:spPr bwMode="auto">
          <a:xfrm flipH="1">
            <a:off x="3134991" y="3624832"/>
            <a:ext cx="0" cy="393700"/>
          </a:xfrm>
          <a:prstGeom prst="line">
            <a:avLst/>
          </a:prstGeom>
          <a:noFill/>
          <a:ln w="19050">
            <a:solidFill>
              <a:srgbClr val="DDDDDD"/>
            </a:solidFill>
            <a:round/>
            <a:headEnd/>
            <a:tailEnd type="arrow" w="med" len="med"/>
          </a:ln>
          <a:effectLst/>
        </p:spPr>
        <p:txBody>
          <a:bodyPr lIns="92075" tIns="46038" rIns="92075" bIns="137160">
            <a:spAutoFit/>
          </a:bodyPr>
          <a:lstStyle/>
          <a:p>
            <a:endParaRPr lang="cs-CZ"/>
          </a:p>
        </p:txBody>
      </p:sp>
    </p:spTree>
    <p:extLst>
      <p:ext uri="{BB962C8B-B14F-4D97-AF65-F5344CB8AC3E}">
        <p14:creationId xmlns:p14="http://schemas.microsoft.com/office/powerpoint/2010/main" val="2537837952"/>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p:cTn id="7" dur="2000" fill="hold"/>
                                        <p:tgtEl>
                                          <p:spTgt spid="2"/>
                                        </p:tgtEl>
                                        <p:attrNameLst>
                                          <p:attrName>ppt_x</p:attrName>
                                        </p:attrNameLst>
                                      </p:cBhvr>
                                      <p:tavLst>
                                        <p:tav tm="0">
                                          <p:val>
                                            <p:strVal val="#ppt_x"/>
                                          </p:val>
                                        </p:tav>
                                        <p:tav tm="50000">
                                          <p:val>
                                            <p:strVal val="#ppt_x+.1"/>
                                          </p:val>
                                        </p:tav>
                                        <p:tav tm="100000">
                                          <p:val>
                                            <p:strVal val="#ppt_x"/>
                                          </p:val>
                                        </p:tav>
                                      </p:tavLst>
                                    </p:anim>
                                    <p:anim calcmode="lin" valueType="num">
                                      <p:cBhvr>
                                        <p:cTn id="8" dur="2000" fill="hold"/>
                                        <p:tgtEl>
                                          <p:spTgt spid="2"/>
                                        </p:tgtEl>
                                        <p:attrNameLst>
                                          <p:attrName>ppt_y</p:attrName>
                                        </p:attrNameLst>
                                      </p:cBhvr>
                                      <p:tavLst>
                                        <p:tav tm="0">
                                          <p:val>
                                            <p:strVal val="#ppt_y"/>
                                          </p:val>
                                        </p:tav>
                                        <p:tav tm="100000">
                                          <p:val>
                                            <p:strVal val="#ppt_y"/>
                                          </p:val>
                                        </p:tav>
                                      </p:tavLst>
                                    </p:anim>
                                    <p:anim calcmode="lin" valueType="num">
                                      <p:cBhvr>
                                        <p:cTn id="9" dur="2000" fill="hold"/>
                                        <p:tgtEl>
                                          <p:spTgt spid="2"/>
                                        </p:tgtEl>
                                        <p:attrNameLst>
                                          <p:attrName>ppt_h</p:attrName>
                                        </p:attrNameLst>
                                      </p:cBhvr>
                                      <p:tavLst>
                                        <p:tav tm="0">
                                          <p:val>
                                            <p:strVal val="#ppt_h/10"/>
                                          </p:val>
                                        </p:tav>
                                        <p:tav tm="50000">
                                          <p:val>
                                            <p:strVal val="#ppt_h+.01"/>
                                          </p:val>
                                        </p:tav>
                                        <p:tav tm="100000">
                                          <p:val>
                                            <p:strVal val="#ppt_h"/>
                                          </p:val>
                                        </p:tav>
                                      </p:tavLst>
                                    </p:anim>
                                    <p:anim calcmode="lin" valueType="num">
                                      <p:cBhvr>
                                        <p:cTn id="10" dur="2000" fill="hold"/>
                                        <p:tgtEl>
                                          <p:spTgt spid="2"/>
                                        </p:tgtEl>
                                        <p:attrNameLst>
                                          <p:attrName>ppt_w</p:attrName>
                                        </p:attrNameLst>
                                      </p:cBhvr>
                                      <p:tavLst>
                                        <p:tav tm="0">
                                          <p:val>
                                            <p:strVal val="#ppt_w/10"/>
                                          </p:val>
                                        </p:tav>
                                        <p:tav tm="50000">
                                          <p:val>
                                            <p:strVal val="#ppt_w+.01"/>
                                          </p:val>
                                        </p:tav>
                                        <p:tav tm="100000">
                                          <p:val>
                                            <p:strVal val="#ppt_w"/>
                                          </p:val>
                                        </p:tav>
                                      </p:tavLst>
                                    </p:anim>
                                    <p:animEffect transition="in" filter="fade">
                                      <p:cBhvr>
                                        <p:cTn id="11" dur="2000" tmFilter="0,0; .5, 1; 1, 1"/>
                                        <p:tgtEl>
                                          <p:spTgt spid="2"/>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2000"/>
                                        <p:tgtEl>
                                          <p:spTgt spid="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2000"/>
                                        <p:tgtEl>
                                          <p:spTgt spid="6"/>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fade">
                                      <p:cBhvr>
                                        <p:cTn id="24" dur="2000"/>
                                        <p:tgtEl>
                                          <p:spTgt spid="16"/>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2000"/>
                                        <p:tgtEl>
                                          <p:spTgt spid="8"/>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85"/>
                                        </p:tgtEl>
                                        <p:attrNameLst>
                                          <p:attrName>style.visibility</p:attrName>
                                        </p:attrNameLst>
                                      </p:cBhvr>
                                      <p:to>
                                        <p:strVal val="visible"/>
                                      </p:to>
                                    </p:set>
                                    <p:animEffect transition="in" filter="fade">
                                      <p:cBhvr>
                                        <p:cTn id="32" dur="2000"/>
                                        <p:tgtEl>
                                          <p:spTgt spid="85"/>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8"/>
                                        </p:tgtEl>
                                        <p:attrNameLst>
                                          <p:attrName>style.visibility</p:attrName>
                                        </p:attrNameLst>
                                      </p:cBhvr>
                                      <p:to>
                                        <p:strVal val="visible"/>
                                      </p:to>
                                    </p:set>
                                    <p:animEffect transition="in" filter="fade">
                                      <p:cBhvr>
                                        <p:cTn id="37" dur="2000"/>
                                        <p:tgtEl>
                                          <p:spTgt spid="48"/>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47"/>
                                        </p:tgtEl>
                                        <p:attrNameLst>
                                          <p:attrName>style.visibility</p:attrName>
                                        </p:attrNameLst>
                                      </p:cBhvr>
                                      <p:to>
                                        <p:strVal val="visible"/>
                                      </p:to>
                                    </p:set>
                                    <p:animEffect transition="in" filter="fade">
                                      <p:cBhvr>
                                        <p:cTn id="40" dur="20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animBg="1"/>
      <p:bldP spid="7" grpId="0" animBg="1"/>
      <p:bldP spid="8" grpId="0" animBg="1"/>
      <p:bldP spid="47" grpId="0"/>
      <p:bldP spid="85" grpId="0" animBg="1"/>
    </p:bld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title"/>
          </p:nvPr>
        </p:nvSpPr>
        <p:spPr/>
        <p:txBody>
          <a:bodyPr/>
          <a:lstStyle/>
          <a:p>
            <a:r>
              <a:rPr lang="en-US" dirty="0" smtClean="0"/>
              <a:t>Use </a:t>
            </a:r>
            <a:r>
              <a:rPr lang="en-US" dirty="0"/>
              <a:t>C</a:t>
            </a:r>
            <a:r>
              <a:rPr lang="en-US" dirty="0" smtClean="0"/>
              <a:t>ase Diagram</a:t>
            </a:r>
            <a:endParaRPr lang="cs-CZ" dirty="0"/>
          </a:p>
        </p:txBody>
      </p:sp>
      <p:sp>
        <p:nvSpPr>
          <p:cNvPr id="4" name="Rectangle 1026"/>
          <p:cNvSpPr>
            <a:spLocks noChangeArrowheads="1"/>
          </p:cNvSpPr>
          <p:nvPr/>
        </p:nvSpPr>
        <p:spPr bwMode="auto">
          <a:xfrm>
            <a:off x="2071670" y="1428736"/>
            <a:ext cx="4514850" cy="4937125"/>
          </a:xfrm>
          <a:prstGeom prst="rect">
            <a:avLst/>
          </a:prstGeom>
          <a:noFill/>
          <a:ln>
            <a:headEnd/>
            <a:tailEnd/>
          </a:ln>
        </p:spPr>
        <p:style>
          <a:lnRef idx="2">
            <a:schemeClr val="dk1"/>
          </a:lnRef>
          <a:fillRef idx="1">
            <a:schemeClr val="lt1"/>
          </a:fillRef>
          <a:effectRef idx="0">
            <a:schemeClr val="dk1"/>
          </a:effectRef>
          <a:fontRef idx="minor">
            <a:schemeClr val="dk1"/>
          </a:fontRef>
        </p:style>
        <p:txBody>
          <a:bodyPr wrap="none" lIns="107950" tIns="53975" rIns="107950" bIns="53975" anchor="ctr"/>
          <a:lstStyle/>
          <a:p>
            <a:endParaRPr lang="cs-CZ"/>
          </a:p>
        </p:txBody>
      </p:sp>
      <p:grpSp>
        <p:nvGrpSpPr>
          <p:cNvPr id="5" name="Group 1027"/>
          <p:cNvGrpSpPr>
            <a:grpSpLocks/>
          </p:cNvGrpSpPr>
          <p:nvPr/>
        </p:nvGrpSpPr>
        <p:grpSpPr bwMode="auto">
          <a:xfrm>
            <a:off x="5562582" y="2298686"/>
            <a:ext cx="1571625" cy="1762125"/>
            <a:chOff x="3562" y="1159"/>
            <a:chExt cx="990" cy="1110"/>
          </a:xfrm>
        </p:grpSpPr>
        <p:sp>
          <p:nvSpPr>
            <p:cNvPr id="6" name="Line 1028"/>
            <p:cNvSpPr>
              <a:spLocks noChangeShapeType="1"/>
            </p:cNvSpPr>
            <p:nvPr/>
          </p:nvSpPr>
          <p:spPr bwMode="auto">
            <a:xfrm>
              <a:off x="3562" y="1159"/>
              <a:ext cx="948" cy="327"/>
            </a:xfrm>
            <a:prstGeom prst="line">
              <a:avLst/>
            </a:prstGeom>
            <a:noFill/>
            <a:ln w="28575">
              <a:solidFill>
                <a:schemeClr val="folHlink"/>
              </a:solidFill>
              <a:round/>
              <a:headEnd type="none" w="sm" len="sm"/>
              <a:tailEnd type="none" w="med" len="lg"/>
            </a:ln>
            <a:effectLst/>
          </p:spPr>
          <p:txBody>
            <a:bodyPr wrap="none" anchor="ctr"/>
            <a:lstStyle/>
            <a:p>
              <a:endParaRPr lang="cs-CZ"/>
            </a:p>
          </p:txBody>
        </p:sp>
        <p:sp>
          <p:nvSpPr>
            <p:cNvPr id="7" name="Line 1029"/>
            <p:cNvSpPr>
              <a:spLocks noChangeShapeType="1"/>
            </p:cNvSpPr>
            <p:nvPr/>
          </p:nvSpPr>
          <p:spPr bwMode="auto">
            <a:xfrm>
              <a:off x="3576" y="1733"/>
              <a:ext cx="976" cy="1"/>
            </a:xfrm>
            <a:prstGeom prst="line">
              <a:avLst/>
            </a:prstGeom>
            <a:noFill/>
            <a:ln w="28575">
              <a:solidFill>
                <a:schemeClr val="folHlink"/>
              </a:solidFill>
              <a:round/>
              <a:headEnd type="none" w="sm" len="sm"/>
              <a:tailEnd type="none" w="med" len="lg"/>
            </a:ln>
            <a:effectLst/>
          </p:spPr>
          <p:txBody>
            <a:bodyPr wrap="none" anchor="ctr"/>
            <a:lstStyle/>
            <a:p>
              <a:endParaRPr lang="cs-CZ"/>
            </a:p>
          </p:txBody>
        </p:sp>
        <p:sp>
          <p:nvSpPr>
            <p:cNvPr id="8" name="Line 1030"/>
            <p:cNvSpPr>
              <a:spLocks noChangeShapeType="1"/>
            </p:cNvSpPr>
            <p:nvPr/>
          </p:nvSpPr>
          <p:spPr bwMode="auto">
            <a:xfrm flipV="1">
              <a:off x="3610" y="1960"/>
              <a:ext cx="870" cy="309"/>
            </a:xfrm>
            <a:prstGeom prst="line">
              <a:avLst/>
            </a:prstGeom>
            <a:noFill/>
            <a:ln w="28575">
              <a:solidFill>
                <a:schemeClr val="folHlink"/>
              </a:solidFill>
              <a:round/>
              <a:headEnd type="none" w="sm" len="sm"/>
              <a:tailEnd type="none" w="med" len="lg"/>
            </a:ln>
            <a:effectLst/>
          </p:spPr>
          <p:txBody>
            <a:bodyPr wrap="none" anchor="ctr"/>
            <a:lstStyle/>
            <a:p>
              <a:endParaRPr lang="cs-CZ"/>
            </a:p>
          </p:txBody>
        </p:sp>
      </p:grpSp>
      <p:grpSp>
        <p:nvGrpSpPr>
          <p:cNvPr id="9" name="Group 1032"/>
          <p:cNvGrpSpPr>
            <a:grpSpLocks/>
          </p:cNvGrpSpPr>
          <p:nvPr/>
        </p:nvGrpSpPr>
        <p:grpSpPr bwMode="auto">
          <a:xfrm>
            <a:off x="7699357" y="2741598"/>
            <a:ext cx="242888" cy="384175"/>
            <a:chOff x="4560" y="1110"/>
            <a:chExt cx="153" cy="242"/>
          </a:xfrm>
        </p:grpSpPr>
        <p:sp>
          <p:nvSpPr>
            <p:cNvPr id="10" name="Oval 1033"/>
            <p:cNvSpPr>
              <a:spLocks noChangeArrowheads="1"/>
            </p:cNvSpPr>
            <p:nvPr/>
          </p:nvSpPr>
          <p:spPr bwMode="auto">
            <a:xfrm>
              <a:off x="4602" y="1110"/>
              <a:ext cx="75" cy="72"/>
            </a:xfrm>
            <a:prstGeom prst="ellipse">
              <a:avLst/>
            </a:prstGeom>
            <a:noFill/>
            <a:ln w="28575">
              <a:solidFill>
                <a:schemeClr val="tx1"/>
              </a:solidFill>
              <a:round/>
              <a:headEnd/>
              <a:tailEnd/>
            </a:ln>
            <a:effectLst/>
          </p:spPr>
          <p:txBody>
            <a:bodyPr wrap="none" anchor="ctr"/>
            <a:lstStyle/>
            <a:p>
              <a:endParaRPr lang="cs-CZ"/>
            </a:p>
          </p:txBody>
        </p:sp>
        <p:sp>
          <p:nvSpPr>
            <p:cNvPr id="11" name="Line 1034"/>
            <p:cNvSpPr>
              <a:spLocks noChangeShapeType="1"/>
            </p:cNvSpPr>
            <p:nvPr/>
          </p:nvSpPr>
          <p:spPr bwMode="auto">
            <a:xfrm>
              <a:off x="4641" y="1183"/>
              <a:ext cx="0" cy="96"/>
            </a:xfrm>
            <a:prstGeom prst="line">
              <a:avLst/>
            </a:prstGeom>
            <a:noFill/>
            <a:ln w="28575">
              <a:solidFill>
                <a:schemeClr val="tx1"/>
              </a:solidFill>
              <a:round/>
              <a:headEnd type="none" w="sm" len="sm"/>
              <a:tailEnd type="none" w="sm" len="sm"/>
            </a:ln>
            <a:effectLst/>
          </p:spPr>
          <p:txBody>
            <a:bodyPr wrap="none" anchor="ctr"/>
            <a:lstStyle/>
            <a:p>
              <a:endParaRPr lang="cs-CZ"/>
            </a:p>
          </p:txBody>
        </p:sp>
        <p:sp>
          <p:nvSpPr>
            <p:cNvPr id="12" name="Line 1035"/>
            <p:cNvSpPr>
              <a:spLocks noChangeShapeType="1"/>
            </p:cNvSpPr>
            <p:nvPr/>
          </p:nvSpPr>
          <p:spPr bwMode="auto">
            <a:xfrm>
              <a:off x="4577" y="1216"/>
              <a:ext cx="127" cy="0"/>
            </a:xfrm>
            <a:prstGeom prst="line">
              <a:avLst/>
            </a:prstGeom>
            <a:noFill/>
            <a:ln w="28575">
              <a:solidFill>
                <a:schemeClr val="tx1"/>
              </a:solidFill>
              <a:round/>
              <a:headEnd type="none" w="sm" len="sm"/>
              <a:tailEnd type="none" w="sm" len="sm"/>
            </a:ln>
            <a:effectLst/>
          </p:spPr>
          <p:txBody>
            <a:bodyPr wrap="none" anchor="ctr"/>
            <a:lstStyle/>
            <a:p>
              <a:endParaRPr lang="cs-CZ"/>
            </a:p>
          </p:txBody>
        </p:sp>
        <p:sp>
          <p:nvSpPr>
            <p:cNvPr id="13" name="Line 1036"/>
            <p:cNvSpPr>
              <a:spLocks noChangeShapeType="1"/>
            </p:cNvSpPr>
            <p:nvPr/>
          </p:nvSpPr>
          <p:spPr bwMode="auto">
            <a:xfrm flipH="1" flipV="1">
              <a:off x="4637" y="1279"/>
              <a:ext cx="76" cy="73"/>
            </a:xfrm>
            <a:prstGeom prst="line">
              <a:avLst/>
            </a:prstGeom>
            <a:noFill/>
            <a:ln w="28575">
              <a:solidFill>
                <a:schemeClr val="tx1"/>
              </a:solidFill>
              <a:round/>
              <a:headEnd type="none" w="sm" len="sm"/>
              <a:tailEnd type="none" w="sm" len="sm"/>
            </a:ln>
            <a:effectLst/>
          </p:spPr>
          <p:txBody>
            <a:bodyPr wrap="none" anchor="ctr"/>
            <a:lstStyle/>
            <a:p>
              <a:endParaRPr lang="cs-CZ"/>
            </a:p>
          </p:txBody>
        </p:sp>
        <p:sp>
          <p:nvSpPr>
            <p:cNvPr id="14" name="Line 1037"/>
            <p:cNvSpPr>
              <a:spLocks noChangeShapeType="1"/>
            </p:cNvSpPr>
            <p:nvPr/>
          </p:nvSpPr>
          <p:spPr bwMode="auto">
            <a:xfrm flipV="1">
              <a:off x="4560" y="1279"/>
              <a:ext cx="77" cy="73"/>
            </a:xfrm>
            <a:prstGeom prst="line">
              <a:avLst/>
            </a:prstGeom>
            <a:noFill/>
            <a:ln w="28575">
              <a:solidFill>
                <a:schemeClr val="tx1"/>
              </a:solidFill>
              <a:round/>
              <a:headEnd type="none" w="sm" len="sm"/>
              <a:tailEnd type="none" w="sm" len="sm"/>
            </a:ln>
            <a:effectLst/>
          </p:spPr>
          <p:txBody>
            <a:bodyPr wrap="none" anchor="ctr"/>
            <a:lstStyle/>
            <a:p>
              <a:endParaRPr lang="cs-CZ"/>
            </a:p>
          </p:txBody>
        </p:sp>
      </p:grpSp>
      <p:sp>
        <p:nvSpPr>
          <p:cNvPr id="15" name="Rectangle 1038"/>
          <p:cNvSpPr>
            <a:spLocks noChangeArrowheads="1"/>
          </p:cNvSpPr>
          <p:nvPr/>
        </p:nvSpPr>
        <p:spPr bwMode="auto">
          <a:xfrm>
            <a:off x="7450777" y="3286124"/>
            <a:ext cx="682880" cy="357150"/>
          </a:xfrm>
          <a:prstGeom prst="rect">
            <a:avLst/>
          </a:prstGeom>
          <a:noFill/>
          <a:ln w="9525">
            <a:noFill/>
            <a:miter lim="800000"/>
            <a:headEnd/>
            <a:tailEnd/>
          </a:ln>
          <a:effectLst/>
        </p:spPr>
        <p:txBody>
          <a:bodyPr wrap="none" lIns="77788" tIns="39688" rIns="77788" bIns="39688">
            <a:spAutoFit/>
          </a:bodyPr>
          <a:lstStyle/>
          <a:p>
            <a:pPr algn="ctr" defTabSz="661988">
              <a:spcBef>
                <a:spcPct val="0"/>
              </a:spcBef>
            </a:pPr>
            <a:r>
              <a:rPr lang="en-US" dirty="0" smtClean="0"/>
              <a:t>Bank</a:t>
            </a:r>
            <a:endParaRPr lang="en-US" dirty="0">
              <a:solidFill>
                <a:schemeClr val="tx1"/>
              </a:solidFill>
            </a:endParaRPr>
          </a:p>
        </p:txBody>
      </p:sp>
      <p:grpSp>
        <p:nvGrpSpPr>
          <p:cNvPr id="16" name="Group 1039"/>
          <p:cNvGrpSpPr>
            <a:grpSpLocks/>
          </p:cNvGrpSpPr>
          <p:nvPr/>
        </p:nvGrpSpPr>
        <p:grpSpPr bwMode="auto">
          <a:xfrm>
            <a:off x="958832" y="2876536"/>
            <a:ext cx="242888" cy="384175"/>
            <a:chOff x="912" y="1160"/>
            <a:chExt cx="153" cy="242"/>
          </a:xfrm>
        </p:grpSpPr>
        <p:sp>
          <p:nvSpPr>
            <p:cNvPr id="17" name="Oval 1040"/>
            <p:cNvSpPr>
              <a:spLocks noChangeArrowheads="1"/>
            </p:cNvSpPr>
            <p:nvPr/>
          </p:nvSpPr>
          <p:spPr bwMode="auto">
            <a:xfrm>
              <a:off x="954" y="1160"/>
              <a:ext cx="75" cy="73"/>
            </a:xfrm>
            <a:prstGeom prst="ellipse">
              <a:avLst/>
            </a:prstGeom>
            <a:noFill/>
            <a:ln w="28575">
              <a:solidFill>
                <a:schemeClr val="tx1"/>
              </a:solidFill>
              <a:round/>
              <a:headEnd/>
              <a:tailEnd/>
            </a:ln>
            <a:effectLst/>
          </p:spPr>
          <p:txBody>
            <a:bodyPr wrap="none" anchor="ctr"/>
            <a:lstStyle/>
            <a:p>
              <a:endParaRPr lang="cs-CZ"/>
            </a:p>
          </p:txBody>
        </p:sp>
        <p:sp>
          <p:nvSpPr>
            <p:cNvPr id="18" name="Line 1041"/>
            <p:cNvSpPr>
              <a:spLocks noChangeShapeType="1"/>
            </p:cNvSpPr>
            <p:nvPr/>
          </p:nvSpPr>
          <p:spPr bwMode="auto">
            <a:xfrm>
              <a:off x="993" y="1232"/>
              <a:ext cx="0" cy="97"/>
            </a:xfrm>
            <a:prstGeom prst="line">
              <a:avLst/>
            </a:prstGeom>
            <a:noFill/>
            <a:ln w="28575">
              <a:solidFill>
                <a:schemeClr val="tx1"/>
              </a:solidFill>
              <a:round/>
              <a:headEnd type="none" w="sm" len="sm"/>
              <a:tailEnd type="none" w="sm" len="sm"/>
            </a:ln>
            <a:effectLst/>
          </p:spPr>
          <p:txBody>
            <a:bodyPr wrap="none" anchor="ctr"/>
            <a:lstStyle/>
            <a:p>
              <a:endParaRPr lang="cs-CZ"/>
            </a:p>
          </p:txBody>
        </p:sp>
        <p:sp>
          <p:nvSpPr>
            <p:cNvPr id="19" name="Line 1042"/>
            <p:cNvSpPr>
              <a:spLocks noChangeShapeType="1"/>
            </p:cNvSpPr>
            <p:nvPr/>
          </p:nvSpPr>
          <p:spPr bwMode="auto">
            <a:xfrm>
              <a:off x="929" y="1266"/>
              <a:ext cx="127" cy="0"/>
            </a:xfrm>
            <a:prstGeom prst="line">
              <a:avLst/>
            </a:prstGeom>
            <a:noFill/>
            <a:ln w="28575">
              <a:solidFill>
                <a:schemeClr val="tx1"/>
              </a:solidFill>
              <a:round/>
              <a:headEnd type="none" w="sm" len="sm"/>
              <a:tailEnd type="none" w="sm" len="sm"/>
            </a:ln>
            <a:effectLst/>
          </p:spPr>
          <p:txBody>
            <a:bodyPr wrap="none" anchor="ctr"/>
            <a:lstStyle/>
            <a:p>
              <a:endParaRPr lang="cs-CZ"/>
            </a:p>
          </p:txBody>
        </p:sp>
        <p:sp>
          <p:nvSpPr>
            <p:cNvPr id="20" name="Line 1043"/>
            <p:cNvSpPr>
              <a:spLocks noChangeShapeType="1"/>
            </p:cNvSpPr>
            <p:nvPr/>
          </p:nvSpPr>
          <p:spPr bwMode="auto">
            <a:xfrm flipH="1" flipV="1">
              <a:off x="989" y="1329"/>
              <a:ext cx="76" cy="73"/>
            </a:xfrm>
            <a:prstGeom prst="line">
              <a:avLst/>
            </a:prstGeom>
            <a:noFill/>
            <a:ln w="28575">
              <a:solidFill>
                <a:schemeClr val="tx1"/>
              </a:solidFill>
              <a:round/>
              <a:headEnd type="none" w="sm" len="sm"/>
              <a:tailEnd type="none" w="sm" len="sm"/>
            </a:ln>
            <a:effectLst/>
          </p:spPr>
          <p:txBody>
            <a:bodyPr wrap="none" anchor="ctr"/>
            <a:lstStyle/>
            <a:p>
              <a:endParaRPr lang="cs-CZ"/>
            </a:p>
          </p:txBody>
        </p:sp>
        <p:sp>
          <p:nvSpPr>
            <p:cNvPr id="21" name="Line 1044"/>
            <p:cNvSpPr>
              <a:spLocks noChangeShapeType="1"/>
            </p:cNvSpPr>
            <p:nvPr/>
          </p:nvSpPr>
          <p:spPr bwMode="auto">
            <a:xfrm flipV="1">
              <a:off x="912" y="1329"/>
              <a:ext cx="77" cy="73"/>
            </a:xfrm>
            <a:prstGeom prst="line">
              <a:avLst/>
            </a:prstGeom>
            <a:noFill/>
            <a:ln w="28575">
              <a:solidFill>
                <a:schemeClr val="tx1"/>
              </a:solidFill>
              <a:round/>
              <a:headEnd type="none" w="sm" len="sm"/>
              <a:tailEnd type="none" w="sm" len="sm"/>
            </a:ln>
            <a:effectLst/>
          </p:spPr>
          <p:txBody>
            <a:bodyPr wrap="none" anchor="ctr"/>
            <a:lstStyle/>
            <a:p>
              <a:endParaRPr lang="cs-CZ"/>
            </a:p>
          </p:txBody>
        </p:sp>
      </p:grpSp>
      <p:sp>
        <p:nvSpPr>
          <p:cNvPr id="22" name="Rectangle 1045"/>
          <p:cNvSpPr>
            <a:spLocks noChangeArrowheads="1"/>
          </p:cNvSpPr>
          <p:nvPr/>
        </p:nvSpPr>
        <p:spPr bwMode="auto">
          <a:xfrm>
            <a:off x="470324" y="3357562"/>
            <a:ext cx="1157370" cy="357150"/>
          </a:xfrm>
          <a:prstGeom prst="rect">
            <a:avLst/>
          </a:prstGeom>
          <a:noFill/>
          <a:ln w="9525">
            <a:noFill/>
            <a:miter lim="800000"/>
            <a:headEnd/>
            <a:tailEnd/>
          </a:ln>
          <a:effectLst/>
        </p:spPr>
        <p:txBody>
          <a:bodyPr wrap="none" lIns="77788" tIns="39688" rIns="77788" bIns="39688">
            <a:spAutoFit/>
          </a:bodyPr>
          <a:lstStyle/>
          <a:p>
            <a:pPr algn="ctr" defTabSz="661988">
              <a:spcBef>
                <a:spcPct val="0"/>
              </a:spcBef>
            </a:pPr>
            <a:r>
              <a:rPr lang="en-US" dirty="0" smtClean="0">
                <a:solidFill>
                  <a:schemeClr val="tx1"/>
                </a:solidFill>
              </a:rPr>
              <a:t>Customer</a:t>
            </a:r>
            <a:endParaRPr lang="en-US" dirty="0">
              <a:solidFill>
                <a:schemeClr val="tx1"/>
              </a:solidFill>
            </a:endParaRPr>
          </a:p>
        </p:txBody>
      </p:sp>
      <p:sp>
        <p:nvSpPr>
          <p:cNvPr id="23" name="Rectangle 1046"/>
          <p:cNvSpPr>
            <a:spLocks noChangeArrowheads="1"/>
          </p:cNvSpPr>
          <p:nvPr/>
        </p:nvSpPr>
        <p:spPr bwMode="auto">
          <a:xfrm>
            <a:off x="2168507" y="1525573"/>
            <a:ext cx="4724400" cy="357150"/>
          </a:xfrm>
          <a:prstGeom prst="rect">
            <a:avLst/>
          </a:prstGeom>
          <a:noFill/>
          <a:ln w="9525">
            <a:noFill/>
            <a:miter lim="800000"/>
            <a:headEnd/>
            <a:tailEnd/>
          </a:ln>
          <a:effectLst/>
        </p:spPr>
        <p:txBody>
          <a:bodyPr lIns="77788" tIns="39688" rIns="77788" bIns="39688">
            <a:spAutoFit/>
          </a:bodyPr>
          <a:lstStyle/>
          <a:p>
            <a:pPr defTabSz="661988">
              <a:spcBef>
                <a:spcPct val="0"/>
              </a:spcBef>
            </a:pPr>
            <a:r>
              <a:rPr lang="cs-CZ" dirty="0" smtClean="0"/>
              <a:t>ATM (Automated Teller Machine)</a:t>
            </a:r>
            <a:endParaRPr lang="en-US" dirty="0"/>
          </a:p>
        </p:txBody>
      </p:sp>
      <p:grpSp>
        <p:nvGrpSpPr>
          <p:cNvPr id="24" name="Group 1047"/>
          <p:cNvGrpSpPr>
            <a:grpSpLocks/>
          </p:cNvGrpSpPr>
          <p:nvPr/>
        </p:nvGrpSpPr>
        <p:grpSpPr bwMode="auto">
          <a:xfrm>
            <a:off x="930257" y="4754548"/>
            <a:ext cx="242888" cy="384175"/>
            <a:chOff x="1044" y="2205"/>
            <a:chExt cx="153" cy="242"/>
          </a:xfrm>
        </p:grpSpPr>
        <p:sp>
          <p:nvSpPr>
            <p:cNvPr id="25" name="Oval 1048"/>
            <p:cNvSpPr>
              <a:spLocks noChangeArrowheads="1"/>
            </p:cNvSpPr>
            <p:nvPr/>
          </p:nvSpPr>
          <p:spPr bwMode="auto">
            <a:xfrm>
              <a:off x="1086" y="2205"/>
              <a:ext cx="75" cy="73"/>
            </a:xfrm>
            <a:prstGeom prst="ellipse">
              <a:avLst/>
            </a:prstGeom>
            <a:noFill/>
            <a:ln w="28575">
              <a:solidFill>
                <a:schemeClr val="tx1"/>
              </a:solidFill>
              <a:round/>
              <a:headEnd/>
              <a:tailEnd/>
            </a:ln>
            <a:effectLst/>
          </p:spPr>
          <p:txBody>
            <a:bodyPr wrap="none" anchor="ctr"/>
            <a:lstStyle/>
            <a:p>
              <a:endParaRPr lang="cs-CZ"/>
            </a:p>
          </p:txBody>
        </p:sp>
        <p:sp>
          <p:nvSpPr>
            <p:cNvPr id="26" name="Line 1049"/>
            <p:cNvSpPr>
              <a:spLocks noChangeShapeType="1"/>
            </p:cNvSpPr>
            <p:nvPr/>
          </p:nvSpPr>
          <p:spPr bwMode="auto">
            <a:xfrm>
              <a:off x="1125" y="2277"/>
              <a:ext cx="0" cy="97"/>
            </a:xfrm>
            <a:prstGeom prst="line">
              <a:avLst/>
            </a:prstGeom>
            <a:noFill/>
            <a:ln w="28575">
              <a:solidFill>
                <a:schemeClr val="tx1"/>
              </a:solidFill>
              <a:round/>
              <a:headEnd type="none" w="sm" len="sm"/>
              <a:tailEnd type="none" w="sm" len="sm"/>
            </a:ln>
            <a:effectLst/>
          </p:spPr>
          <p:txBody>
            <a:bodyPr wrap="none" anchor="ctr"/>
            <a:lstStyle/>
            <a:p>
              <a:endParaRPr lang="cs-CZ"/>
            </a:p>
          </p:txBody>
        </p:sp>
        <p:sp>
          <p:nvSpPr>
            <p:cNvPr id="27" name="Line 1050"/>
            <p:cNvSpPr>
              <a:spLocks noChangeShapeType="1"/>
            </p:cNvSpPr>
            <p:nvPr/>
          </p:nvSpPr>
          <p:spPr bwMode="auto">
            <a:xfrm>
              <a:off x="1061" y="2311"/>
              <a:ext cx="127" cy="0"/>
            </a:xfrm>
            <a:prstGeom prst="line">
              <a:avLst/>
            </a:prstGeom>
            <a:noFill/>
            <a:ln w="28575">
              <a:solidFill>
                <a:schemeClr val="tx1"/>
              </a:solidFill>
              <a:round/>
              <a:headEnd type="none" w="sm" len="sm"/>
              <a:tailEnd type="none" w="sm" len="sm"/>
            </a:ln>
            <a:effectLst/>
          </p:spPr>
          <p:txBody>
            <a:bodyPr wrap="none" anchor="ctr"/>
            <a:lstStyle/>
            <a:p>
              <a:endParaRPr lang="cs-CZ"/>
            </a:p>
          </p:txBody>
        </p:sp>
        <p:sp>
          <p:nvSpPr>
            <p:cNvPr id="28" name="Line 1051"/>
            <p:cNvSpPr>
              <a:spLocks noChangeShapeType="1"/>
            </p:cNvSpPr>
            <p:nvPr/>
          </p:nvSpPr>
          <p:spPr bwMode="auto">
            <a:xfrm flipH="1" flipV="1">
              <a:off x="1121" y="2374"/>
              <a:ext cx="76" cy="73"/>
            </a:xfrm>
            <a:prstGeom prst="line">
              <a:avLst/>
            </a:prstGeom>
            <a:noFill/>
            <a:ln w="28575">
              <a:solidFill>
                <a:schemeClr val="tx1"/>
              </a:solidFill>
              <a:round/>
              <a:headEnd type="none" w="sm" len="sm"/>
              <a:tailEnd type="none" w="sm" len="sm"/>
            </a:ln>
            <a:effectLst/>
          </p:spPr>
          <p:txBody>
            <a:bodyPr wrap="none" anchor="ctr"/>
            <a:lstStyle/>
            <a:p>
              <a:endParaRPr lang="cs-CZ"/>
            </a:p>
          </p:txBody>
        </p:sp>
        <p:sp>
          <p:nvSpPr>
            <p:cNvPr id="29" name="Line 1052"/>
            <p:cNvSpPr>
              <a:spLocks noChangeShapeType="1"/>
            </p:cNvSpPr>
            <p:nvPr/>
          </p:nvSpPr>
          <p:spPr bwMode="auto">
            <a:xfrm flipV="1">
              <a:off x="1044" y="2374"/>
              <a:ext cx="77" cy="73"/>
            </a:xfrm>
            <a:prstGeom prst="line">
              <a:avLst/>
            </a:prstGeom>
            <a:noFill/>
            <a:ln w="28575">
              <a:solidFill>
                <a:schemeClr val="tx1"/>
              </a:solidFill>
              <a:round/>
              <a:headEnd type="none" w="sm" len="sm"/>
              <a:tailEnd type="none" w="sm" len="sm"/>
            </a:ln>
            <a:effectLst/>
          </p:spPr>
          <p:txBody>
            <a:bodyPr wrap="none" anchor="ctr"/>
            <a:lstStyle/>
            <a:p>
              <a:endParaRPr lang="cs-CZ"/>
            </a:p>
          </p:txBody>
        </p:sp>
      </p:grpSp>
      <p:sp>
        <p:nvSpPr>
          <p:cNvPr id="30" name="Rectangle 1053"/>
          <p:cNvSpPr>
            <a:spLocks noChangeArrowheads="1"/>
          </p:cNvSpPr>
          <p:nvPr/>
        </p:nvSpPr>
        <p:spPr bwMode="auto">
          <a:xfrm>
            <a:off x="444898" y="5221273"/>
            <a:ext cx="1324081" cy="357150"/>
          </a:xfrm>
          <a:prstGeom prst="rect">
            <a:avLst/>
          </a:prstGeom>
          <a:noFill/>
          <a:ln w="9525">
            <a:noFill/>
            <a:miter lim="800000"/>
            <a:headEnd/>
            <a:tailEnd/>
          </a:ln>
          <a:effectLst/>
        </p:spPr>
        <p:txBody>
          <a:bodyPr wrap="none" lIns="77788" tIns="39688" rIns="77788" bIns="39688">
            <a:spAutoFit/>
          </a:bodyPr>
          <a:lstStyle/>
          <a:p>
            <a:pPr algn="ctr" defTabSz="661988">
              <a:spcBef>
                <a:spcPct val="0"/>
              </a:spcBef>
            </a:pPr>
            <a:r>
              <a:rPr lang="en-US" dirty="0" smtClean="0">
                <a:solidFill>
                  <a:schemeClr val="tx1"/>
                </a:solidFill>
              </a:rPr>
              <a:t>Accountant</a:t>
            </a:r>
            <a:endParaRPr lang="en-US" dirty="0">
              <a:solidFill>
                <a:schemeClr val="tx1"/>
              </a:solidFill>
            </a:endParaRPr>
          </a:p>
        </p:txBody>
      </p:sp>
      <p:sp>
        <p:nvSpPr>
          <p:cNvPr id="31" name="Oval 1054"/>
          <p:cNvSpPr>
            <a:spLocks noChangeAspect="1" noChangeArrowheads="1"/>
          </p:cNvSpPr>
          <p:nvPr/>
        </p:nvSpPr>
        <p:spPr bwMode="auto">
          <a:xfrm>
            <a:off x="3416282" y="2014523"/>
            <a:ext cx="2071688" cy="474663"/>
          </a:xfrm>
          <a:prstGeom prst="ellipse">
            <a:avLst/>
          </a:prstGeom>
          <a:noFill/>
          <a:ln>
            <a:headEnd type="none" w="sm" len="sm"/>
            <a:tailEnd type="none" w="lg" len="lg"/>
          </a:ln>
        </p:spPr>
        <p:style>
          <a:lnRef idx="2">
            <a:schemeClr val="dk1"/>
          </a:lnRef>
          <a:fillRef idx="1">
            <a:schemeClr val="lt1"/>
          </a:fillRef>
          <a:effectRef idx="0">
            <a:schemeClr val="dk1"/>
          </a:effectRef>
          <a:fontRef idx="minor">
            <a:schemeClr val="dk1"/>
          </a:fontRef>
        </p:style>
        <p:txBody>
          <a:bodyPr wrap="none" anchor="ctr"/>
          <a:lstStyle/>
          <a:p>
            <a:pPr algn="ctr"/>
            <a:r>
              <a:rPr lang="en-US" dirty="0" smtClean="0"/>
              <a:t>Money withdrawal</a:t>
            </a:r>
            <a:endParaRPr lang="en-US" dirty="0"/>
          </a:p>
        </p:txBody>
      </p:sp>
      <p:sp>
        <p:nvSpPr>
          <p:cNvPr id="32" name="Oval 1055"/>
          <p:cNvSpPr>
            <a:spLocks noChangeAspect="1" noChangeArrowheads="1"/>
          </p:cNvSpPr>
          <p:nvPr/>
        </p:nvSpPr>
        <p:spPr bwMode="auto">
          <a:xfrm>
            <a:off x="3378182" y="3014648"/>
            <a:ext cx="2119313" cy="436563"/>
          </a:xfrm>
          <a:prstGeom prst="ellipse">
            <a:avLst/>
          </a:prstGeom>
          <a:noFill/>
          <a:ln>
            <a:headEnd type="none" w="sm" len="sm"/>
            <a:tailEnd type="none" w="lg" len="lg"/>
          </a:ln>
        </p:spPr>
        <p:style>
          <a:lnRef idx="2">
            <a:schemeClr val="dk1"/>
          </a:lnRef>
          <a:fillRef idx="1">
            <a:schemeClr val="lt1"/>
          </a:fillRef>
          <a:effectRef idx="0">
            <a:schemeClr val="dk1"/>
          </a:effectRef>
          <a:fontRef idx="minor">
            <a:schemeClr val="dk1"/>
          </a:fontRef>
        </p:style>
        <p:txBody>
          <a:bodyPr wrap="none" anchor="ctr"/>
          <a:lstStyle/>
          <a:p>
            <a:pPr algn="ctr"/>
            <a:r>
              <a:rPr lang="en-US" dirty="0" smtClean="0"/>
              <a:t>Send</a:t>
            </a:r>
            <a:r>
              <a:rPr lang="en-US" strike="sngStrike" dirty="0" smtClean="0"/>
              <a:t> a </a:t>
            </a:r>
            <a:r>
              <a:rPr lang="en-US" dirty="0" smtClean="0"/>
              <a:t>money</a:t>
            </a:r>
            <a:endParaRPr lang="en-US" dirty="0"/>
          </a:p>
        </p:txBody>
      </p:sp>
      <p:sp>
        <p:nvSpPr>
          <p:cNvPr id="33" name="Oval 1056"/>
          <p:cNvSpPr>
            <a:spLocks noChangeAspect="1" noChangeArrowheads="1"/>
          </p:cNvSpPr>
          <p:nvPr/>
        </p:nvSpPr>
        <p:spPr bwMode="auto">
          <a:xfrm>
            <a:off x="3311507" y="3936986"/>
            <a:ext cx="2300288" cy="427037"/>
          </a:xfrm>
          <a:prstGeom prst="ellipse">
            <a:avLst/>
          </a:prstGeom>
          <a:noFill/>
          <a:ln>
            <a:headEnd type="none" w="sm" len="sm"/>
            <a:tailEnd type="none" w="lg" len="lg"/>
          </a:ln>
        </p:spPr>
        <p:style>
          <a:lnRef idx="2">
            <a:schemeClr val="dk1"/>
          </a:lnRef>
          <a:fillRef idx="1">
            <a:schemeClr val="lt1"/>
          </a:fillRef>
          <a:effectRef idx="0">
            <a:schemeClr val="dk1"/>
          </a:effectRef>
          <a:fontRef idx="minor">
            <a:schemeClr val="dk1"/>
          </a:fontRef>
        </p:style>
        <p:txBody>
          <a:bodyPr wrap="none" anchor="ctr"/>
          <a:lstStyle/>
          <a:p>
            <a:pPr algn="ctr"/>
            <a:r>
              <a:rPr lang="en-US" dirty="0" smtClean="0"/>
              <a:t>Money disposal</a:t>
            </a:r>
            <a:endParaRPr lang="en-US" dirty="0"/>
          </a:p>
        </p:txBody>
      </p:sp>
      <p:sp>
        <p:nvSpPr>
          <p:cNvPr id="34" name="Oval 1057"/>
          <p:cNvSpPr>
            <a:spLocks noChangeAspect="1" noChangeArrowheads="1"/>
          </p:cNvSpPr>
          <p:nvPr/>
        </p:nvSpPr>
        <p:spPr bwMode="auto">
          <a:xfrm>
            <a:off x="3303570" y="5657836"/>
            <a:ext cx="2195512" cy="427037"/>
          </a:xfrm>
          <a:prstGeom prst="ellipse">
            <a:avLst/>
          </a:prstGeom>
          <a:noFill/>
          <a:ln>
            <a:headEnd type="none" w="sm" len="sm"/>
            <a:tailEnd type="none" w="lg" len="lg"/>
          </a:ln>
        </p:spPr>
        <p:style>
          <a:lnRef idx="2">
            <a:schemeClr val="dk1"/>
          </a:lnRef>
          <a:fillRef idx="1">
            <a:schemeClr val="lt1"/>
          </a:fillRef>
          <a:effectRef idx="0">
            <a:schemeClr val="dk1"/>
          </a:effectRef>
          <a:fontRef idx="minor">
            <a:schemeClr val="dk1"/>
          </a:fontRef>
        </p:style>
        <p:txBody>
          <a:bodyPr wrap="none" anchor="ctr"/>
          <a:lstStyle/>
          <a:p>
            <a:pPr algn="ctr"/>
            <a:r>
              <a:rPr lang="en-US" dirty="0" smtClean="0"/>
              <a:t>Maintenance</a:t>
            </a:r>
            <a:endParaRPr lang="en-US" dirty="0"/>
          </a:p>
        </p:txBody>
      </p:sp>
      <p:grpSp>
        <p:nvGrpSpPr>
          <p:cNvPr id="35" name="Group 1058"/>
          <p:cNvGrpSpPr>
            <a:grpSpLocks/>
          </p:cNvGrpSpPr>
          <p:nvPr/>
        </p:nvGrpSpPr>
        <p:grpSpPr bwMode="auto">
          <a:xfrm>
            <a:off x="7234235" y="5356213"/>
            <a:ext cx="927102" cy="908050"/>
            <a:chOff x="4208" y="2493"/>
            <a:chExt cx="584" cy="572"/>
          </a:xfrm>
        </p:grpSpPr>
        <p:grpSp>
          <p:nvGrpSpPr>
            <p:cNvPr id="36" name="Group 1059"/>
            <p:cNvGrpSpPr>
              <a:grpSpLocks/>
            </p:cNvGrpSpPr>
            <p:nvPr/>
          </p:nvGrpSpPr>
          <p:grpSpPr bwMode="auto">
            <a:xfrm>
              <a:off x="4404" y="2493"/>
              <a:ext cx="153" cy="242"/>
              <a:chOff x="4404" y="2493"/>
              <a:chExt cx="153" cy="242"/>
            </a:xfrm>
          </p:grpSpPr>
          <p:sp>
            <p:nvSpPr>
              <p:cNvPr id="38" name="Oval 1060"/>
              <p:cNvSpPr>
                <a:spLocks noChangeArrowheads="1"/>
              </p:cNvSpPr>
              <p:nvPr/>
            </p:nvSpPr>
            <p:spPr bwMode="auto">
              <a:xfrm>
                <a:off x="4446" y="2493"/>
                <a:ext cx="75" cy="73"/>
              </a:xfrm>
              <a:prstGeom prst="ellipse">
                <a:avLst/>
              </a:prstGeom>
              <a:noFill/>
              <a:ln w="28575">
                <a:solidFill>
                  <a:schemeClr val="tx1"/>
                </a:solidFill>
                <a:round/>
                <a:headEnd/>
                <a:tailEnd/>
              </a:ln>
              <a:effectLst/>
            </p:spPr>
            <p:txBody>
              <a:bodyPr wrap="none" anchor="ctr"/>
              <a:lstStyle/>
              <a:p>
                <a:endParaRPr lang="cs-CZ"/>
              </a:p>
            </p:txBody>
          </p:sp>
          <p:sp>
            <p:nvSpPr>
              <p:cNvPr id="39" name="Line 1061"/>
              <p:cNvSpPr>
                <a:spLocks noChangeShapeType="1"/>
              </p:cNvSpPr>
              <p:nvPr/>
            </p:nvSpPr>
            <p:spPr bwMode="auto">
              <a:xfrm>
                <a:off x="4485" y="2565"/>
                <a:ext cx="0" cy="97"/>
              </a:xfrm>
              <a:prstGeom prst="line">
                <a:avLst/>
              </a:prstGeom>
              <a:noFill/>
              <a:ln w="28575">
                <a:solidFill>
                  <a:schemeClr val="tx1"/>
                </a:solidFill>
                <a:round/>
                <a:headEnd type="none" w="sm" len="sm"/>
                <a:tailEnd type="none" w="sm" len="sm"/>
              </a:ln>
              <a:effectLst/>
            </p:spPr>
            <p:txBody>
              <a:bodyPr wrap="none" anchor="ctr"/>
              <a:lstStyle/>
              <a:p>
                <a:endParaRPr lang="cs-CZ"/>
              </a:p>
            </p:txBody>
          </p:sp>
          <p:sp>
            <p:nvSpPr>
              <p:cNvPr id="40" name="Line 1062"/>
              <p:cNvSpPr>
                <a:spLocks noChangeShapeType="1"/>
              </p:cNvSpPr>
              <p:nvPr/>
            </p:nvSpPr>
            <p:spPr bwMode="auto">
              <a:xfrm>
                <a:off x="4421" y="2599"/>
                <a:ext cx="127" cy="0"/>
              </a:xfrm>
              <a:prstGeom prst="line">
                <a:avLst/>
              </a:prstGeom>
              <a:noFill/>
              <a:ln w="28575">
                <a:solidFill>
                  <a:schemeClr val="tx1"/>
                </a:solidFill>
                <a:round/>
                <a:headEnd type="none" w="sm" len="sm"/>
                <a:tailEnd type="none" w="sm" len="sm"/>
              </a:ln>
              <a:effectLst/>
            </p:spPr>
            <p:txBody>
              <a:bodyPr wrap="none" anchor="ctr"/>
              <a:lstStyle/>
              <a:p>
                <a:endParaRPr lang="cs-CZ"/>
              </a:p>
            </p:txBody>
          </p:sp>
          <p:sp>
            <p:nvSpPr>
              <p:cNvPr id="41" name="Line 1063"/>
              <p:cNvSpPr>
                <a:spLocks noChangeShapeType="1"/>
              </p:cNvSpPr>
              <p:nvPr/>
            </p:nvSpPr>
            <p:spPr bwMode="auto">
              <a:xfrm flipH="1" flipV="1">
                <a:off x="4481" y="2662"/>
                <a:ext cx="76" cy="73"/>
              </a:xfrm>
              <a:prstGeom prst="line">
                <a:avLst/>
              </a:prstGeom>
              <a:noFill/>
              <a:ln w="28575">
                <a:solidFill>
                  <a:schemeClr val="tx1"/>
                </a:solidFill>
                <a:round/>
                <a:headEnd type="none" w="sm" len="sm"/>
                <a:tailEnd type="none" w="sm" len="sm"/>
              </a:ln>
              <a:effectLst/>
            </p:spPr>
            <p:txBody>
              <a:bodyPr wrap="none" anchor="ctr"/>
              <a:lstStyle/>
              <a:p>
                <a:endParaRPr lang="cs-CZ"/>
              </a:p>
            </p:txBody>
          </p:sp>
          <p:sp>
            <p:nvSpPr>
              <p:cNvPr id="42" name="Line 1064"/>
              <p:cNvSpPr>
                <a:spLocks noChangeShapeType="1"/>
              </p:cNvSpPr>
              <p:nvPr/>
            </p:nvSpPr>
            <p:spPr bwMode="auto">
              <a:xfrm flipV="1">
                <a:off x="4404" y="2662"/>
                <a:ext cx="77" cy="73"/>
              </a:xfrm>
              <a:prstGeom prst="line">
                <a:avLst/>
              </a:prstGeom>
              <a:noFill/>
              <a:ln w="28575">
                <a:solidFill>
                  <a:schemeClr val="tx1"/>
                </a:solidFill>
                <a:round/>
                <a:headEnd type="none" w="sm" len="sm"/>
                <a:tailEnd type="none" w="sm" len="sm"/>
              </a:ln>
              <a:effectLst/>
            </p:spPr>
            <p:txBody>
              <a:bodyPr wrap="none" anchor="ctr"/>
              <a:lstStyle/>
              <a:p>
                <a:endParaRPr lang="cs-CZ"/>
              </a:p>
            </p:txBody>
          </p:sp>
        </p:grpSp>
        <p:sp>
          <p:nvSpPr>
            <p:cNvPr id="37" name="Rectangle 1065"/>
            <p:cNvSpPr>
              <a:spLocks noChangeArrowheads="1"/>
            </p:cNvSpPr>
            <p:nvPr/>
          </p:nvSpPr>
          <p:spPr bwMode="auto">
            <a:xfrm>
              <a:off x="4208" y="2840"/>
              <a:ext cx="584" cy="225"/>
            </a:xfrm>
            <a:prstGeom prst="rect">
              <a:avLst/>
            </a:prstGeom>
            <a:noFill/>
            <a:ln w="9525">
              <a:noFill/>
              <a:miter lim="800000"/>
              <a:headEnd/>
              <a:tailEnd/>
            </a:ln>
            <a:effectLst/>
          </p:spPr>
          <p:txBody>
            <a:bodyPr wrap="none" lIns="77788" tIns="39688" rIns="77788" bIns="39688">
              <a:spAutoFit/>
            </a:bodyPr>
            <a:lstStyle/>
            <a:p>
              <a:pPr algn="ctr" defTabSz="661988">
                <a:spcBef>
                  <a:spcPct val="0"/>
                </a:spcBef>
              </a:pPr>
              <a:r>
                <a:rPr lang="en-US" dirty="0" smtClean="0"/>
                <a:t>Service</a:t>
              </a:r>
              <a:endParaRPr lang="en-US" dirty="0">
                <a:solidFill>
                  <a:schemeClr val="tx1"/>
                </a:solidFill>
              </a:endParaRPr>
            </a:p>
          </p:txBody>
        </p:sp>
      </p:grpSp>
      <p:grpSp>
        <p:nvGrpSpPr>
          <p:cNvPr id="43" name="Group 1066"/>
          <p:cNvGrpSpPr>
            <a:grpSpLocks/>
          </p:cNvGrpSpPr>
          <p:nvPr/>
        </p:nvGrpSpPr>
        <p:grpSpPr bwMode="auto">
          <a:xfrm>
            <a:off x="1457307" y="2308211"/>
            <a:ext cx="5959475" cy="3562350"/>
            <a:chOff x="992" y="1165"/>
            <a:chExt cx="3754" cy="2244"/>
          </a:xfrm>
        </p:grpSpPr>
        <p:sp>
          <p:nvSpPr>
            <p:cNvPr id="44" name="Line 1067"/>
            <p:cNvSpPr>
              <a:spLocks noChangeShapeType="1"/>
            </p:cNvSpPr>
            <p:nvPr/>
          </p:nvSpPr>
          <p:spPr bwMode="auto">
            <a:xfrm>
              <a:off x="992" y="2853"/>
              <a:ext cx="1173" cy="7"/>
            </a:xfrm>
            <a:prstGeom prst="line">
              <a:avLst/>
            </a:prstGeom>
            <a:noFill/>
            <a:ln w="28575">
              <a:solidFill>
                <a:schemeClr val="folHlink"/>
              </a:solidFill>
              <a:round/>
              <a:headEnd type="none" w="med" len="lg"/>
              <a:tailEnd/>
            </a:ln>
            <a:effectLst/>
          </p:spPr>
          <p:txBody>
            <a:bodyPr wrap="none" anchor="ctr"/>
            <a:lstStyle/>
            <a:p>
              <a:endParaRPr lang="cs-CZ"/>
            </a:p>
          </p:txBody>
        </p:sp>
        <p:sp>
          <p:nvSpPr>
            <p:cNvPr id="45" name="Line 1068"/>
            <p:cNvSpPr>
              <a:spLocks noChangeShapeType="1"/>
            </p:cNvSpPr>
            <p:nvPr/>
          </p:nvSpPr>
          <p:spPr bwMode="auto">
            <a:xfrm flipV="1">
              <a:off x="1067" y="1165"/>
              <a:ext cx="1097" cy="479"/>
            </a:xfrm>
            <a:prstGeom prst="line">
              <a:avLst/>
            </a:prstGeom>
            <a:noFill/>
            <a:ln w="28575">
              <a:solidFill>
                <a:schemeClr val="folHlink"/>
              </a:solidFill>
              <a:round/>
              <a:headEnd type="none" w="sm" len="sm"/>
              <a:tailEnd/>
            </a:ln>
            <a:effectLst/>
          </p:spPr>
          <p:txBody>
            <a:bodyPr wrap="none" anchor="ctr"/>
            <a:lstStyle/>
            <a:p>
              <a:endParaRPr lang="cs-CZ"/>
            </a:p>
          </p:txBody>
        </p:sp>
        <p:sp>
          <p:nvSpPr>
            <p:cNvPr id="46" name="Line 1069"/>
            <p:cNvSpPr>
              <a:spLocks noChangeShapeType="1"/>
            </p:cNvSpPr>
            <p:nvPr/>
          </p:nvSpPr>
          <p:spPr bwMode="auto">
            <a:xfrm>
              <a:off x="1055" y="1752"/>
              <a:ext cx="1124" cy="2"/>
            </a:xfrm>
            <a:prstGeom prst="line">
              <a:avLst/>
            </a:prstGeom>
            <a:noFill/>
            <a:ln w="28575">
              <a:solidFill>
                <a:schemeClr val="folHlink"/>
              </a:solidFill>
              <a:round/>
              <a:headEnd type="none" w="sm" len="sm"/>
              <a:tailEnd/>
            </a:ln>
            <a:effectLst/>
          </p:spPr>
          <p:txBody>
            <a:bodyPr wrap="none" anchor="ctr"/>
            <a:lstStyle/>
            <a:p>
              <a:endParaRPr lang="cs-CZ"/>
            </a:p>
          </p:txBody>
        </p:sp>
        <p:sp>
          <p:nvSpPr>
            <p:cNvPr id="47" name="Line 1070"/>
            <p:cNvSpPr>
              <a:spLocks noChangeShapeType="1"/>
            </p:cNvSpPr>
            <p:nvPr/>
          </p:nvSpPr>
          <p:spPr bwMode="auto">
            <a:xfrm>
              <a:off x="1090" y="1894"/>
              <a:ext cx="1092" cy="380"/>
            </a:xfrm>
            <a:prstGeom prst="line">
              <a:avLst/>
            </a:prstGeom>
            <a:noFill/>
            <a:ln w="28575">
              <a:solidFill>
                <a:schemeClr val="folHlink"/>
              </a:solidFill>
              <a:round/>
              <a:headEnd type="none" w="sm" len="sm"/>
              <a:tailEnd/>
            </a:ln>
            <a:effectLst/>
          </p:spPr>
          <p:txBody>
            <a:bodyPr wrap="none" anchor="ctr"/>
            <a:lstStyle/>
            <a:p>
              <a:endParaRPr lang="cs-CZ"/>
            </a:p>
          </p:txBody>
        </p:sp>
        <p:sp>
          <p:nvSpPr>
            <p:cNvPr id="48" name="Line 1071"/>
            <p:cNvSpPr>
              <a:spLocks noChangeShapeType="1"/>
            </p:cNvSpPr>
            <p:nvPr/>
          </p:nvSpPr>
          <p:spPr bwMode="auto">
            <a:xfrm flipH="1">
              <a:off x="3556" y="3249"/>
              <a:ext cx="1190" cy="160"/>
            </a:xfrm>
            <a:prstGeom prst="line">
              <a:avLst/>
            </a:prstGeom>
            <a:noFill/>
            <a:ln w="28575">
              <a:solidFill>
                <a:schemeClr val="folHlink"/>
              </a:solidFill>
              <a:round/>
              <a:headEnd type="none" w="med" len="lg"/>
              <a:tailEnd/>
            </a:ln>
            <a:effectLst/>
          </p:spPr>
          <p:txBody>
            <a:bodyPr wrap="none" anchor="ctr"/>
            <a:lstStyle/>
            <a:p>
              <a:endParaRPr lang="cs-CZ"/>
            </a:p>
          </p:txBody>
        </p:sp>
      </p:grpSp>
      <p:sp>
        <p:nvSpPr>
          <p:cNvPr id="49" name="Oval 1072"/>
          <p:cNvSpPr>
            <a:spLocks noChangeAspect="1" noChangeArrowheads="1"/>
          </p:cNvSpPr>
          <p:nvPr/>
        </p:nvSpPr>
        <p:spPr bwMode="auto">
          <a:xfrm>
            <a:off x="3357545" y="4794236"/>
            <a:ext cx="2438591" cy="407987"/>
          </a:xfrm>
          <a:prstGeom prst="ellipse">
            <a:avLst/>
          </a:prstGeom>
          <a:noFill/>
          <a:ln>
            <a:headEnd type="none" w="sm" len="sm"/>
            <a:tailEnd type="none" w="lg" len="lg"/>
          </a:ln>
        </p:spPr>
        <p:style>
          <a:lnRef idx="2">
            <a:schemeClr val="dk1"/>
          </a:lnRef>
          <a:fillRef idx="1">
            <a:schemeClr val="lt1"/>
          </a:fillRef>
          <a:effectRef idx="0">
            <a:schemeClr val="dk1"/>
          </a:effectRef>
          <a:fontRef idx="minor">
            <a:schemeClr val="dk1"/>
          </a:fontRef>
        </p:style>
        <p:txBody>
          <a:bodyPr wrap="none" anchor="ctr"/>
          <a:lstStyle/>
          <a:p>
            <a:pPr algn="ctr"/>
            <a:r>
              <a:rPr lang="en-US" dirty="0" smtClean="0"/>
              <a:t>Checking the disposals</a:t>
            </a:r>
            <a:endParaRPr lang="en-US" dirty="0"/>
          </a:p>
        </p:txBody>
      </p:sp>
      <p:grpSp>
        <p:nvGrpSpPr>
          <p:cNvPr id="50" name="Group 1073"/>
          <p:cNvGrpSpPr>
            <a:grpSpLocks/>
          </p:cNvGrpSpPr>
          <p:nvPr/>
        </p:nvGrpSpPr>
        <p:grpSpPr bwMode="auto">
          <a:xfrm>
            <a:off x="1466832" y="2298686"/>
            <a:ext cx="5930900" cy="3571875"/>
            <a:chOff x="998" y="1159"/>
            <a:chExt cx="3736" cy="2250"/>
          </a:xfrm>
        </p:grpSpPr>
        <p:grpSp>
          <p:nvGrpSpPr>
            <p:cNvPr id="51" name="Group 1074"/>
            <p:cNvGrpSpPr>
              <a:grpSpLocks/>
            </p:cNvGrpSpPr>
            <p:nvPr/>
          </p:nvGrpSpPr>
          <p:grpSpPr bwMode="auto">
            <a:xfrm>
              <a:off x="3578" y="1159"/>
              <a:ext cx="990" cy="1110"/>
              <a:chOff x="3658" y="1351"/>
              <a:chExt cx="990" cy="1110"/>
            </a:xfrm>
          </p:grpSpPr>
          <p:sp>
            <p:nvSpPr>
              <p:cNvPr id="58" name="Line 1075"/>
              <p:cNvSpPr>
                <a:spLocks noChangeShapeType="1"/>
              </p:cNvSpPr>
              <p:nvPr/>
            </p:nvSpPr>
            <p:spPr bwMode="auto">
              <a:xfrm>
                <a:off x="3658" y="1351"/>
                <a:ext cx="948" cy="327"/>
              </a:xfrm>
              <a:prstGeom prst="line">
                <a:avLst/>
              </a:prstGeom>
              <a:noFill/>
              <a:ln w="28575">
                <a:solidFill>
                  <a:schemeClr val="folHlink"/>
                </a:solidFill>
                <a:round/>
                <a:headEnd type="none" w="sm" len="sm"/>
                <a:tailEnd type="arrow" w="med" len="med"/>
              </a:ln>
              <a:effectLst/>
            </p:spPr>
            <p:txBody>
              <a:bodyPr wrap="none" anchor="ctr"/>
              <a:lstStyle/>
              <a:p>
                <a:endParaRPr lang="cs-CZ"/>
              </a:p>
            </p:txBody>
          </p:sp>
          <p:sp>
            <p:nvSpPr>
              <p:cNvPr id="59" name="Line 1076"/>
              <p:cNvSpPr>
                <a:spLocks noChangeShapeType="1"/>
              </p:cNvSpPr>
              <p:nvPr/>
            </p:nvSpPr>
            <p:spPr bwMode="auto">
              <a:xfrm>
                <a:off x="3672" y="1925"/>
                <a:ext cx="976" cy="1"/>
              </a:xfrm>
              <a:prstGeom prst="line">
                <a:avLst/>
              </a:prstGeom>
              <a:noFill/>
              <a:ln w="28575">
                <a:solidFill>
                  <a:schemeClr val="folHlink"/>
                </a:solidFill>
                <a:round/>
                <a:headEnd type="none" w="sm" len="sm"/>
                <a:tailEnd type="arrow" w="med" len="med"/>
              </a:ln>
              <a:effectLst/>
            </p:spPr>
            <p:txBody>
              <a:bodyPr wrap="none" anchor="ctr"/>
              <a:lstStyle/>
              <a:p>
                <a:endParaRPr lang="cs-CZ"/>
              </a:p>
            </p:txBody>
          </p:sp>
          <p:sp>
            <p:nvSpPr>
              <p:cNvPr id="60" name="Line 1077"/>
              <p:cNvSpPr>
                <a:spLocks noChangeShapeType="1"/>
              </p:cNvSpPr>
              <p:nvPr/>
            </p:nvSpPr>
            <p:spPr bwMode="auto">
              <a:xfrm flipV="1">
                <a:off x="3706" y="2152"/>
                <a:ext cx="870" cy="309"/>
              </a:xfrm>
              <a:prstGeom prst="line">
                <a:avLst/>
              </a:prstGeom>
              <a:noFill/>
              <a:ln w="28575">
                <a:solidFill>
                  <a:schemeClr val="folHlink"/>
                </a:solidFill>
                <a:round/>
                <a:headEnd type="none" w="sm" len="sm"/>
                <a:tailEnd type="arrow" w="med" len="med"/>
              </a:ln>
              <a:effectLst/>
            </p:spPr>
            <p:txBody>
              <a:bodyPr wrap="none" anchor="ctr"/>
              <a:lstStyle/>
              <a:p>
                <a:endParaRPr lang="cs-CZ"/>
              </a:p>
            </p:txBody>
          </p:sp>
        </p:grpSp>
        <p:grpSp>
          <p:nvGrpSpPr>
            <p:cNvPr id="52" name="Group 1078"/>
            <p:cNvGrpSpPr>
              <a:grpSpLocks/>
            </p:cNvGrpSpPr>
            <p:nvPr/>
          </p:nvGrpSpPr>
          <p:grpSpPr bwMode="auto">
            <a:xfrm>
              <a:off x="998" y="1165"/>
              <a:ext cx="3736" cy="2244"/>
              <a:chOff x="998" y="1165"/>
              <a:chExt cx="3736" cy="2244"/>
            </a:xfrm>
          </p:grpSpPr>
          <p:sp>
            <p:nvSpPr>
              <p:cNvPr id="53" name="Line 1079"/>
              <p:cNvSpPr>
                <a:spLocks noChangeShapeType="1"/>
              </p:cNvSpPr>
              <p:nvPr/>
            </p:nvSpPr>
            <p:spPr bwMode="auto">
              <a:xfrm>
                <a:off x="998" y="2853"/>
                <a:ext cx="1163" cy="7"/>
              </a:xfrm>
              <a:prstGeom prst="line">
                <a:avLst/>
              </a:prstGeom>
              <a:noFill/>
              <a:ln w="28575">
                <a:solidFill>
                  <a:schemeClr val="folHlink"/>
                </a:solidFill>
                <a:round/>
                <a:headEnd type="none" w="med" len="lg"/>
                <a:tailEnd type="arrow" w="med" len="med"/>
              </a:ln>
              <a:effectLst/>
            </p:spPr>
            <p:txBody>
              <a:bodyPr wrap="none" anchor="ctr"/>
              <a:lstStyle/>
              <a:p>
                <a:endParaRPr lang="cs-CZ"/>
              </a:p>
            </p:txBody>
          </p:sp>
          <p:sp>
            <p:nvSpPr>
              <p:cNvPr id="54" name="Line 1080"/>
              <p:cNvSpPr>
                <a:spLocks noChangeShapeType="1"/>
              </p:cNvSpPr>
              <p:nvPr/>
            </p:nvSpPr>
            <p:spPr bwMode="auto">
              <a:xfrm flipV="1">
                <a:off x="1073" y="1165"/>
                <a:ext cx="1087" cy="479"/>
              </a:xfrm>
              <a:prstGeom prst="line">
                <a:avLst/>
              </a:prstGeom>
              <a:noFill/>
              <a:ln w="28575">
                <a:solidFill>
                  <a:schemeClr val="folHlink"/>
                </a:solidFill>
                <a:round/>
                <a:headEnd type="none" w="sm" len="sm"/>
                <a:tailEnd type="arrow" w="med" len="med"/>
              </a:ln>
              <a:effectLst/>
            </p:spPr>
            <p:txBody>
              <a:bodyPr wrap="none" anchor="ctr"/>
              <a:lstStyle/>
              <a:p>
                <a:endParaRPr lang="cs-CZ"/>
              </a:p>
            </p:txBody>
          </p:sp>
          <p:sp>
            <p:nvSpPr>
              <p:cNvPr id="55" name="Line 1081"/>
              <p:cNvSpPr>
                <a:spLocks noChangeShapeType="1"/>
              </p:cNvSpPr>
              <p:nvPr/>
            </p:nvSpPr>
            <p:spPr bwMode="auto">
              <a:xfrm>
                <a:off x="1061" y="1752"/>
                <a:ext cx="1114" cy="2"/>
              </a:xfrm>
              <a:prstGeom prst="line">
                <a:avLst/>
              </a:prstGeom>
              <a:noFill/>
              <a:ln w="28575">
                <a:solidFill>
                  <a:schemeClr val="folHlink"/>
                </a:solidFill>
                <a:round/>
                <a:headEnd type="none" w="sm" len="sm"/>
                <a:tailEnd type="arrow" w="med" len="med"/>
              </a:ln>
              <a:effectLst/>
            </p:spPr>
            <p:txBody>
              <a:bodyPr wrap="none" anchor="ctr"/>
              <a:lstStyle/>
              <a:p>
                <a:endParaRPr lang="cs-CZ"/>
              </a:p>
            </p:txBody>
          </p:sp>
          <p:sp>
            <p:nvSpPr>
              <p:cNvPr id="56" name="Line 1082"/>
              <p:cNvSpPr>
                <a:spLocks noChangeShapeType="1"/>
              </p:cNvSpPr>
              <p:nvPr/>
            </p:nvSpPr>
            <p:spPr bwMode="auto">
              <a:xfrm>
                <a:off x="1095" y="1894"/>
                <a:ext cx="1083" cy="380"/>
              </a:xfrm>
              <a:prstGeom prst="line">
                <a:avLst/>
              </a:prstGeom>
              <a:noFill/>
              <a:ln w="28575">
                <a:solidFill>
                  <a:schemeClr val="folHlink"/>
                </a:solidFill>
                <a:round/>
                <a:headEnd type="none" w="sm" len="sm"/>
                <a:tailEnd type="arrow" w="med" len="med"/>
              </a:ln>
              <a:effectLst/>
            </p:spPr>
            <p:txBody>
              <a:bodyPr wrap="none" anchor="ctr"/>
              <a:lstStyle/>
              <a:p>
                <a:endParaRPr lang="cs-CZ"/>
              </a:p>
            </p:txBody>
          </p:sp>
          <p:sp>
            <p:nvSpPr>
              <p:cNvPr id="57" name="Line 1083"/>
              <p:cNvSpPr>
                <a:spLocks noChangeShapeType="1"/>
              </p:cNvSpPr>
              <p:nvPr/>
            </p:nvSpPr>
            <p:spPr bwMode="auto">
              <a:xfrm flipH="1">
                <a:off x="3554" y="3249"/>
                <a:ext cx="1180" cy="160"/>
              </a:xfrm>
              <a:prstGeom prst="line">
                <a:avLst/>
              </a:prstGeom>
              <a:noFill/>
              <a:ln w="28575">
                <a:solidFill>
                  <a:schemeClr val="folHlink"/>
                </a:solidFill>
                <a:round/>
                <a:headEnd type="none" w="med" len="lg"/>
                <a:tailEnd type="arrow" w="med" len="med"/>
              </a:ln>
              <a:effectLst/>
            </p:spPr>
            <p:txBody>
              <a:bodyPr wrap="none" anchor="ctr"/>
              <a:lstStyle/>
              <a:p>
                <a:endParaRPr lang="cs-CZ"/>
              </a:p>
            </p:txBody>
          </p:sp>
        </p:grpSp>
      </p:grpSp>
    </p:spTree>
    <p:extLst>
      <p:ext uri="{BB962C8B-B14F-4D97-AF65-F5344CB8AC3E}">
        <p14:creationId xmlns:p14="http://schemas.microsoft.com/office/powerpoint/2010/main" val="620990784"/>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p:cTn id="7" dur="2000" fill="hold"/>
                                        <p:tgtEl>
                                          <p:spTgt spid="2"/>
                                        </p:tgtEl>
                                        <p:attrNameLst>
                                          <p:attrName>ppt_x</p:attrName>
                                        </p:attrNameLst>
                                      </p:cBhvr>
                                      <p:tavLst>
                                        <p:tav tm="0">
                                          <p:val>
                                            <p:strVal val="#ppt_x"/>
                                          </p:val>
                                        </p:tav>
                                        <p:tav tm="50000">
                                          <p:val>
                                            <p:strVal val="#ppt_x+.1"/>
                                          </p:val>
                                        </p:tav>
                                        <p:tav tm="100000">
                                          <p:val>
                                            <p:strVal val="#ppt_x"/>
                                          </p:val>
                                        </p:tav>
                                      </p:tavLst>
                                    </p:anim>
                                    <p:anim calcmode="lin" valueType="num">
                                      <p:cBhvr>
                                        <p:cTn id="8" dur="2000" fill="hold"/>
                                        <p:tgtEl>
                                          <p:spTgt spid="2"/>
                                        </p:tgtEl>
                                        <p:attrNameLst>
                                          <p:attrName>ppt_y</p:attrName>
                                        </p:attrNameLst>
                                      </p:cBhvr>
                                      <p:tavLst>
                                        <p:tav tm="0">
                                          <p:val>
                                            <p:strVal val="#ppt_y"/>
                                          </p:val>
                                        </p:tav>
                                        <p:tav tm="100000">
                                          <p:val>
                                            <p:strVal val="#ppt_y"/>
                                          </p:val>
                                        </p:tav>
                                      </p:tavLst>
                                    </p:anim>
                                    <p:anim calcmode="lin" valueType="num">
                                      <p:cBhvr>
                                        <p:cTn id="9" dur="2000" fill="hold"/>
                                        <p:tgtEl>
                                          <p:spTgt spid="2"/>
                                        </p:tgtEl>
                                        <p:attrNameLst>
                                          <p:attrName>ppt_h</p:attrName>
                                        </p:attrNameLst>
                                      </p:cBhvr>
                                      <p:tavLst>
                                        <p:tav tm="0">
                                          <p:val>
                                            <p:strVal val="#ppt_h/10"/>
                                          </p:val>
                                        </p:tav>
                                        <p:tav tm="50000">
                                          <p:val>
                                            <p:strVal val="#ppt_h+.01"/>
                                          </p:val>
                                        </p:tav>
                                        <p:tav tm="100000">
                                          <p:val>
                                            <p:strVal val="#ppt_h"/>
                                          </p:val>
                                        </p:tav>
                                      </p:tavLst>
                                    </p:anim>
                                    <p:anim calcmode="lin" valueType="num">
                                      <p:cBhvr>
                                        <p:cTn id="10" dur="2000" fill="hold"/>
                                        <p:tgtEl>
                                          <p:spTgt spid="2"/>
                                        </p:tgtEl>
                                        <p:attrNameLst>
                                          <p:attrName>ppt_w</p:attrName>
                                        </p:attrNameLst>
                                      </p:cBhvr>
                                      <p:tavLst>
                                        <p:tav tm="0">
                                          <p:val>
                                            <p:strVal val="#ppt_w/10"/>
                                          </p:val>
                                        </p:tav>
                                        <p:tav tm="50000">
                                          <p:val>
                                            <p:strVal val="#ppt_w+.01"/>
                                          </p:val>
                                        </p:tav>
                                        <p:tav tm="100000">
                                          <p:val>
                                            <p:strVal val="#ppt_w"/>
                                          </p:val>
                                        </p:tav>
                                      </p:tavLst>
                                    </p:anim>
                                    <p:animEffect transition="in" filter="fade">
                                      <p:cBhvr>
                                        <p:cTn id="11" dur="2000" tmFilter="0,0; .5, 1; 1, 1"/>
                                        <p:tgtEl>
                                          <p:spTgt spid="2"/>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2000"/>
                                        <p:tgtEl>
                                          <p:spTgt spid="4"/>
                                        </p:tgtEl>
                                      </p:cBhvr>
                                    </p:animEffect>
                                  </p:childTnLst>
                                </p:cTn>
                              </p:par>
                              <p:par>
                                <p:cTn id="17" presetID="10"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2000"/>
                                        <p:tgtEl>
                                          <p:spTgt spid="5"/>
                                        </p:tgtEl>
                                      </p:cBhvr>
                                    </p:animEffect>
                                  </p:childTnLst>
                                </p:cTn>
                              </p:par>
                              <p:par>
                                <p:cTn id="20" presetID="10" presetClass="entr" presetSubtype="0" fill="hold"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2000"/>
                                        <p:tgtEl>
                                          <p:spTgt spid="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fade">
                                      <p:cBhvr>
                                        <p:cTn id="25" dur="2000"/>
                                        <p:tgtEl>
                                          <p:spTgt spid="15"/>
                                        </p:tgtEl>
                                      </p:cBhvr>
                                    </p:animEffect>
                                  </p:childTnLst>
                                </p:cTn>
                              </p:par>
                              <p:par>
                                <p:cTn id="26" presetID="10" presetClass="entr" presetSubtype="0" fill="hold" nodeType="with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fade">
                                      <p:cBhvr>
                                        <p:cTn id="28" dur="2000"/>
                                        <p:tgtEl>
                                          <p:spTgt spid="1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fade">
                                      <p:cBhvr>
                                        <p:cTn id="31" dur="2000"/>
                                        <p:tgtEl>
                                          <p:spTgt spid="22"/>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3"/>
                                        </p:tgtEl>
                                        <p:attrNameLst>
                                          <p:attrName>style.visibility</p:attrName>
                                        </p:attrNameLst>
                                      </p:cBhvr>
                                      <p:to>
                                        <p:strVal val="visible"/>
                                      </p:to>
                                    </p:set>
                                    <p:animEffect transition="in" filter="fade">
                                      <p:cBhvr>
                                        <p:cTn id="34" dur="2000"/>
                                        <p:tgtEl>
                                          <p:spTgt spid="23"/>
                                        </p:tgtEl>
                                      </p:cBhvr>
                                    </p:animEffect>
                                  </p:childTnLst>
                                </p:cTn>
                              </p:par>
                              <p:par>
                                <p:cTn id="35" presetID="10" presetClass="entr" presetSubtype="0" fill="hold" nodeType="with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fade">
                                      <p:cBhvr>
                                        <p:cTn id="37" dur="2000"/>
                                        <p:tgtEl>
                                          <p:spTgt spid="24"/>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0"/>
                                        </p:tgtEl>
                                        <p:attrNameLst>
                                          <p:attrName>style.visibility</p:attrName>
                                        </p:attrNameLst>
                                      </p:cBhvr>
                                      <p:to>
                                        <p:strVal val="visible"/>
                                      </p:to>
                                    </p:set>
                                    <p:animEffect transition="in" filter="fade">
                                      <p:cBhvr>
                                        <p:cTn id="40" dur="2000"/>
                                        <p:tgtEl>
                                          <p:spTgt spid="30"/>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1"/>
                                        </p:tgtEl>
                                        <p:attrNameLst>
                                          <p:attrName>style.visibility</p:attrName>
                                        </p:attrNameLst>
                                      </p:cBhvr>
                                      <p:to>
                                        <p:strVal val="visible"/>
                                      </p:to>
                                    </p:set>
                                    <p:animEffect transition="in" filter="fade">
                                      <p:cBhvr>
                                        <p:cTn id="43" dur="2000"/>
                                        <p:tgtEl>
                                          <p:spTgt spid="31"/>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2"/>
                                        </p:tgtEl>
                                        <p:attrNameLst>
                                          <p:attrName>style.visibility</p:attrName>
                                        </p:attrNameLst>
                                      </p:cBhvr>
                                      <p:to>
                                        <p:strVal val="visible"/>
                                      </p:to>
                                    </p:set>
                                    <p:animEffect transition="in" filter="fade">
                                      <p:cBhvr>
                                        <p:cTn id="46" dur="2000"/>
                                        <p:tgtEl>
                                          <p:spTgt spid="32"/>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33"/>
                                        </p:tgtEl>
                                        <p:attrNameLst>
                                          <p:attrName>style.visibility</p:attrName>
                                        </p:attrNameLst>
                                      </p:cBhvr>
                                      <p:to>
                                        <p:strVal val="visible"/>
                                      </p:to>
                                    </p:set>
                                    <p:animEffect transition="in" filter="fade">
                                      <p:cBhvr>
                                        <p:cTn id="49" dur="2000"/>
                                        <p:tgtEl>
                                          <p:spTgt spid="33"/>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34"/>
                                        </p:tgtEl>
                                        <p:attrNameLst>
                                          <p:attrName>style.visibility</p:attrName>
                                        </p:attrNameLst>
                                      </p:cBhvr>
                                      <p:to>
                                        <p:strVal val="visible"/>
                                      </p:to>
                                    </p:set>
                                    <p:animEffect transition="in" filter="fade">
                                      <p:cBhvr>
                                        <p:cTn id="52" dur="2000"/>
                                        <p:tgtEl>
                                          <p:spTgt spid="34"/>
                                        </p:tgtEl>
                                      </p:cBhvr>
                                    </p:animEffect>
                                  </p:childTnLst>
                                </p:cTn>
                              </p:par>
                              <p:par>
                                <p:cTn id="53" presetID="10" presetClass="entr" presetSubtype="0" fill="hold" nodeType="withEffect">
                                  <p:stCondLst>
                                    <p:cond delay="0"/>
                                  </p:stCondLst>
                                  <p:childTnLst>
                                    <p:set>
                                      <p:cBhvr>
                                        <p:cTn id="54" dur="1" fill="hold">
                                          <p:stCondLst>
                                            <p:cond delay="0"/>
                                          </p:stCondLst>
                                        </p:cTn>
                                        <p:tgtEl>
                                          <p:spTgt spid="35"/>
                                        </p:tgtEl>
                                        <p:attrNameLst>
                                          <p:attrName>style.visibility</p:attrName>
                                        </p:attrNameLst>
                                      </p:cBhvr>
                                      <p:to>
                                        <p:strVal val="visible"/>
                                      </p:to>
                                    </p:set>
                                    <p:animEffect transition="in" filter="fade">
                                      <p:cBhvr>
                                        <p:cTn id="55" dur="2000"/>
                                        <p:tgtEl>
                                          <p:spTgt spid="35"/>
                                        </p:tgtEl>
                                      </p:cBhvr>
                                    </p:animEffect>
                                  </p:childTnLst>
                                </p:cTn>
                              </p:par>
                              <p:par>
                                <p:cTn id="56" presetID="10" presetClass="entr" presetSubtype="0" fill="hold" nodeType="withEffect">
                                  <p:stCondLst>
                                    <p:cond delay="0"/>
                                  </p:stCondLst>
                                  <p:childTnLst>
                                    <p:set>
                                      <p:cBhvr>
                                        <p:cTn id="57" dur="1" fill="hold">
                                          <p:stCondLst>
                                            <p:cond delay="0"/>
                                          </p:stCondLst>
                                        </p:cTn>
                                        <p:tgtEl>
                                          <p:spTgt spid="43"/>
                                        </p:tgtEl>
                                        <p:attrNameLst>
                                          <p:attrName>style.visibility</p:attrName>
                                        </p:attrNameLst>
                                      </p:cBhvr>
                                      <p:to>
                                        <p:strVal val="visible"/>
                                      </p:to>
                                    </p:set>
                                    <p:animEffect transition="in" filter="fade">
                                      <p:cBhvr>
                                        <p:cTn id="58" dur="2000"/>
                                        <p:tgtEl>
                                          <p:spTgt spid="43"/>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49"/>
                                        </p:tgtEl>
                                        <p:attrNameLst>
                                          <p:attrName>style.visibility</p:attrName>
                                        </p:attrNameLst>
                                      </p:cBhvr>
                                      <p:to>
                                        <p:strVal val="visible"/>
                                      </p:to>
                                    </p:set>
                                    <p:animEffect transition="in" filter="fade">
                                      <p:cBhvr>
                                        <p:cTn id="61" dur="2000"/>
                                        <p:tgtEl>
                                          <p:spTgt spid="49"/>
                                        </p:tgtEl>
                                      </p:cBhvr>
                                    </p:animEffect>
                                  </p:childTnLst>
                                </p:cTn>
                              </p:par>
                              <p:par>
                                <p:cTn id="62" presetID="10" presetClass="entr" presetSubtype="0" fill="hold" nodeType="withEffect">
                                  <p:stCondLst>
                                    <p:cond delay="0"/>
                                  </p:stCondLst>
                                  <p:childTnLst>
                                    <p:set>
                                      <p:cBhvr>
                                        <p:cTn id="63" dur="1" fill="hold">
                                          <p:stCondLst>
                                            <p:cond delay="0"/>
                                          </p:stCondLst>
                                        </p:cTn>
                                        <p:tgtEl>
                                          <p:spTgt spid="50"/>
                                        </p:tgtEl>
                                        <p:attrNameLst>
                                          <p:attrName>style.visibility</p:attrName>
                                        </p:attrNameLst>
                                      </p:cBhvr>
                                      <p:to>
                                        <p:strVal val="visible"/>
                                      </p:to>
                                    </p:set>
                                    <p:animEffect transition="in" filter="fade">
                                      <p:cBhvr>
                                        <p:cTn id="64" dur="2000"/>
                                        <p:tgtEl>
                                          <p:spTgt spid="50"/>
                                        </p:tgtEl>
                                      </p:cBhvr>
                                    </p:animEffect>
                                  </p:childTnLst>
                                </p:cTn>
                              </p:par>
                            </p:childTnLst>
                          </p:cTn>
                        </p:par>
                      </p:childTnLst>
                    </p:cTn>
                  </p:par>
                  <p:par>
                    <p:cTn id="65" fill="hold">
                      <p:stCondLst>
                        <p:cond delay="indefinite"/>
                      </p:stCondLst>
                      <p:childTnLst>
                        <p:par>
                          <p:cTn id="66" fill="hold">
                            <p:stCondLst>
                              <p:cond delay="0"/>
                            </p:stCondLst>
                            <p:childTnLst>
                              <p:par>
                                <p:cTn id="67" presetID="26" presetClass="emph" presetSubtype="0" fill="hold" grpId="1" nodeType="clickEffect">
                                  <p:stCondLst>
                                    <p:cond delay="0"/>
                                  </p:stCondLst>
                                  <p:childTnLst>
                                    <p:animEffect transition="out" filter="fade">
                                      <p:cBhvr>
                                        <p:cTn id="68" dur="2000" tmFilter="0, 0; .2, .5; .8, .5; 1, 0"/>
                                        <p:tgtEl>
                                          <p:spTgt spid="31"/>
                                        </p:tgtEl>
                                      </p:cBhvr>
                                    </p:animEffect>
                                    <p:animScale>
                                      <p:cBhvr>
                                        <p:cTn id="69" dur="1000" autoRev="1" fill="hold"/>
                                        <p:tgtEl>
                                          <p:spTgt spid="31"/>
                                        </p:tgtEl>
                                      </p:cBhvr>
                                      <p:by x="105000" y="105000"/>
                                    </p:animScale>
                                  </p:childTnLst>
                                </p:cTn>
                              </p:par>
                            </p:childTnLst>
                          </p:cTn>
                        </p:par>
                      </p:childTnLst>
                    </p:cTn>
                  </p:par>
                  <p:par>
                    <p:cTn id="70" fill="hold">
                      <p:stCondLst>
                        <p:cond delay="indefinite"/>
                      </p:stCondLst>
                      <p:childTnLst>
                        <p:par>
                          <p:cTn id="71" fill="hold">
                            <p:stCondLst>
                              <p:cond delay="0"/>
                            </p:stCondLst>
                            <p:childTnLst>
                              <p:par>
                                <p:cTn id="72" presetID="26" presetClass="emph" presetSubtype="0" fill="hold" grpId="1" nodeType="clickEffect">
                                  <p:stCondLst>
                                    <p:cond delay="0"/>
                                  </p:stCondLst>
                                  <p:childTnLst>
                                    <p:animEffect transition="out" filter="fade">
                                      <p:cBhvr>
                                        <p:cTn id="73" dur="2000" tmFilter="0, 0; .2, .5; .8, .5; 1, 0"/>
                                        <p:tgtEl>
                                          <p:spTgt spid="32"/>
                                        </p:tgtEl>
                                      </p:cBhvr>
                                    </p:animEffect>
                                    <p:animScale>
                                      <p:cBhvr>
                                        <p:cTn id="74" dur="1000" autoRev="1" fill="hold"/>
                                        <p:tgtEl>
                                          <p:spTgt spid="32"/>
                                        </p:tgtEl>
                                      </p:cBhvr>
                                      <p:by x="105000" y="105000"/>
                                    </p:animScale>
                                  </p:childTnLst>
                                </p:cTn>
                              </p:par>
                              <p:par>
                                <p:cTn id="75" presetID="26" presetClass="emph" presetSubtype="0" fill="hold" grpId="1" nodeType="withEffect">
                                  <p:stCondLst>
                                    <p:cond delay="0"/>
                                  </p:stCondLst>
                                  <p:childTnLst>
                                    <p:animEffect transition="out" filter="fade">
                                      <p:cBhvr>
                                        <p:cTn id="76" dur="2000" tmFilter="0, 0; .2, .5; .8, .5; 1, 0"/>
                                        <p:tgtEl>
                                          <p:spTgt spid="33"/>
                                        </p:tgtEl>
                                      </p:cBhvr>
                                    </p:animEffect>
                                    <p:animScale>
                                      <p:cBhvr>
                                        <p:cTn id="77" dur="1000" autoRev="1" fill="hold"/>
                                        <p:tgtEl>
                                          <p:spTgt spid="33"/>
                                        </p:tgtEl>
                                      </p:cBhvr>
                                      <p:by x="105000" y="105000"/>
                                    </p:animScale>
                                  </p:childTnLst>
                                </p:cTn>
                              </p:par>
                            </p:childTnLst>
                          </p:cTn>
                        </p:par>
                      </p:childTnLst>
                    </p:cTn>
                  </p:par>
                  <p:par>
                    <p:cTn id="78" fill="hold">
                      <p:stCondLst>
                        <p:cond delay="indefinite"/>
                      </p:stCondLst>
                      <p:childTnLst>
                        <p:par>
                          <p:cTn id="79" fill="hold">
                            <p:stCondLst>
                              <p:cond delay="0"/>
                            </p:stCondLst>
                            <p:childTnLst>
                              <p:par>
                                <p:cTn id="80" presetID="26" presetClass="emph" presetSubtype="0" fill="hold" grpId="1" nodeType="clickEffect">
                                  <p:stCondLst>
                                    <p:cond delay="0"/>
                                  </p:stCondLst>
                                  <p:childTnLst>
                                    <p:animEffect transition="out" filter="fade">
                                      <p:cBhvr>
                                        <p:cTn id="81" dur="500" tmFilter="0, 0; .2, .5; .8, .5; 1, 0"/>
                                        <p:tgtEl>
                                          <p:spTgt spid="34"/>
                                        </p:tgtEl>
                                      </p:cBhvr>
                                    </p:animEffect>
                                    <p:animScale>
                                      <p:cBhvr>
                                        <p:cTn id="82" dur="250" autoRev="1" fill="hold"/>
                                        <p:tgtEl>
                                          <p:spTgt spid="3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animBg="1"/>
      <p:bldP spid="15" grpId="0"/>
      <p:bldP spid="22" grpId="0"/>
      <p:bldP spid="23" grpId="0"/>
      <p:bldP spid="30" grpId="0"/>
      <p:bldP spid="31" grpId="0" animBg="1"/>
      <p:bldP spid="31" grpId="1" animBg="1"/>
      <p:bldP spid="32" grpId="0" animBg="1"/>
      <p:bldP spid="32" grpId="1" animBg="1"/>
      <p:bldP spid="33" grpId="0" animBg="1"/>
      <p:bldP spid="33" grpId="1" animBg="1"/>
      <p:bldP spid="34" grpId="0" animBg="1"/>
      <p:bldP spid="34" grpId="1" animBg="1"/>
      <p:bldP spid="49" grpId="0" animBg="1"/>
    </p:bld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p:txBody>
          <a:bodyPr/>
          <a:lstStyle/>
          <a:p>
            <a:pPr eaLnBrk="1" hangingPunct="1"/>
            <a:r>
              <a:rPr lang="en-US" dirty="0" smtClean="0"/>
              <a:t>Business Modeling</a:t>
            </a:r>
            <a:endParaRPr lang="cs-CZ" dirty="0" smtClean="0"/>
          </a:p>
        </p:txBody>
      </p:sp>
      <p:sp>
        <p:nvSpPr>
          <p:cNvPr id="47107" name="Rectangle 3"/>
          <p:cNvSpPr>
            <a:spLocks noGrp="1" noChangeArrowheads="1"/>
          </p:cNvSpPr>
          <p:nvPr>
            <p:ph type="body" idx="1"/>
          </p:nvPr>
        </p:nvSpPr>
        <p:spPr>
          <a:xfrm>
            <a:off x="445620" y="1628800"/>
            <a:ext cx="8179468" cy="4640238"/>
          </a:xfrm>
        </p:spPr>
        <p:txBody>
          <a:bodyPr>
            <a:normAutofit/>
          </a:bodyPr>
          <a:lstStyle/>
          <a:p>
            <a:r>
              <a:rPr lang="en-US" b="1" dirty="0"/>
              <a:t>The main goal of the business process modeling is to provide common language for communities of software and business engineers</a:t>
            </a:r>
            <a:r>
              <a:rPr lang="en-US" b="1" dirty="0" smtClean="0"/>
              <a:t>.</a:t>
            </a:r>
          </a:p>
          <a:p>
            <a:pPr eaLnBrk="1" hangingPunct="1"/>
            <a:r>
              <a:rPr lang="en-US" b="1" dirty="0" smtClean="0"/>
              <a:t>Business Process Modeling</a:t>
            </a:r>
            <a:r>
              <a:rPr lang="en-US" dirty="0" smtClean="0"/>
              <a:t> (</a:t>
            </a:r>
            <a:r>
              <a:rPr lang="en-US" b="1" dirty="0" smtClean="0">
                <a:solidFill>
                  <a:schemeClr val="accent2"/>
                </a:solidFill>
              </a:rPr>
              <a:t>How</a:t>
            </a:r>
            <a:r>
              <a:rPr lang="en-US" b="1" dirty="0" smtClean="0"/>
              <a:t> </a:t>
            </a:r>
            <a:r>
              <a:rPr lang="en-US" dirty="0" smtClean="0"/>
              <a:t>&amp;</a:t>
            </a:r>
            <a:r>
              <a:rPr lang="en-US" b="1" dirty="0" smtClean="0"/>
              <a:t> </a:t>
            </a:r>
            <a:r>
              <a:rPr lang="en-US" b="1" dirty="0" smtClean="0">
                <a:solidFill>
                  <a:schemeClr val="hlink"/>
                </a:solidFill>
              </a:rPr>
              <a:t>When</a:t>
            </a:r>
            <a:r>
              <a:rPr lang="en-US" dirty="0" smtClean="0"/>
              <a:t>).  Business process is a set of one or more linked procedures or activities which collectively realize a business objective or policy goal.</a:t>
            </a:r>
            <a:endParaRPr lang="en-US" b="1" dirty="0" smtClean="0"/>
          </a:p>
          <a:p>
            <a:pPr eaLnBrk="1" hangingPunct="1"/>
            <a:r>
              <a:rPr lang="en-US" b="1" dirty="0" smtClean="0"/>
              <a:t>Domain Modeling </a:t>
            </a:r>
            <a:r>
              <a:rPr lang="en-US" dirty="0" smtClean="0"/>
              <a:t>(</a:t>
            </a:r>
            <a:r>
              <a:rPr lang="en-US" b="1" dirty="0" smtClean="0"/>
              <a:t>Who </a:t>
            </a:r>
            <a:r>
              <a:rPr lang="en-US" dirty="0" smtClean="0"/>
              <a:t>&amp;</a:t>
            </a:r>
            <a:r>
              <a:rPr lang="en-US" b="1" dirty="0" smtClean="0"/>
              <a:t> </a:t>
            </a:r>
            <a:r>
              <a:rPr lang="en-US" b="1" dirty="0" smtClean="0">
                <a:solidFill>
                  <a:schemeClr val="accent1"/>
                </a:solidFill>
              </a:rPr>
              <a:t>What</a:t>
            </a:r>
            <a:r>
              <a:rPr lang="en-US" dirty="0" smtClean="0"/>
              <a:t>)</a:t>
            </a:r>
            <a:r>
              <a:rPr lang="en-US" b="1" dirty="0" smtClean="0"/>
              <a:t> </a:t>
            </a:r>
            <a:r>
              <a:rPr lang="en-US" dirty="0" smtClean="0"/>
              <a:t>captures the most important objects in the context of the system.  The domain objects represent the entities that exist in environment in which the system works.</a:t>
            </a:r>
            <a:endParaRPr lang="cs-CZ" b="1" dirty="0" smtClean="0"/>
          </a:p>
        </p:txBody>
      </p:sp>
    </p:spTree>
    <p:extLst>
      <p:ext uri="{BB962C8B-B14F-4D97-AF65-F5344CB8AC3E}">
        <p14:creationId xmlns:p14="http://schemas.microsoft.com/office/powerpoint/2010/main" val="4166083945"/>
      </p:ext>
    </p:extLst>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p:txBody>
          <a:bodyPr/>
          <a:lstStyle/>
          <a:p>
            <a:pPr eaLnBrk="1" hangingPunct="1"/>
            <a:r>
              <a:rPr lang="en-US" sz="3200" dirty="0" smtClean="0"/>
              <a:t>About Methods for Business Modeling</a:t>
            </a:r>
            <a:endParaRPr lang="cs-CZ" sz="3200" dirty="0" smtClean="0"/>
          </a:p>
        </p:txBody>
      </p:sp>
      <p:sp>
        <p:nvSpPr>
          <p:cNvPr id="61443" name="Rectangle 3"/>
          <p:cNvSpPr>
            <a:spLocks noGrp="1" noChangeArrowheads="1"/>
          </p:cNvSpPr>
          <p:nvPr>
            <p:ph type="body" idx="1"/>
          </p:nvPr>
        </p:nvSpPr>
        <p:spPr>
          <a:xfrm>
            <a:off x="470540" y="1676401"/>
            <a:ext cx="8229307" cy="4848943"/>
          </a:xfrm>
        </p:spPr>
        <p:txBody>
          <a:bodyPr>
            <a:noAutofit/>
          </a:bodyPr>
          <a:lstStyle/>
          <a:p>
            <a:pPr marL="620713" eaLnBrk="1" hangingPunct="1">
              <a:lnSpc>
                <a:spcPct val="90000"/>
              </a:lnSpc>
            </a:pPr>
            <a:r>
              <a:rPr lang="cs-CZ" sz="2000" b="1" dirty="0" smtClean="0"/>
              <a:t>Method</a:t>
            </a:r>
            <a:r>
              <a:rPr lang="cs-CZ" sz="2000" dirty="0" smtClean="0"/>
              <a:t> is a well-considered (sophisticated) system of doing or arranging something.</a:t>
            </a:r>
            <a:endParaRPr lang="en-US" sz="2000" dirty="0" smtClean="0"/>
          </a:p>
          <a:p>
            <a:pPr marL="620713" eaLnBrk="1" hangingPunct="1">
              <a:lnSpc>
                <a:spcPct val="90000"/>
              </a:lnSpc>
            </a:pPr>
            <a:r>
              <a:rPr lang="en-US" sz="2000" b="1" dirty="0" smtClean="0"/>
              <a:t>Business Process</a:t>
            </a:r>
            <a:r>
              <a:rPr lang="en-US" sz="2000" dirty="0" smtClean="0"/>
              <a:t> is a set of one or more linked procedures or activities which collectively realize a business objective or policy goal, normally within the context of an organizational structure defining functional roles and relationships.</a:t>
            </a:r>
          </a:p>
          <a:p>
            <a:pPr marL="620713" eaLnBrk="1" hangingPunct="1">
              <a:lnSpc>
                <a:spcPct val="90000"/>
              </a:lnSpc>
            </a:pPr>
            <a:r>
              <a:rPr lang="en-US" sz="2000" b="1" dirty="0" smtClean="0"/>
              <a:t>Business Process Model</a:t>
            </a:r>
            <a:r>
              <a:rPr lang="en-US" sz="2000" dirty="0" smtClean="0"/>
              <a:t> is the representation of a business process in a form which supports automated manipulation, such as modeling or enactment.  The process definition consists of a network of activities and their relationships, criteria to indicate the start and termination of the process, and information about the individual activities, such as participants, associated data, etc.</a:t>
            </a:r>
          </a:p>
          <a:p>
            <a:pPr marL="620713" eaLnBrk="1" hangingPunct="1">
              <a:lnSpc>
                <a:spcPct val="90000"/>
              </a:lnSpc>
            </a:pPr>
            <a:r>
              <a:rPr lang="en-US" sz="2000" b="1" dirty="0" smtClean="0"/>
              <a:t>Workflow</a:t>
            </a:r>
            <a:r>
              <a:rPr lang="en-US" sz="2000" dirty="0" smtClean="0"/>
              <a:t> is the automation of a business process, in whole or part, during which documents, information or tasks are passed from one participant to another for action, according to a set of procedural rules.</a:t>
            </a:r>
          </a:p>
        </p:txBody>
      </p:sp>
    </p:spTree>
    <p:extLst>
      <p:ext uri="{BB962C8B-B14F-4D97-AF65-F5344CB8AC3E}">
        <p14:creationId xmlns:p14="http://schemas.microsoft.com/office/powerpoint/2010/main" val="3244792286"/>
      </p:ext>
    </p:extLst>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p:txBody>
          <a:bodyPr/>
          <a:lstStyle/>
          <a:p>
            <a:pPr eaLnBrk="1" hangingPunct="1"/>
            <a:r>
              <a:rPr lang="cs-CZ" dirty="0" err="1" smtClean="0"/>
              <a:t>Purpose</a:t>
            </a:r>
            <a:r>
              <a:rPr lang="cs-CZ" dirty="0" smtClean="0"/>
              <a:t> </a:t>
            </a:r>
            <a:r>
              <a:rPr lang="cs-CZ" dirty="0" err="1" smtClean="0"/>
              <a:t>of</a:t>
            </a:r>
            <a:r>
              <a:rPr lang="cs-CZ" dirty="0" smtClean="0"/>
              <a:t> Business Modeling</a:t>
            </a:r>
            <a:endParaRPr lang="en-US" dirty="0" smtClean="0"/>
          </a:p>
        </p:txBody>
      </p:sp>
      <p:sp>
        <p:nvSpPr>
          <p:cNvPr id="62467" name="Rectangle 3"/>
          <p:cNvSpPr>
            <a:spLocks noGrp="1" noChangeArrowheads="1"/>
          </p:cNvSpPr>
          <p:nvPr>
            <p:ph type="body" idx="1"/>
          </p:nvPr>
        </p:nvSpPr>
        <p:spPr/>
        <p:txBody>
          <a:bodyPr/>
          <a:lstStyle/>
          <a:p>
            <a:pPr eaLnBrk="1" hangingPunct="1">
              <a:lnSpc>
                <a:spcPct val="90000"/>
              </a:lnSpc>
            </a:pPr>
            <a:r>
              <a:rPr lang="cs-CZ" b="1" dirty="0" smtClean="0"/>
              <a:t>Business </a:t>
            </a:r>
            <a:r>
              <a:rPr lang="cs-CZ" b="1" dirty="0" err="1" smtClean="0"/>
              <a:t>Process</a:t>
            </a:r>
            <a:r>
              <a:rPr lang="cs-CZ" b="1" dirty="0" smtClean="0"/>
              <a:t> Re-</a:t>
            </a:r>
            <a:r>
              <a:rPr lang="cs-CZ" b="1" dirty="0" err="1" smtClean="0"/>
              <a:t>engineering</a:t>
            </a:r>
            <a:r>
              <a:rPr lang="cs-CZ" b="1" dirty="0" smtClean="0"/>
              <a:t> (BPR)</a:t>
            </a:r>
            <a:r>
              <a:rPr lang="cs-CZ" dirty="0" smtClean="0"/>
              <a:t> - </a:t>
            </a:r>
            <a:r>
              <a:rPr lang="cs-CZ" dirty="0" err="1" smtClean="0"/>
              <a:t>methods</a:t>
            </a:r>
            <a:r>
              <a:rPr lang="cs-CZ" dirty="0" smtClean="0"/>
              <a:t> </a:t>
            </a:r>
            <a:r>
              <a:rPr lang="cs-CZ" dirty="0" err="1" smtClean="0"/>
              <a:t>that</a:t>
            </a:r>
            <a:r>
              <a:rPr lang="cs-CZ" dirty="0" smtClean="0"/>
              <a:t> support </a:t>
            </a:r>
            <a:r>
              <a:rPr lang="cs-CZ" dirty="0" err="1" smtClean="0"/>
              <a:t>activities</a:t>
            </a:r>
            <a:r>
              <a:rPr lang="cs-CZ" dirty="0" smtClean="0"/>
              <a:t> </a:t>
            </a:r>
            <a:r>
              <a:rPr lang="en-US" dirty="0" smtClean="0"/>
              <a:t>by which an enterprise reexamines its goals and how it achieves them, followed by a disciplined approach of business process redesign.</a:t>
            </a:r>
            <a:endParaRPr lang="cs-CZ" dirty="0" smtClean="0"/>
          </a:p>
          <a:p>
            <a:pPr eaLnBrk="1" hangingPunct="1">
              <a:lnSpc>
                <a:spcPct val="90000"/>
              </a:lnSpc>
            </a:pPr>
            <a:r>
              <a:rPr lang="cs-CZ" b="1" dirty="0" err="1" smtClean="0"/>
              <a:t>Enterprise</a:t>
            </a:r>
            <a:r>
              <a:rPr lang="cs-CZ" b="1" dirty="0" smtClean="0"/>
              <a:t> </a:t>
            </a:r>
            <a:r>
              <a:rPr lang="cs-CZ" b="1" dirty="0" err="1" smtClean="0"/>
              <a:t>Resource</a:t>
            </a:r>
            <a:r>
              <a:rPr lang="cs-CZ" b="1" dirty="0" smtClean="0"/>
              <a:t> </a:t>
            </a:r>
            <a:r>
              <a:rPr lang="cs-CZ" b="1" dirty="0" err="1" smtClean="0"/>
              <a:t>Planning</a:t>
            </a:r>
            <a:r>
              <a:rPr lang="cs-CZ" b="1" dirty="0" smtClean="0"/>
              <a:t> (ERP)</a:t>
            </a:r>
            <a:r>
              <a:rPr lang="cs-CZ" dirty="0" smtClean="0"/>
              <a:t> - a</a:t>
            </a:r>
            <a:r>
              <a:rPr lang="en-US" dirty="0" smtClean="0"/>
              <a:t>n information system that integrates all manufacturing and related applications for an entire enterprise</a:t>
            </a:r>
            <a:r>
              <a:rPr lang="cs-CZ" dirty="0" smtClean="0"/>
              <a:t>.  Business modeling </a:t>
            </a:r>
            <a:r>
              <a:rPr lang="cs-CZ" dirty="0" err="1" smtClean="0"/>
              <a:t>is</a:t>
            </a:r>
            <a:r>
              <a:rPr lang="cs-CZ" dirty="0" smtClean="0"/>
              <a:t> </a:t>
            </a:r>
            <a:r>
              <a:rPr lang="cs-CZ" dirty="0" err="1" smtClean="0"/>
              <a:t>the</a:t>
            </a:r>
            <a:r>
              <a:rPr lang="cs-CZ" dirty="0" smtClean="0"/>
              <a:t> </a:t>
            </a:r>
            <a:r>
              <a:rPr lang="cs-CZ" dirty="0" err="1" smtClean="0"/>
              <a:t>first</a:t>
            </a:r>
            <a:r>
              <a:rPr lang="cs-CZ" dirty="0" smtClean="0"/>
              <a:t> step in </a:t>
            </a:r>
            <a:r>
              <a:rPr lang="cs-CZ" dirty="0" err="1" smtClean="0"/>
              <a:t>the</a:t>
            </a:r>
            <a:r>
              <a:rPr lang="cs-CZ" dirty="0" smtClean="0"/>
              <a:t> software </a:t>
            </a:r>
            <a:r>
              <a:rPr lang="cs-CZ" dirty="0" err="1" smtClean="0"/>
              <a:t>process</a:t>
            </a:r>
            <a:r>
              <a:rPr lang="cs-CZ" dirty="0" smtClean="0"/>
              <a:t> </a:t>
            </a:r>
            <a:r>
              <a:rPr lang="cs-CZ" dirty="0" err="1" smtClean="0"/>
              <a:t>of</a:t>
            </a:r>
            <a:r>
              <a:rPr lang="cs-CZ" dirty="0" smtClean="0"/>
              <a:t> </a:t>
            </a:r>
            <a:r>
              <a:rPr lang="cs-CZ" dirty="0" err="1" smtClean="0"/>
              <a:t>the</a:t>
            </a:r>
            <a:r>
              <a:rPr lang="cs-CZ" dirty="0" smtClean="0"/>
              <a:t> ERP </a:t>
            </a:r>
            <a:r>
              <a:rPr lang="cs-CZ" dirty="0" err="1" smtClean="0">
                <a:solidFill>
                  <a:srgbClr val="FF0000"/>
                </a:solidFill>
              </a:rPr>
              <a:t>implemenation</a:t>
            </a:r>
            <a:r>
              <a:rPr lang="cs-CZ" dirty="0" smtClean="0"/>
              <a:t>.</a:t>
            </a:r>
          </a:p>
          <a:p>
            <a:pPr eaLnBrk="1" hangingPunct="1">
              <a:lnSpc>
                <a:spcPct val="90000"/>
              </a:lnSpc>
            </a:pPr>
            <a:r>
              <a:rPr lang="cs-CZ" b="1" dirty="0" err="1" smtClean="0"/>
              <a:t>Workflow</a:t>
            </a:r>
            <a:r>
              <a:rPr lang="cs-CZ" b="1" dirty="0" smtClean="0"/>
              <a:t> Management (WFM)</a:t>
            </a:r>
            <a:r>
              <a:rPr lang="cs-CZ" dirty="0" smtClean="0"/>
              <a:t> – </a:t>
            </a:r>
            <a:r>
              <a:rPr lang="cs-CZ" dirty="0" err="1" smtClean="0"/>
              <a:t>generic</a:t>
            </a:r>
            <a:r>
              <a:rPr lang="cs-CZ" dirty="0" smtClean="0"/>
              <a:t> software </a:t>
            </a:r>
            <a:r>
              <a:rPr lang="en-US" dirty="0" smtClean="0"/>
              <a:t>system</a:t>
            </a:r>
            <a:r>
              <a:rPr lang="cs-CZ" dirty="0" smtClean="0"/>
              <a:t>s </a:t>
            </a:r>
            <a:r>
              <a:rPr lang="cs-CZ" dirty="0" err="1" smtClean="0"/>
              <a:t>used</a:t>
            </a:r>
            <a:r>
              <a:rPr lang="cs-CZ" dirty="0" smtClean="0"/>
              <a:t> </a:t>
            </a:r>
            <a:r>
              <a:rPr lang="cs-CZ" dirty="0" err="1" smtClean="0"/>
              <a:t>for</a:t>
            </a:r>
            <a:r>
              <a:rPr lang="cs-CZ" dirty="0" smtClean="0"/>
              <a:t> </a:t>
            </a:r>
            <a:r>
              <a:rPr lang="cs-CZ" dirty="0" err="1" smtClean="0"/>
              <a:t>definition</a:t>
            </a:r>
            <a:r>
              <a:rPr lang="cs-CZ" dirty="0" smtClean="0"/>
              <a:t>, management, </a:t>
            </a:r>
            <a:r>
              <a:rPr lang="cs-CZ" dirty="0" err="1" smtClean="0"/>
              <a:t>enactment</a:t>
            </a:r>
            <a:r>
              <a:rPr lang="cs-CZ" dirty="0" smtClean="0"/>
              <a:t> and </a:t>
            </a:r>
            <a:r>
              <a:rPr lang="cs-CZ" dirty="0" err="1" smtClean="0"/>
              <a:t>control</a:t>
            </a:r>
            <a:r>
              <a:rPr lang="cs-CZ" dirty="0" smtClean="0"/>
              <a:t> </a:t>
            </a:r>
            <a:r>
              <a:rPr lang="cs-CZ" dirty="0" err="1" smtClean="0"/>
              <a:t>of</a:t>
            </a:r>
            <a:r>
              <a:rPr lang="cs-CZ" dirty="0" smtClean="0"/>
              <a:t> business </a:t>
            </a:r>
            <a:r>
              <a:rPr lang="cs-CZ" dirty="0" err="1" smtClean="0"/>
              <a:t>processes</a:t>
            </a:r>
            <a:r>
              <a:rPr lang="cs-CZ" dirty="0" smtClean="0"/>
              <a:t>.</a:t>
            </a:r>
            <a:r>
              <a:rPr lang="en-US" dirty="0" smtClean="0"/>
              <a:t> </a:t>
            </a:r>
          </a:p>
        </p:txBody>
      </p:sp>
    </p:spTree>
    <p:extLst>
      <p:ext uri="{BB962C8B-B14F-4D97-AF65-F5344CB8AC3E}">
        <p14:creationId xmlns:p14="http://schemas.microsoft.com/office/powerpoint/2010/main" val="262718721"/>
      </p:ext>
    </p:extLst>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4"/>
          <p:cNvSpPr>
            <a:spLocks noGrp="1" noChangeArrowheads="1"/>
          </p:cNvSpPr>
          <p:nvPr>
            <p:ph type="title"/>
          </p:nvPr>
        </p:nvSpPr>
        <p:spPr/>
        <p:txBody>
          <a:bodyPr/>
          <a:lstStyle/>
          <a:p>
            <a:pPr eaLnBrk="1" hangingPunct="1"/>
            <a:r>
              <a:rPr lang="cs-CZ" dirty="0" smtClean="0"/>
              <a:t>Ontology </a:t>
            </a:r>
            <a:r>
              <a:rPr lang="cs-CZ" dirty="0" err="1" smtClean="0"/>
              <a:t>of</a:t>
            </a:r>
            <a:r>
              <a:rPr lang="cs-CZ" dirty="0" smtClean="0"/>
              <a:t> </a:t>
            </a:r>
            <a:r>
              <a:rPr lang="cs-CZ" dirty="0" err="1" smtClean="0"/>
              <a:t>Process</a:t>
            </a:r>
            <a:r>
              <a:rPr lang="cs-CZ" dirty="0" smtClean="0"/>
              <a:t> </a:t>
            </a:r>
            <a:r>
              <a:rPr lang="cs-CZ" dirty="0" err="1" smtClean="0"/>
              <a:t>Engineering</a:t>
            </a:r>
            <a:endParaRPr lang="en-US" dirty="0" smtClean="0"/>
          </a:p>
        </p:txBody>
      </p:sp>
      <p:sp>
        <p:nvSpPr>
          <p:cNvPr id="63491" name="AutoShape 7"/>
          <p:cNvSpPr>
            <a:spLocks noChangeAspect="1" noChangeArrowheads="1"/>
          </p:cNvSpPr>
          <p:nvPr/>
        </p:nvSpPr>
        <p:spPr bwMode="auto">
          <a:xfrm>
            <a:off x="863389" y="1444625"/>
            <a:ext cx="7505175" cy="463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cs-CZ"/>
          </a:p>
        </p:txBody>
      </p:sp>
      <p:sp>
        <p:nvSpPr>
          <p:cNvPr id="63492" name="Text Box 8"/>
          <p:cNvSpPr txBox="1">
            <a:spLocks noChangeArrowheads="1"/>
          </p:cNvSpPr>
          <p:nvPr/>
        </p:nvSpPr>
        <p:spPr bwMode="auto">
          <a:xfrm>
            <a:off x="6934958" y="3019425"/>
            <a:ext cx="621522" cy="344488"/>
          </a:xfrm>
          <a:prstGeom prst="rect">
            <a:avLst/>
          </a:prstGeom>
          <a:solidFill>
            <a:srgbClr val="FFFFFF"/>
          </a:solidFill>
          <a:ln>
            <a:noFill/>
          </a:ln>
          <a:extLst>
            <a:ext uri="{91240B29-F687-4F45-9708-019B960494DF}">
              <a14:hiddenLine xmlns:a14="http://schemas.microsoft.com/office/drawing/2010/main" w="12700" algn="ctr">
                <a:solidFill>
                  <a:srgbClr val="000000"/>
                </a:solidFill>
                <a:miter lim="800000"/>
                <a:headEnd/>
                <a:tailEnd/>
              </a14:hiddenLine>
            </a:ext>
          </a:extLst>
        </p:spPr>
        <p:txBody>
          <a:bodyPr/>
          <a:lstStyle>
            <a:lvl1pPr eaLnBrk="0" hangingPunct="0">
              <a:defRPr sz="3200">
                <a:solidFill>
                  <a:schemeClr val="tx1"/>
                </a:solidFill>
                <a:latin typeface="Arial" pitchFamily="34" charset="0"/>
              </a:defRPr>
            </a:lvl1pPr>
            <a:lvl2pPr marL="742950" indent="-285750" eaLnBrk="0" hangingPunct="0">
              <a:defRPr sz="3200">
                <a:solidFill>
                  <a:schemeClr val="tx1"/>
                </a:solidFill>
                <a:latin typeface="Arial" pitchFamily="34" charset="0"/>
              </a:defRPr>
            </a:lvl2pPr>
            <a:lvl3pPr marL="1143000" indent="-228600" eaLnBrk="0" hangingPunct="0">
              <a:defRPr sz="3200">
                <a:solidFill>
                  <a:schemeClr val="tx1"/>
                </a:solidFill>
                <a:latin typeface="Arial" pitchFamily="34" charset="0"/>
              </a:defRPr>
            </a:lvl3pPr>
            <a:lvl4pPr marL="1600200" indent="-228600" eaLnBrk="0" hangingPunct="0">
              <a:defRPr sz="3200">
                <a:solidFill>
                  <a:schemeClr val="tx1"/>
                </a:solidFill>
                <a:latin typeface="Arial" pitchFamily="34" charset="0"/>
              </a:defRPr>
            </a:lvl4pPr>
            <a:lvl5pPr marL="2057400" indent="-228600" eaLnBrk="0" hangingPunct="0">
              <a:defRPr sz="3200">
                <a:solidFill>
                  <a:schemeClr val="tx1"/>
                </a:solidFill>
                <a:latin typeface="Arial" pitchFamily="34" charset="0"/>
              </a:defRPr>
            </a:lvl5pPr>
            <a:lvl6pPr marL="2514600" indent="-228600" eaLnBrk="0" fontAlgn="base" hangingPunct="0">
              <a:spcBef>
                <a:spcPct val="0"/>
              </a:spcBef>
              <a:spcAft>
                <a:spcPct val="0"/>
              </a:spcAft>
              <a:defRPr sz="3200">
                <a:solidFill>
                  <a:schemeClr val="tx1"/>
                </a:solidFill>
                <a:latin typeface="Arial" pitchFamily="34" charset="0"/>
              </a:defRPr>
            </a:lvl6pPr>
            <a:lvl7pPr marL="2971800" indent="-228600" eaLnBrk="0" fontAlgn="base" hangingPunct="0">
              <a:spcBef>
                <a:spcPct val="0"/>
              </a:spcBef>
              <a:spcAft>
                <a:spcPct val="0"/>
              </a:spcAft>
              <a:defRPr sz="3200">
                <a:solidFill>
                  <a:schemeClr val="tx1"/>
                </a:solidFill>
                <a:latin typeface="Arial" pitchFamily="34" charset="0"/>
              </a:defRPr>
            </a:lvl7pPr>
            <a:lvl8pPr marL="3429000" indent="-228600" eaLnBrk="0" fontAlgn="base" hangingPunct="0">
              <a:spcBef>
                <a:spcPct val="0"/>
              </a:spcBef>
              <a:spcAft>
                <a:spcPct val="0"/>
              </a:spcAft>
              <a:defRPr sz="3200">
                <a:solidFill>
                  <a:schemeClr val="tx1"/>
                </a:solidFill>
                <a:latin typeface="Arial" pitchFamily="34" charset="0"/>
              </a:defRPr>
            </a:lvl8pPr>
            <a:lvl9pPr marL="3886200" indent="-228600" eaLnBrk="0" fontAlgn="base" hangingPunct="0">
              <a:spcBef>
                <a:spcPct val="0"/>
              </a:spcBef>
              <a:spcAft>
                <a:spcPct val="0"/>
              </a:spcAft>
              <a:defRPr sz="3200">
                <a:solidFill>
                  <a:schemeClr val="tx1"/>
                </a:solidFill>
                <a:latin typeface="Arial" pitchFamily="34" charset="0"/>
              </a:defRPr>
            </a:lvl9pPr>
          </a:lstStyle>
          <a:p>
            <a:pPr>
              <a:spcBef>
                <a:spcPct val="20000"/>
              </a:spcBef>
              <a:buClr>
                <a:schemeClr val="bg2"/>
              </a:buClr>
              <a:buFont typeface="Wingdings" pitchFamily="2" charset="2"/>
              <a:buNone/>
            </a:pPr>
            <a:r>
              <a:rPr lang="cs-CZ" sz="1200"/>
              <a:t>via</a:t>
            </a:r>
            <a:endParaRPr lang="en-US" sz="2400" b="1"/>
          </a:p>
        </p:txBody>
      </p:sp>
      <p:sp>
        <p:nvSpPr>
          <p:cNvPr id="63493" name="Text Box 9"/>
          <p:cNvSpPr txBox="1">
            <a:spLocks noChangeArrowheads="1"/>
          </p:cNvSpPr>
          <p:nvPr/>
        </p:nvSpPr>
        <p:spPr bwMode="auto">
          <a:xfrm>
            <a:off x="4017908" y="5337176"/>
            <a:ext cx="1530352" cy="295275"/>
          </a:xfrm>
          <a:prstGeom prst="rect">
            <a:avLst/>
          </a:prstGeom>
          <a:solidFill>
            <a:srgbClr val="FFFFFF"/>
          </a:solidFill>
          <a:ln>
            <a:noFill/>
          </a:ln>
          <a:extLst>
            <a:ext uri="{91240B29-F687-4F45-9708-019B960494DF}">
              <a14:hiddenLine xmlns:a14="http://schemas.microsoft.com/office/drawing/2010/main" w="12700" algn="ctr">
                <a:solidFill>
                  <a:srgbClr val="000000"/>
                </a:solidFill>
                <a:miter lim="800000"/>
                <a:headEnd/>
                <a:tailEnd/>
              </a14:hiddenLine>
            </a:ext>
          </a:extLst>
        </p:spPr>
        <p:txBody>
          <a:bodyPr/>
          <a:lstStyle>
            <a:lvl1pPr eaLnBrk="0" hangingPunct="0">
              <a:defRPr sz="3200">
                <a:solidFill>
                  <a:schemeClr val="tx1"/>
                </a:solidFill>
                <a:latin typeface="Arial" pitchFamily="34" charset="0"/>
              </a:defRPr>
            </a:lvl1pPr>
            <a:lvl2pPr marL="742950" indent="-285750" eaLnBrk="0" hangingPunct="0">
              <a:defRPr sz="3200">
                <a:solidFill>
                  <a:schemeClr val="tx1"/>
                </a:solidFill>
                <a:latin typeface="Arial" pitchFamily="34" charset="0"/>
              </a:defRPr>
            </a:lvl2pPr>
            <a:lvl3pPr marL="1143000" indent="-228600" eaLnBrk="0" hangingPunct="0">
              <a:defRPr sz="3200">
                <a:solidFill>
                  <a:schemeClr val="tx1"/>
                </a:solidFill>
                <a:latin typeface="Arial" pitchFamily="34" charset="0"/>
              </a:defRPr>
            </a:lvl3pPr>
            <a:lvl4pPr marL="1600200" indent="-228600" eaLnBrk="0" hangingPunct="0">
              <a:defRPr sz="3200">
                <a:solidFill>
                  <a:schemeClr val="tx1"/>
                </a:solidFill>
                <a:latin typeface="Arial" pitchFamily="34" charset="0"/>
              </a:defRPr>
            </a:lvl4pPr>
            <a:lvl5pPr marL="2057400" indent="-228600" eaLnBrk="0" hangingPunct="0">
              <a:defRPr sz="3200">
                <a:solidFill>
                  <a:schemeClr val="tx1"/>
                </a:solidFill>
                <a:latin typeface="Arial" pitchFamily="34" charset="0"/>
              </a:defRPr>
            </a:lvl5pPr>
            <a:lvl6pPr marL="2514600" indent="-228600" eaLnBrk="0" fontAlgn="base" hangingPunct="0">
              <a:spcBef>
                <a:spcPct val="0"/>
              </a:spcBef>
              <a:spcAft>
                <a:spcPct val="0"/>
              </a:spcAft>
              <a:defRPr sz="3200">
                <a:solidFill>
                  <a:schemeClr val="tx1"/>
                </a:solidFill>
                <a:latin typeface="Arial" pitchFamily="34" charset="0"/>
              </a:defRPr>
            </a:lvl6pPr>
            <a:lvl7pPr marL="2971800" indent="-228600" eaLnBrk="0" fontAlgn="base" hangingPunct="0">
              <a:spcBef>
                <a:spcPct val="0"/>
              </a:spcBef>
              <a:spcAft>
                <a:spcPct val="0"/>
              </a:spcAft>
              <a:defRPr sz="3200">
                <a:solidFill>
                  <a:schemeClr val="tx1"/>
                </a:solidFill>
                <a:latin typeface="Arial" pitchFamily="34" charset="0"/>
              </a:defRPr>
            </a:lvl7pPr>
            <a:lvl8pPr marL="3429000" indent="-228600" eaLnBrk="0" fontAlgn="base" hangingPunct="0">
              <a:spcBef>
                <a:spcPct val="0"/>
              </a:spcBef>
              <a:spcAft>
                <a:spcPct val="0"/>
              </a:spcAft>
              <a:defRPr sz="3200">
                <a:solidFill>
                  <a:schemeClr val="tx1"/>
                </a:solidFill>
                <a:latin typeface="Arial" pitchFamily="34" charset="0"/>
              </a:defRPr>
            </a:lvl8pPr>
            <a:lvl9pPr marL="3886200" indent="-228600" eaLnBrk="0" fontAlgn="base" hangingPunct="0">
              <a:spcBef>
                <a:spcPct val="0"/>
              </a:spcBef>
              <a:spcAft>
                <a:spcPct val="0"/>
              </a:spcAft>
              <a:defRPr sz="3200">
                <a:solidFill>
                  <a:schemeClr val="tx1"/>
                </a:solidFill>
                <a:latin typeface="Arial" pitchFamily="34" charset="0"/>
              </a:defRPr>
            </a:lvl9pPr>
          </a:lstStyle>
          <a:p>
            <a:pPr>
              <a:spcBef>
                <a:spcPct val="20000"/>
              </a:spcBef>
              <a:buClr>
                <a:schemeClr val="bg2"/>
              </a:buClr>
              <a:buFont typeface="Wingdings" pitchFamily="2" charset="2"/>
              <a:buNone/>
            </a:pPr>
            <a:r>
              <a:rPr lang="cs-CZ" sz="1200"/>
              <a:t>are mapped on</a:t>
            </a:r>
            <a:endParaRPr lang="en-US" sz="2400" b="1"/>
          </a:p>
        </p:txBody>
      </p:sp>
      <p:sp>
        <p:nvSpPr>
          <p:cNvPr id="63494" name="Text Box 10"/>
          <p:cNvSpPr txBox="1">
            <a:spLocks noChangeArrowheads="1"/>
          </p:cNvSpPr>
          <p:nvPr/>
        </p:nvSpPr>
        <p:spPr bwMode="auto">
          <a:xfrm>
            <a:off x="4783084" y="4252913"/>
            <a:ext cx="2055128" cy="341312"/>
          </a:xfrm>
          <a:prstGeom prst="rect">
            <a:avLst/>
          </a:prstGeom>
          <a:solidFill>
            <a:srgbClr val="FFFFFF"/>
          </a:solidFill>
          <a:ln>
            <a:noFill/>
          </a:ln>
          <a:extLst>
            <a:ext uri="{91240B29-F687-4F45-9708-019B960494DF}">
              <a14:hiddenLine xmlns:a14="http://schemas.microsoft.com/office/drawing/2010/main" w="12700" algn="ctr">
                <a:solidFill>
                  <a:srgbClr val="000000"/>
                </a:solidFill>
                <a:miter lim="800000"/>
                <a:headEnd/>
                <a:tailEnd/>
              </a14:hiddenLine>
            </a:ext>
          </a:extLst>
        </p:spPr>
        <p:txBody>
          <a:bodyPr/>
          <a:lstStyle>
            <a:lvl1pPr eaLnBrk="0" hangingPunct="0">
              <a:defRPr sz="3200">
                <a:solidFill>
                  <a:schemeClr val="tx1"/>
                </a:solidFill>
                <a:latin typeface="Arial" pitchFamily="34" charset="0"/>
              </a:defRPr>
            </a:lvl1pPr>
            <a:lvl2pPr marL="742950" indent="-285750" eaLnBrk="0" hangingPunct="0">
              <a:defRPr sz="3200">
                <a:solidFill>
                  <a:schemeClr val="tx1"/>
                </a:solidFill>
                <a:latin typeface="Arial" pitchFamily="34" charset="0"/>
              </a:defRPr>
            </a:lvl2pPr>
            <a:lvl3pPr marL="1143000" indent="-228600" eaLnBrk="0" hangingPunct="0">
              <a:defRPr sz="3200">
                <a:solidFill>
                  <a:schemeClr val="tx1"/>
                </a:solidFill>
                <a:latin typeface="Arial" pitchFamily="34" charset="0"/>
              </a:defRPr>
            </a:lvl3pPr>
            <a:lvl4pPr marL="1600200" indent="-228600" eaLnBrk="0" hangingPunct="0">
              <a:defRPr sz="3200">
                <a:solidFill>
                  <a:schemeClr val="tx1"/>
                </a:solidFill>
                <a:latin typeface="Arial" pitchFamily="34" charset="0"/>
              </a:defRPr>
            </a:lvl4pPr>
            <a:lvl5pPr marL="2057400" indent="-228600" eaLnBrk="0" hangingPunct="0">
              <a:defRPr sz="3200">
                <a:solidFill>
                  <a:schemeClr val="tx1"/>
                </a:solidFill>
                <a:latin typeface="Arial" pitchFamily="34" charset="0"/>
              </a:defRPr>
            </a:lvl5pPr>
            <a:lvl6pPr marL="2514600" indent="-228600" eaLnBrk="0" fontAlgn="base" hangingPunct="0">
              <a:spcBef>
                <a:spcPct val="0"/>
              </a:spcBef>
              <a:spcAft>
                <a:spcPct val="0"/>
              </a:spcAft>
              <a:defRPr sz="3200">
                <a:solidFill>
                  <a:schemeClr val="tx1"/>
                </a:solidFill>
                <a:latin typeface="Arial" pitchFamily="34" charset="0"/>
              </a:defRPr>
            </a:lvl6pPr>
            <a:lvl7pPr marL="2971800" indent="-228600" eaLnBrk="0" fontAlgn="base" hangingPunct="0">
              <a:spcBef>
                <a:spcPct val="0"/>
              </a:spcBef>
              <a:spcAft>
                <a:spcPct val="0"/>
              </a:spcAft>
              <a:defRPr sz="3200">
                <a:solidFill>
                  <a:schemeClr val="tx1"/>
                </a:solidFill>
                <a:latin typeface="Arial" pitchFamily="34" charset="0"/>
              </a:defRPr>
            </a:lvl7pPr>
            <a:lvl8pPr marL="3429000" indent="-228600" eaLnBrk="0" fontAlgn="base" hangingPunct="0">
              <a:spcBef>
                <a:spcPct val="0"/>
              </a:spcBef>
              <a:spcAft>
                <a:spcPct val="0"/>
              </a:spcAft>
              <a:defRPr sz="3200">
                <a:solidFill>
                  <a:schemeClr val="tx1"/>
                </a:solidFill>
                <a:latin typeface="Arial" pitchFamily="34" charset="0"/>
              </a:defRPr>
            </a:lvl8pPr>
            <a:lvl9pPr marL="3886200" indent="-228600" eaLnBrk="0" fontAlgn="base" hangingPunct="0">
              <a:spcBef>
                <a:spcPct val="0"/>
              </a:spcBef>
              <a:spcAft>
                <a:spcPct val="0"/>
              </a:spcAft>
              <a:defRPr sz="3200">
                <a:solidFill>
                  <a:schemeClr val="tx1"/>
                </a:solidFill>
                <a:latin typeface="Arial" pitchFamily="34" charset="0"/>
              </a:defRPr>
            </a:lvl9pPr>
          </a:lstStyle>
          <a:p>
            <a:pPr algn="r">
              <a:spcBef>
                <a:spcPct val="20000"/>
              </a:spcBef>
              <a:buClr>
                <a:schemeClr val="bg2"/>
              </a:buClr>
              <a:buFont typeface="Wingdings" pitchFamily="2" charset="2"/>
              <a:buNone/>
            </a:pPr>
            <a:r>
              <a:rPr lang="cs-CZ" sz="1200"/>
              <a:t>include one or more</a:t>
            </a:r>
            <a:endParaRPr lang="en-US" sz="2400" b="1"/>
          </a:p>
        </p:txBody>
      </p:sp>
      <p:sp>
        <p:nvSpPr>
          <p:cNvPr id="63495" name="Text Box 11"/>
          <p:cNvSpPr txBox="1">
            <a:spLocks noChangeArrowheads="1"/>
          </p:cNvSpPr>
          <p:nvPr/>
        </p:nvSpPr>
        <p:spPr bwMode="auto">
          <a:xfrm>
            <a:off x="1914406" y="2085975"/>
            <a:ext cx="1435072" cy="342900"/>
          </a:xfrm>
          <a:prstGeom prst="rect">
            <a:avLst/>
          </a:prstGeom>
          <a:solidFill>
            <a:srgbClr val="FFFFFF"/>
          </a:solidFill>
          <a:ln>
            <a:noFill/>
          </a:ln>
          <a:extLst>
            <a:ext uri="{91240B29-F687-4F45-9708-019B960494DF}">
              <a14:hiddenLine xmlns:a14="http://schemas.microsoft.com/office/drawing/2010/main" w="12700" algn="ctr">
                <a:solidFill>
                  <a:srgbClr val="000000"/>
                </a:solidFill>
                <a:miter lim="800000"/>
                <a:headEnd/>
                <a:tailEnd/>
              </a14:hiddenLine>
            </a:ext>
          </a:extLst>
        </p:spPr>
        <p:txBody>
          <a:bodyPr/>
          <a:lstStyle>
            <a:lvl1pPr eaLnBrk="0" hangingPunct="0">
              <a:defRPr sz="3200">
                <a:solidFill>
                  <a:schemeClr val="tx1"/>
                </a:solidFill>
                <a:latin typeface="Arial" pitchFamily="34" charset="0"/>
              </a:defRPr>
            </a:lvl1pPr>
            <a:lvl2pPr marL="742950" indent="-285750" eaLnBrk="0" hangingPunct="0">
              <a:defRPr sz="3200">
                <a:solidFill>
                  <a:schemeClr val="tx1"/>
                </a:solidFill>
                <a:latin typeface="Arial" pitchFamily="34" charset="0"/>
              </a:defRPr>
            </a:lvl2pPr>
            <a:lvl3pPr marL="1143000" indent="-228600" eaLnBrk="0" hangingPunct="0">
              <a:defRPr sz="3200">
                <a:solidFill>
                  <a:schemeClr val="tx1"/>
                </a:solidFill>
                <a:latin typeface="Arial" pitchFamily="34" charset="0"/>
              </a:defRPr>
            </a:lvl3pPr>
            <a:lvl4pPr marL="1600200" indent="-228600" eaLnBrk="0" hangingPunct="0">
              <a:defRPr sz="3200">
                <a:solidFill>
                  <a:schemeClr val="tx1"/>
                </a:solidFill>
                <a:latin typeface="Arial" pitchFamily="34" charset="0"/>
              </a:defRPr>
            </a:lvl4pPr>
            <a:lvl5pPr marL="2057400" indent="-228600" eaLnBrk="0" hangingPunct="0">
              <a:defRPr sz="3200">
                <a:solidFill>
                  <a:schemeClr val="tx1"/>
                </a:solidFill>
                <a:latin typeface="Arial" pitchFamily="34" charset="0"/>
              </a:defRPr>
            </a:lvl5pPr>
            <a:lvl6pPr marL="2514600" indent="-228600" eaLnBrk="0" fontAlgn="base" hangingPunct="0">
              <a:spcBef>
                <a:spcPct val="0"/>
              </a:spcBef>
              <a:spcAft>
                <a:spcPct val="0"/>
              </a:spcAft>
              <a:defRPr sz="3200">
                <a:solidFill>
                  <a:schemeClr val="tx1"/>
                </a:solidFill>
                <a:latin typeface="Arial" pitchFamily="34" charset="0"/>
              </a:defRPr>
            </a:lvl6pPr>
            <a:lvl7pPr marL="2971800" indent="-228600" eaLnBrk="0" fontAlgn="base" hangingPunct="0">
              <a:spcBef>
                <a:spcPct val="0"/>
              </a:spcBef>
              <a:spcAft>
                <a:spcPct val="0"/>
              </a:spcAft>
              <a:defRPr sz="3200">
                <a:solidFill>
                  <a:schemeClr val="tx1"/>
                </a:solidFill>
                <a:latin typeface="Arial" pitchFamily="34" charset="0"/>
              </a:defRPr>
            </a:lvl7pPr>
            <a:lvl8pPr marL="3429000" indent="-228600" eaLnBrk="0" fontAlgn="base" hangingPunct="0">
              <a:spcBef>
                <a:spcPct val="0"/>
              </a:spcBef>
              <a:spcAft>
                <a:spcPct val="0"/>
              </a:spcAft>
              <a:defRPr sz="3200">
                <a:solidFill>
                  <a:schemeClr val="tx1"/>
                </a:solidFill>
                <a:latin typeface="Arial" pitchFamily="34" charset="0"/>
              </a:defRPr>
            </a:lvl8pPr>
            <a:lvl9pPr marL="3886200" indent="-228600" eaLnBrk="0" fontAlgn="base" hangingPunct="0">
              <a:spcBef>
                <a:spcPct val="0"/>
              </a:spcBef>
              <a:spcAft>
                <a:spcPct val="0"/>
              </a:spcAft>
              <a:defRPr sz="3200">
                <a:solidFill>
                  <a:schemeClr val="tx1"/>
                </a:solidFill>
                <a:latin typeface="Arial" pitchFamily="34" charset="0"/>
              </a:defRPr>
            </a:lvl9pPr>
          </a:lstStyle>
          <a:p>
            <a:pPr>
              <a:spcBef>
                <a:spcPct val="20000"/>
              </a:spcBef>
              <a:buClr>
                <a:schemeClr val="bg2"/>
              </a:buClr>
              <a:buFont typeface="Wingdings" pitchFamily="2" charset="2"/>
              <a:buNone/>
            </a:pPr>
            <a:r>
              <a:rPr lang="cs-CZ" sz="1200"/>
              <a:t>is defined in a </a:t>
            </a:r>
            <a:endParaRPr lang="en-US" sz="2400" b="1"/>
          </a:p>
        </p:txBody>
      </p:sp>
      <p:sp>
        <p:nvSpPr>
          <p:cNvPr id="63496" name="Text Box 12"/>
          <p:cNvSpPr txBox="1">
            <a:spLocks noChangeArrowheads="1"/>
          </p:cNvSpPr>
          <p:nvPr/>
        </p:nvSpPr>
        <p:spPr bwMode="auto">
          <a:xfrm>
            <a:off x="3971001" y="4695826"/>
            <a:ext cx="1767820" cy="492125"/>
          </a:xfrm>
          <a:prstGeom prst="rect">
            <a:avLst/>
          </a:prstGeom>
          <a:solidFill>
            <a:srgbClr val="FFFFFF"/>
          </a:solidFill>
          <a:ln>
            <a:noFill/>
          </a:ln>
          <a:extLst>
            <a:ext uri="{91240B29-F687-4F45-9708-019B960494DF}">
              <a14:hiddenLine xmlns:a14="http://schemas.microsoft.com/office/drawing/2010/main" w="12700" algn="ctr">
                <a:solidFill>
                  <a:srgbClr val="000000"/>
                </a:solidFill>
                <a:miter lim="800000"/>
                <a:headEnd/>
                <a:tailEnd/>
              </a14:hiddenLine>
            </a:ext>
          </a:extLst>
        </p:spPr>
        <p:txBody>
          <a:bodyPr/>
          <a:lstStyle>
            <a:lvl1pPr eaLnBrk="0" hangingPunct="0">
              <a:defRPr sz="3200">
                <a:solidFill>
                  <a:schemeClr val="tx1"/>
                </a:solidFill>
                <a:latin typeface="Arial" pitchFamily="34" charset="0"/>
              </a:defRPr>
            </a:lvl1pPr>
            <a:lvl2pPr marL="742950" indent="-285750" eaLnBrk="0" hangingPunct="0">
              <a:defRPr sz="3200">
                <a:solidFill>
                  <a:schemeClr val="tx1"/>
                </a:solidFill>
                <a:latin typeface="Arial" pitchFamily="34" charset="0"/>
              </a:defRPr>
            </a:lvl2pPr>
            <a:lvl3pPr marL="1143000" indent="-228600" eaLnBrk="0" hangingPunct="0">
              <a:defRPr sz="3200">
                <a:solidFill>
                  <a:schemeClr val="tx1"/>
                </a:solidFill>
                <a:latin typeface="Arial" pitchFamily="34" charset="0"/>
              </a:defRPr>
            </a:lvl3pPr>
            <a:lvl4pPr marL="1600200" indent="-228600" eaLnBrk="0" hangingPunct="0">
              <a:defRPr sz="3200">
                <a:solidFill>
                  <a:schemeClr val="tx1"/>
                </a:solidFill>
                <a:latin typeface="Arial" pitchFamily="34" charset="0"/>
              </a:defRPr>
            </a:lvl4pPr>
            <a:lvl5pPr marL="2057400" indent="-228600" eaLnBrk="0" hangingPunct="0">
              <a:defRPr sz="3200">
                <a:solidFill>
                  <a:schemeClr val="tx1"/>
                </a:solidFill>
                <a:latin typeface="Arial" pitchFamily="34" charset="0"/>
              </a:defRPr>
            </a:lvl5pPr>
            <a:lvl6pPr marL="2514600" indent="-228600" eaLnBrk="0" fontAlgn="base" hangingPunct="0">
              <a:spcBef>
                <a:spcPct val="0"/>
              </a:spcBef>
              <a:spcAft>
                <a:spcPct val="0"/>
              </a:spcAft>
              <a:defRPr sz="3200">
                <a:solidFill>
                  <a:schemeClr val="tx1"/>
                </a:solidFill>
                <a:latin typeface="Arial" pitchFamily="34" charset="0"/>
              </a:defRPr>
            </a:lvl6pPr>
            <a:lvl7pPr marL="2971800" indent="-228600" eaLnBrk="0" fontAlgn="base" hangingPunct="0">
              <a:spcBef>
                <a:spcPct val="0"/>
              </a:spcBef>
              <a:spcAft>
                <a:spcPct val="0"/>
              </a:spcAft>
              <a:defRPr sz="3200">
                <a:solidFill>
                  <a:schemeClr val="tx1"/>
                </a:solidFill>
                <a:latin typeface="Arial" pitchFamily="34" charset="0"/>
              </a:defRPr>
            </a:lvl7pPr>
            <a:lvl8pPr marL="3429000" indent="-228600" eaLnBrk="0" fontAlgn="base" hangingPunct="0">
              <a:spcBef>
                <a:spcPct val="0"/>
              </a:spcBef>
              <a:spcAft>
                <a:spcPct val="0"/>
              </a:spcAft>
              <a:defRPr sz="3200">
                <a:solidFill>
                  <a:schemeClr val="tx1"/>
                </a:solidFill>
                <a:latin typeface="Arial" pitchFamily="34" charset="0"/>
              </a:defRPr>
            </a:lvl8pPr>
            <a:lvl9pPr marL="3886200" indent="-228600" eaLnBrk="0" fontAlgn="base" hangingPunct="0">
              <a:spcBef>
                <a:spcPct val="0"/>
              </a:spcBef>
              <a:spcAft>
                <a:spcPct val="0"/>
              </a:spcAft>
              <a:defRPr sz="3200">
                <a:solidFill>
                  <a:schemeClr val="tx1"/>
                </a:solidFill>
                <a:latin typeface="Arial" pitchFamily="34" charset="0"/>
              </a:defRPr>
            </a:lvl9pPr>
          </a:lstStyle>
          <a:p>
            <a:pPr>
              <a:spcBef>
                <a:spcPct val="20000"/>
              </a:spcBef>
              <a:buClr>
                <a:schemeClr val="bg2"/>
              </a:buClr>
              <a:buFont typeface="Wingdings" pitchFamily="2" charset="2"/>
              <a:buNone/>
            </a:pPr>
            <a:r>
              <a:rPr lang="cs-CZ" sz="1200"/>
              <a:t>during execution are represented by</a:t>
            </a:r>
            <a:endParaRPr lang="en-US" sz="2400" b="1"/>
          </a:p>
        </p:txBody>
      </p:sp>
      <p:sp>
        <p:nvSpPr>
          <p:cNvPr id="63497" name="Text Box 13"/>
          <p:cNvSpPr txBox="1">
            <a:spLocks noChangeArrowheads="1"/>
          </p:cNvSpPr>
          <p:nvPr/>
        </p:nvSpPr>
        <p:spPr bwMode="auto">
          <a:xfrm>
            <a:off x="1484911" y="4843463"/>
            <a:ext cx="1864567" cy="342900"/>
          </a:xfrm>
          <a:prstGeom prst="rect">
            <a:avLst/>
          </a:prstGeom>
          <a:solidFill>
            <a:srgbClr val="FFFFFF"/>
          </a:solidFill>
          <a:ln>
            <a:noFill/>
          </a:ln>
          <a:extLst>
            <a:ext uri="{91240B29-F687-4F45-9708-019B960494DF}">
              <a14:hiddenLine xmlns:a14="http://schemas.microsoft.com/office/drawing/2010/main" w="12700" algn="ctr">
                <a:solidFill>
                  <a:srgbClr val="000000"/>
                </a:solidFill>
                <a:miter lim="800000"/>
                <a:headEnd/>
                <a:tailEnd/>
              </a14:hiddenLine>
            </a:ext>
          </a:extLst>
        </p:spPr>
        <p:txBody>
          <a:bodyPr/>
          <a:lstStyle>
            <a:lvl1pPr eaLnBrk="0" hangingPunct="0">
              <a:defRPr sz="3200">
                <a:solidFill>
                  <a:schemeClr val="tx1"/>
                </a:solidFill>
                <a:latin typeface="Arial" pitchFamily="34" charset="0"/>
              </a:defRPr>
            </a:lvl1pPr>
            <a:lvl2pPr marL="742950" indent="-285750" eaLnBrk="0" hangingPunct="0">
              <a:defRPr sz="3200">
                <a:solidFill>
                  <a:schemeClr val="tx1"/>
                </a:solidFill>
                <a:latin typeface="Arial" pitchFamily="34" charset="0"/>
              </a:defRPr>
            </a:lvl2pPr>
            <a:lvl3pPr marL="1143000" indent="-228600" eaLnBrk="0" hangingPunct="0">
              <a:defRPr sz="3200">
                <a:solidFill>
                  <a:schemeClr val="tx1"/>
                </a:solidFill>
                <a:latin typeface="Arial" pitchFamily="34" charset="0"/>
              </a:defRPr>
            </a:lvl3pPr>
            <a:lvl4pPr marL="1600200" indent="-228600" eaLnBrk="0" hangingPunct="0">
              <a:defRPr sz="3200">
                <a:solidFill>
                  <a:schemeClr val="tx1"/>
                </a:solidFill>
                <a:latin typeface="Arial" pitchFamily="34" charset="0"/>
              </a:defRPr>
            </a:lvl4pPr>
            <a:lvl5pPr marL="2057400" indent="-228600" eaLnBrk="0" hangingPunct="0">
              <a:defRPr sz="3200">
                <a:solidFill>
                  <a:schemeClr val="tx1"/>
                </a:solidFill>
                <a:latin typeface="Arial" pitchFamily="34" charset="0"/>
              </a:defRPr>
            </a:lvl5pPr>
            <a:lvl6pPr marL="2514600" indent="-228600" eaLnBrk="0" fontAlgn="base" hangingPunct="0">
              <a:spcBef>
                <a:spcPct val="0"/>
              </a:spcBef>
              <a:spcAft>
                <a:spcPct val="0"/>
              </a:spcAft>
              <a:defRPr sz="3200">
                <a:solidFill>
                  <a:schemeClr val="tx1"/>
                </a:solidFill>
                <a:latin typeface="Arial" pitchFamily="34" charset="0"/>
              </a:defRPr>
            </a:lvl6pPr>
            <a:lvl7pPr marL="2971800" indent="-228600" eaLnBrk="0" fontAlgn="base" hangingPunct="0">
              <a:spcBef>
                <a:spcPct val="0"/>
              </a:spcBef>
              <a:spcAft>
                <a:spcPct val="0"/>
              </a:spcAft>
              <a:defRPr sz="3200">
                <a:solidFill>
                  <a:schemeClr val="tx1"/>
                </a:solidFill>
                <a:latin typeface="Arial" pitchFamily="34" charset="0"/>
              </a:defRPr>
            </a:lvl7pPr>
            <a:lvl8pPr marL="3429000" indent="-228600" eaLnBrk="0" fontAlgn="base" hangingPunct="0">
              <a:spcBef>
                <a:spcPct val="0"/>
              </a:spcBef>
              <a:spcAft>
                <a:spcPct val="0"/>
              </a:spcAft>
              <a:defRPr sz="3200">
                <a:solidFill>
                  <a:schemeClr val="tx1"/>
                </a:solidFill>
                <a:latin typeface="Arial" pitchFamily="34" charset="0"/>
              </a:defRPr>
            </a:lvl8pPr>
            <a:lvl9pPr marL="3886200" indent="-228600" eaLnBrk="0" fontAlgn="base" hangingPunct="0">
              <a:spcBef>
                <a:spcPct val="0"/>
              </a:spcBef>
              <a:spcAft>
                <a:spcPct val="0"/>
              </a:spcAft>
              <a:defRPr sz="3200">
                <a:solidFill>
                  <a:schemeClr val="tx1"/>
                </a:solidFill>
                <a:latin typeface="Arial" pitchFamily="34" charset="0"/>
              </a:defRPr>
            </a:lvl9pPr>
          </a:lstStyle>
          <a:p>
            <a:pPr algn="r">
              <a:spcBef>
                <a:spcPct val="20000"/>
              </a:spcBef>
              <a:buClr>
                <a:schemeClr val="bg2"/>
              </a:buClr>
              <a:buFont typeface="Wingdings" pitchFamily="2" charset="2"/>
              <a:buNone/>
            </a:pPr>
            <a:r>
              <a:rPr lang="cs-CZ" sz="1200"/>
              <a:t>d</a:t>
            </a:r>
            <a:r>
              <a:rPr lang="en-US" sz="1200"/>
              <a:t>efi</a:t>
            </a:r>
            <a:r>
              <a:rPr lang="cs-CZ" sz="1200"/>
              <a:t>ne demand on</a:t>
            </a:r>
            <a:endParaRPr lang="en-US" sz="2400" b="1"/>
          </a:p>
        </p:txBody>
      </p:sp>
      <p:sp>
        <p:nvSpPr>
          <p:cNvPr id="63498" name="Text Box 14"/>
          <p:cNvSpPr txBox="1">
            <a:spLocks noChangeArrowheads="1"/>
          </p:cNvSpPr>
          <p:nvPr/>
        </p:nvSpPr>
        <p:spPr bwMode="auto">
          <a:xfrm>
            <a:off x="6203496" y="5089526"/>
            <a:ext cx="826742" cy="542925"/>
          </a:xfrm>
          <a:prstGeom prst="rect">
            <a:avLst/>
          </a:prstGeom>
          <a:solidFill>
            <a:srgbClr val="FFFFFF"/>
          </a:solidFill>
          <a:ln>
            <a:noFill/>
          </a:ln>
          <a:extLst>
            <a:ext uri="{91240B29-F687-4F45-9708-019B960494DF}">
              <a14:hiddenLine xmlns:a14="http://schemas.microsoft.com/office/drawing/2010/main" w="12700" algn="ctr">
                <a:solidFill>
                  <a:srgbClr val="000000"/>
                </a:solidFill>
                <a:miter lim="800000"/>
                <a:headEnd/>
                <a:tailEnd/>
              </a14:hiddenLine>
            </a:ext>
          </a:extLst>
        </p:spPr>
        <p:txBody>
          <a:bodyPr/>
          <a:lstStyle>
            <a:lvl1pPr eaLnBrk="0" hangingPunct="0">
              <a:defRPr sz="3200">
                <a:solidFill>
                  <a:schemeClr val="tx1"/>
                </a:solidFill>
                <a:latin typeface="Arial" pitchFamily="34" charset="0"/>
              </a:defRPr>
            </a:lvl1pPr>
            <a:lvl2pPr marL="742950" indent="-285750" eaLnBrk="0" hangingPunct="0">
              <a:defRPr sz="3200">
                <a:solidFill>
                  <a:schemeClr val="tx1"/>
                </a:solidFill>
                <a:latin typeface="Arial" pitchFamily="34" charset="0"/>
              </a:defRPr>
            </a:lvl2pPr>
            <a:lvl3pPr marL="1143000" indent="-228600" eaLnBrk="0" hangingPunct="0">
              <a:defRPr sz="3200">
                <a:solidFill>
                  <a:schemeClr val="tx1"/>
                </a:solidFill>
                <a:latin typeface="Arial" pitchFamily="34" charset="0"/>
              </a:defRPr>
            </a:lvl3pPr>
            <a:lvl4pPr marL="1600200" indent="-228600" eaLnBrk="0" hangingPunct="0">
              <a:defRPr sz="3200">
                <a:solidFill>
                  <a:schemeClr val="tx1"/>
                </a:solidFill>
                <a:latin typeface="Arial" pitchFamily="34" charset="0"/>
              </a:defRPr>
            </a:lvl4pPr>
            <a:lvl5pPr marL="2057400" indent="-228600" eaLnBrk="0" hangingPunct="0">
              <a:defRPr sz="3200">
                <a:solidFill>
                  <a:schemeClr val="tx1"/>
                </a:solidFill>
                <a:latin typeface="Arial" pitchFamily="34" charset="0"/>
              </a:defRPr>
            </a:lvl5pPr>
            <a:lvl6pPr marL="2514600" indent="-228600" eaLnBrk="0" fontAlgn="base" hangingPunct="0">
              <a:spcBef>
                <a:spcPct val="0"/>
              </a:spcBef>
              <a:spcAft>
                <a:spcPct val="0"/>
              </a:spcAft>
              <a:defRPr sz="3200">
                <a:solidFill>
                  <a:schemeClr val="tx1"/>
                </a:solidFill>
                <a:latin typeface="Arial" pitchFamily="34" charset="0"/>
              </a:defRPr>
            </a:lvl6pPr>
            <a:lvl7pPr marL="2971800" indent="-228600" eaLnBrk="0" fontAlgn="base" hangingPunct="0">
              <a:spcBef>
                <a:spcPct val="0"/>
              </a:spcBef>
              <a:spcAft>
                <a:spcPct val="0"/>
              </a:spcAft>
              <a:defRPr sz="3200">
                <a:solidFill>
                  <a:schemeClr val="tx1"/>
                </a:solidFill>
                <a:latin typeface="Arial" pitchFamily="34" charset="0"/>
              </a:defRPr>
            </a:lvl7pPr>
            <a:lvl8pPr marL="3429000" indent="-228600" eaLnBrk="0" fontAlgn="base" hangingPunct="0">
              <a:spcBef>
                <a:spcPct val="0"/>
              </a:spcBef>
              <a:spcAft>
                <a:spcPct val="0"/>
              </a:spcAft>
              <a:defRPr sz="3200">
                <a:solidFill>
                  <a:schemeClr val="tx1"/>
                </a:solidFill>
                <a:latin typeface="Arial" pitchFamily="34" charset="0"/>
              </a:defRPr>
            </a:lvl8pPr>
            <a:lvl9pPr marL="3886200" indent="-228600" eaLnBrk="0" fontAlgn="base" hangingPunct="0">
              <a:spcBef>
                <a:spcPct val="0"/>
              </a:spcBef>
              <a:spcAft>
                <a:spcPct val="0"/>
              </a:spcAft>
              <a:defRPr sz="3200">
                <a:solidFill>
                  <a:schemeClr val="tx1"/>
                </a:solidFill>
                <a:latin typeface="Arial" pitchFamily="34" charset="0"/>
              </a:defRPr>
            </a:lvl9pPr>
          </a:lstStyle>
          <a:p>
            <a:pPr>
              <a:spcBef>
                <a:spcPct val="20000"/>
              </a:spcBef>
              <a:buClr>
                <a:schemeClr val="bg2"/>
              </a:buClr>
              <a:buFont typeface="Wingdings" pitchFamily="2" charset="2"/>
              <a:buNone/>
            </a:pPr>
            <a:r>
              <a:rPr lang="cs-CZ" sz="1200"/>
              <a:t>require</a:t>
            </a:r>
            <a:endParaRPr lang="en-US" sz="2400" b="1"/>
          </a:p>
        </p:txBody>
      </p:sp>
      <p:sp>
        <p:nvSpPr>
          <p:cNvPr id="63499" name="Text Box 15"/>
          <p:cNvSpPr txBox="1">
            <a:spLocks noChangeArrowheads="1"/>
          </p:cNvSpPr>
          <p:nvPr/>
        </p:nvSpPr>
        <p:spPr bwMode="auto">
          <a:xfrm>
            <a:off x="3827347" y="3217863"/>
            <a:ext cx="1386698" cy="539750"/>
          </a:xfrm>
          <a:prstGeom prst="rect">
            <a:avLst/>
          </a:prstGeom>
          <a:solidFill>
            <a:srgbClr val="FFFFFF"/>
          </a:solidFill>
          <a:ln>
            <a:noFill/>
          </a:ln>
          <a:extLst>
            <a:ext uri="{91240B29-F687-4F45-9708-019B960494DF}">
              <a14:hiddenLine xmlns:a14="http://schemas.microsoft.com/office/drawing/2010/main" w="12700" algn="ctr">
                <a:solidFill>
                  <a:srgbClr val="000000"/>
                </a:solidFill>
                <a:miter lim="800000"/>
                <a:headEnd/>
                <a:tailEnd/>
              </a14:hiddenLine>
            </a:ext>
          </a:extLst>
        </p:spPr>
        <p:txBody>
          <a:bodyPr/>
          <a:lstStyle>
            <a:lvl1pPr eaLnBrk="0" hangingPunct="0">
              <a:defRPr sz="3200">
                <a:solidFill>
                  <a:schemeClr val="tx1"/>
                </a:solidFill>
                <a:latin typeface="Arial" pitchFamily="34" charset="0"/>
              </a:defRPr>
            </a:lvl1pPr>
            <a:lvl2pPr marL="742950" indent="-285750" eaLnBrk="0" hangingPunct="0">
              <a:defRPr sz="3200">
                <a:solidFill>
                  <a:schemeClr val="tx1"/>
                </a:solidFill>
                <a:latin typeface="Arial" pitchFamily="34" charset="0"/>
              </a:defRPr>
            </a:lvl2pPr>
            <a:lvl3pPr marL="1143000" indent="-228600" eaLnBrk="0" hangingPunct="0">
              <a:defRPr sz="3200">
                <a:solidFill>
                  <a:schemeClr val="tx1"/>
                </a:solidFill>
                <a:latin typeface="Arial" pitchFamily="34" charset="0"/>
              </a:defRPr>
            </a:lvl3pPr>
            <a:lvl4pPr marL="1600200" indent="-228600" eaLnBrk="0" hangingPunct="0">
              <a:defRPr sz="3200">
                <a:solidFill>
                  <a:schemeClr val="tx1"/>
                </a:solidFill>
                <a:latin typeface="Arial" pitchFamily="34" charset="0"/>
              </a:defRPr>
            </a:lvl4pPr>
            <a:lvl5pPr marL="2057400" indent="-228600" eaLnBrk="0" hangingPunct="0">
              <a:defRPr sz="3200">
                <a:solidFill>
                  <a:schemeClr val="tx1"/>
                </a:solidFill>
                <a:latin typeface="Arial" pitchFamily="34" charset="0"/>
              </a:defRPr>
            </a:lvl5pPr>
            <a:lvl6pPr marL="2514600" indent="-228600" eaLnBrk="0" fontAlgn="base" hangingPunct="0">
              <a:spcBef>
                <a:spcPct val="0"/>
              </a:spcBef>
              <a:spcAft>
                <a:spcPct val="0"/>
              </a:spcAft>
              <a:defRPr sz="3200">
                <a:solidFill>
                  <a:schemeClr val="tx1"/>
                </a:solidFill>
                <a:latin typeface="Arial" pitchFamily="34" charset="0"/>
              </a:defRPr>
            </a:lvl6pPr>
            <a:lvl7pPr marL="2971800" indent="-228600" eaLnBrk="0" fontAlgn="base" hangingPunct="0">
              <a:spcBef>
                <a:spcPct val="0"/>
              </a:spcBef>
              <a:spcAft>
                <a:spcPct val="0"/>
              </a:spcAft>
              <a:defRPr sz="3200">
                <a:solidFill>
                  <a:schemeClr val="tx1"/>
                </a:solidFill>
                <a:latin typeface="Arial" pitchFamily="34" charset="0"/>
              </a:defRPr>
            </a:lvl7pPr>
            <a:lvl8pPr marL="3429000" indent="-228600" eaLnBrk="0" fontAlgn="base" hangingPunct="0">
              <a:spcBef>
                <a:spcPct val="0"/>
              </a:spcBef>
              <a:spcAft>
                <a:spcPct val="0"/>
              </a:spcAft>
              <a:defRPr sz="3200">
                <a:solidFill>
                  <a:schemeClr val="tx1"/>
                </a:solidFill>
                <a:latin typeface="Arial" pitchFamily="34" charset="0"/>
              </a:defRPr>
            </a:lvl8pPr>
            <a:lvl9pPr marL="3886200" indent="-228600" eaLnBrk="0" fontAlgn="base" hangingPunct="0">
              <a:spcBef>
                <a:spcPct val="0"/>
              </a:spcBef>
              <a:spcAft>
                <a:spcPct val="0"/>
              </a:spcAft>
              <a:defRPr sz="3200">
                <a:solidFill>
                  <a:schemeClr val="tx1"/>
                </a:solidFill>
                <a:latin typeface="Arial" pitchFamily="34" charset="0"/>
              </a:defRPr>
            </a:lvl9pPr>
          </a:lstStyle>
          <a:p>
            <a:pPr>
              <a:spcBef>
                <a:spcPct val="20000"/>
              </a:spcBef>
              <a:buClr>
                <a:schemeClr val="bg2"/>
              </a:buClr>
              <a:buFont typeface="Wingdings" pitchFamily="2" charset="2"/>
              <a:buNone/>
            </a:pPr>
            <a:r>
              <a:rPr lang="cs-CZ" sz="1200"/>
              <a:t>used to create </a:t>
            </a:r>
            <a:br>
              <a:rPr lang="cs-CZ" sz="1200"/>
            </a:br>
            <a:r>
              <a:rPr lang="cs-CZ" sz="1200"/>
              <a:t>and manage</a:t>
            </a:r>
            <a:endParaRPr lang="en-US" sz="2400" b="1"/>
          </a:p>
        </p:txBody>
      </p:sp>
      <p:sp>
        <p:nvSpPr>
          <p:cNvPr id="694288" name="Text Box 16"/>
          <p:cNvSpPr txBox="1">
            <a:spLocks noChangeArrowheads="1"/>
          </p:cNvSpPr>
          <p:nvPr/>
        </p:nvSpPr>
        <p:spPr bwMode="auto">
          <a:xfrm>
            <a:off x="3732065" y="1493839"/>
            <a:ext cx="2245689" cy="541337"/>
          </a:xfrm>
          <a:prstGeom prst="rect">
            <a:avLst/>
          </a:prstGeom>
          <a:solidFill>
            <a:srgbClr val="FFFFFF"/>
          </a:solidFill>
          <a:ln w="12700">
            <a:solidFill>
              <a:srgbClr val="000000"/>
            </a:solidFill>
            <a:miter lim="800000"/>
            <a:headEnd/>
            <a:tailEnd/>
          </a:ln>
          <a:effectLst>
            <a:outerShdw dist="107763" dir="2700000" algn="ctr" rotWithShape="0">
              <a:srgbClr val="808080">
                <a:alpha val="50000"/>
              </a:srgbClr>
            </a:outerShdw>
          </a:effectLst>
        </p:spPr>
        <p:txBody>
          <a:bodyPr/>
          <a:lstStyle/>
          <a:p>
            <a:pPr algn="ctr" eaLnBrk="0" hangingPunct="0">
              <a:spcBef>
                <a:spcPct val="20000"/>
              </a:spcBef>
              <a:buClr>
                <a:schemeClr val="bg2"/>
              </a:buClr>
              <a:buFont typeface="Wingdings" pitchFamily="2" charset="2"/>
              <a:buNone/>
              <a:defRPr/>
            </a:pPr>
            <a:r>
              <a:rPr lang="cs-CZ" sz="1200" b="1" dirty="0"/>
              <a:t>Business </a:t>
            </a:r>
            <a:r>
              <a:rPr lang="cs-CZ" sz="1200" b="1" dirty="0" err="1"/>
              <a:t>Process</a:t>
            </a:r>
            <a:endParaRPr lang="en-US" sz="1200" b="1" dirty="0"/>
          </a:p>
          <a:p>
            <a:pPr algn="ctr" eaLnBrk="0" hangingPunct="0">
              <a:spcBef>
                <a:spcPct val="20000"/>
              </a:spcBef>
              <a:buClr>
                <a:schemeClr val="bg2"/>
              </a:buClr>
              <a:buFont typeface="Wingdings" pitchFamily="2" charset="2"/>
              <a:buNone/>
              <a:defRPr/>
            </a:pPr>
            <a:r>
              <a:rPr lang="en-US" sz="1200" dirty="0"/>
              <a:t>(</a:t>
            </a:r>
            <a:r>
              <a:rPr lang="cs-CZ" sz="1200" dirty="0" err="1"/>
              <a:t>i.e</a:t>
            </a:r>
            <a:r>
              <a:rPr lang="cs-CZ" sz="1200" dirty="0"/>
              <a:t>. </a:t>
            </a:r>
            <a:r>
              <a:rPr lang="cs-CZ" sz="1200" dirty="0" err="1"/>
              <a:t>what</a:t>
            </a:r>
            <a:r>
              <a:rPr lang="cs-CZ" sz="1200" dirty="0"/>
              <a:t> </a:t>
            </a:r>
            <a:r>
              <a:rPr lang="cs-CZ" sz="1200" dirty="0" err="1"/>
              <a:t>is</a:t>
            </a:r>
            <a:r>
              <a:rPr lang="cs-CZ" sz="1200" dirty="0"/>
              <a:t> </a:t>
            </a:r>
            <a:r>
              <a:rPr lang="cs-CZ" sz="1200" dirty="0" err="1"/>
              <a:t>inteded</a:t>
            </a:r>
            <a:r>
              <a:rPr lang="cs-CZ" sz="1200" dirty="0"/>
              <a:t> to </a:t>
            </a:r>
            <a:r>
              <a:rPr lang="cs-CZ" sz="1200" dirty="0" err="1"/>
              <a:t>happen</a:t>
            </a:r>
            <a:r>
              <a:rPr lang="en-US" sz="1200" dirty="0"/>
              <a:t>)</a:t>
            </a:r>
            <a:endParaRPr lang="en-US" sz="2400" b="1" dirty="0"/>
          </a:p>
        </p:txBody>
      </p:sp>
      <p:sp>
        <p:nvSpPr>
          <p:cNvPr id="694289" name="Text Box 17"/>
          <p:cNvSpPr txBox="1">
            <a:spLocks noChangeArrowheads="1"/>
          </p:cNvSpPr>
          <p:nvPr/>
        </p:nvSpPr>
        <p:spPr bwMode="auto">
          <a:xfrm>
            <a:off x="1722380" y="2479675"/>
            <a:ext cx="2056593" cy="738188"/>
          </a:xfrm>
          <a:prstGeom prst="rect">
            <a:avLst/>
          </a:prstGeom>
          <a:solidFill>
            <a:srgbClr val="FFFFFF"/>
          </a:solidFill>
          <a:ln w="12700">
            <a:solidFill>
              <a:srgbClr val="000000"/>
            </a:solidFill>
            <a:miter lim="800000"/>
            <a:headEnd/>
            <a:tailEnd/>
          </a:ln>
          <a:effectLst>
            <a:outerShdw dist="107763" dir="2700000" algn="ctr" rotWithShape="0">
              <a:srgbClr val="808080">
                <a:alpha val="50000"/>
              </a:srgbClr>
            </a:outerShdw>
          </a:effectLst>
        </p:spPr>
        <p:txBody>
          <a:bodyPr/>
          <a:lstStyle/>
          <a:p>
            <a:pPr algn="ctr" eaLnBrk="0" hangingPunct="0">
              <a:spcBef>
                <a:spcPct val="20000"/>
              </a:spcBef>
              <a:buClr>
                <a:schemeClr val="bg2"/>
              </a:buClr>
              <a:buFont typeface="Wingdings" pitchFamily="2" charset="2"/>
              <a:buNone/>
              <a:defRPr/>
            </a:pPr>
            <a:r>
              <a:rPr lang="cs-CZ" sz="1200" b="1" dirty="0"/>
              <a:t>Process Specification</a:t>
            </a:r>
            <a:endParaRPr lang="en-US" sz="1200" b="1" dirty="0"/>
          </a:p>
          <a:p>
            <a:pPr algn="ctr" eaLnBrk="0" hangingPunct="0">
              <a:spcBef>
                <a:spcPct val="20000"/>
              </a:spcBef>
              <a:buClr>
                <a:schemeClr val="bg2"/>
              </a:buClr>
              <a:buFont typeface="Wingdings" pitchFamily="2" charset="2"/>
              <a:buNone/>
              <a:defRPr/>
            </a:pPr>
            <a:r>
              <a:rPr lang="en-US" sz="1200" dirty="0"/>
              <a:t>(</a:t>
            </a:r>
            <a:r>
              <a:rPr lang="cs-CZ" sz="1200" dirty="0"/>
              <a:t>a representation of what is intended to happen</a:t>
            </a:r>
            <a:r>
              <a:rPr lang="en-US" sz="1200" dirty="0"/>
              <a:t>)</a:t>
            </a:r>
            <a:endParaRPr lang="en-US" sz="2400" b="1" dirty="0"/>
          </a:p>
        </p:txBody>
      </p:sp>
      <p:sp>
        <p:nvSpPr>
          <p:cNvPr id="694290" name="Text Box 18"/>
          <p:cNvSpPr txBox="1">
            <a:spLocks noChangeArrowheads="1"/>
          </p:cNvSpPr>
          <p:nvPr/>
        </p:nvSpPr>
        <p:spPr bwMode="auto">
          <a:xfrm>
            <a:off x="5070392" y="2430464"/>
            <a:ext cx="3673431" cy="541337"/>
          </a:xfrm>
          <a:prstGeom prst="rect">
            <a:avLst/>
          </a:prstGeom>
          <a:solidFill>
            <a:srgbClr val="FFFFFF"/>
          </a:solidFill>
          <a:ln w="12700">
            <a:solidFill>
              <a:srgbClr val="000000"/>
            </a:solidFill>
            <a:miter lim="800000"/>
            <a:headEnd/>
            <a:tailEnd/>
          </a:ln>
          <a:effectLst>
            <a:outerShdw dist="107763" dir="2700000" algn="ctr" rotWithShape="0">
              <a:srgbClr val="808080">
                <a:alpha val="50000"/>
              </a:srgbClr>
            </a:outerShdw>
          </a:effectLst>
        </p:spPr>
        <p:txBody>
          <a:bodyPr/>
          <a:lstStyle/>
          <a:p>
            <a:pPr algn="ctr" eaLnBrk="0" hangingPunct="0">
              <a:spcBef>
                <a:spcPct val="20000"/>
              </a:spcBef>
              <a:buClr>
                <a:schemeClr val="bg2"/>
              </a:buClr>
              <a:buFont typeface="Wingdings" pitchFamily="2" charset="2"/>
              <a:buNone/>
              <a:defRPr/>
            </a:pPr>
            <a:r>
              <a:rPr lang="en-US" sz="1200" b="1"/>
              <a:t>Workflow </a:t>
            </a:r>
            <a:r>
              <a:rPr lang="cs-CZ" sz="1200" b="1"/>
              <a:t>Management System</a:t>
            </a:r>
            <a:endParaRPr lang="en-US" sz="1200" b="1"/>
          </a:p>
          <a:p>
            <a:pPr algn="ctr" eaLnBrk="0" hangingPunct="0">
              <a:spcBef>
                <a:spcPct val="20000"/>
              </a:spcBef>
              <a:buClr>
                <a:schemeClr val="bg2"/>
              </a:buClr>
              <a:buFont typeface="Wingdings" pitchFamily="2" charset="2"/>
              <a:buNone/>
              <a:defRPr/>
            </a:pPr>
            <a:r>
              <a:rPr lang="en-US" sz="1200"/>
              <a:t>(</a:t>
            </a:r>
            <a:r>
              <a:rPr lang="cs-CZ" sz="1200"/>
              <a:t>controls automated aspects of the business process)</a:t>
            </a:r>
            <a:endParaRPr lang="en-US" sz="2400" b="1"/>
          </a:p>
        </p:txBody>
      </p:sp>
      <p:sp>
        <p:nvSpPr>
          <p:cNvPr id="694291" name="Text Box 19"/>
          <p:cNvSpPr txBox="1">
            <a:spLocks noChangeArrowheads="1"/>
          </p:cNvSpPr>
          <p:nvPr/>
        </p:nvSpPr>
        <p:spPr bwMode="auto">
          <a:xfrm>
            <a:off x="2632674" y="4400551"/>
            <a:ext cx="1144833" cy="346075"/>
          </a:xfrm>
          <a:prstGeom prst="rect">
            <a:avLst/>
          </a:prstGeom>
          <a:solidFill>
            <a:srgbClr val="FFFFFF"/>
          </a:solidFill>
          <a:ln w="12700">
            <a:solidFill>
              <a:srgbClr val="000000"/>
            </a:solidFill>
            <a:miter lim="800000"/>
            <a:headEnd/>
            <a:tailEnd/>
          </a:ln>
          <a:effectLst>
            <a:outerShdw dist="107763" dir="2700000" algn="ctr" rotWithShape="0">
              <a:srgbClr val="808080">
                <a:alpha val="50000"/>
              </a:srgbClr>
            </a:outerShdw>
          </a:effectLst>
        </p:spPr>
        <p:txBody>
          <a:bodyPr/>
          <a:lstStyle/>
          <a:p>
            <a:pPr algn="ctr" eaLnBrk="0" hangingPunct="0">
              <a:spcBef>
                <a:spcPct val="20000"/>
              </a:spcBef>
              <a:buClr>
                <a:schemeClr val="bg2"/>
              </a:buClr>
              <a:buFont typeface="Wingdings" pitchFamily="2" charset="2"/>
              <a:buNone/>
              <a:defRPr/>
            </a:pPr>
            <a:r>
              <a:rPr lang="en-US" sz="1200" b="1"/>
              <a:t>A</a:t>
            </a:r>
            <a:r>
              <a:rPr lang="cs-CZ" sz="1200" b="1"/>
              <a:t>c</a:t>
            </a:r>
            <a:r>
              <a:rPr lang="en-US" sz="1200" b="1"/>
              <a:t>tivit</a:t>
            </a:r>
            <a:r>
              <a:rPr lang="cs-CZ" sz="1200" b="1"/>
              <a:t>ies</a:t>
            </a:r>
            <a:endParaRPr lang="en-US" sz="2400" b="1"/>
          </a:p>
        </p:txBody>
      </p:sp>
      <p:sp>
        <p:nvSpPr>
          <p:cNvPr id="694292" name="Text Box 20"/>
          <p:cNvSpPr txBox="1">
            <a:spLocks noChangeArrowheads="1"/>
          </p:cNvSpPr>
          <p:nvPr/>
        </p:nvSpPr>
        <p:spPr bwMode="auto">
          <a:xfrm>
            <a:off x="441223" y="3957639"/>
            <a:ext cx="1523022" cy="344487"/>
          </a:xfrm>
          <a:prstGeom prst="rect">
            <a:avLst/>
          </a:prstGeom>
          <a:solidFill>
            <a:srgbClr val="FFFFFF"/>
          </a:solidFill>
          <a:ln w="12700">
            <a:solidFill>
              <a:srgbClr val="000000"/>
            </a:solidFill>
            <a:miter lim="800000"/>
            <a:headEnd/>
            <a:tailEnd/>
          </a:ln>
          <a:effectLst>
            <a:outerShdw dist="107763" dir="2700000" algn="ctr" rotWithShape="0">
              <a:srgbClr val="808080">
                <a:alpha val="50000"/>
              </a:srgbClr>
            </a:outerShdw>
          </a:effectLst>
        </p:spPr>
        <p:txBody>
          <a:bodyPr/>
          <a:lstStyle/>
          <a:p>
            <a:pPr algn="ctr" eaLnBrk="0" hangingPunct="0">
              <a:spcBef>
                <a:spcPct val="20000"/>
              </a:spcBef>
              <a:buClr>
                <a:schemeClr val="bg2"/>
              </a:buClr>
              <a:buFont typeface="Wingdings" pitchFamily="2" charset="2"/>
              <a:buNone/>
              <a:defRPr/>
            </a:pPr>
            <a:r>
              <a:rPr lang="cs-CZ" sz="1200" b="1"/>
              <a:t>Subprocesses</a:t>
            </a:r>
            <a:endParaRPr lang="en-US" sz="2400" b="1"/>
          </a:p>
        </p:txBody>
      </p:sp>
      <p:sp>
        <p:nvSpPr>
          <p:cNvPr id="694293" name="Text Box 21"/>
          <p:cNvSpPr txBox="1">
            <a:spLocks noChangeArrowheads="1"/>
          </p:cNvSpPr>
          <p:nvPr/>
        </p:nvSpPr>
        <p:spPr bwMode="auto">
          <a:xfrm>
            <a:off x="5835567" y="3414713"/>
            <a:ext cx="1863101" cy="787400"/>
          </a:xfrm>
          <a:prstGeom prst="rect">
            <a:avLst/>
          </a:prstGeom>
          <a:solidFill>
            <a:srgbClr val="FFFFFF"/>
          </a:solidFill>
          <a:ln w="12700">
            <a:solidFill>
              <a:srgbClr val="000000"/>
            </a:solidFill>
            <a:miter lim="800000"/>
            <a:headEnd/>
            <a:tailEnd/>
          </a:ln>
          <a:effectLst>
            <a:outerShdw dist="107763" dir="2700000" algn="ctr" rotWithShape="0">
              <a:srgbClr val="808080">
                <a:alpha val="50000"/>
              </a:srgbClr>
            </a:outerShdw>
          </a:effectLst>
        </p:spPr>
        <p:txBody>
          <a:bodyPr/>
          <a:lstStyle/>
          <a:p>
            <a:pPr algn="ctr" eaLnBrk="0" hangingPunct="0">
              <a:spcBef>
                <a:spcPct val="20000"/>
              </a:spcBef>
              <a:buClr>
                <a:schemeClr val="bg2"/>
              </a:buClr>
              <a:buFont typeface="Wingdings" pitchFamily="2" charset="2"/>
              <a:buNone/>
              <a:defRPr/>
            </a:pPr>
            <a:r>
              <a:rPr lang="cs-CZ" sz="1200" b="1"/>
              <a:t>Process Instances</a:t>
            </a:r>
            <a:endParaRPr lang="en-US" sz="1200" b="1"/>
          </a:p>
          <a:p>
            <a:pPr algn="ctr" eaLnBrk="0" hangingPunct="0">
              <a:spcBef>
                <a:spcPct val="20000"/>
              </a:spcBef>
              <a:buClr>
                <a:schemeClr val="bg2"/>
              </a:buClr>
              <a:buFont typeface="Wingdings" pitchFamily="2" charset="2"/>
              <a:buNone/>
              <a:defRPr/>
            </a:pPr>
            <a:r>
              <a:rPr lang="en-US" sz="1200"/>
              <a:t>(</a:t>
            </a:r>
            <a:r>
              <a:rPr lang="cs-CZ" sz="1200"/>
              <a:t>a representation of what is actually happening</a:t>
            </a:r>
            <a:r>
              <a:rPr lang="en-US" sz="1200"/>
              <a:t>)</a:t>
            </a:r>
            <a:endParaRPr lang="en-US" sz="2400" b="1"/>
          </a:p>
        </p:txBody>
      </p:sp>
      <p:sp>
        <p:nvSpPr>
          <p:cNvPr id="694294" name="Text Box 22"/>
          <p:cNvSpPr txBox="1">
            <a:spLocks noChangeArrowheads="1"/>
          </p:cNvSpPr>
          <p:nvPr/>
        </p:nvSpPr>
        <p:spPr bwMode="auto">
          <a:xfrm>
            <a:off x="2727956" y="5386388"/>
            <a:ext cx="1051017" cy="393700"/>
          </a:xfrm>
          <a:prstGeom prst="rect">
            <a:avLst/>
          </a:prstGeom>
          <a:solidFill>
            <a:srgbClr val="FFFFFF"/>
          </a:solidFill>
          <a:ln w="12700">
            <a:solidFill>
              <a:srgbClr val="000000"/>
            </a:solidFill>
            <a:miter lim="800000"/>
            <a:headEnd/>
            <a:tailEnd/>
          </a:ln>
          <a:effectLst>
            <a:outerShdw dist="107763" dir="2700000" algn="ctr" rotWithShape="0">
              <a:srgbClr val="808080">
                <a:alpha val="50000"/>
              </a:srgbClr>
            </a:outerShdw>
          </a:effectLst>
        </p:spPr>
        <p:txBody>
          <a:bodyPr/>
          <a:lstStyle/>
          <a:p>
            <a:pPr algn="ctr" eaLnBrk="0" hangingPunct="0">
              <a:spcBef>
                <a:spcPct val="20000"/>
              </a:spcBef>
              <a:buClr>
                <a:schemeClr val="bg2"/>
              </a:buClr>
              <a:buFont typeface="Wingdings" pitchFamily="2" charset="2"/>
              <a:buNone/>
              <a:defRPr/>
            </a:pPr>
            <a:r>
              <a:rPr lang="en-US" sz="1200" b="1"/>
              <a:t>Role</a:t>
            </a:r>
            <a:r>
              <a:rPr lang="cs-CZ" sz="1200" b="1"/>
              <a:t>s</a:t>
            </a:r>
            <a:endParaRPr lang="en-US" sz="2400" b="1"/>
          </a:p>
        </p:txBody>
      </p:sp>
      <p:sp>
        <p:nvSpPr>
          <p:cNvPr id="694295" name="Text Box 23"/>
          <p:cNvSpPr txBox="1">
            <a:spLocks noChangeArrowheads="1"/>
          </p:cNvSpPr>
          <p:nvPr/>
        </p:nvSpPr>
        <p:spPr bwMode="auto">
          <a:xfrm>
            <a:off x="6026128" y="4646613"/>
            <a:ext cx="1481978" cy="393700"/>
          </a:xfrm>
          <a:prstGeom prst="rect">
            <a:avLst/>
          </a:prstGeom>
          <a:solidFill>
            <a:srgbClr val="FFFFFF"/>
          </a:solidFill>
          <a:ln w="12700">
            <a:solidFill>
              <a:srgbClr val="000000"/>
            </a:solidFill>
            <a:miter lim="800000"/>
            <a:headEnd/>
            <a:tailEnd/>
          </a:ln>
          <a:effectLst>
            <a:outerShdw dist="107763" dir="2700000" algn="ctr" rotWithShape="0">
              <a:srgbClr val="808080">
                <a:alpha val="50000"/>
              </a:srgbClr>
            </a:outerShdw>
          </a:effectLst>
        </p:spPr>
        <p:txBody>
          <a:bodyPr/>
          <a:lstStyle/>
          <a:p>
            <a:pPr algn="ctr" eaLnBrk="0" hangingPunct="0">
              <a:spcBef>
                <a:spcPct val="20000"/>
              </a:spcBef>
              <a:buClr>
                <a:schemeClr val="bg2"/>
              </a:buClr>
              <a:buFont typeface="Wingdings" pitchFamily="2" charset="2"/>
              <a:buNone/>
              <a:defRPr/>
            </a:pPr>
            <a:r>
              <a:rPr lang="cs-CZ" sz="1200" b="1"/>
              <a:t>Activity Instances</a:t>
            </a:r>
            <a:endParaRPr lang="en-US" sz="2400" b="1"/>
          </a:p>
        </p:txBody>
      </p:sp>
      <p:sp>
        <p:nvSpPr>
          <p:cNvPr id="694296" name="Text Box 24"/>
          <p:cNvSpPr txBox="1">
            <a:spLocks noChangeArrowheads="1"/>
          </p:cNvSpPr>
          <p:nvPr/>
        </p:nvSpPr>
        <p:spPr bwMode="auto">
          <a:xfrm>
            <a:off x="6026129" y="5583239"/>
            <a:ext cx="1385232" cy="344487"/>
          </a:xfrm>
          <a:prstGeom prst="rect">
            <a:avLst/>
          </a:prstGeom>
          <a:solidFill>
            <a:srgbClr val="FFFFFF"/>
          </a:solidFill>
          <a:ln w="12700">
            <a:solidFill>
              <a:srgbClr val="000000"/>
            </a:solidFill>
            <a:miter lim="800000"/>
            <a:headEnd/>
            <a:tailEnd/>
          </a:ln>
          <a:effectLst>
            <a:outerShdw dist="107763" dir="2700000" algn="ctr" rotWithShape="0">
              <a:srgbClr val="808080">
                <a:alpha val="50000"/>
              </a:srgbClr>
            </a:outerShdw>
          </a:effectLst>
        </p:spPr>
        <p:txBody>
          <a:bodyPr/>
          <a:lstStyle/>
          <a:p>
            <a:pPr algn="ctr" eaLnBrk="0" hangingPunct="0">
              <a:spcBef>
                <a:spcPct val="20000"/>
              </a:spcBef>
              <a:buClr>
                <a:schemeClr val="bg2"/>
              </a:buClr>
              <a:buFont typeface="Wingdings" pitchFamily="2" charset="2"/>
              <a:buNone/>
              <a:defRPr/>
            </a:pPr>
            <a:r>
              <a:rPr lang="cs-CZ" sz="1200" b="1"/>
              <a:t>Resources</a:t>
            </a:r>
            <a:endParaRPr lang="en-US" sz="2400" b="1"/>
          </a:p>
        </p:txBody>
      </p:sp>
      <p:sp>
        <p:nvSpPr>
          <p:cNvPr id="694297" name="Line 25"/>
          <p:cNvSpPr>
            <a:spLocks noChangeShapeType="1"/>
          </p:cNvSpPr>
          <p:nvPr/>
        </p:nvSpPr>
        <p:spPr bwMode="auto">
          <a:xfrm flipH="1">
            <a:off x="2727955" y="2182813"/>
            <a:ext cx="1528886" cy="247650"/>
          </a:xfrm>
          <a:prstGeom prst="line">
            <a:avLst/>
          </a:prstGeom>
          <a:noFill/>
          <a:ln w="12700">
            <a:solidFill>
              <a:srgbClr val="000000"/>
            </a:solidFill>
            <a:round/>
            <a:headEnd/>
            <a:tailEnd type="triangle" w="med" len="med"/>
          </a:ln>
          <a:effectLst>
            <a:outerShdw dist="35921" dir="2700000" algn="ctr" rotWithShape="0">
              <a:srgbClr val="808080">
                <a:alpha val="50000"/>
              </a:srgbClr>
            </a:outerShdw>
          </a:effectLst>
        </p:spPr>
        <p:txBody>
          <a:bodyPr/>
          <a:lstStyle/>
          <a:p>
            <a:pPr>
              <a:defRPr/>
            </a:pPr>
            <a:endParaRPr lang="cs-CZ"/>
          </a:p>
        </p:txBody>
      </p:sp>
      <p:sp>
        <p:nvSpPr>
          <p:cNvPr id="694298" name="Line 26"/>
          <p:cNvSpPr>
            <a:spLocks noChangeShapeType="1"/>
          </p:cNvSpPr>
          <p:nvPr/>
        </p:nvSpPr>
        <p:spPr bwMode="auto">
          <a:xfrm flipH="1">
            <a:off x="6742930" y="3021014"/>
            <a:ext cx="48374" cy="344487"/>
          </a:xfrm>
          <a:prstGeom prst="line">
            <a:avLst/>
          </a:prstGeom>
          <a:noFill/>
          <a:ln w="12700">
            <a:solidFill>
              <a:srgbClr val="000000"/>
            </a:solidFill>
            <a:round/>
            <a:headEnd/>
            <a:tailEnd type="triangle" w="med" len="med"/>
          </a:ln>
          <a:effectLst>
            <a:outerShdw dist="35921" dir="2700000" algn="ctr" rotWithShape="0">
              <a:srgbClr val="808080">
                <a:alpha val="50000"/>
              </a:srgbClr>
            </a:outerShdw>
          </a:effectLst>
        </p:spPr>
        <p:txBody>
          <a:bodyPr/>
          <a:lstStyle/>
          <a:p>
            <a:pPr>
              <a:defRPr/>
            </a:pPr>
            <a:endParaRPr lang="cs-CZ"/>
          </a:p>
        </p:txBody>
      </p:sp>
      <p:sp>
        <p:nvSpPr>
          <p:cNvPr id="694299" name="Line 27"/>
          <p:cNvSpPr>
            <a:spLocks noChangeShapeType="1"/>
          </p:cNvSpPr>
          <p:nvPr/>
        </p:nvSpPr>
        <p:spPr bwMode="auto">
          <a:xfrm>
            <a:off x="6742931" y="4252914"/>
            <a:ext cx="46907" cy="293687"/>
          </a:xfrm>
          <a:prstGeom prst="line">
            <a:avLst/>
          </a:prstGeom>
          <a:noFill/>
          <a:ln w="12700">
            <a:solidFill>
              <a:srgbClr val="000000"/>
            </a:solidFill>
            <a:round/>
            <a:headEnd/>
            <a:tailEnd type="triangle" w="med" len="med"/>
          </a:ln>
          <a:effectLst>
            <a:outerShdw dist="35921" dir="2700000" algn="ctr" rotWithShape="0">
              <a:srgbClr val="808080">
                <a:alpha val="50000"/>
              </a:srgbClr>
            </a:outerShdw>
          </a:effectLst>
        </p:spPr>
        <p:txBody>
          <a:bodyPr/>
          <a:lstStyle/>
          <a:p>
            <a:pPr>
              <a:defRPr/>
            </a:pPr>
            <a:endParaRPr lang="cs-CZ"/>
          </a:p>
        </p:txBody>
      </p:sp>
      <p:sp>
        <p:nvSpPr>
          <p:cNvPr id="694300" name="Line 28"/>
          <p:cNvSpPr>
            <a:spLocks noChangeShapeType="1"/>
          </p:cNvSpPr>
          <p:nvPr/>
        </p:nvSpPr>
        <p:spPr bwMode="auto">
          <a:xfrm flipH="1">
            <a:off x="3349479" y="3367088"/>
            <a:ext cx="1465" cy="984250"/>
          </a:xfrm>
          <a:prstGeom prst="line">
            <a:avLst/>
          </a:prstGeom>
          <a:noFill/>
          <a:ln w="12700">
            <a:solidFill>
              <a:srgbClr val="000000"/>
            </a:solidFill>
            <a:round/>
            <a:headEnd/>
            <a:tailEnd type="triangle" w="med" len="med"/>
          </a:ln>
          <a:effectLst>
            <a:outerShdw dist="35921" dir="2700000" algn="ctr" rotWithShape="0">
              <a:srgbClr val="808080">
                <a:alpha val="50000"/>
              </a:srgbClr>
            </a:outerShdw>
          </a:effectLst>
        </p:spPr>
        <p:txBody>
          <a:bodyPr/>
          <a:lstStyle/>
          <a:p>
            <a:pPr>
              <a:defRPr/>
            </a:pPr>
            <a:endParaRPr lang="cs-CZ"/>
          </a:p>
        </p:txBody>
      </p:sp>
      <p:sp>
        <p:nvSpPr>
          <p:cNvPr id="694301" name="Line 29"/>
          <p:cNvSpPr>
            <a:spLocks noChangeShapeType="1"/>
          </p:cNvSpPr>
          <p:nvPr/>
        </p:nvSpPr>
        <p:spPr bwMode="auto">
          <a:xfrm flipH="1">
            <a:off x="6742931" y="5187951"/>
            <a:ext cx="96746" cy="346075"/>
          </a:xfrm>
          <a:prstGeom prst="line">
            <a:avLst/>
          </a:prstGeom>
          <a:noFill/>
          <a:ln w="12700">
            <a:solidFill>
              <a:srgbClr val="000000"/>
            </a:solidFill>
            <a:round/>
            <a:headEnd/>
            <a:tailEnd type="triangle" w="med" len="med"/>
          </a:ln>
          <a:effectLst>
            <a:outerShdw dist="35921" dir="2700000" algn="ctr" rotWithShape="0">
              <a:srgbClr val="808080">
                <a:alpha val="50000"/>
              </a:srgbClr>
            </a:outerShdw>
          </a:effectLst>
        </p:spPr>
        <p:txBody>
          <a:bodyPr/>
          <a:lstStyle/>
          <a:p>
            <a:pPr>
              <a:defRPr/>
            </a:pPr>
            <a:endParaRPr lang="cs-CZ"/>
          </a:p>
        </p:txBody>
      </p:sp>
      <p:sp>
        <p:nvSpPr>
          <p:cNvPr id="694302" name="Line 30"/>
          <p:cNvSpPr>
            <a:spLocks noChangeShapeType="1"/>
          </p:cNvSpPr>
          <p:nvPr/>
        </p:nvSpPr>
        <p:spPr bwMode="auto">
          <a:xfrm flipH="1">
            <a:off x="3301104" y="4794251"/>
            <a:ext cx="1466" cy="542925"/>
          </a:xfrm>
          <a:prstGeom prst="line">
            <a:avLst/>
          </a:prstGeom>
          <a:noFill/>
          <a:ln w="12700">
            <a:solidFill>
              <a:srgbClr val="000000"/>
            </a:solidFill>
            <a:round/>
            <a:headEnd/>
            <a:tailEnd type="triangle" w="med" len="med"/>
          </a:ln>
          <a:effectLst>
            <a:outerShdw dist="35921" dir="2700000" algn="ctr" rotWithShape="0">
              <a:srgbClr val="808080">
                <a:alpha val="50000"/>
              </a:srgbClr>
            </a:outerShdw>
          </a:effectLst>
        </p:spPr>
        <p:txBody>
          <a:bodyPr/>
          <a:lstStyle/>
          <a:p>
            <a:pPr>
              <a:defRPr/>
            </a:pPr>
            <a:endParaRPr lang="cs-CZ"/>
          </a:p>
        </p:txBody>
      </p:sp>
      <p:sp>
        <p:nvSpPr>
          <p:cNvPr id="694303" name="Line 31"/>
          <p:cNvSpPr>
            <a:spLocks noChangeShapeType="1"/>
          </p:cNvSpPr>
          <p:nvPr/>
        </p:nvSpPr>
        <p:spPr bwMode="auto">
          <a:xfrm>
            <a:off x="3875719" y="5681664"/>
            <a:ext cx="2006755" cy="98425"/>
          </a:xfrm>
          <a:prstGeom prst="line">
            <a:avLst/>
          </a:prstGeom>
          <a:noFill/>
          <a:ln w="12700">
            <a:solidFill>
              <a:srgbClr val="000000"/>
            </a:solidFill>
            <a:round/>
            <a:headEnd/>
            <a:tailEnd type="triangle" w="med" len="med"/>
          </a:ln>
          <a:effectLst>
            <a:outerShdw dist="35921" dir="2700000" algn="ctr" rotWithShape="0">
              <a:srgbClr val="808080">
                <a:alpha val="50000"/>
              </a:srgbClr>
            </a:outerShdw>
          </a:effectLst>
        </p:spPr>
        <p:txBody>
          <a:bodyPr/>
          <a:lstStyle/>
          <a:p>
            <a:pPr>
              <a:defRPr/>
            </a:pPr>
            <a:endParaRPr lang="cs-CZ"/>
          </a:p>
        </p:txBody>
      </p:sp>
      <p:sp>
        <p:nvSpPr>
          <p:cNvPr id="694304" name="Line 32"/>
          <p:cNvSpPr>
            <a:spLocks noChangeShapeType="1"/>
          </p:cNvSpPr>
          <p:nvPr/>
        </p:nvSpPr>
        <p:spPr bwMode="auto">
          <a:xfrm flipH="1">
            <a:off x="2154807" y="4154488"/>
            <a:ext cx="1052483" cy="0"/>
          </a:xfrm>
          <a:prstGeom prst="line">
            <a:avLst/>
          </a:prstGeom>
          <a:noFill/>
          <a:ln w="12700">
            <a:solidFill>
              <a:srgbClr val="000000"/>
            </a:solidFill>
            <a:prstDash val="dash"/>
            <a:round/>
            <a:headEnd/>
            <a:tailEnd type="triangle" w="med" len="med"/>
          </a:ln>
          <a:effectLst>
            <a:outerShdw dist="35921" dir="2700000" algn="ctr" rotWithShape="0">
              <a:srgbClr val="808080">
                <a:alpha val="50000"/>
              </a:srgbClr>
            </a:outerShdw>
          </a:effectLst>
        </p:spPr>
        <p:txBody>
          <a:bodyPr/>
          <a:lstStyle/>
          <a:p>
            <a:pPr>
              <a:defRPr/>
            </a:pPr>
            <a:endParaRPr lang="cs-CZ"/>
          </a:p>
        </p:txBody>
      </p:sp>
      <p:sp>
        <p:nvSpPr>
          <p:cNvPr id="63517" name="Text Box 33"/>
          <p:cNvSpPr txBox="1">
            <a:spLocks noChangeArrowheads="1"/>
          </p:cNvSpPr>
          <p:nvPr/>
        </p:nvSpPr>
        <p:spPr bwMode="auto">
          <a:xfrm>
            <a:off x="6169782" y="2036763"/>
            <a:ext cx="2198782" cy="342900"/>
          </a:xfrm>
          <a:prstGeom prst="rect">
            <a:avLst/>
          </a:prstGeom>
          <a:solidFill>
            <a:srgbClr val="FFFFFF"/>
          </a:solidFill>
          <a:ln>
            <a:noFill/>
          </a:ln>
          <a:extLst>
            <a:ext uri="{91240B29-F687-4F45-9708-019B960494DF}">
              <a14:hiddenLine xmlns:a14="http://schemas.microsoft.com/office/drawing/2010/main" w="12700" algn="ctr">
                <a:solidFill>
                  <a:srgbClr val="000000"/>
                </a:solidFill>
                <a:miter lim="800000"/>
                <a:headEnd/>
                <a:tailEnd/>
              </a14:hiddenLine>
            </a:ext>
          </a:extLst>
        </p:spPr>
        <p:txBody>
          <a:bodyPr/>
          <a:lstStyle>
            <a:lvl1pPr eaLnBrk="0" hangingPunct="0">
              <a:defRPr sz="3200">
                <a:solidFill>
                  <a:schemeClr val="tx1"/>
                </a:solidFill>
                <a:latin typeface="Arial" pitchFamily="34" charset="0"/>
              </a:defRPr>
            </a:lvl1pPr>
            <a:lvl2pPr marL="742950" indent="-285750" eaLnBrk="0" hangingPunct="0">
              <a:defRPr sz="3200">
                <a:solidFill>
                  <a:schemeClr val="tx1"/>
                </a:solidFill>
                <a:latin typeface="Arial" pitchFamily="34" charset="0"/>
              </a:defRPr>
            </a:lvl2pPr>
            <a:lvl3pPr marL="1143000" indent="-228600" eaLnBrk="0" hangingPunct="0">
              <a:defRPr sz="3200">
                <a:solidFill>
                  <a:schemeClr val="tx1"/>
                </a:solidFill>
                <a:latin typeface="Arial" pitchFamily="34" charset="0"/>
              </a:defRPr>
            </a:lvl3pPr>
            <a:lvl4pPr marL="1600200" indent="-228600" eaLnBrk="0" hangingPunct="0">
              <a:defRPr sz="3200">
                <a:solidFill>
                  <a:schemeClr val="tx1"/>
                </a:solidFill>
                <a:latin typeface="Arial" pitchFamily="34" charset="0"/>
              </a:defRPr>
            </a:lvl4pPr>
            <a:lvl5pPr marL="2057400" indent="-228600" eaLnBrk="0" hangingPunct="0">
              <a:defRPr sz="3200">
                <a:solidFill>
                  <a:schemeClr val="tx1"/>
                </a:solidFill>
                <a:latin typeface="Arial" pitchFamily="34" charset="0"/>
              </a:defRPr>
            </a:lvl5pPr>
            <a:lvl6pPr marL="2514600" indent="-228600" eaLnBrk="0" fontAlgn="base" hangingPunct="0">
              <a:spcBef>
                <a:spcPct val="0"/>
              </a:spcBef>
              <a:spcAft>
                <a:spcPct val="0"/>
              </a:spcAft>
              <a:defRPr sz="3200">
                <a:solidFill>
                  <a:schemeClr val="tx1"/>
                </a:solidFill>
                <a:latin typeface="Arial" pitchFamily="34" charset="0"/>
              </a:defRPr>
            </a:lvl6pPr>
            <a:lvl7pPr marL="2971800" indent="-228600" eaLnBrk="0" fontAlgn="base" hangingPunct="0">
              <a:spcBef>
                <a:spcPct val="0"/>
              </a:spcBef>
              <a:spcAft>
                <a:spcPct val="0"/>
              </a:spcAft>
              <a:defRPr sz="3200">
                <a:solidFill>
                  <a:schemeClr val="tx1"/>
                </a:solidFill>
                <a:latin typeface="Arial" pitchFamily="34" charset="0"/>
              </a:defRPr>
            </a:lvl7pPr>
            <a:lvl8pPr marL="3429000" indent="-228600" eaLnBrk="0" fontAlgn="base" hangingPunct="0">
              <a:spcBef>
                <a:spcPct val="0"/>
              </a:spcBef>
              <a:spcAft>
                <a:spcPct val="0"/>
              </a:spcAft>
              <a:defRPr sz="3200">
                <a:solidFill>
                  <a:schemeClr val="tx1"/>
                </a:solidFill>
                <a:latin typeface="Arial" pitchFamily="34" charset="0"/>
              </a:defRPr>
            </a:lvl8pPr>
            <a:lvl9pPr marL="3886200" indent="-228600" eaLnBrk="0" fontAlgn="base" hangingPunct="0">
              <a:spcBef>
                <a:spcPct val="0"/>
              </a:spcBef>
              <a:spcAft>
                <a:spcPct val="0"/>
              </a:spcAft>
              <a:defRPr sz="3200">
                <a:solidFill>
                  <a:schemeClr val="tx1"/>
                </a:solidFill>
                <a:latin typeface="Arial" pitchFamily="34" charset="0"/>
              </a:defRPr>
            </a:lvl9pPr>
          </a:lstStyle>
          <a:p>
            <a:pPr>
              <a:spcBef>
                <a:spcPct val="20000"/>
              </a:spcBef>
              <a:buClr>
                <a:schemeClr val="bg2"/>
              </a:buClr>
              <a:buFont typeface="Wingdings" pitchFamily="2" charset="2"/>
              <a:buNone/>
            </a:pPr>
            <a:r>
              <a:rPr lang="cs-CZ" sz="1200"/>
              <a:t>is managed by a</a:t>
            </a:r>
            <a:endParaRPr lang="en-US" sz="2400" b="1"/>
          </a:p>
        </p:txBody>
      </p:sp>
      <p:sp>
        <p:nvSpPr>
          <p:cNvPr id="694306" name="Line 34"/>
          <p:cNvSpPr>
            <a:spLocks noChangeShapeType="1"/>
          </p:cNvSpPr>
          <p:nvPr/>
        </p:nvSpPr>
        <p:spPr bwMode="auto">
          <a:xfrm>
            <a:off x="5357699" y="2133600"/>
            <a:ext cx="1480513" cy="247650"/>
          </a:xfrm>
          <a:prstGeom prst="line">
            <a:avLst/>
          </a:prstGeom>
          <a:noFill/>
          <a:ln w="12700">
            <a:solidFill>
              <a:srgbClr val="000000"/>
            </a:solidFill>
            <a:round/>
            <a:headEnd/>
            <a:tailEnd type="triangle" w="med" len="med"/>
          </a:ln>
          <a:effectLst>
            <a:outerShdw dist="35921" dir="2700000" algn="ctr" rotWithShape="0">
              <a:srgbClr val="808080">
                <a:alpha val="50000"/>
              </a:srgbClr>
            </a:outerShdw>
          </a:effectLst>
        </p:spPr>
        <p:txBody>
          <a:bodyPr/>
          <a:lstStyle/>
          <a:p>
            <a:pPr>
              <a:defRPr/>
            </a:pPr>
            <a:endParaRPr lang="cs-CZ"/>
          </a:p>
        </p:txBody>
      </p:sp>
      <p:sp>
        <p:nvSpPr>
          <p:cNvPr id="694307" name="Line 35"/>
          <p:cNvSpPr>
            <a:spLocks noChangeShapeType="1"/>
          </p:cNvSpPr>
          <p:nvPr/>
        </p:nvSpPr>
        <p:spPr bwMode="auto">
          <a:xfrm>
            <a:off x="3778973" y="2873376"/>
            <a:ext cx="1959848" cy="688975"/>
          </a:xfrm>
          <a:prstGeom prst="line">
            <a:avLst/>
          </a:prstGeom>
          <a:noFill/>
          <a:ln w="12700">
            <a:solidFill>
              <a:srgbClr val="000000"/>
            </a:solidFill>
            <a:round/>
            <a:headEnd/>
            <a:tailEnd type="triangle" w="med" len="med"/>
          </a:ln>
          <a:effectLst>
            <a:outerShdw dist="35921" dir="2700000" algn="ctr" rotWithShape="0">
              <a:srgbClr val="808080">
                <a:alpha val="50000"/>
              </a:srgbClr>
            </a:outerShdw>
          </a:effectLst>
        </p:spPr>
        <p:txBody>
          <a:bodyPr/>
          <a:lstStyle/>
          <a:p>
            <a:pPr>
              <a:defRPr/>
            </a:pPr>
            <a:endParaRPr lang="cs-CZ"/>
          </a:p>
        </p:txBody>
      </p:sp>
      <p:sp>
        <p:nvSpPr>
          <p:cNvPr id="63520" name="Text Box 36"/>
          <p:cNvSpPr txBox="1">
            <a:spLocks noChangeArrowheads="1"/>
          </p:cNvSpPr>
          <p:nvPr/>
        </p:nvSpPr>
        <p:spPr bwMode="auto">
          <a:xfrm>
            <a:off x="2154807" y="3414713"/>
            <a:ext cx="1146298" cy="588962"/>
          </a:xfrm>
          <a:prstGeom prst="rect">
            <a:avLst/>
          </a:prstGeom>
          <a:solidFill>
            <a:srgbClr val="FFFFFF"/>
          </a:solidFill>
          <a:ln>
            <a:noFill/>
          </a:ln>
          <a:extLst>
            <a:ext uri="{91240B29-F687-4F45-9708-019B960494DF}">
              <a14:hiddenLine xmlns:a14="http://schemas.microsoft.com/office/drawing/2010/main" w="12700" algn="ctr">
                <a:solidFill>
                  <a:srgbClr val="000000"/>
                </a:solidFill>
                <a:miter lim="800000"/>
                <a:headEnd/>
                <a:tailEnd/>
              </a14:hiddenLine>
            </a:ext>
          </a:extLst>
        </p:spPr>
        <p:txBody>
          <a:bodyPr/>
          <a:lstStyle>
            <a:lvl1pPr eaLnBrk="0" hangingPunct="0">
              <a:defRPr sz="3200">
                <a:solidFill>
                  <a:schemeClr val="tx1"/>
                </a:solidFill>
                <a:latin typeface="Arial" pitchFamily="34" charset="0"/>
              </a:defRPr>
            </a:lvl1pPr>
            <a:lvl2pPr marL="742950" indent="-285750" eaLnBrk="0" hangingPunct="0">
              <a:defRPr sz="3200">
                <a:solidFill>
                  <a:schemeClr val="tx1"/>
                </a:solidFill>
                <a:latin typeface="Arial" pitchFamily="34" charset="0"/>
              </a:defRPr>
            </a:lvl2pPr>
            <a:lvl3pPr marL="1143000" indent="-228600" eaLnBrk="0" hangingPunct="0">
              <a:defRPr sz="3200">
                <a:solidFill>
                  <a:schemeClr val="tx1"/>
                </a:solidFill>
                <a:latin typeface="Arial" pitchFamily="34" charset="0"/>
              </a:defRPr>
            </a:lvl3pPr>
            <a:lvl4pPr marL="1600200" indent="-228600" eaLnBrk="0" hangingPunct="0">
              <a:defRPr sz="3200">
                <a:solidFill>
                  <a:schemeClr val="tx1"/>
                </a:solidFill>
                <a:latin typeface="Arial" pitchFamily="34" charset="0"/>
              </a:defRPr>
            </a:lvl4pPr>
            <a:lvl5pPr marL="2057400" indent="-228600" eaLnBrk="0" hangingPunct="0">
              <a:defRPr sz="3200">
                <a:solidFill>
                  <a:schemeClr val="tx1"/>
                </a:solidFill>
                <a:latin typeface="Arial" pitchFamily="34" charset="0"/>
              </a:defRPr>
            </a:lvl5pPr>
            <a:lvl6pPr marL="2514600" indent="-228600" eaLnBrk="0" fontAlgn="base" hangingPunct="0">
              <a:spcBef>
                <a:spcPct val="0"/>
              </a:spcBef>
              <a:spcAft>
                <a:spcPct val="0"/>
              </a:spcAft>
              <a:defRPr sz="3200">
                <a:solidFill>
                  <a:schemeClr val="tx1"/>
                </a:solidFill>
                <a:latin typeface="Arial" pitchFamily="34" charset="0"/>
              </a:defRPr>
            </a:lvl6pPr>
            <a:lvl7pPr marL="2971800" indent="-228600" eaLnBrk="0" fontAlgn="base" hangingPunct="0">
              <a:spcBef>
                <a:spcPct val="0"/>
              </a:spcBef>
              <a:spcAft>
                <a:spcPct val="0"/>
              </a:spcAft>
              <a:defRPr sz="3200">
                <a:solidFill>
                  <a:schemeClr val="tx1"/>
                </a:solidFill>
                <a:latin typeface="Arial" pitchFamily="34" charset="0"/>
              </a:defRPr>
            </a:lvl7pPr>
            <a:lvl8pPr marL="3429000" indent="-228600" eaLnBrk="0" fontAlgn="base" hangingPunct="0">
              <a:spcBef>
                <a:spcPct val="0"/>
              </a:spcBef>
              <a:spcAft>
                <a:spcPct val="0"/>
              </a:spcAft>
              <a:defRPr sz="3200">
                <a:solidFill>
                  <a:schemeClr val="tx1"/>
                </a:solidFill>
                <a:latin typeface="Arial" pitchFamily="34" charset="0"/>
              </a:defRPr>
            </a:lvl8pPr>
            <a:lvl9pPr marL="3886200" indent="-228600" eaLnBrk="0" fontAlgn="base" hangingPunct="0">
              <a:spcBef>
                <a:spcPct val="0"/>
              </a:spcBef>
              <a:spcAft>
                <a:spcPct val="0"/>
              </a:spcAft>
              <a:defRPr sz="3200">
                <a:solidFill>
                  <a:schemeClr val="tx1"/>
                </a:solidFill>
                <a:latin typeface="Arial" pitchFamily="34" charset="0"/>
              </a:defRPr>
            </a:lvl9pPr>
          </a:lstStyle>
          <a:p>
            <a:pPr>
              <a:spcBef>
                <a:spcPct val="20000"/>
              </a:spcBef>
              <a:buClr>
                <a:schemeClr val="bg2"/>
              </a:buClr>
              <a:buFont typeface="Wingdings" pitchFamily="2" charset="2"/>
              <a:buNone/>
            </a:pPr>
            <a:r>
              <a:rPr lang="cs-CZ" sz="1200"/>
              <a:t>composed of</a:t>
            </a:r>
            <a:endParaRPr lang="en-US" sz="2400" b="1"/>
          </a:p>
        </p:txBody>
      </p:sp>
      <p:sp>
        <p:nvSpPr>
          <p:cNvPr id="694309" name="Line 37"/>
          <p:cNvSpPr>
            <a:spLocks noChangeShapeType="1"/>
          </p:cNvSpPr>
          <p:nvPr/>
        </p:nvSpPr>
        <p:spPr bwMode="auto">
          <a:xfrm>
            <a:off x="3875720" y="4646614"/>
            <a:ext cx="2055128" cy="98425"/>
          </a:xfrm>
          <a:prstGeom prst="line">
            <a:avLst/>
          </a:prstGeom>
          <a:noFill/>
          <a:ln w="12700">
            <a:solidFill>
              <a:srgbClr val="000000"/>
            </a:solidFill>
            <a:round/>
            <a:headEnd/>
            <a:tailEnd type="triangle" w="med" len="med"/>
          </a:ln>
          <a:effectLst>
            <a:outerShdw dist="35921" dir="2700000" algn="ctr" rotWithShape="0">
              <a:srgbClr val="808080">
                <a:alpha val="50000"/>
              </a:srgbClr>
            </a:outerShdw>
          </a:effectLst>
        </p:spPr>
        <p:txBody>
          <a:bodyPr/>
          <a:lstStyle/>
          <a:p>
            <a:pPr>
              <a:defRPr/>
            </a:pPr>
            <a:endParaRPr lang="cs-CZ"/>
          </a:p>
        </p:txBody>
      </p:sp>
      <p:sp>
        <p:nvSpPr>
          <p:cNvPr id="694310" name="Line 38"/>
          <p:cNvSpPr>
            <a:spLocks noChangeShapeType="1"/>
          </p:cNvSpPr>
          <p:nvPr/>
        </p:nvSpPr>
        <p:spPr bwMode="auto">
          <a:xfrm>
            <a:off x="1245977" y="2838451"/>
            <a:ext cx="428029" cy="4763"/>
          </a:xfrm>
          <a:prstGeom prst="line">
            <a:avLst/>
          </a:prstGeom>
          <a:noFill/>
          <a:ln w="12700">
            <a:solidFill>
              <a:srgbClr val="000000"/>
            </a:solidFill>
            <a:prstDash val="dash"/>
            <a:round/>
            <a:headEnd/>
            <a:tailEnd type="triangle" w="med" len="med"/>
          </a:ln>
          <a:effectLst>
            <a:outerShdw dist="35921" dir="2700000" algn="ctr" rotWithShape="0">
              <a:srgbClr val="808080">
                <a:alpha val="50000"/>
              </a:srgbClr>
            </a:outerShdw>
          </a:effectLst>
        </p:spPr>
        <p:txBody>
          <a:bodyPr/>
          <a:lstStyle/>
          <a:p>
            <a:pPr>
              <a:defRPr/>
            </a:pPr>
            <a:endParaRPr lang="cs-CZ"/>
          </a:p>
        </p:txBody>
      </p:sp>
      <p:sp>
        <p:nvSpPr>
          <p:cNvPr id="694344" name="Line 72"/>
          <p:cNvSpPr>
            <a:spLocks noChangeShapeType="1"/>
          </p:cNvSpPr>
          <p:nvPr/>
        </p:nvSpPr>
        <p:spPr bwMode="auto">
          <a:xfrm flipV="1">
            <a:off x="1243045" y="2868614"/>
            <a:ext cx="10261" cy="1049337"/>
          </a:xfrm>
          <a:prstGeom prst="line">
            <a:avLst/>
          </a:prstGeom>
          <a:noFill/>
          <a:ln w="12700">
            <a:solidFill>
              <a:srgbClr val="000000"/>
            </a:solidFill>
            <a:prstDash val="dash"/>
            <a:round/>
            <a:headEnd/>
            <a:tailEnd type="triangle" w="med" len="med"/>
          </a:ln>
          <a:effectLst>
            <a:outerShdw dist="35921" dir="2700000" algn="ctr" rotWithShape="0">
              <a:srgbClr val="808080">
                <a:alpha val="50000"/>
              </a:srgbClr>
            </a:outerShdw>
          </a:effectLst>
        </p:spPr>
        <p:txBody>
          <a:bodyPr/>
          <a:lstStyle/>
          <a:p>
            <a:pPr>
              <a:defRPr/>
            </a:pPr>
            <a:endParaRPr lang="cs-CZ"/>
          </a:p>
        </p:txBody>
      </p:sp>
    </p:spTree>
    <p:extLst>
      <p:ext uri="{BB962C8B-B14F-4D97-AF65-F5344CB8AC3E}">
        <p14:creationId xmlns:p14="http://schemas.microsoft.com/office/powerpoint/2010/main" val="1297295199"/>
      </p:ext>
    </p:extLst>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p:txBody>
          <a:bodyPr/>
          <a:lstStyle/>
          <a:p>
            <a:pPr eaLnBrk="1" hangingPunct="1"/>
            <a:r>
              <a:rPr lang="en-US" sz="3400" dirty="0" smtClean="0"/>
              <a:t>UML Diagrams for Business Modeling</a:t>
            </a:r>
            <a:endParaRPr lang="cs-CZ" sz="3400" dirty="0" smtClean="0"/>
          </a:p>
        </p:txBody>
      </p:sp>
      <p:sp>
        <p:nvSpPr>
          <p:cNvPr id="49155" name="Rectangle 3"/>
          <p:cNvSpPr>
            <a:spLocks noGrp="1" noChangeArrowheads="1"/>
          </p:cNvSpPr>
          <p:nvPr>
            <p:ph type="body" idx="1"/>
          </p:nvPr>
        </p:nvSpPr>
        <p:spPr/>
        <p:txBody>
          <a:bodyPr/>
          <a:lstStyle/>
          <a:p>
            <a:pPr eaLnBrk="1" hangingPunct="1"/>
            <a:r>
              <a:rPr lang="en-US" b="1" dirty="0" smtClean="0"/>
              <a:t>Activity Diagram</a:t>
            </a:r>
            <a:r>
              <a:rPr lang="en-US" dirty="0" smtClean="0"/>
              <a:t> is a variation of a state machine in which the states represent the performance of </a:t>
            </a:r>
            <a:r>
              <a:rPr lang="en-US" b="1" dirty="0" smtClean="0">
                <a:solidFill>
                  <a:schemeClr val="accent2"/>
                </a:solidFill>
              </a:rPr>
              <a:t>activities</a:t>
            </a:r>
            <a:r>
              <a:rPr lang="en-US" dirty="0" smtClean="0"/>
              <a:t> and the transitions are triggered by their </a:t>
            </a:r>
            <a:r>
              <a:rPr lang="en-US" b="1" dirty="0" smtClean="0">
                <a:solidFill>
                  <a:schemeClr val="hlink"/>
                </a:solidFill>
              </a:rPr>
              <a:t>completion</a:t>
            </a:r>
            <a:r>
              <a:rPr lang="en-US" dirty="0" smtClean="0"/>
              <a:t>.  </a:t>
            </a:r>
          </a:p>
          <a:p>
            <a:pPr lvl="1" eaLnBrk="1" hangingPunct="1"/>
            <a:r>
              <a:rPr lang="en-US" dirty="0" smtClean="0"/>
              <a:t>The purpose of this diagram is to focus on flows driven by internal processing.</a:t>
            </a:r>
          </a:p>
          <a:p>
            <a:pPr eaLnBrk="1" hangingPunct="1"/>
            <a:r>
              <a:rPr lang="en-US" b="1" dirty="0" smtClean="0"/>
              <a:t>Class Diagram</a:t>
            </a:r>
            <a:r>
              <a:rPr lang="en-US" dirty="0" smtClean="0"/>
              <a:t> is a graph of elements (in the scope of business modeling represented by </a:t>
            </a:r>
            <a:r>
              <a:rPr lang="en-US" b="1" dirty="0" smtClean="0"/>
              <a:t>workers</a:t>
            </a:r>
            <a:r>
              <a:rPr lang="en-US" dirty="0" smtClean="0"/>
              <a:t> and </a:t>
            </a:r>
            <a:r>
              <a:rPr lang="en-US" b="1" dirty="0" smtClean="0">
                <a:solidFill>
                  <a:schemeClr val="accent1"/>
                </a:solidFill>
              </a:rPr>
              <a:t>entities</a:t>
            </a:r>
            <a:r>
              <a:rPr lang="en-US" dirty="0" smtClean="0"/>
              <a:t>) connected by their various static relationships.</a:t>
            </a:r>
          </a:p>
          <a:p>
            <a:pPr lvl="1" eaLnBrk="1" hangingPunct="1"/>
            <a:r>
              <a:rPr lang="en-US" dirty="0" smtClean="0"/>
              <a:t>The purpose of this diagram is to capture static aspect of the business domain.</a:t>
            </a:r>
          </a:p>
        </p:txBody>
      </p:sp>
    </p:spTree>
    <p:extLst>
      <p:ext uri="{BB962C8B-B14F-4D97-AF65-F5344CB8AC3E}">
        <p14:creationId xmlns:p14="http://schemas.microsoft.com/office/powerpoint/2010/main" val="228175577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4" name="Rectangle 4"/>
          <p:cNvSpPr>
            <a:spLocks noGrp="1" noChangeArrowheads="1"/>
          </p:cNvSpPr>
          <p:nvPr>
            <p:ph type="title"/>
          </p:nvPr>
        </p:nvSpPr>
        <p:spPr/>
        <p:txBody>
          <a:bodyPr/>
          <a:lstStyle/>
          <a:p>
            <a:r>
              <a:rPr lang="en-GB" dirty="0"/>
              <a:t>What is </a:t>
            </a:r>
            <a:r>
              <a:rPr lang="en-GB" dirty="0" smtClean="0"/>
              <a:t>Software </a:t>
            </a:r>
            <a:r>
              <a:rPr lang="en-GB" dirty="0"/>
              <a:t>E</a:t>
            </a:r>
            <a:r>
              <a:rPr lang="en-GB" dirty="0" smtClean="0"/>
              <a:t>ngineering</a:t>
            </a:r>
            <a:r>
              <a:rPr lang="en-GB" dirty="0"/>
              <a:t>?</a:t>
            </a:r>
          </a:p>
        </p:txBody>
      </p:sp>
      <p:sp>
        <p:nvSpPr>
          <p:cNvPr id="71685" name="Rectangle 5"/>
          <p:cNvSpPr>
            <a:spLocks noGrp="1" noChangeArrowheads="1"/>
          </p:cNvSpPr>
          <p:nvPr>
            <p:ph type="body" idx="1"/>
          </p:nvPr>
        </p:nvSpPr>
        <p:spPr/>
        <p:txBody>
          <a:bodyPr/>
          <a:lstStyle/>
          <a:p>
            <a:r>
              <a:rPr lang="en-GB" dirty="0"/>
              <a:t>Software engineering is an engineering discipline </a:t>
            </a:r>
            <a:r>
              <a:rPr lang="en-GB" dirty="0" smtClean="0"/>
              <a:t>that</a:t>
            </a:r>
            <a:r>
              <a:rPr lang="en-GB" strike="sngStrike" dirty="0" smtClean="0"/>
              <a:t> </a:t>
            </a:r>
            <a:r>
              <a:rPr lang="en-GB" dirty="0" smtClean="0"/>
              <a:t>deals with </a:t>
            </a:r>
            <a:r>
              <a:rPr lang="en-GB" dirty="0"/>
              <a:t>all aspects of software production.</a:t>
            </a:r>
          </a:p>
          <a:p>
            <a:r>
              <a:rPr lang="en-GB" dirty="0"/>
              <a:t>Software engineers should adopt a systematic and organised approach to their work and use appropriate tools and techniques depending on the problem to be solved, the development constraints and the resources available.</a:t>
            </a:r>
          </a:p>
        </p:txBody>
      </p:sp>
    </p:spTree>
    <p:extLst>
      <p:ext uri="{BB962C8B-B14F-4D97-AF65-F5344CB8AC3E}">
        <p14:creationId xmlns:p14="http://schemas.microsoft.com/office/powerpoint/2010/main" val="1691989266"/>
      </p:ext>
    </p:extLst>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p:txBody>
          <a:bodyPr/>
          <a:lstStyle/>
          <a:p>
            <a:pPr eaLnBrk="1" hangingPunct="1"/>
            <a:r>
              <a:rPr lang="en-US" dirty="0" smtClean="0"/>
              <a:t>Motivating Example</a:t>
            </a:r>
            <a:endParaRPr lang="cs-CZ" dirty="0" smtClean="0"/>
          </a:p>
        </p:txBody>
      </p:sp>
      <p:sp>
        <p:nvSpPr>
          <p:cNvPr id="48131" name="Text Box 3"/>
          <p:cNvSpPr txBox="1">
            <a:spLocks noChangeArrowheads="1"/>
          </p:cNvSpPr>
          <p:nvPr/>
        </p:nvSpPr>
        <p:spPr bwMode="auto">
          <a:xfrm>
            <a:off x="411906" y="1504951"/>
            <a:ext cx="8540068" cy="2677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eaLnBrk="1" hangingPunct="1"/>
            <a:r>
              <a:rPr lang="en-US" dirty="0"/>
              <a:t>Develop an information system for a car dealer.  The application should collect and provide information about customers, their orders, cars, payments etc. The possibility to communicate with the car manufacturer to obtain updated offer of available cars or to order a car required by a customer should be the part of the system.  The goal is to make the customer happy!</a:t>
            </a:r>
            <a:endParaRPr lang="cs-CZ" dirty="0"/>
          </a:p>
        </p:txBody>
      </p:sp>
      <p:sp>
        <p:nvSpPr>
          <p:cNvPr id="48132" name="Rectangle 4"/>
          <p:cNvSpPr>
            <a:spLocks noChangeArrowheads="1"/>
          </p:cNvSpPr>
          <p:nvPr/>
        </p:nvSpPr>
        <p:spPr bwMode="auto">
          <a:xfrm>
            <a:off x="6464418" y="3821114"/>
            <a:ext cx="2932" cy="1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cs-CZ"/>
          </a:p>
        </p:txBody>
      </p:sp>
      <p:grpSp>
        <p:nvGrpSpPr>
          <p:cNvPr id="48133" name="Group 5"/>
          <p:cNvGrpSpPr>
            <a:grpSpLocks noChangeAspect="1"/>
          </p:cNvGrpSpPr>
          <p:nvPr/>
        </p:nvGrpSpPr>
        <p:grpSpPr bwMode="auto">
          <a:xfrm>
            <a:off x="3761383" y="4017963"/>
            <a:ext cx="4044293" cy="2355850"/>
            <a:chOff x="3167" y="1730"/>
            <a:chExt cx="2759" cy="1484"/>
          </a:xfrm>
        </p:grpSpPr>
        <p:sp>
          <p:nvSpPr>
            <p:cNvPr id="48135" name="AutoShape 6"/>
            <p:cNvSpPr>
              <a:spLocks noChangeAspect="1" noChangeArrowheads="1" noTextEdit="1"/>
            </p:cNvSpPr>
            <p:nvPr/>
          </p:nvSpPr>
          <p:spPr bwMode="auto">
            <a:xfrm>
              <a:off x="3167" y="1730"/>
              <a:ext cx="2759" cy="14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cs-CZ"/>
            </a:p>
          </p:txBody>
        </p:sp>
        <p:sp>
          <p:nvSpPr>
            <p:cNvPr id="48136" name="Freeform 7"/>
            <p:cNvSpPr>
              <a:spLocks noEditPoints="1"/>
            </p:cNvSpPr>
            <p:nvPr/>
          </p:nvSpPr>
          <p:spPr bwMode="auto">
            <a:xfrm>
              <a:off x="3170" y="1782"/>
              <a:ext cx="2701" cy="1440"/>
            </a:xfrm>
            <a:custGeom>
              <a:avLst/>
              <a:gdLst>
                <a:gd name="T0" fmla="*/ 1 w 5402"/>
                <a:gd name="T1" fmla="*/ 1 h 2880"/>
                <a:gd name="T2" fmla="*/ 1 w 5402"/>
                <a:gd name="T3" fmla="*/ 1 h 2880"/>
                <a:gd name="T4" fmla="*/ 1 w 5402"/>
                <a:gd name="T5" fmla="*/ 1 h 2880"/>
                <a:gd name="T6" fmla="*/ 1 w 5402"/>
                <a:gd name="T7" fmla="*/ 1 h 2880"/>
                <a:gd name="T8" fmla="*/ 1 w 5402"/>
                <a:gd name="T9" fmla="*/ 1 h 2880"/>
                <a:gd name="T10" fmla="*/ 1 w 5402"/>
                <a:gd name="T11" fmla="*/ 1 h 2880"/>
                <a:gd name="T12" fmla="*/ 1 w 5402"/>
                <a:gd name="T13" fmla="*/ 1 h 2880"/>
                <a:gd name="T14" fmla="*/ 1 w 5402"/>
                <a:gd name="T15" fmla="*/ 1 h 2880"/>
                <a:gd name="T16" fmla="*/ 1 w 5402"/>
                <a:gd name="T17" fmla="*/ 1 h 2880"/>
                <a:gd name="T18" fmla="*/ 1 w 5402"/>
                <a:gd name="T19" fmla="*/ 1 h 2880"/>
                <a:gd name="T20" fmla="*/ 1 w 5402"/>
                <a:gd name="T21" fmla="*/ 1 h 2880"/>
                <a:gd name="T22" fmla="*/ 1 w 5402"/>
                <a:gd name="T23" fmla="*/ 1 h 2880"/>
                <a:gd name="T24" fmla="*/ 1 w 5402"/>
                <a:gd name="T25" fmla="*/ 1 h 2880"/>
                <a:gd name="T26" fmla="*/ 1 w 5402"/>
                <a:gd name="T27" fmla="*/ 1 h 2880"/>
                <a:gd name="T28" fmla="*/ 1 w 5402"/>
                <a:gd name="T29" fmla="*/ 1 h 2880"/>
                <a:gd name="T30" fmla="*/ 2 w 5402"/>
                <a:gd name="T31" fmla="*/ 1 h 2880"/>
                <a:gd name="T32" fmla="*/ 2 w 5402"/>
                <a:gd name="T33" fmla="*/ 1 h 2880"/>
                <a:gd name="T34" fmla="*/ 2 w 5402"/>
                <a:gd name="T35" fmla="*/ 1 h 2880"/>
                <a:gd name="T36" fmla="*/ 2 w 5402"/>
                <a:gd name="T37" fmla="*/ 1 h 2880"/>
                <a:gd name="T38" fmla="*/ 2 w 5402"/>
                <a:gd name="T39" fmla="*/ 1 h 2880"/>
                <a:gd name="T40" fmla="*/ 2 w 5402"/>
                <a:gd name="T41" fmla="*/ 1 h 2880"/>
                <a:gd name="T42" fmla="*/ 2 w 5402"/>
                <a:gd name="T43" fmla="*/ 1 h 2880"/>
                <a:gd name="T44" fmla="*/ 2 w 5402"/>
                <a:gd name="T45" fmla="*/ 1 h 2880"/>
                <a:gd name="T46" fmla="*/ 2 w 5402"/>
                <a:gd name="T47" fmla="*/ 1 h 2880"/>
                <a:gd name="T48" fmla="*/ 2 w 5402"/>
                <a:gd name="T49" fmla="*/ 1 h 2880"/>
                <a:gd name="T50" fmla="*/ 2 w 5402"/>
                <a:gd name="T51" fmla="*/ 1 h 2880"/>
                <a:gd name="T52" fmla="*/ 2 w 5402"/>
                <a:gd name="T53" fmla="*/ 1 h 2880"/>
                <a:gd name="T54" fmla="*/ 2 w 5402"/>
                <a:gd name="T55" fmla="*/ 1 h 2880"/>
                <a:gd name="T56" fmla="*/ 2 w 5402"/>
                <a:gd name="T57" fmla="*/ 1 h 2880"/>
                <a:gd name="T58" fmla="*/ 2 w 5402"/>
                <a:gd name="T59" fmla="*/ 1 h 2880"/>
                <a:gd name="T60" fmla="*/ 2 w 5402"/>
                <a:gd name="T61" fmla="*/ 1 h 2880"/>
                <a:gd name="T62" fmla="*/ 2 w 5402"/>
                <a:gd name="T63" fmla="*/ 1 h 2880"/>
                <a:gd name="T64" fmla="*/ 2 w 5402"/>
                <a:gd name="T65" fmla="*/ 1 h 2880"/>
                <a:gd name="T66" fmla="*/ 2 w 5402"/>
                <a:gd name="T67" fmla="*/ 1 h 2880"/>
                <a:gd name="T68" fmla="*/ 2 w 5402"/>
                <a:gd name="T69" fmla="*/ 1 h 2880"/>
                <a:gd name="T70" fmla="*/ 1 w 5402"/>
                <a:gd name="T71" fmla="*/ 1 h 2880"/>
                <a:gd name="T72" fmla="*/ 1 w 5402"/>
                <a:gd name="T73" fmla="*/ 1 h 2880"/>
                <a:gd name="T74" fmla="*/ 1 w 5402"/>
                <a:gd name="T75" fmla="*/ 1 h 2880"/>
                <a:gd name="T76" fmla="*/ 1 w 5402"/>
                <a:gd name="T77" fmla="*/ 1 h 2880"/>
                <a:gd name="T78" fmla="*/ 1 w 5402"/>
                <a:gd name="T79" fmla="*/ 1 h 2880"/>
                <a:gd name="T80" fmla="*/ 1 w 5402"/>
                <a:gd name="T81" fmla="*/ 1 h 2880"/>
                <a:gd name="T82" fmla="*/ 1 w 5402"/>
                <a:gd name="T83" fmla="*/ 1 h 2880"/>
                <a:gd name="T84" fmla="*/ 1 w 5402"/>
                <a:gd name="T85" fmla="*/ 1 h 2880"/>
                <a:gd name="T86" fmla="*/ 1 w 5402"/>
                <a:gd name="T87" fmla="*/ 1 h 2880"/>
                <a:gd name="T88" fmla="*/ 1 w 5402"/>
                <a:gd name="T89" fmla="*/ 1 h 2880"/>
                <a:gd name="T90" fmla="*/ 1 w 5402"/>
                <a:gd name="T91" fmla="*/ 1 h 2880"/>
                <a:gd name="T92" fmla="*/ 1 w 5402"/>
                <a:gd name="T93" fmla="*/ 1 h 2880"/>
                <a:gd name="T94" fmla="*/ 1 w 5402"/>
                <a:gd name="T95" fmla="*/ 1 h 2880"/>
                <a:gd name="T96" fmla="*/ 1 w 5402"/>
                <a:gd name="T97" fmla="*/ 1 h 2880"/>
                <a:gd name="T98" fmla="*/ 1 w 5402"/>
                <a:gd name="T99" fmla="*/ 1 h 2880"/>
                <a:gd name="T100" fmla="*/ 2 w 5402"/>
                <a:gd name="T101" fmla="*/ 1 h 2880"/>
                <a:gd name="T102" fmla="*/ 1 w 5402"/>
                <a:gd name="T103" fmla="*/ 1 h 2880"/>
                <a:gd name="T104" fmla="*/ 1 w 5402"/>
                <a:gd name="T105" fmla="*/ 1 h 2880"/>
                <a:gd name="T106" fmla="*/ 1 w 5402"/>
                <a:gd name="T107" fmla="*/ 1 h 2880"/>
                <a:gd name="T108" fmla="*/ 1 w 5402"/>
                <a:gd name="T109" fmla="*/ 1 h 2880"/>
                <a:gd name="T110" fmla="*/ 1 w 5402"/>
                <a:gd name="T111" fmla="*/ 1 h 2880"/>
                <a:gd name="T112" fmla="*/ 1 w 5402"/>
                <a:gd name="T113" fmla="*/ 1 h 2880"/>
                <a:gd name="T114" fmla="*/ 1 w 5402"/>
                <a:gd name="T115" fmla="*/ 1 h 2880"/>
                <a:gd name="T116" fmla="*/ 1 w 5402"/>
                <a:gd name="T117" fmla="*/ 1 h 2880"/>
                <a:gd name="T118" fmla="*/ 1 w 5402"/>
                <a:gd name="T119" fmla="*/ 1 h 2880"/>
                <a:gd name="T120" fmla="*/ 1 w 5402"/>
                <a:gd name="T121" fmla="*/ 1 h 2880"/>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5402"/>
                <a:gd name="T184" fmla="*/ 0 h 2880"/>
                <a:gd name="T185" fmla="*/ 5402 w 5402"/>
                <a:gd name="T186" fmla="*/ 2880 h 2880"/>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5402" h="2880">
                  <a:moveTo>
                    <a:pt x="70" y="1975"/>
                  </a:moveTo>
                  <a:lnTo>
                    <a:pt x="133" y="1931"/>
                  </a:lnTo>
                  <a:lnTo>
                    <a:pt x="200" y="1895"/>
                  </a:lnTo>
                  <a:lnTo>
                    <a:pt x="270" y="1864"/>
                  </a:lnTo>
                  <a:lnTo>
                    <a:pt x="344" y="1840"/>
                  </a:lnTo>
                  <a:lnTo>
                    <a:pt x="419" y="1818"/>
                  </a:lnTo>
                  <a:lnTo>
                    <a:pt x="495" y="1802"/>
                  </a:lnTo>
                  <a:lnTo>
                    <a:pt x="573" y="1787"/>
                  </a:lnTo>
                  <a:lnTo>
                    <a:pt x="653" y="1776"/>
                  </a:lnTo>
                  <a:lnTo>
                    <a:pt x="684" y="1742"/>
                  </a:lnTo>
                  <a:lnTo>
                    <a:pt x="722" y="1715"/>
                  </a:lnTo>
                  <a:lnTo>
                    <a:pt x="764" y="1693"/>
                  </a:lnTo>
                  <a:lnTo>
                    <a:pt x="810" y="1678"/>
                  </a:lnTo>
                  <a:lnTo>
                    <a:pt x="853" y="1667"/>
                  </a:lnTo>
                  <a:lnTo>
                    <a:pt x="900" y="1666"/>
                  </a:lnTo>
                  <a:lnTo>
                    <a:pt x="946" y="1671"/>
                  </a:lnTo>
                  <a:lnTo>
                    <a:pt x="993" y="1684"/>
                  </a:lnTo>
                  <a:lnTo>
                    <a:pt x="1042" y="1704"/>
                  </a:lnTo>
                  <a:lnTo>
                    <a:pt x="1080" y="1689"/>
                  </a:lnTo>
                  <a:lnTo>
                    <a:pt x="1120" y="1675"/>
                  </a:lnTo>
                  <a:lnTo>
                    <a:pt x="1160" y="1656"/>
                  </a:lnTo>
                  <a:lnTo>
                    <a:pt x="1200" y="1640"/>
                  </a:lnTo>
                  <a:lnTo>
                    <a:pt x="1239" y="1620"/>
                  </a:lnTo>
                  <a:lnTo>
                    <a:pt x="1277" y="1602"/>
                  </a:lnTo>
                  <a:lnTo>
                    <a:pt x="1315" y="1584"/>
                  </a:lnTo>
                  <a:lnTo>
                    <a:pt x="1355" y="1567"/>
                  </a:lnTo>
                  <a:lnTo>
                    <a:pt x="1415" y="1547"/>
                  </a:lnTo>
                  <a:lnTo>
                    <a:pt x="1475" y="1527"/>
                  </a:lnTo>
                  <a:lnTo>
                    <a:pt x="1535" y="1505"/>
                  </a:lnTo>
                  <a:lnTo>
                    <a:pt x="1595" y="1485"/>
                  </a:lnTo>
                  <a:lnTo>
                    <a:pt x="1653" y="1464"/>
                  </a:lnTo>
                  <a:lnTo>
                    <a:pt x="1713" y="1445"/>
                  </a:lnTo>
                  <a:lnTo>
                    <a:pt x="1773" y="1425"/>
                  </a:lnTo>
                  <a:lnTo>
                    <a:pt x="1835" y="1411"/>
                  </a:lnTo>
                  <a:lnTo>
                    <a:pt x="1871" y="1396"/>
                  </a:lnTo>
                  <a:lnTo>
                    <a:pt x="1909" y="1384"/>
                  </a:lnTo>
                  <a:lnTo>
                    <a:pt x="1948" y="1373"/>
                  </a:lnTo>
                  <a:lnTo>
                    <a:pt x="1986" y="1362"/>
                  </a:lnTo>
                  <a:lnTo>
                    <a:pt x="2024" y="1351"/>
                  </a:lnTo>
                  <a:lnTo>
                    <a:pt x="2064" y="1340"/>
                  </a:lnTo>
                  <a:lnTo>
                    <a:pt x="2102" y="1331"/>
                  </a:lnTo>
                  <a:lnTo>
                    <a:pt x="2144" y="1325"/>
                  </a:lnTo>
                  <a:lnTo>
                    <a:pt x="2144" y="1324"/>
                  </a:lnTo>
                  <a:lnTo>
                    <a:pt x="2113" y="1320"/>
                  </a:lnTo>
                  <a:lnTo>
                    <a:pt x="2082" y="1318"/>
                  </a:lnTo>
                  <a:lnTo>
                    <a:pt x="2051" y="1315"/>
                  </a:lnTo>
                  <a:lnTo>
                    <a:pt x="2020" y="1311"/>
                  </a:lnTo>
                  <a:lnTo>
                    <a:pt x="1988" y="1305"/>
                  </a:lnTo>
                  <a:lnTo>
                    <a:pt x="1957" y="1300"/>
                  </a:lnTo>
                  <a:lnTo>
                    <a:pt x="1926" y="1295"/>
                  </a:lnTo>
                  <a:lnTo>
                    <a:pt x="1897" y="1291"/>
                  </a:lnTo>
                  <a:lnTo>
                    <a:pt x="1902" y="1275"/>
                  </a:lnTo>
                  <a:lnTo>
                    <a:pt x="1913" y="1260"/>
                  </a:lnTo>
                  <a:lnTo>
                    <a:pt x="1924" y="1245"/>
                  </a:lnTo>
                  <a:lnTo>
                    <a:pt x="1931" y="1229"/>
                  </a:lnTo>
                  <a:lnTo>
                    <a:pt x="1929" y="1224"/>
                  </a:lnTo>
                  <a:lnTo>
                    <a:pt x="1933" y="1220"/>
                  </a:lnTo>
                  <a:lnTo>
                    <a:pt x="1959" y="1240"/>
                  </a:lnTo>
                  <a:lnTo>
                    <a:pt x="1989" y="1253"/>
                  </a:lnTo>
                  <a:lnTo>
                    <a:pt x="2022" y="1260"/>
                  </a:lnTo>
                  <a:lnTo>
                    <a:pt x="2059" y="1265"/>
                  </a:lnTo>
                  <a:lnTo>
                    <a:pt x="2093" y="1265"/>
                  </a:lnTo>
                  <a:lnTo>
                    <a:pt x="2131" y="1265"/>
                  </a:lnTo>
                  <a:lnTo>
                    <a:pt x="2168" y="1267"/>
                  </a:lnTo>
                  <a:lnTo>
                    <a:pt x="2204" y="1275"/>
                  </a:lnTo>
                  <a:lnTo>
                    <a:pt x="2191" y="1260"/>
                  </a:lnTo>
                  <a:lnTo>
                    <a:pt x="2180" y="1245"/>
                  </a:lnTo>
                  <a:lnTo>
                    <a:pt x="2171" y="1231"/>
                  </a:lnTo>
                  <a:lnTo>
                    <a:pt x="2169" y="1216"/>
                  </a:lnTo>
                  <a:lnTo>
                    <a:pt x="2164" y="1200"/>
                  </a:lnTo>
                  <a:lnTo>
                    <a:pt x="2164" y="1184"/>
                  </a:lnTo>
                  <a:lnTo>
                    <a:pt x="2162" y="1167"/>
                  </a:lnTo>
                  <a:lnTo>
                    <a:pt x="2166" y="1151"/>
                  </a:lnTo>
                  <a:lnTo>
                    <a:pt x="2168" y="1133"/>
                  </a:lnTo>
                  <a:lnTo>
                    <a:pt x="2175" y="1116"/>
                  </a:lnTo>
                  <a:lnTo>
                    <a:pt x="2182" y="1100"/>
                  </a:lnTo>
                  <a:lnTo>
                    <a:pt x="2195" y="1087"/>
                  </a:lnTo>
                  <a:lnTo>
                    <a:pt x="2204" y="1074"/>
                  </a:lnTo>
                  <a:lnTo>
                    <a:pt x="2215" y="1064"/>
                  </a:lnTo>
                  <a:lnTo>
                    <a:pt x="2226" y="1051"/>
                  </a:lnTo>
                  <a:lnTo>
                    <a:pt x="2237" y="1040"/>
                  </a:lnTo>
                  <a:lnTo>
                    <a:pt x="2248" y="1029"/>
                  </a:lnTo>
                  <a:lnTo>
                    <a:pt x="2262" y="1024"/>
                  </a:lnTo>
                  <a:lnTo>
                    <a:pt x="2279" y="1022"/>
                  </a:lnTo>
                  <a:lnTo>
                    <a:pt x="2297" y="1025"/>
                  </a:lnTo>
                  <a:lnTo>
                    <a:pt x="2302" y="1011"/>
                  </a:lnTo>
                  <a:lnTo>
                    <a:pt x="2306" y="996"/>
                  </a:lnTo>
                  <a:lnTo>
                    <a:pt x="2308" y="980"/>
                  </a:lnTo>
                  <a:lnTo>
                    <a:pt x="2320" y="969"/>
                  </a:lnTo>
                  <a:lnTo>
                    <a:pt x="2337" y="964"/>
                  </a:lnTo>
                  <a:lnTo>
                    <a:pt x="2355" y="962"/>
                  </a:lnTo>
                  <a:lnTo>
                    <a:pt x="2371" y="958"/>
                  </a:lnTo>
                  <a:lnTo>
                    <a:pt x="2388" y="949"/>
                  </a:lnTo>
                  <a:lnTo>
                    <a:pt x="2404" y="947"/>
                  </a:lnTo>
                  <a:lnTo>
                    <a:pt x="2420" y="951"/>
                  </a:lnTo>
                  <a:lnTo>
                    <a:pt x="2433" y="954"/>
                  </a:lnTo>
                  <a:lnTo>
                    <a:pt x="2448" y="965"/>
                  </a:lnTo>
                  <a:lnTo>
                    <a:pt x="2459" y="976"/>
                  </a:lnTo>
                  <a:lnTo>
                    <a:pt x="2471" y="989"/>
                  </a:lnTo>
                  <a:lnTo>
                    <a:pt x="2482" y="1002"/>
                  </a:lnTo>
                  <a:lnTo>
                    <a:pt x="2495" y="1016"/>
                  </a:lnTo>
                  <a:lnTo>
                    <a:pt x="2499" y="1007"/>
                  </a:lnTo>
                  <a:lnTo>
                    <a:pt x="2500" y="994"/>
                  </a:lnTo>
                  <a:lnTo>
                    <a:pt x="2502" y="982"/>
                  </a:lnTo>
                  <a:lnTo>
                    <a:pt x="2511" y="974"/>
                  </a:lnTo>
                  <a:lnTo>
                    <a:pt x="2526" y="971"/>
                  </a:lnTo>
                  <a:lnTo>
                    <a:pt x="2540" y="969"/>
                  </a:lnTo>
                  <a:lnTo>
                    <a:pt x="2555" y="964"/>
                  </a:lnTo>
                  <a:lnTo>
                    <a:pt x="2569" y="958"/>
                  </a:lnTo>
                  <a:lnTo>
                    <a:pt x="2582" y="953"/>
                  </a:lnTo>
                  <a:lnTo>
                    <a:pt x="2597" y="949"/>
                  </a:lnTo>
                  <a:lnTo>
                    <a:pt x="2611" y="947"/>
                  </a:lnTo>
                  <a:lnTo>
                    <a:pt x="2629" y="951"/>
                  </a:lnTo>
                  <a:lnTo>
                    <a:pt x="2644" y="960"/>
                  </a:lnTo>
                  <a:lnTo>
                    <a:pt x="2655" y="974"/>
                  </a:lnTo>
                  <a:lnTo>
                    <a:pt x="2662" y="989"/>
                  </a:lnTo>
                  <a:lnTo>
                    <a:pt x="2669" y="1007"/>
                  </a:lnTo>
                  <a:lnTo>
                    <a:pt x="2679" y="1002"/>
                  </a:lnTo>
                  <a:lnTo>
                    <a:pt x="2688" y="998"/>
                  </a:lnTo>
                  <a:lnTo>
                    <a:pt x="2699" y="993"/>
                  </a:lnTo>
                  <a:lnTo>
                    <a:pt x="2709" y="991"/>
                  </a:lnTo>
                  <a:lnTo>
                    <a:pt x="2720" y="985"/>
                  </a:lnTo>
                  <a:lnTo>
                    <a:pt x="2731" y="985"/>
                  </a:lnTo>
                  <a:lnTo>
                    <a:pt x="2742" y="987"/>
                  </a:lnTo>
                  <a:lnTo>
                    <a:pt x="2755" y="993"/>
                  </a:lnTo>
                  <a:lnTo>
                    <a:pt x="2766" y="1004"/>
                  </a:lnTo>
                  <a:lnTo>
                    <a:pt x="2777" y="1014"/>
                  </a:lnTo>
                  <a:lnTo>
                    <a:pt x="2784" y="1027"/>
                  </a:lnTo>
                  <a:lnTo>
                    <a:pt x="2788" y="1044"/>
                  </a:lnTo>
                  <a:lnTo>
                    <a:pt x="2799" y="1038"/>
                  </a:lnTo>
                  <a:lnTo>
                    <a:pt x="2811" y="1034"/>
                  </a:lnTo>
                  <a:lnTo>
                    <a:pt x="2824" y="1031"/>
                  </a:lnTo>
                  <a:lnTo>
                    <a:pt x="2839" y="1029"/>
                  </a:lnTo>
                  <a:lnTo>
                    <a:pt x="2851" y="1025"/>
                  </a:lnTo>
                  <a:lnTo>
                    <a:pt x="2866" y="1025"/>
                  </a:lnTo>
                  <a:lnTo>
                    <a:pt x="2879" y="1025"/>
                  </a:lnTo>
                  <a:lnTo>
                    <a:pt x="2895" y="1031"/>
                  </a:lnTo>
                  <a:lnTo>
                    <a:pt x="2919" y="994"/>
                  </a:lnTo>
                  <a:lnTo>
                    <a:pt x="2944" y="962"/>
                  </a:lnTo>
                  <a:lnTo>
                    <a:pt x="2969" y="925"/>
                  </a:lnTo>
                  <a:lnTo>
                    <a:pt x="2997" y="893"/>
                  </a:lnTo>
                  <a:lnTo>
                    <a:pt x="3022" y="856"/>
                  </a:lnTo>
                  <a:lnTo>
                    <a:pt x="3048" y="822"/>
                  </a:lnTo>
                  <a:lnTo>
                    <a:pt x="3075" y="787"/>
                  </a:lnTo>
                  <a:lnTo>
                    <a:pt x="3102" y="754"/>
                  </a:lnTo>
                  <a:lnTo>
                    <a:pt x="3124" y="722"/>
                  </a:lnTo>
                  <a:lnTo>
                    <a:pt x="3146" y="689"/>
                  </a:lnTo>
                  <a:lnTo>
                    <a:pt x="3169" y="656"/>
                  </a:lnTo>
                  <a:lnTo>
                    <a:pt x="3193" y="625"/>
                  </a:lnTo>
                  <a:lnTo>
                    <a:pt x="3215" y="593"/>
                  </a:lnTo>
                  <a:lnTo>
                    <a:pt x="3237" y="562"/>
                  </a:lnTo>
                  <a:lnTo>
                    <a:pt x="3259" y="529"/>
                  </a:lnTo>
                  <a:lnTo>
                    <a:pt x="3282" y="500"/>
                  </a:lnTo>
                  <a:lnTo>
                    <a:pt x="3293" y="494"/>
                  </a:lnTo>
                  <a:lnTo>
                    <a:pt x="3302" y="502"/>
                  </a:lnTo>
                  <a:lnTo>
                    <a:pt x="3308" y="509"/>
                  </a:lnTo>
                  <a:lnTo>
                    <a:pt x="3319" y="514"/>
                  </a:lnTo>
                  <a:lnTo>
                    <a:pt x="3337" y="525"/>
                  </a:lnTo>
                  <a:lnTo>
                    <a:pt x="3357" y="540"/>
                  </a:lnTo>
                  <a:lnTo>
                    <a:pt x="3375" y="554"/>
                  </a:lnTo>
                  <a:lnTo>
                    <a:pt x="3395" y="571"/>
                  </a:lnTo>
                  <a:lnTo>
                    <a:pt x="3411" y="587"/>
                  </a:lnTo>
                  <a:lnTo>
                    <a:pt x="3429" y="603"/>
                  </a:lnTo>
                  <a:lnTo>
                    <a:pt x="3446" y="620"/>
                  </a:lnTo>
                  <a:lnTo>
                    <a:pt x="3466" y="638"/>
                  </a:lnTo>
                  <a:lnTo>
                    <a:pt x="3488" y="656"/>
                  </a:lnTo>
                  <a:lnTo>
                    <a:pt x="3513" y="676"/>
                  </a:lnTo>
                  <a:lnTo>
                    <a:pt x="3535" y="694"/>
                  </a:lnTo>
                  <a:lnTo>
                    <a:pt x="3560" y="714"/>
                  </a:lnTo>
                  <a:lnTo>
                    <a:pt x="3584" y="733"/>
                  </a:lnTo>
                  <a:lnTo>
                    <a:pt x="3608" y="754"/>
                  </a:lnTo>
                  <a:lnTo>
                    <a:pt x="3629" y="774"/>
                  </a:lnTo>
                  <a:lnTo>
                    <a:pt x="3651" y="796"/>
                  </a:lnTo>
                  <a:lnTo>
                    <a:pt x="3648" y="803"/>
                  </a:lnTo>
                  <a:lnTo>
                    <a:pt x="3639" y="809"/>
                  </a:lnTo>
                  <a:lnTo>
                    <a:pt x="3631" y="814"/>
                  </a:lnTo>
                  <a:lnTo>
                    <a:pt x="3631" y="824"/>
                  </a:lnTo>
                  <a:lnTo>
                    <a:pt x="3611" y="836"/>
                  </a:lnTo>
                  <a:lnTo>
                    <a:pt x="3597" y="853"/>
                  </a:lnTo>
                  <a:lnTo>
                    <a:pt x="3580" y="869"/>
                  </a:lnTo>
                  <a:lnTo>
                    <a:pt x="3568" y="887"/>
                  </a:lnTo>
                  <a:lnTo>
                    <a:pt x="3551" y="904"/>
                  </a:lnTo>
                  <a:lnTo>
                    <a:pt x="3537" y="922"/>
                  </a:lnTo>
                  <a:lnTo>
                    <a:pt x="3520" y="938"/>
                  </a:lnTo>
                  <a:lnTo>
                    <a:pt x="3506" y="954"/>
                  </a:lnTo>
                  <a:lnTo>
                    <a:pt x="3482" y="976"/>
                  </a:lnTo>
                  <a:lnTo>
                    <a:pt x="3460" y="1002"/>
                  </a:lnTo>
                  <a:lnTo>
                    <a:pt x="3435" y="1029"/>
                  </a:lnTo>
                  <a:lnTo>
                    <a:pt x="3411" y="1056"/>
                  </a:lnTo>
                  <a:lnTo>
                    <a:pt x="3386" y="1082"/>
                  </a:lnTo>
                  <a:lnTo>
                    <a:pt x="3362" y="1109"/>
                  </a:lnTo>
                  <a:lnTo>
                    <a:pt x="3339" y="1136"/>
                  </a:lnTo>
                  <a:lnTo>
                    <a:pt x="3317" y="1164"/>
                  </a:lnTo>
                  <a:lnTo>
                    <a:pt x="3308" y="1171"/>
                  </a:lnTo>
                  <a:lnTo>
                    <a:pt x="3297" y="1180"/>
                  </a:lnTo>
                  <a:lnTo>
                    <a:pt x="3313" y="1184"/>
                  </a:lnTo>
                  <a:lnTo>
                    <a:pt x="3329" y="1187"/>
                  </a:lnTo>
                  <a:lnTo>
                    <a:pt x="3346" y="1193"/>
                  </a:lnTo>
                  <a:lnTo>
                    <a:pt x="3362" y="1204"/>
                  </a:lnTo>
                  <a:lnTo>
                    <a:pt x="3371" y="1204"/>
                  </a:lnTo>
                  <a:lnTo>
                    <a:pt x="3382" y="1205"/>
                  </a:lnTo>
                  <a:lnTo>
                    <a:pt x="3393" y="1207"/>
                  </a:lnTo>
                  <a:lnTo>
                    <a:pt x="3406" y="1211"/>
                  </a:lnTo>
                  <a:lnTo>
                    <a:pt x="3415" y="1211"/>
                  </a:lnTo>
                  <a:lnTo>
                    <a:pt x="3426" y="1215"/>
                  </a:lnTo>
                  <a:lnTo>
                    <a:pt x="3435" y="1216"/>
                  </a:lnTo>
                  <a:lnTo>
                    <a:pt x="3446" y="1220"/>
                  </a:lnTo>
                  <a:lnTo>
                    <a:pt x="3460" y="1211"/>
                  </a:lnTo>
                  <a:lnTo>
                    <a:pt x="3475" y="1202"/>
                  </a:lnTo>
                  <a:lnTo>
                    <a:pt x="3484" y="1189"/>
                  </a:lnTo>
                  <a:lnTo>
                    <a:pt x="3493" y="1176"/>
                  </a:lnTo>
                  <a:lnTo>
                    <a:pt x="3499" y="1160"/>
                  </a:lnTo>
                  <a:lnTo>
                    <a:pt x="3506" y="1145"/>
                  </a:lnTo>
                  <a:lnTo>
                    <a:pt x="3509" y="1129"/>
                  </a:lnTo>
                  <a:lnTo>
                    <a:pt x="3515" y="1113"/>
                  </a:lnTo>
                  <a:lnTo>
                    <a:pt x="3528" y="1114"/>
                  </a:lnTo>
                  <a:lnTo>
                    <a:pt x="3539" y="1127"/>
                  </a:lnTo>
                  <a:lnTo>
                    <a:pt x="3544" y="1133"/>
                  </a:lnTo>
                  <a:lnTo>
                    <a:pt x="3549" y="1138"/>
                  </a:lnTo>
                  <a:lnTo>
                    <a:pt x="3557" y="1142"/>
                  </a:lnTo>
                  <a:lnTo>
                    <a:pt x="3568" y="1144"/>
                  </a:lnTo>
                  <a:lnTo>
                    <a:pt x="3577" y="1144"/>
                  </a:lnTo>
                  <a:lnTo>
                    <a:pt x="3582" y="1153"/>
                  </a:lnTo>
                  <a:lnTo>
                    <a:pt x="3571" y="1160"/>
                  </a:lnTo>
                  <a:lnTo>
                    <a:pt x="3566" y="1169"/>
                  </a:lnTo>
                  <a:lnTo>
                    <a:pt x="3560" y="1180"/>
                  </a:lnTo>
                  <a:lnTo>
                    <a:pt x="3555" y="1191"/>
                  </a:lnTo>
                  <a:lnTo>
                    <a:pt x="3548" y="1200"/>
                  </a:lnTo>
                  <a:lnTo>
                    <a:pt x="3542" y="1209"/>
                  </a:lnTo>
                  <a:lnTo>
                    <a:pt x="3535" y="1216"/>
                  </a:lnTo>
                  <a:lnTo>
                    <a:pt x="3526" y="1224"/>
                  </a:lnTo>
                  <a:lnTo>
                    <a:pt x="3575" y="1218"/>
                  </a:lnTo>
                  <a:lnTo>
                    <a:pt x="3628" y="1213"/>
                  </a:lnTo>
                  <a:lnTo>
                    <a:pt x="3679" y="1207"/>
                  </a:lnTo>
                  <a:lnTo>
                    <a:pt x="3733" y="1204"/>
                  </a:lnTo>
                  <a:lnTo>
                    <a:pt x="3786" y="1198"/>
                  </a:lnTo>
                  <a:lnTo>
                    <a:pt x="3839" y="1198"/>
                  </a:lnTo>
                  <a:lnTo>
                    <a:pt x="3891" y="1200"/>
                  </a:lnTo>
                  <a:lnTo>
                    <a:pt x="3944" y="1205"/>
                  </a:lnTo>
                  <a:lnTo>
                    <a:pt x="3977" y="1204"/>
                  </a:lnTo>
                  <a:lnTo>
                    <a:pt x="3973" y="1193"/>
                  </a:lnTo>
                  <a:lnTo>
                    <a:pt x="3969" y="1187"/>
                  </a:lnTo>
                  <a:lnTo>
                    <a:pt x="3964" y="1180"/>
                  </a:lnTo>
                  <a:lnTo>
                    <a:pt x="3964" y="1174"/>
                  </a:lnTo>
                  <a:lnTo>
                    <a:pt x="3959" y="1164"/>
                  </a:lnTo>
                  <a:lnTo>
                    <a:pt x="3955" y="1153"/>
                  </a:lnTo>
                  <a:lnTo>
                    <a:pt x="3951" y="1140"/>
                  </a:lnTo>
                  <a:lnTo>
                    <a:pt x="3951" y="1127"/>
                  </a:lnTo>
                  <a:lnTo>
                    <a:pt x="3949" y="1113"/>
                  </a:lnTo>
                  <a:lnTo>
                    <a:pt x="3948" y="1102"/>
                  </a:lnTo>
                  <a:lnTo>
                    <a:pt x="3948" y="1089"/>
                  </a:lnTo>
                  <a:lnTo>
                    <a:pt x="3948" y="1078"/>
                  </a:lnTo>
                  <a:lnTo>
                    <a:pt x="3944" y="1045"/>
                  </a:lnTo>
                  <a:lnTo>
                    <a:pt x="3948" y="1014"/>
                  </a:lnTo>
                  <a:lnTo>
                    <a:pt x="3953" y="984"/>
                  </a:lnTo>
                  <a:lnTo>
                    <a:pt x="3964" y="956"/>
                  </a:lnTo>
                  <a:lnTo>
                    <a:pt x="3977" y="929"/>
                  </a:lnTo>
                  <a:lnTo>
                    <a:pt x="3993" y="904"/>
                  </a:lnTo>
                  <a:lnTo>
                    <a:pt x="4013" y="880"/>
                  </a:lnTo>
                  <a:lnTo>
                    <a:pt x="4035" y="862"/>
                  </a:lnTo>
                  <a:lnTo>
                    <a:pt x="4031" y="840"/>
                  </a:lnTo>
                  <a:lnTo>
                    <a:pt x="4031" y="820"/>
                  </a:lnTo>
                  <a:lnTo>
                    <a:pt x="4031" y="800"/>
                  </a:lnTo>
                  <a:lnTo>
                    <a:pt x="4037" y="780"/>
                  </a:lnTo>
                  <a:lnTo>
                    <a:pt x="4042" y="760"/>
                  </a:lnTo>
                  <a:lnTo>
                    <a:pt x="4053" y="743"/>
                  </a:lnTo>
                  <a:lnTo>
                    <a:pt x="4066" y="727"/>
                  </a:lnTo>
                  <a:lnTo>
                    <a:pt x="4084" y="716"/>
                  </a:lnTo>
                  <a:lnTo>
                    <a:pt x="4093" y="711"/>
                  </a:lnTo>
                  <a:lnTo>
                    <a:pt x="4104" y="709"/>
                  </a:lnTo>
                  <a:lnTo>
                    <a:pt x="4113" y="707"/>
                  </a:lnTo>
                  <a:lnTo>
                    <a:pt x="4124" y="707"/>
                  </a:lnTo>
                  <a:lnTo>
                    <a:pt x="4133" y="703"/>
                  </a:lnTo>
                  <a:lnTo>
                    <a:pt x="4144" y="702"/>
                  </a:lnTo>
                  <a:lnTo>
                    <a:pt x="4153" y="700"/>
                  </a:lnTo>
                  <a:lnTo>
                    <a:pt x="4164" y="698"/>
                  </a:lnTo>
                  <a:lnTo>
                    <a:pt x="4169" y="700"/>
                  </a:lnTo>
                  <a:lnTo>
                    <a:pt x="4177" y="696"/>
                  </a:lnTo>
                  <a:lnTo>
                    <a:pt x="4182" y="693"/>
                  </a:lnTo>
                  <a:lnTo>
                    <a:pt x="4189" y="691"/>
                  </a:lnTo>
                  <a:lnTo>
                    <a:pt x="4195" y="676"/>
                  </a:lnTo>
                  <a:lnTo>
                    <a:pt x="4206" y="669"/>
                  </a:lnTo>
                  <a:lnTo>
                    <a:pt x="4217" y="662"/>
                  </a:lnTo>
                  <a:lnTo>
                    <a:pt x="4229" y="654"/>
                  </a:lnTo>
                  <a:lnTo>
                    <a:pt x="4271" y="651"/>
                  </a:lnTo>
                  <a:lnTo>
                    <a:pt x="4264" y="643"/>
                  </a:lnTo>
                  <a:lnTo>
                    <a:pt x="4253" y="642"/>
                  </a:lnTo>
                  <a:lnTo>
                    <a:pt x="4238" y="640"/>
                  </a:lnTo>
                  <a:lnTo>
                    <a:pt x="4228" y="638"/>
                  </a:lnTo>
                  <a:lnTo>
                    <a:pt x="4217" y="629"/>
                  </a:lnTo>
                  <a:lnTo>
                    <a:pt x="4206" y="620"/>
                  </a:lnTo>
                  <a:lnTo>
                    <a:pt x="4197" y="611"/>
                  </a:lnTo>
                  <a:lnTo>
                    <a:pt x="4191" y="603"/>
                  </a:lnTo>
                  <a:lnTo>
                    <a:pt x="4182" y="593"/>
                  </a:lnTo>
                  <a:lnTo>
                    <a:pt x="4177" y="582"/>
                  </a:lnTo>
                  <a:lnTo>
                    <a:pt x="4171" y="571"/>
                  </a:lnTo>
                  <a:lnTo>
                    <a:pt x="4169" y="560"/>
                  </a:lnTo>
                  <a:lnTo>
                    <a:pt x="4169" y="543"/>
                  </a:lnTo>
                  <a:lnTo>
                    <a:pt x="4171" y="527"/>
                  </a:lnTo>
                  <a:lnTo>
                    <a:pt x="4171" y="511"/>
                  </a:lnTo>
                  <a:lnTo>
                    <a:pt x="4178" y="496"/>
                  </a:lnTo>
                  <a:lnTo>
                    <a:pt x="4171" y="474"/>
                  </a:lnTo>
                  <a:lnTo>
                    <a:pt x="4166" y="453"/>
                  </a:lnTo>
                  <a:lnTo>
                    <a:pt x="4158" y="431"/>
                  </a:lnTo>
                  <a:lnTo>
                    <a:pt x="4155" y="411"/>
                  </a:lnTo>
                  <a:lnTo>
                    <a:pt x="4151" y="389"/>
                  </a:lnTo>
                  <a:lnTo>
                    <a:pt x="4153" y="369"/>
                  </a:lnTo>
                  <a:lnTo>
                    <a:pt x="4158" y="347"/>
                  </a:lnTo>
                  <a:lnTo>
                    <a:pt x="4169" y="327"/>
                  </a:lnTo>
                  <a:lnTo>
                    <a:pt x="4178" y="311"/>
                  </a:lnTo>
                  <a:lnTo>
                    <a:pt x="4188" y="298"/>
                  </a:lnTo>
                  <a:lnTo>
                    <a:pt x="4197" y="285"/>
                  </a:lnTo>
                  <a:lnTo>
                    <a:pt x="4209" y="274"/>
                  </a:lnTo>
                  <a:lnTo>
                    <a:pt x="4215" y="242"/>
                  </a:lnTo>
                  <a:lnTo>
                    <a:pt x="4217" y="209"/>
                  </a:lnTo>
                  <a:lnTo>
                    <a:pt x="4218" y="174"/>
                  </a:lnTo>
                  <a:lnTo>
                    <a:pt x="4224" y="143"/>
                  </a:lnTo>
                  <a:lnTo>
                    <a:pt x="4231" y="111"/>
                  </a:lnTo>
                  <a:lnTo>
                    <a:pt x="4244" y="85"/>
                  </a:lnTo>
                  <a:lnTo>
                    <a:pt x="4266" y="63"/>
                  </a:lnTo>
                  <a:lnTo>
                    <a:pt x="4298" y="49"/>
                  </a:lnTo>
                  <a:lnTo>
                    <a:pt x="4302" y="36"/>
                  </a:lnTo>
                  <a:lnTo>
                    <a:pt x="4309" y="27"/>
                  </a:lnTo>
                  <a:lnTo>
                    <a:pt x="4318" y="20"/>
                  </a:lnTo>
                  <a:lnTo>
                    <a:pt x="4329" y="16"/>
                  </a:lnTo>
                  <a:lnTo>
                    <a:pt x="4340" y="11"/>
                  </a:lnTo>
                  <a:lnTo>
                    <a:pt x="4351" y="9"/>
                  </a:lnTo>
                  <a:lnTo>
                    <a:pt x="4362" y="5"/>
                  </a:lnTo>
                  <a:lnTo>
                    <a:pt x="4375" y="1"/>
                  </a:lnTo>
                  <a:lnTo>
                    <a:pt x="4406" y="0"/>
                  </a:lnTo>
                  <a:lnTo>
                    <a:pt x="4438" y="5"/>
                  </a:lnTo>
                  <a:lnTo>
                    <a:pt x="4466" y="16"/>
                  </a:lnTo>
                  <a:lnTo>
                    <a:pt x="4495" y="32"/>
                  </a:lnTo>
                  <a:lnTo>
                    <a:pt x="4518" y="51"/>
                  </a:lnTo>
                  <a:lnTo>
                    <a:pt x="4542" y="74"/>
                  </a:lnTo>
                  <a:lnTo>
                    <a:pt x="4562" y="98"/>
                  </a:lnTo>
                  <a:lnTo>
                    <a:pt x="4580" y="123"/>
                  </a:lnTo>
                  <a:lnTo>
                    <a:pt x="4589" y="149"/>
                  </a:lnTo>
                  <a:lnTo>
                    <a:pt x="4598" y="176"/>
                  </a:lnTo>
                  <a:lnTo>
                    <a:pt x="4602" y="205"/>
                  </a:lnTo>
                  <a:lnTo>
                    <a:pt x="4604" y="234"/>
                  </a:lnTo>
                  <a:lnTo>
                    <a:pt x="4600" y="262"/>
                  </a:lnTo>
                  <a:lnTo>
                    <a:pt x="4595" y="291"/>
                  </a:lnTo>
                  <a:lnTo>
                    <a:pt x="4584" y="318"/>
                  </a:lnTo>
                  <a:lnTo>
                    <a:pt x="4569" y="347"/>
                  </a:lnTo>
                  <a:lnTo>
                    <a:pt x="4568" y="360"/>
                  </a:lnTo>
                  <a:lnTo>
                    <a:pt x="4562" y="372"/>
                  </a:lnTo>
                  <a:lnTo>
                    <a:pt x="4553" y="383"/>
                  </a:lnTo>
                  <a:lnTo>
                    <a:pt x="4544" y="394"/>
                  </a:lnTo>
                  <a:lnTo>
                    <a:pt x="4533" y="396"/>
                  </a:lnTo>
                  <a:lnTo>
                    <a:pt x="4522" y="398"/>
                  </a:lnTo>
                  <a:lnTo>
                    <a:pt x="4509" y="400"/>
                  </a:lnTo>
                  <a:lnTo>
                    <a:pt x="4500" y="405"/>
                  </a:lnTo>
                  <a:lnTo>
                    <a:pt x="4508" y="420"/>
                  </a:lnTo>
                  <a:lnTo>
                    <a:pt x="4513" y="434"/>
                  </a:lnTo>
                  <a:lnTo>
                    <a:pt x="4515" y="451"/>
                  </a:lnTo>
                  <a:lnTo>
                    <a:pt x="4513" y="467"/>
                  </a:lnTo>
                  <a:lnTo>
                    <a:pt x="4498" y="480"/>
                  </a:lnTo>
                  <a:lnTo>
                    <a:pt x="4486" y="494"/>
                  </a:lnTo>
                  <a:lnTo>
                    <a:pt x="4469" y="505"/>
                  </a:lnTo>
                  <a:lnTo>
                    <a:pt x="4453" y="514"/>
                  </a:lnTo>
                  <a:lnTo>
                    <a:pt x="4451" y="527"/>
                  </a:lnTo>
                  <a:lnTo>
                    <a:pt x="4451" y="542"/>
                  </a:lnTo>
                  <a:lnTo>
                    <a:pt x="4449" y="556"/>
                  </a:lnTo>
                  <a:lnTo>
                    <a:pt x="4449" y="571"/>
                  </a:lnTo>
                  <a:lnTo>
                    <a:pt x="4448" y="580"/>
                  </a:lnTo>
                  <a:lnTo>
                    <a:pt x="4446" y="591"/>
                  </a:lnTo>
                  <a:lnTo>
                    <a:pt x="4446" y="602"/>
                  </a:lnTo>
                  <a:lnTo>
                    <a:pt x="4446" y="613"/>
                  </a:lnTo>
                  <a:lnTo>
                    <a:pt x="4446" y="622"/>
                  </a:lnTo>
                  <a:lnTo>
                    <a:pt x="4449" y="633"/>
                  </a:lnTo>
                  <a:lnTo>
                    <a:pt x="4453" y="643"/>
                  </a:lnTo>
                  <a:lnTo>
                    <a:pt x="4460" y="654"/>
                  </a:lnTo>
                  <a:lnTo>
                    <a:pt x="4475" y="654"/>
                  </a:lnTo>
                  <a:lnTo>
                    <a:pt x="4489" y="662"/>
                  </a:lnTo>
                  <a:lnTo>
                    <a:pt x="4500" y="671"/>
                  </a:lnTo>
                  <a:lnTo>
                    <a:pt x="4513" y="682"/>
                  </a:lnTo>
                  <a:lnTo>
                    <a:pt x="4526" y="685"/>
                  </a:lnTo>
                  <a:lnTo>
                    <a:pt x="4540" y="680"/>
                  </a:lnTo>
                  <a:lnTo>
                    <a:pt x="4557" y="678"/>
                  </a:lnTo>
                  <a:lnTo>
                    <a:pt x="4575" y="676"/>
                  </a:lnTo>
                  <a:lnTo>
                    <a:pt x="4593" y="678"/>
                  </a:lnTo>
                  <a:lnTo>
                    <a:pt x="4609" y="678"/>
                  </a:lnTo>
                  <a:lnTo>
                    <a:pt x="4628" y="685"/>
                  </a:lnTo>
                  <a:lnTo>
                    <a:pt x="4644" y="691"/>
                  </a:lnTo>
                  <a:lnTo>
                    <a:pt x="4660" y="703"/>
                  </a:lnTo>
                  <a:lnTo>
                    <a:pt x="4673" y="722"/>
                  </a:lnTo>
                  <a:lnTo>
                    <a:pt x="4680" y="743"/>
                  </a:lnTo>
                  <a:lnTo>
                    <a:pt x="4682" y="765"/>
                  </a:lnTo>
                  <a:lnTo>
                    <a:pt x="4686" y="787"/>
                  </a:lnTo>
                  <a:lnTo>
                    <a:pt x="4686" y="809"/>
                  </a:lnTo>
                  <a:lnTo>
                    <a:pt x="4691" y="831"/>
                  </a:lnTo>
                  <a:lnTo>
                    <a:pt x="4698" y="851"/>
                  </a:lnTo>
                  <a:lnTo>
                    <a:pt x="4715" y="873"/>
                  </a:lnTo>
                  <a:lnTo>
                    <a:pt x="4722" y="887"/>
                  </a:lnTo>
                  <a:lnTo>
                    <a:pt x="4731" y="902"/>
                  </a:lnTo>
                  <a:lnTo>
                    <a:pt x="4738" y="918"/>
                  </a:lnTo>
                  <a:lnTo>
                    <a:pt x="4744" y="936"/>
                  </a:lnTo>
                  <a:lnTo>
                    <a:pt x="4744" y="953"/>
                  </a:lnTo>
                  <a:lnTo>
                    <a:pt x="4749" y="969"/>
                  </a:lnTo>
                  <a:lnTo>
                    <a:pt x="4755" y="987"/>
                  </a:lnTo>
                  <a:lnTo>
                    <a:pt x="4762" y="1005"/>
                  </a:lnTo>
                  <a:lnTo>
                    <a:pt x="4768" y="1022"/>
                  </a:lnTo>
                  <a:lnTo>
                    <a:pt x="4773" y="1040"/>
                  </a:lnTo>
                  <a:lnTo>
                    <a:pt x="4777" y="1056"/>
                  </a:lnTo>
                  <a:lnTo>
                    <a:pt x="4778" y="1074"/>
                  </a:lnTo>
                  <a:lnTo>
                    <a:pt x="4782" y="1078"/>
                  </a:lnTo>
                  <a:lnTo>
                    <a:pt x="4780" y="1074"/>
                  </a:lnTo>
                  <a:lnTo>
                    <a:pt x="4778" y="1082"/>
                  </a:lnTo>
                  <a:lnTo>
                    <a:pt x="4782" y="1089"/>
                  </a:lnTo>
                  <a:lnTo>
                    <a:pt x="4786" y="1089"/>
                  </a:lnTo>
                  <a:lnTo>
                    <a:pt x="4778" y="1094"/>
                  </a:lnTo>
                  <a:lnTo>
                    <a:pt x="4780" y="1094"/>
                  </a:lnTo>
                  <a:lnTo>
                    <a:pt x="4784" y="1096"/>
                  </a:lnTo>
                  <a:lnTo>
                    <a:pt x="4784" y="1100"/>
                  </a:lnTo>
                  <a:lnTo>
                    <a:pt x="4782" y="1098"/>
                  </a:lnTo>
                  <a:lnTo>
                    <a:pt x="4778" y="1100"/>
                  </a:lnTo>
                  <a:lnTo>
                    <a:pt x="4780" y="1107"/>
                  </a:lnTo>
                  <a:lnTo>
                    <a:pt x="4775" y="1118"/>
                  </a:lnTo>
                  <a:lnTo>
                    <a:pt x="4769" y="1133"/>
                  </a:lnTo>
                  <a:lnTo>
                    <a:pt x="4758" y="1144"/>
                  </a:lnTo>
                  <a:lnTo>
                    <a:pt x="4748" y="1153"/>
                  </a:lnTo>
                  <a:lnTo>
                    <a:pt x="4731" y="1154"/>
                  </a:lnTo>
                  <a:lnTo>
                    <a:pt x="4718" y="1156"/>
                  </a:lnTo>
                  <a:lnTo>
                    <a:pt x="4702" y="1154"/>
                  </a:lnTo>
                  <a:lnTo>
                    <a:pt x="4689" y="1154"/>
                  </a:lnTo>
                  <a:lnTo>
                    <a:pt x="4675" y="1153"/>
                  </a:lnTo>
                  <a:lnTo>
                    <a:pt x="4660" y="1153"/>
                  </a:lnTo>
                  <a:lnTo>
                    <a:pt x="4646" y="1153"/>
                  </a:lnTo>
                  <a:lnTo>
                    <a:pt x="4633" y="1156"/>
                  </a:lnTo>
                  <a:lnTo>
                    <a:pt x="4631" y="1153"/>
                  </a:lnTo>
                  <a:lnTo>
                    <a:pt x="4629" y="1151"/>
                  </a:lnTo>
                  <a:lnTo>
                    <a:pt x="4618" y="1153"/>
                  </a:lnTo>
                  <a:lnTo>
                    <a:pt x="4609" y="1160"/>
                  </a:lnTo>
                  <a:lnTo>
                    <a:pt x="4611" y="1187"/>
                  </a:lnTo>
                  <a:lnTo>
                    <a:pt x="4668" y="1182"/>
                  </a:lnTo>
                  <a:lnTo>
                    <a:pt x="4726" y="1180"/>
                  </a:lnTo>
                  <a:lnTo>
                    <a:pt x="4784" y="1178"/>
                  </a:lnTo>
                  <a:lnTo>
                    <a:pt x="4842" y="1178"/>
                  </a:lnTo>
                  <a:lnTo>
                    <a:pt x="4898" y="1176"/>
                  </a:lnTo>
                  <a:lnTo>
                    <a:pt x="4957" y="1174"/>
                  </a:lnTo>
                  <a:lnTo>
                    <a:pt x="5013" y="1171"/>
                  </a:lnTo>
                  <a:lnTo>
                    <a:pt x="5073" y="1167"/>
                  </a:lnTo>
                  <a:lnTo>
                    <a:pt x="5084" y="1167"/>
                  </a:lnTo>
                  <a:lnTo>
                    <a:pt x="5097" y="1167"/>
                  </a:lnTo>
                  <a:lnTo>
                    <a:pt x="5108" y="1167"/>
                  </a:lnTo>
                  <a:lnTo>
                    <a:pt x="5122" y="1171"/>
                  </a:lnTo>
                  <a:lnTo>
                    <a:pt x="5133" y="1171"/>
                  </a:lnTo>
                  <a:lnTo>
                    <a:pt x="5146" y="1176"/>
                  </a:lnTo>
                  <a:lnTo>
                    <a:pt x="5155" y="1184"/>
                  </a:lnTo>
                  <a:lnTo>
                    <a:pt x="5164" y="1195"/>
                  </a:lnTo>
                  <a:lnTo>
                    <a:pt x="5166" y="1193"/>
                  </a:lnTo>
                  <a:lnTo>
                    <a:pt x="5164" y="1205"/>
                  </a:lnTo>
                  <a:lnTo>
                    <a:pt x="5162" y="1220"/>
                  </a:lnTo>
                  <a:lnTo>
                    <a:pt x="5137" y="1244"/>
                  </a:lnTo>
                  <a:lnTo>
                    <a:pt x="5111" y="1267"/>
                  </a:lnTo>
                  <a:lnTo>
                    <a:pt x="5082" y="1285"/>
                  </a:lnTo>
                  <a:lnTo>
                    <a:pt x="5055" y="1304"/>
                  </a:lnTo>
                  <a:lnTo>
                    <a:pt x="5024" y="1316"/>
                  </a:lnTo>
                  <a:lnTo>
                    <a:pt x="4993" y="1329"/>
                  </a:lnTo>
                  <a:lnTo>
                    <a:pt x="4960" y="1338"/>
                  </a:lnTo>
                  <a:lnTo>
                    <a:pt x="4928" y="1345"/>
                  </a:lnTo>
                  <a:lnTo>
                    <a:pt x="4913" y="1356"/>
                  </a:lnTo>
                  <a:lnTo>
                    <a:pt x="4902" y="1369"/>
                  </a:lnTo>
                  <a:lnTo>
                    <a:pt x="4891" y="1382"/>
                  </a:lnTo>
                  <a:lnTo>
                    <a:pt x="4882" y="1398"/>
                  </a:lnTo>
                  <a:lnTo>
                    <a:pt x="4871" y="1413"/>
                  </a:lnTo>
                  <a:lnTo>
                    <a:pt x="4862" y="1429"/>
                  </a:lnTo>
                  <a:lnTo>
                    <a:pt x="4851" y="1445"/>
                  </a:lnTo>
                  <a:lnTo>
                    <a:pt x="4840" y="1462"/>
                  </a:lnTo>
                  <a:lnTo>
                    <a:pt x="4829" y="1476"/>
                  </a:lnTo>
                  <a:lnTo>
                    <a:pt x="4824" y="1495"/>
                  </a:lnTo>
                  <a:lnTo>
                    <a:pt x="4820" y="1511"/>
                  </a:lnTo>
                  <a:lnTo>
                    <a:pt x="4824" y="1533"/>
                  </a:lnTo>
                  <a:lnTo>
                    <a:pt x="4844" y="1545"/>
                  </a:lnTo>
                  <a:lnTo>
                    <a:pt x="4869" y="1555"/>
                  </a:lnTo>
                  <a:lnTo>
                    <a:pt x="4893" y="1560"/>
                  </a:lnTo>
                  <a:lnTo>
                    <a:pt x="4920" y="1564"/>
                  </a:lnTo>
                  <a:lnTo>
                    <a:pt x="4948" y="1564"/>
                  </a:lnTo>
                  <a:lnTo>
                    <a:pt x="4975" y="1564"/>
                  </a:lnTo>
                  <a:lnTo>
                    <a:pt x="5000" y="1566"/>
                  </a:lnTo>
                  <a:lnTo>
                    <a:pt x="5028" y="1571"/>
                  </a:lnTo>
                  <a:lnTo>
                    <a:pt x="5044" y="1575"/>
                  </a:lnTo>
                  <a:lnTo>
                    <a:pt x="5062" y="1578"/>
                  </a:lnTo>
                  <a:lnTo>
                    <a:pt x="5080" y="1580"/>
                  </a:lnTo>
                  <a:lnTo>
                    <a:pt x="5098" y="1582"/>
                  </a:lnTo>
                  <a:lnTo>
                    <a:pt x="5115" y="1589"/>
                  </a:lnTo>
                  <a:lnTo>
                    <a:pt x="5133" y="1602"/>
                  </a:lnTo>
                  <a:lnTo>
                    <a:pt x="5149" y="1613"/>
                  </a:lnTo>
                  <a:lnTo>
                    <a:pt x="5166" y="1629"/>
                  </a:lnTo>
                  <a:lnTo>
                    <a:pt x="5178" y="1642"/>
                  </a:lnTo>
                  <a:lnTo>
                    <a:pt x="5191" y="1660"/>
                  </a:lnTo>
                  <a:lnTo>
                    <a:pt x="5200" y="1676"/>
                  </a:lnTo>
                  <a:lnTo>
                    <a:pt x="5209" y="1698"/>
                  </a:lnTo>
                  <a:lnTo>
                    <a:pt x="5220" y="1713"/>
                  </a:lnTo>
                  <a:lnTo>
                    <a:pt x="5235" y="1726"/>
                  </a:lnTo>
                  <a:lnTo>
                    <a:pt x="5244" y="1736"/>
                  </a:lnTo>
                  <a:lnTo>
                    <a:pt x="5253" y="1751"/>
                  </a:lnTo>
                  <a:lnTo>
                    <a:pt x="5262" y="1764"/>
                  </a:lnTo>
                  <a:lnTo>
                    <a:pt x="5271" y="1778"/>
                  </a:lnTo>
                  <a:lnTo>
                    <a:pt x="5278" y="1791"/>
                  </a:lnTo>
                  <a:lnTo>
                    <a:pt x="5288" y="1806"/>
                  </a:lnTo>
                  <a:lnTo>
                    <a:pt x="5295" y="1820"/>
                  </a:lnTo>
                  <a:lnTo>
                    <a:pt x="5306" y="1836"/>
                  </a:lnTo>
                  <a:lnTo>
                    <a:pt x="5311" y="1853"/>
                  </a:lnTo>
                  <a:lnTo>
                    <a:pt x="5317" y="1869"/>
                  </a:lnTo>
                  <a:lnTo>
                    <a:pt x="5322" y="1886"/>
                  </a:lnTo>
                  <a:lnTo>
                    <a:pt x="5328" y="1904"/>
                  </a:lnTo>
                  <a:lnTo>
                    <a:pt x="5329" y="1920"/>
                  </a:lnTo>
                  <a:lnTo>
                    <a:pt x="5331" y="1938"/>
                  </a:lnTo>
                  <a:lnTo>
                    <a:pt x="5329" y="1958"/>
                  </a:lnTo>
                  <a:lnTo>
                    <a:pt x="5329" y="1980"/>
                  </a:lnTo>
                  <a:lnTo>
                    <a:pt x="5333" y="1984"/>
                  </a:lnTo>
                  <a:lnTo>
                    <a:pt x="5328" y="2026"/>
                  </a:lnTo>
                  <a:lnTo>
                    <a:pt x="5338" y="2033"/>
                  </a:lnTo>
                  <a:lnTo>
                    <a:pt x="5351" y="2042"/>
                  </a:lnTo>
                  <a:lnTo>
                    <a:pt x="5362" y="2053"/>
                  </a:lnTo>
                  <a:lnTo>
                    <a:pt x="5373" y="2066"/>
                  </a:lnTo>
                  <a:lnTo>
                    <a:pt x="5382" y="2077"/>
                  </a:lnTo>
                  <a:lnTo>
                    <a:pt x="5389" y="2091"/>
                  </a:lnTo>
                  <a:lnTo>
                    <a:pt x="5395" y="2106"/>
                  </a:lnTo>
                  <a:lnTo>
                    <a:pt x="5402" y="2124"/>
                  </a:lnTo>
                  <a:lnTo>
                    <a:pt x="5400" y="2131"/>
                  </a:lnTo>
                  <a:lnTo>
                    <a:pt x="5398" y="2140"/>
                  </a:lnTo>
                  <a:lnTo>
                    <a:pt x="5388" y="2153"/>
                  </a:lnTo>
                  <a:lnTo>
                    <a:pt x="5378" y="2164"/>
                  </a:lnTo>
                  <a:lnTo>
                    <a:pt x="5366" y="2173"/>
                  </a:lnTo>
                  <a:lnTo>
                    <a:pt x="5353" y="2184"/>
                  </a:lnTo>
                  <a:lnTo>
                    <a:pt x="5338" y="2191"/>
                  </a:lnTo>
                  <a:lnTo>
                    <a:pt x="5326" y="2200"/>
                  </a:lnTo>
                  <a:lnTo>
                    <a:pt x="5313" y="2209"/>
                  </a:lnTo>
                  <a:lnTo>
                    <a:pt x="5302" y="2220"/>
                  </a:lnTo>
                  <a:lnTo>
                    <a:pt x="5289" y="2222"/>
                  </a:lnTo>
                  <a:lnTo>
                    <a:pt x="5278" y="2226"/>
                  </a:lnTo>
                  <a:lnTo>
                    <a:pt x="5268" y="2229"/>
                  </a:lnTo>
                  <a:lnTo>
                    <a:pt x="5257" y="2235"/>
                  </a:lnTo>
                  <a:lnTo>
                    <a:pt x="5244" y="2238"/>
                  </a:lnTo>
                  <a:lnTo>
                    <a:pt x="5233" y="2242"/>
                  </a:lnTo>
                  <a:lnTo>
                    <a:pt x="5222" y="2246"/>
                  </a:lnTo>
                  <a:lnTo>
                    <a:pt x="5211" y="2249"/>
                  </a:lnTo>
                  <a:lnTo>
                    <a:pt x="5209" y="2273"/>
                  </a:lnTo>
                  <a:lnTo>
                    <a:pt x="5209" y="2300"/>
                  </a:lnTo>
                  <a:lnTo>
                    <a:pt x="5206" y="2326"/>
                  </a:lnTo>
                  <a:lnTo>
                    <a:pt x="5204" y="2353"/>
                  </a:lnTo>
                  <a:lnTo>
                    <a:pt x="5198" y="2378"/>
                  </a:lnTo>
                  <a:lnTo>
                    <a:pt x="5195" y="2404"/>
                  </a:lnTo>
                  <a:lnTo>
                    <a:pt x="5188" y="2428"/>
                  </a:lnTo>
                  <a:lnTo>
                    <a:pt x="5182" y="2453"/>
                  </a:lnTo>
                  <a:lnTo>
                    <a:pt x="5171" y="2471"/>
                  </a:lnTo>
                  <a:lnTo>
                    <a:pt x="5162" y="2493"/>
                  </a:lnTo>
                  <a:lnTo>
                    <a:pt x="5151" y="2513"/>
                  </a:lnTo>
                  <a:lnTo>
                    <a:pt x="5142" y="2535"/>
                  </a:lnTo>
                  <a:lnTo>
                    <a:pt x="5129" y="2553"/>
                  </a:lnTo>
                  <a:lnTo>
                    <a:pt x="5117" y="2573"/>
                  </a:lnTo>
                  <a:lnTo>
                    <a:pt x="5100" y="2589"/>
                  </a:lnTo>
                  <a:lnTo>
                    <a:pt x="5086" y="2606"/>
                  </a:lnTo>
                  <a:lnTo>
                    <a:pt x="5077" y="2600"/>
                  </a:lnTo>
                  <a:lnTo>
                    <a:pt x="5068" y="2604"/>
                  </a:lnTo>
                  <a:lnTo>
                    <a:pt x="5058" y="2608"/>
                  </a:lnTo>
                  <a:lnTo>
                    <a:pt x="5051" y="2613"/>
                  </a:lnTo>
                  <a:lnTo>
                    <a:pt x="5013" y="2624"/>
                  </a:lnTo>
                  <a:lnTo>
                    <a:pt x="4977" y="2637"/>
                  </a:lnTo>
                  <a:lnTo>
                    <a:pt x="4940" y="2649"/>
                  </a:lnTo>
                  <a:lnTo>
                    <a:pt x="4904" y="2662"/>
                  </a:lnTo>
                  <a:lnTo>
                    <a:pt x="4868" y="2675"/>
                  </a:lnTo>
                  <a:lnTo>
                    <a:pt x="4833" y="2688"/>
                  </a:lnTo>
                  <a:lnTo>
                    <a:pt x="4797" y="2700"/>
                  </a:lnTo>
                  <a:lnTo>
                    <a:pt x="4762" y="2717"/>
                  </a:lnTo>
                  <a:lnTo>
                    <a:pt x="4671" y="2688"/>
                  </a:lnTo>
                  <a:lnTo>
                    <a:pt x="4644" y="2669"/>
                  </a:lnTo>
                  <a:lnTo>
                    <a:pt x="4617" y="2653"/>
                  </a:lnTo>
                  <a:lnTo>
                    <a:pt x="4589" y="2633"/>
                  </a:lnTo>
                  <a:lnTo>
                    <a:pt x="4566" y="2613"/>
                  </a:lnTo>
                  <a:lnTo>
                    <a:pt x="4540" y="2589"/>
                  </a:lnTo>
                  <a:lnTo>
                    <a:pt x="4520" y="2568"/>
                  </a:lnTo>
                  <a:lnTo>
                    <a:pt x="4502" y="2540"/>
                  </a:lnTo>
                  <a:lnTo>
                    <a:pt x="4489" y="2513"/>
                  </a:lnTo>
                  <a:lnTo>
                    <a:pt x="4493" y="2509"/>
                  </a:lnTo>
                  <a:lnTo>
                    <a:pt x="4484" y="2502"/>
                  </a:lnTo>
                  <a:lnTo>
                    <a:pt x="4477" y="2493"/>
                  </a:lnTo>
                  <a:lnTo>
                    <a:pt x="4462" y="2498"/>
                  </a:lnTo>
                  <a:lnTo>
                    <a:pt x="4448" y="2504"/>
                  </a:lnTo>
                  <a:lnTo>
                    <a:pt x="4433" y="2506"/>
                  </a:lnTo>
                  <a:lnTo>
                    <a:pt x="4420" y="2509"/>
                  </a:lnTo>
                  <a:lnTo>
                    <a:pt x="4404" y="2509"/>
                  </a:lnTo>
                  <a:lnTo>
                    <a:pt x="4389" y="2511"/>
                  </a:lnTo>
                  <a:lnTo>
                    <a:pt x="4375" y="2511"/>
                  </a:lnTo>
                  <a:lnTo>
                    <a:pt x="4362" y="2511"/>
                  </a:lnTo>
                  <a:lnTo>
                    <a:pt x="4351" y="2526"/>
                  </a:lnTo>
                  <a:lnTo>
                    <a:pt x="4342" y="2537"/>
                  </a:lnTo>
                  <a:lnTo>
                    <a:pt x="4328" y="2542"/>
                  </a:lnTo>
                  <a:lnTo>
                    <a:pt x="4315" y="2548"/>
                  </a:lnTo>
                  <a:lnTo>
                    <a:pt x="4297" y="2549"/>
                  </a:lnTo>
                  <a:lnTo>
                    <a:pt x="4280" y="2553"/>
                  </a:lnTo>
                  <a:lnTo>
                    <a:pt x="4264" y="2555"/>
                  </a:lnTo>
                  <a:lnTo>
                    <a:pt x="4251" y="2560"/>
                  </a:lnTo>
                  <a:lnTo>
                    <a:pt x="4235" y="2560"/>
                  </a:lnTo>
                  <a:lnTo>
                    <a:pt x="4218" y="2560"/>
                  </a:lnTo>
                  <a:lnTo>
                    <a:pt x="4202" y="2560"/>
                  </a:lnTo>
                  <a:lnTo>
                    <a:pt x="4186" y="2562"/>
                  </a:lnTo>
                  <a:lnTo>
                    <a:pt x="4169" y="2560"/>
                  </a:lnTo>
                  <a:lnTo>
                    <a:pt x="4153" y="2558"/>
                  </a:lnTo>
                  <a:lnTo>
                    <a:pt x="4137" y="2553"/>
                  </a:lnTo>
                  <a:lnTo>
                    <a:pt x="4126" y="2549"/>
                  </a:lnTo>
                  <a:lnTo>
                    <a:pt x="4115" y="2548"/>
                  </a:lnTo>
                  <a:lnTo>
                    <a:pt x="4104" y="2542"/>
                  </a:lnTo>
                  <a:lnTo>
                    <a:pt x="4093" y="2535"/>
                  </a:lnTo>
                  <a:lnTo>
                    <a:pt x="4088" y="2529"/>
                  </a:lnTo>
                  <a:lnTo>
                    <a:pt x="4084" y="2520"/>
                  </a:lnTo>
                  <a:lnTo>
                    <a:pt x="4084" y="2511"/>
                  </a:lnTo>
                  <a:lnTo>
                    <a:pt x="4086" y="2502"/>
                  </a:lnTo>
                  <a:lnTo>
                    <a:pt x="4089" y="2493"/>
                  </a:lnTo>
                  <a:lnTo>
                    <a:pt x="4100" y="2475"/>
                  </a:lnTo>
                  <a:lnTo>
                    <a:pt x="4117" y="2464"/>
                  </a:lnTo>
                  <a:lnTo>
                    <a:pt x="4128" y="2451"/>
                  </a:lnTo>
                  <a:lnTo>
                    <a:pt x="4129" y="2435"/>
                  </a:lnTo>
                  <a:lnTo>
                    <a:pt x="4131" y="2426"/>
                  </a:lnTo>
                  <a:lnTo>
                    <a:pt x="4113" y="2428"/>
                  </a:lnTo>
                  <a:lnTo>
                    <a:pt x="4095" y="2429"/>
                  </a:lnTo>
                  <a:lnTo>
                    <a:pt x="4077" y="2429"/>
                  </a:lnTo>
                  <a:lnTo>
                    <a:pt x="4059" y="2431"/>
                  </a:lnTo>
                  <a:lnTo>
                    <a:pt x="4039" y="2431"/>
                  </a:lnTo>
                  <a:lnTo>
                    <a:pt x="4020" y="2433"/>
                  </a:lnTo>
                  <a:lnTo>
                    <a:pt x="4004" y="2433"/>
                  </a:lnTo>
                  <a:lnTo>
                    <a:pt x="3989" y="2435"/>
                  </a:lnTo>
                  <a:lnTo>
                    <a:pt x="3984" y="2468"/>
                  </a:lnTo>
                  <a:lnTo>
                    <a:pt x="3979" y="2504"/>
                  </a:lnTo>
                  <a:lnTo>
                    <a:pt x="3971" y="2537"/>
                  </a:lnTo>
                  <a:lnTo>
                    <a:pt x="3966" y="2573"/>
                  </a:lnTo>
                  <a:lnTo>
                    <a:pt x="3955" y="2608"/>
                  </a:lnTo>
                  <a:lnTo>
                    <a:pt x="3944" y="2642"/>
                  </a:lnTo>
                  <a:lnTo>
                    <a:pt x="3929" y="2675"/>
                  </a:lnTo>
                  <a:lnTo>
                    <a:pt x="3913" y="2708"/>
                  </a:lnTo>
                  <a:lnTo>
                    <a:pt x="3904" y="2720"/>
                  </a:lnTo>
                  <a:lnTo>
                    <a:pt x="3895" y="2735"/>
                  </a:lnTo>
                  <a:lnTo>
                    <a:pt x="3886" y="2748"/>
                  </a:lnTo>
                  <a:lnTo>
                    <a:pt x="3879" y="2762"/>
                  </a:lnTo>
                  <a:lnTo>
                    <a:pt x="3868" y="2775"/>
                  </a:lnTo>
                  <a:lnTo>
                    <a:pt x="3859" y="2788"/>
                  </a:lnTo>
                  <a:lnTo>
                    <a:pt x="3846" y="2797"/>
                  </a:lnTo>
                  <a:lnTo>
                    <a:pt x="3835" y="2808"/>
                  </a:lnTo>
                  <a:lnTo>
                    <a:pt x="3817" y="2811"/>
                  </a:lnTo>
                  <a:lnTo>
                    <a:pt x="3800" y="2817"/>
                  </a:lnTo>
                  <a:lnTo>
                    <a:pt x="3784" y="2820"/>
                  </a:lnTo>
                  <a:lnTo>
                    <a:pt x="3768" y="2826"/>
                  </a:lnTo>
                  <a:lnTo>
                    <a:pt x="3751" y="2831"/>
                  </a:lnTo>
                  <a:lnTo>
                    <a:pt x="3737" y="2837"/>
                  </a:lnTo>
                  <a:lnTo>
                    <a:pt x="3720" y="2842"/>
                  </a:lnTo>
                  <a:lnTo>
                    <a:pt x="3708" y="2851"/>
                  </a:lnTo>
                  <a:lnTo>
                    <a:pt x="3689" y="2851"/>
                  </a:lnTo>
                  <a:lnTo>
                    <a:pt x="3673" y="2857"/>
                  </a:lnTo>
                  <a:lnTo>
                    <a:pt x="3659" y="2860"/>
                  </a:lnTo>
                  <a:lnTo>
                    <a:pt x="3644" y="2866"/>
                  </a:lnTo>
                  <a:lnTo>
                    <a:pt x="3629" y="2868"/>
                  </a:lnTo>
                  <a:lnTo>
                    <a:pt x="3615" y="2869"/>
                  </a:lnTo>
                  <a:lnTo>
                    <a:pt x="3600" y="2871"/>
                  </a:lnTo>
                  <a:lnTo>
                    <a:pt x="3586" y="2873"/>
                  </a:lnTo>
                  <a:lnTo>
                    <a:pt x="3571" y="2873"/>
                  </a:lnTo>
                  <a:lnTo>
                    <a:pt x="3559" y="2875"/>
                  </a:lnTo>
                  <a:lnTo>
                    <a:pt x="3544" y="2877"/>
                  </a:lnTo>
                  <a:lnTo>
                    <a:pt x="3533" y="2879"/>
                  </a:lnTo>
                  <a:lnTo>
                    <a:pt x="3529" y="2875"/>
                  </a:lnTo>
                  <a:lnTo>
                    <a:pt x="3488" y="2877"/>
                  </a:lnTo>
                  <a:lnTo>
                    <a:pt x="3446" y="2880"/>
                  </a:lnTo>
                  <a:lnTo>
                    <a:pt x="3404" y="2879"/>
                  </a:lnTo>
                  <a:lnTo>
                    <a:pt x="3366" y="2879"/>
                  </a:lnTo>
                  <a:lnTo>
                    <a:pt x="3324" y="2873"/>
                  </a:lnTo>
                  <a:lnTo>
                    <a:pt x="3286" y="2864"/>
                  </a:lnTo>
                  <a:lnTo>
                    <a:pt x="3248" y="2851"/>
                  </a:lnTo>
                  <a:lnTo>
                    <a:pt x="3213" y="2835"/>
                  </a:lnTo>
                  <a:lnTo>
                    <a:pt x="3182" y="2811"/>
                  </a:lnTo>
                  <a:lnTo>
                    <a:pt x="3155" y="2786"/>
                  </a:lnTo>
                  <a:lnTo>
                    <a:pt x="3129" y="2759"/>
                  </a:lnTo>
                  <a:lnTo>
                    <a:pt x="3108" y="2731"/>
                  </a:lnTo>
                  <a:lnTo>
                    <a:pt x="3086" y="2702"/>
                  </a:lnTo>
                  <a:lnTo>
                    <a:pt x="3066" y="2673"/>
                  </a:lnTo>
                  <a:lnTo>
                    <a:pt x="3048" y="2642"/>
                  </a:lnTo>
                  <a:lnTo>
                    <a:pt x="3031" y="2613"/>
                  </a:lnTo>
                  <a:lnTo>
                    <a:pt x="3020" y="2598"/>
                  </a:lnTo>
                  <a:lnTo>
                    <a:pt x="3013" y="2584"/>
                  </a:lnTo>
                  <a:lnTo>
                    <a:pt x="3008" y="2569"/>
                  </a:lnTo>
                  <a:lnTo>
                    <a:pt x="3002" y="2557"/>
                  </a:lnTo>
                  <a:lnTo>
                    <a:pt x="2997" y="2540"/>
                  </a:lnTo>
                  <a:lnTo>
                    <a:pt x="2991" y="2528"/>
                  </a:lnTo>
                  <a:lnTo>
                    <a:pt x="2986" y="2513"/>
                  </a:lnTo>
                  <a:lnTo>
                    <a:pt x="2982" y="2500"/>
                  </a:lnTo>
                  <a:lnTo>
                    <a:pt x="2960" y="2495"/>
                  </a:lnTo>
                  <a:lnTo>
                    <a:pt x="2940" y="2495"/>
                  </a:lnTo>
                  <a:lnTo>
                    <a:pt x="2919" y="2493"/>
                  </a:lnTo>
                  <a:lnTo>
                    <a:pt x="2899" y="2495"/>
                  </a:lnTo>
                  <a:lnTo>
                    <a:pt x="2877" y="2497"/>
                  </a:lnTo>
                  <a:lnTo>
                    <a:pt x="2855" y="2500"/>
                  </a:lnTo>
                  <a:lnTo>
                    <a:pt x="2835" y="2502"/>
                  </a:lnTo>
                  <a:lnTo>
                    <a:pt x="2817" y="2508"/>
                  </a:lnTo>
                  <a:lnTo>
                    <a:pt x="2780" y="2508"/>
                  </a:lnTo>
                  <a:lnTo>
                    <a:pt x="2746" y="2511"/>
                  </a:lnTo>
                  <a:lnTo>
                    <a:pt x="2711" y="2515"/>
                  </a:lnTo>
                  <a:lnTo>
                    <a:pt x="2679" y="2518"/>
                  </a:lnTo>
                  <a:lnTo>
                    <a:pt x="2644" y="2520"/>
                  </a:lnTo>
                  <a:lnTo>
                    <a:pt x="2611" y="2522"/>
                  </a:lnTo>
                  <a:lnTo>
                    <a:pt x="2577" y="2522"/>
                  </a:lnTo>
                  <a:lnTo>
                    <a:pt x="2542" y="2524"/>
                  </a:lnTo>
                  <a:lnTo>
                    <a:pt x="2373" y="2529"/>
                  </a:lnTo>
                  <a:lnTo>
                    <a:pt x="2360" y="2538"/>
                  </a:lnTo>
                  <a:lnTo>
                    <a:pt x="2346" y="2548"/>
                  </a:lnTo>
                  <a:lnTo>
                    <a:pt x="2329" y="2551"/>
                  </a:lnTo>
                  <a:lnTo>
                    <a:pt x="2311" y="2551"/>
                  </a:lnTo>
                  <a:lnTo>
                    <a:pt x="2299" y="2548"/>
                  </a:lnTo>
                  <a:lnTo>
                    <a:pt x="2291" y="2540"/>
                  </a:lnTo>
                  <a:lnTo>
                    <a:pt x="2284" y="2531"/>
                  </a:lnTo>
                  <a:lnTo>
                    <a:pt x="2279" y="2526"/>
                  </a:lnTo>
                  <a:lnTo>
                    <a:pt x="2229" y="2524"/>
                  </a:lnTo>
                  <a:lnTo>
                    <a:pt x="2182" y="2524"/>
                  </a:lnTo>
                  <a:lnTo>
                    <a:pt x="2135" y="2524"/>
                  </a:lnTo>
                  <a:lnTo>
                    <a:pt x="2089" y="2526"/>
                  </a:lnTo>
                  <a:lnTo>
                    <a:pt x="2044" y="2526"/>
                  </a:lnTo>
                  <a:lnTo>
                    <a:pt x="1999" y="2526"/>
                  </a:lnTo>
                  <a:lnTo>
                    <a:pt x="1953" y="2524"/>
                  </a:lnTo>
                  <a:lnTo>
                    <a:pt x="1909" y="2522"/>
                  </a:lnTo>
                  <a:lnTo>
                    <a:pt x="1899" y="2518"/>
                  </a:lnTo>
                  <a:lnTo>
                    <a:pt x="1888" y="2518"/>
                  </a:lnTo>
                  <a:lnTo>
                    <a:pt x="1877" y="2518"/>
                  </a:lnTo>
                  <a:lnTo>
                    <a:pt x="1868" y="2520"/>
                  </a:lnTo>
                  <a:lnTo>
                    <a:pt x="1857" y="2518"/>
                  </a:lnTo>
                  <a:lnTo>
                    <a:pt x="1846" y="2518"/>
                  </a:lnTo>
                  <a:lnTo>
                    <a:pt x="1835" y="2517"/>
                  </a:lnTo>
                  <a:lnTo>
                    <a:pt x="1824" y="2515"/>
                  </a:lnTo>
                  <a:lnTo>
                    <a:pt x="1815" y="2518"/>
                  </a:lnTo>
                  <a:lnTo>
                    <a:pt x="1775" y="2511"/>
                  </a:lnTo>
                  <a:lnTo>
                    <a:pt x="1735" y="2509"/>
                  </a:lnTo>
                  <a:lnTo>
                    <a:pt x="1695" y="2506"/>
                  </a:lnTo>
                  <a:lnTo>
                    <a:pt x="1657" y="2506"/>
                  </a:lnTo>
                  <a:lnTo>
                    <a:pt x="1617" y="2504"/>
                  </a:lnTo>
                  <a:lnTo>
                    <a:pt x="1579" y="2502"/>
                  </a:lnTo>
                  <a:lnTo>
                    <a:pt x="1540" y="2497"/>
                  </a:lnTo>
                  <a:lnTo>
                    <a:pt x="1504" y="2493"/>
                  </a:lnTo>
                  <a:lnTo>
                    <a:pt x="1400" y="2484"/>
                  </a:lnTo>
                  <a:lnTo>
                    <a:pt x="1395" y="2509"/>
                  </a:lnTo>
                  <a:lnTo>
                    <a:pt x="1388" y="2537"/>
                  </a:lnTo>
                  <a:lnTo>
                    <a:pt x="1377" y="2562"/>
                  </a:lnTo>
                  <a:lnTo>
                    <a:pt x="1368" y="2588"/>
                  </a:lnTo>
                  <a:lnTo>
                    <a:pt x="1351" y="2609"/>
                  </a:lnTo>
                  <a:lnTo>
                    <a:pt x="1335" y="2631"/>
                  </a:lnTo>
                  <a:lnTo>
                    <a:pt x="1317" y="2651"/>
                  </a:lnTo>
                  <a:lnTo>
                    <a:pt x="1299" y="2673"/>
                  </a:lnTo>
                  <a:lnTo>
                    <a:pt x="1271" y="2679"/>
                  </a:lnTo>
                  <a:lnTo>
                    <a:pt x="1244" y="2686"/>
                  </a:lnTo>
                  <a:lnTo>
                    <a:pt x="1217" y="2691"/>
                  </a:lnTo>
                  <a:lnTo>
                    <a:pt x="1190" y="2699"/>
                  </a:lnTo>
                  <a:lnTo>
                    <a:pt x="1162" y="2704"/>
                  </a:lnTo>
                  <a:lnTo>
                    <a:pt x="1135" y="2711"/>
                  </a:lnTo>
                  <a:lnTo>
                    <a:pt x="1108" y="2720"/>
                  </a:lnTo>
                  <a:lnTo>
                    <a:pt x="1084" y="2733"/>
                  </a:lnTo>
                  <a:lnTo>
                    <a:pt x="1020" y="2751"/>
                  </a:lnTo>
                  <a:lnTo>
                    <a:pt x="1011" y="2755"/>
                  </a:lnTo>
                  <a:lnTo>
                    <a:pt x="1002" y="2755"/>
                  </a:lnTo>
                  <a:lnTo>
                    <a:pt x="962" y="2762"/>
                  </a:lnTo>
                  <a:lnTo>
                    <a:pt x="922" y="2764"/>
                  </a:lnTo>
                  <a:lnTo>
                    <a:pt x="884" y="2760"/>
                  </a:lnTo>
                  <a:lnTo>
                    <a:pt x="848" y="2751"/>
                  </a:lnTo>
                  <a:lnTo>
                    <a:pt x="810" y="2737"/>
                  </a:lnTo>
                  <a:lnTo>
                    <a:pt x="777" y="2720"/>
                  </a:lnTo>
                  <a:lnTo>
                    <a:pt x="742" y="2699"/>
                  </a:lnTo>
                  <a:lnTo>
                    <a:pt x="713" y="2679"/>
                  </a:lnTo>
                  <a:lnTo>
                    <a:pt x="690" y="2655"/>
                  </a:lnTo>
                  <a:lnTo>
                    <a:pt x="671" y="2629"/>
                  </a:lnTo>
                  <a:lnTo>
                    <a:pt x="653" y="2602"/>
                  </a:lnTo>
                  <a:lnTo>
                    <a:pt x="639" y="2575"/>
                  </a:lnTo>
                  <a:lnTo>
                    <a:pt x="622" y="2544"/>
                  </a:lnTo>
                  <a:lnTo>
                    <a:pt x="611" y="2517"/>
                  </a:lnTo>
                  <a:lnTo>
                    <a:pt x="599" y="2488"/>
                  </a:lnTo>
                  <a:lnTo>
                    <a:pt x="590" y="2460"/>
                  </a:lnTo>
                  <a:lnTo>
                    <a:pt x="588" y="2458"/>
                  </a:lnTo>
                  <a:lnTo>
                    <a:pt x="586" y="2462"/>
                  </a:lnTo>
                  <a:lnTo>
                    <a:pt x="586" y="2451"/>
                  </a:lnTo>
                  <a:lnTo>
                    <a:pt x="582" y="2440"/>
                  </a:lnTo>
                  <a:lnTo>
                    <a:pt x="577" y="2429"/>
                  </a:lnTo>
                  <a:lnTo>
                    <a:pt x="575" y="2418"/>
                  </a:lnTo>
                  <a:lnTo>
                    <a:pt x="564" y="2418"/>
                  </a:lnTo>
                  <a:lnTo>
                    <a:pt x="559" y="2426"/>
                  </a:lnTo>
                  <a:lnTo>
                    <a:pt x="542" y="2424"/>
                  </a:lnTo>
                  <a:lnTo>
                    <a:pt x="530" y="2422"/>
                  </a:lnTo>
                  <a:lnTo>
                    <a:pt x="519" y="2418"/>
                  </a:lnTo>
                  <a:lnTo>
                    <a:pt x="508" y="2415"/>
                  </a:lnTo>
                  <a:lnTo>
                    <a:pt x="495" y="2409"/>
                  </a:lnTo>
                  <a:lnTo>
                    <a:pt x="484" y="2406"/>
                  </a:lnTo>
                  <a:lnTo>
                    <a:pt x="471" y="2404"/>
                  </a:lnTo>
                  <a:lnTo>
                    <a:pt x="460" y="2404"/>
                  </a:lnTo>
                  <a:lnTo>
                    <a:pt x="426" y="2395"/>
                  </a:lnTo>
                  <a:lnTo>
                    <a:pt x="393" y="2388"/>
                  </a:lnTo>
                  <a:lnTo>
                    <a:pt x="360" y="2377"/>
                  </a:lnTo>
                  <a:lnTo>
                    <a:pt x="330" y="2368"/>
                  </a:lnTo>
                  <a:lnTo>
                    <a:pt x="297" y="2357"/>
                  </a:lnTo>
                  <a:lnTo>
                    <a:pt x="266" y="2346"/>
                  </a:lnTo>
                  <a:lnTo>
                    <a:pt x="235" y="2335"/>
                  </a:lnTo>
                  <a:lnTo>
                    <a:pt x="204" y="2326"/>
                  </a:lnTo>
                  <a:lnTo>
                    <a:pt x="186" y="2322"/>
                  </a:lnTo>
                  <a:lnTo>
                    <a:pt x="173" y="2315"/>
                  </a:lnTo>
                  <a:lnTo>
                    <a:pt x="157" y="2308"/>
                  </a:lnTo>
                  <a:lnTo>
                    <a:pt x="142" y="2306"/>
                  </a:lnTo>
                  <a:lnTo>
                    <a:pt x="133" y="2293"/>
                  </a:lnTo>
                  <a:lnTo>
                    <a:pt x="124" y="2286"/>
                  </a:lnTo>
                  <a:lnTo>
                    <a:pt x="117" y="2277"/>
                  </a:lnTo>
                  <a:lnTo>
                    <a:pt x="113" y="2264"/>
                  </a:lnTo>
                  <a:lnTo>
                    <a:pt x="102" y="2251"/>
                  </a:lnTo>
                  <a:lnTo>
                    <a:pt x="93" y="2238"/>
                  </a:lnTo>
                  <a:lnTo>
                    <a:pt x="82" y="2222"/>
                  </a:lnTo>
                  <a:lnTo>
                    <a:pt x="79" y="2207"/>
                  </a:lnTo>
                  <a:lnTo>
                    <a:pt x="68" y="2189"/>
                  </a:lnTo>
                  <a:lnTo>
                    <a:pt x="57" y="2173"/>
                  </a:lnTo>
                  <a:lnTo>
                    <a:pt x="48" y="2157"/>
                  </a:lnTo>
                  <a:lnTo>
                    <a:pt x="40" y="2140"/>
                  </a:lnTo>
                  <a:lnTo>
                    <a:pt x="30" y="2124"/>
                  </a:lnTo>
                  <a:lnTo>
                    <a:pt x="20" y="2107"/>
                  </a:lnTo>
                  <a:lnTo>
                    <a:pt x="11" y="2091"/>
                  </a:lnTo>
                  <a:lnTo>
                    <a:pt x="2" y="2075"/>
                  </a:lnTo>
                  <a:lnTo>
                    <a:pt x="2" y="2064"/>
                  </a:lnTo>
                  <a:lnTo>
                    <a:pt x="6" y="2055"/>
                  </a:lnTo>
                  <a:lnTo>
                    <a:pt x="4" y="2046"/>
                  </a:lnTo>
                  <a:lnTo>
                    <a:pt x="0" y="2040"/>
                  </a:lnTo>
                  <a:lnTo>
                    <a:pt x="11" y="2020"/>
                  </a:lnTo>
                  <a:lnTo>
                    <a:pt x="30" y="2004"/>
                  </a:lnTo>
                  <a:lnTo>
                    <a:pt x="39" y="1995"/>
                  </a:lnTo>
                  <a:lnTo>
                    <a:pt x="50" y="1987"/>
                  </a:lnTo>
                  <a:lnTo>
                    <a:pt x="59" y="1980"/>
                  </a:lnTo>
                  <a:lnTo>
                    <a:pt x="70" y="1975"/>
                  </a:lnTo>
                  <a:close/>
                  <a:moveTo>
                    <a:pt x="3884" y="1331"/>
                  </a:moveTo>
                  <a:lnTo>
                    <a:pt x="3884" y="1331"/>
                  </a:lnTo>
                  <a:lnTo>
                    <a:pt x="3851" y="1333"/>
                  </a:lnTo>
                  <a:lnTo>
                    <a:pt x="3820" y="1336"/>
                  </a:lnTo>
                  <a:lnTo>
                    <a:pt x="3788" y="1340"/>
                  </a:lnTo>
                  <a:lnTo>
                    <a:pt x="3759" y="1347"/>
                  </a:lnTo>
                  <a:lnTo>
                    <a:pt x="3726" y="1355"/>
                  </a:lnTo>
                  <a:lnTo>
                    <a:pt x="3699" y="1367"/>
                  </a:lnTo>
                  <a:lnTo>
                    <a:pt x="3673" y="1384"/>
                  </a:lnTo>
                  <a:lnTo>
                    <a:pt x="3651" y="1409"/>
                  </a:lnTo>
                  <a:lnTo>
                    <a:pt x="3679" y="1411"/>
                  </a:lnTo>
                  <a:lnTo>
                    <a:pt x="3708" y="1415"/>
                  </a:lnTo>
                  <a:lnTo>
                    <a:pt x="3735" y="1416"/>
                  </a:lnTo>
                  <a:lnTo>
                    <a:pt x="3764" y="1422"/>
                  </a:lnTo>
                  <a:lnTo>
                    <a:pt x="3791" y="1425"/>
                  </a:lnTo>
                  <a:lnTo>
                    <a:pt x="3819" y="1429"/>
                  </a:lnTo>
                  <a:lnTo>
                    <a:pt x="3848" y="1433"/>
                  </a:lnTo>
                  <a:lnTo>
                    <a:pt x="3877" y="1438"/>
                  </a:lnTo>
                  <a:lnTo>
                    <a:pt x="3900" y="1431"/>
                  </a:lnTo>
                  <a:lnTo>
                    <a:pt x="3924" y="1425"/>
                  </a:lnTo>
                  <a:lnTo>
                    <a:pt x="3948" y="1418"/>
                  </a:lnTo>
                  <a:lnTo>
                    <a:pt x="3973" y="1411"/>
                  </a:lnTo>
                  <a:lnTo>
                    <a:pt x="3997" y="1402"/>
                  </a:lnTo>
                  <a:lnTo>
                    <a:pt x="4020" y="1393"/>
                  </a:lnTo>
                  <a:lnTo>
                    <a:pt x="4044" y="1384"/>
                  </a:lnTo>
                  <a:lnTo>
                    <a:pt x="4068" y="1376"/>
                  </a:lnTo>
                  <a:lnTo>
                    <a:pt x="4064" y="1373"/>
                  </a:lnTo>
                  <a:lnTo>
                    <a:pt x="4064" y="1315"/>
                  </a:lnTo>
                  <a:lnTo>
                    <a:pt x="3884" y="1331"/>
                  </a:lnTo>
                  <a:close/>
                  <a:moveTo>
                    <a:pt x="4133" y="1133"/>
                  </a:moveTo>
                  <a:lnTo>
                    <a:pt x="4133" y="1133"/>
                  </a:lnTo>
                  <a:lnTo>
                    <a:pt x="4119" y="1151"/>
                  </a:lnTo>
                  <a:lnTo>
                    <a:pt x="4104" y="1171"/>
                  </a:lnTo>
                  <a:lnTo>
                    <a:pt x="4095" y="1178"/>
                  </a:lnTo>
                  <a:lnTo>
                    <a:pt x="4089" y="1187"/>
                  </a:lnTo>
                  <a:lnTo>
                    <a:pt x="4082" y="1198"/>
                  </a:lnTo>
                  <a:lnTo>
                    <a:pt x="4077" y="1209"/>
                  </a:lnTo>
                  <a:lnTo>
                    <a:pt x="4120" y="1209"/>
                  </a:lnTo>
                  <a:lnTo>
                    <a:pt x="4126" y="1200"/>
                  </a:lnTo>
                  <a:lnTo>
                    <a:pt x="4133" y="1191"/>
                  </a:lnTo>
                  <a:lnTo>
                    <a:pt x="4135" y="1182"/>
                  </a:lnTo>
                  <a:lnTo>
                    <a:pt x="4137" y="1173"/>
                  </a:lnTo>
                  <a:lnTo>
                    <a:pt x="4135" y="1162"/>
                  </a:lnTo>
                  <a:lnTo>
                    <a:pt x="4135" y="1151"/>
                  </a:lnTo>
                  <a:lnTo>
                    <a:pt x="4133" y="1140"/>
                  </a:lnTo>
                  <a:lnTo>
                    <a:pt x="4133" y="1133"/>
                  </a:lnTo>
                  <a:close/>
                  <a:moveTo>
                    <a:pt x="1222" y="1742"/>
                  </a:moveTo>
                  <a:lnTo>
                    <a:pt x="1222" y="1742"/>
                  </a:lnTo>
                  <a:lnTo>
                    <a:pt x="1215" y="1753"/>
                  </a:lnTo>
                  <a:lnTo>
                    <a:pt x="1248" y="1753"/>
                  </a:lnTo>
                  <a:lnTo>
                    <a:pt x="1273" y="1755"/>
                  </a:lnTo>
                  <a:lnTo>
                    <a:pt x="1300" y="1756"/>
                  </a:lnTo>
                  <a:lnTo>
                    <a:pt x="1326" y="1756"/>
                  </a:lnTo>
                  <a:lnTo>
                    <a:pt x="1353" y="1758"/>
                  </a:lnTo>
                  <a:lnTo>
                    <a:pt x="1379" y="1758"/>
                  </a:lnTo>
                  <a:lnTo>
                    <a:pt x="1406" y="1758"/>
                  </a:lnTo>
                  <a:lnTo>
                    <a:pt x="1433" y="1758"/>
                  </a:lnTo>
                  <a:lnTo>
                    <a:pt x="1460" y="1762"/>
                  </a:lnTo>
                  <a:lnTo>
                    <a:pt x="1480" y="1747"/>
                  </a:lnTo>
                  <a:lnTo>
                    <a:pt x="1502" y="1736"/>
                  </a:lnTo>
                  <a:lnTo>
                    <a:pt x="1526" y="1726"/>
                  </a:lnTo>
                  <a:lnTo>
                    <a:pt x="1549" y="1718"/>
                  </a:lnTo>
                  <a:lnTo>
                    <a:pt x="1573" y="1709"/>
                  </a:lnTo>
                  <a:lnTo>
                    <a:pt x="1597" y="1704"/>
                  </a:lnTo>
                  <a:lnTo>
                    <a:pt x="1620" y="1696"/>
                  </a:lnTo>
                  <a:lnTo>
                    <a:pt x="1646" y="1691"/>
                  </a:lnTo>
                  <a:lnTo>
                    <a:pt x="1713" y="1680"/>
                  </a:lnTo>
                  <a:lnTo>
                    <a:pt x="1784" y="1671"/>
                  </a:lnTo>
                  <a:lnTo>
                    <a:pt x="1857" y="1664"/>
                  </a:lnTo>
                  <a:lnTo>
                    <a:pt x="1929" y="1662"/>
                  </a:lnTo>
                  <a:lnTo>
                    <a:pt x="2000" y="1662"/>
                  </a:lnTo>
                  <a:lnTo>
                    <a:pt x="2071" y="1667"/>
                  </a:lnTo>
                  <a:lnTo>
                    <a:pt x="2139" y="1680"/>
                  </a:lnTo>
                  <a:lnTo>
                    <a:pt x="2206" y="1704"/>
                  </a:lnTo>
                  <a:lnTo>
                    <a:pt x="2213" y="1693"/>
                  </a:lnTo>
                  <a:lnTo>
                    <a:pt x="2222" y="1686"/>
                  </a:lnTo>
                  <a:lnTo>
                    <a:pt x="2231" y="1676"/>
                  </a:lnTo>
                  <a:lnTo>
                    <a:pt x="2242" y="1671"/>
                  </a:lnTo>
                  <a:lnTo>
                    <a:pt x="2251" y="1666"/>
                  </a:lnTo>
                  <a:lnTo>
                    <a:pt x="2262" y="1660"/>
                  </a:lnTo>
                  <a:lnTo>
                    <a:pt x="2275" y="1655"/>
                  </a:lnTo>
                  <a:lnTo>
                    <a:pt x="2288" y="1655"/>
                  </a:lnTo>
                  <a:lnTo>
                    <a:pt x="2309" y="1487"/>
                  </a:lnTo>
                  <a:lnTo>
                    <a:pt x="2279" y="1475"/>
                  </a:lnTo>
                  <a:lnTo>
                    <a:pt x="2246" y="1465"/>
                  </a:lnTo>
                  <a:lnTo>
                    <a:pt x="2215" y="1460"/>
                  </a:lnTo>
                  <a:lnTo>
                    <a:pt x="2182" y="1455"/>
                  </a:lnTo>
                  <a:lnTo>
                    <a:pt x="2149" y="1455"/>
                  </a:lnTo>
                  <a:lnTo>
                    <a:pt x="2117" y="1453"/>
                  </a:lnTo>
                  <a:lnTo>
                    <a:pt x="2084" y="1453"/>
                  </a:lnTo>
                  <a:lnTo>
                    <a:pt x="2051" y="1455"/>
                  </a:lnTo>
                  <a:lnTo>
                    <a:pt x="2024" y="1456"/>
                  </a:lnTo>
                  <a:lnTo>
                    <a:pt x="2004" y="1462"/>
                  </a:lnTo>
                  <a:lnTo>
                    <a:pt x="1984" y="1467"/>
                  </a:lnTo>
                  <a:lnTo>
                    <a:pt x="1964" y="1471"/>
                  </a:lnTo>
                  <a:lnTo>
                    <a:pt x="1944" y="1476"/>
                  </a:lnTo>
                  <a:lnTo>
                    <a:pt x="1922" y="1478"/>
                  </a:lnTo>
                  <a:lnTo>
                    <a:pt x="1904" y="1484"/>
                  </a:lnTo>
                  <a:lnTo>
                    <a:pt x="1884" y="1489"/>
                  </a:lnTo>
                  <a:lnTo>
                    <a:pt x="1868" y="1496"/>
                  </a:lnTo>
                  <a:lnTo>
                    <a:pt x="1782" y="1518"/>
                  </a:lnTo>
                  <a:lnTo>
                    <a:pt x="1700" y="1545"/>
                  </a:lnTo>
                  <a:lnTo>
                    <a:pt x="1619" y="1573"/>
                  </a:lnTo>
                  <a:lnTo>
                    <a:pt x="1539" y="1606"/>
                  </a:lnTo>
                  <a:lnTo>
                    <a:pt x="1457" y="1636"/>
                  </a:lnTo>
                  <a:lnTo>
                    <a:pt x="1379" y="1671"/>
                  </a:lnTo>
                  <a:lnTo>
                    <a:pt x="1299" y="1706"/>
                  </a:lnTo>
                  <a:lnTo>
                    <a:pt x="1222" y="1742"/>
                  </a:lnTo>
                  <a:close/>
                  <a:moveTo>
                    <a:pt x="3004" y="1142"/>
                  </a:moveTo>
                  <a:lnTo>
                    <a:pt x="3004" y="1142"/>
                  </a:lnTo>
                  <a:lnTo>
                    <a:pt x="2989" y="1154"/>
                  </a:lnTo>
                  <a:lnTo>
                    <a:pt x="2982" y="1174"/>
                  </a:lnTo>
                  <a:lnTo>
                    <a:pt x="2989" y="1162"/>
                  </a:lnTo>
                  <a:lnTo>
                    <a:pt x="2999" y="1156"/>
                  </a:lnTo>
                  <a:lnTo>
                    <a:pt x="3006" y="1156"/>
                  </a:lnTo>
                  <a:lnTo>
                    <a:pt x="3015" y="1162"/>
                  </a:lnTo>
                  <a:lnTo>
                    <a:pt x="3033" y="1173"/>
                  </a:lnTo>
                  <a:lnTo>
                    <a:pt x="3053" y="1180"/>
                  </a:lnTo>
                  <a:lnTo>
                    <a:pt x="3053" y="1169"/>
                  </a:lnTo>
                  <a:lnTo>
                    <a:pt x="3055" y="1160"/>
                  </a:lnTo>
                  <a:lnTo>
                    <a:pt x="3053" y="1151"/>
                  </a:lnTo>
                  <a:lnTo>
                    <a:pt x="3046" y="1145"/>
                  </a:lnTo>
                  <a:lnTo>
                    <a:pt x="3035" y="1140"/>
                  </a:lnTo>
                  <a:lnTo>
                    <a:pt x="3026" y="1138"/>
                  </a:lnTo>
                  <a:lnTo>
                    <a:pt x="3015" y="1136"/>
                  </a:lnTo>
                  <a:lnTo>
                    <a:pt x="3004" y="1142"/>
                  </a:lnTo>
                  <a:close/>
                  <a:moveTo>
                    <a:pt x="2855" y="1087"/>
                  </a:moveTo>
                  <a:lnTo>
                    <a:pt x="2855" y="1087"/>
                  </a:lnTo>
                  <a:lnTo>
                    <a:pt x="2840" y="1087"/>
                  </a:lnTo>
                  <a:lnTo>
                    <a:pt x="2828" y="1094"/>
                  </a:lnTo>
                  <a:lnTo>
                    <a:pt x="2831" y="1109"/>
                  </a:lnTo>
                  <a:lnTo>
                    <a:pt x="2833" y="1125"/>
                  </a:lnTo>
                  <a:lnTo>
                    <a:pt x="2839" y="1114"/>
                  </a:lnTo>
                  <a:lnTo>
                    <a:pt x="2844" y="1105"/>
                  </a:lnTo>
                  <a:lnTo>
                    <a:pt x="2849" y="1096"/>
                  </a:lnTo>
                  <a:lnTo>
                    <a:pt x="2855" y="1087"/>
                  </a:lnTo>
                  <a:close/>
                  <a:moveTo>
                    <a:pt x="2655" y="1180"/>
                  </a:moveTo>
                  <a:lnTo>
                    <a:pt x="2655" y="1180"/>
                  </a:lnTo>
                  <a:lnTo>
                    <a:pt x="2639" y="1187"/>
                  </a:lnTo>
                  <a:lnTo>
                    <a:pt x="2628" y="1200"/>
                  </a:lnTo>
                  <a:lnTo>
                    <a:pt x="2615" y="1215"/>
                  </a:lnTo>
                  <a:lnTo>
                    <a:pt x="2606" y="1227"/>
                  </a:lnTo>
                  <a:lnTo>
                    <a:pt x="2619" y="1229"/>
                  </a:lnTo>
                  <a:lnTo>
                    <a:pt x="2633" y="1229"/>
                  </a:lnTo>
                  <a:lnTo>
                    <a:pt x="2648" y="1224"/>
                  </a:lnTo>
                  <a:lnTo>
                    <a:pt x="2662" y="1220"/>
                  </a:lnTo>
                  <a:lnTo>
                    <a:pt x="2664" y="1209"/>
                  </a:lnTo>
                  <a:lnTo>
                    <a:pt x="2664" y="1198"/>
                  </a:lnTo>
                  <a:lnTo>
                    <a:pt x="2662" y="1187"/>
                  </a:lnTo>
                  <a:lnTo>
                    <a:pt x="2655" y="1180"/>
                  </a:lnTo>
                  <a:close/>
                  <a:moveTo>
                    <a:pt x="2762" y="1118"/>
                  </a:moveTo>
                  <a:lnTo>
                    <a:pt x="2762" y="1118"/>
                  </a:lnTo>
                  <a:lnTo>
                    <a:pt x="2751" y="1124"/>
                  </a:lnTo>
                  <a:lnTo>
                    <a:pt x="2742" y="1134"/>
                  </a:lnTo>
                  <a:lnTo>
                    <a:pt x="2731" y="1144"/>
                  </a:lnTo>
                  <a:lnTo>
                    <a:pt x="2722" y="1149"/>
                  </a:lnTo>
                  <a:lnTo>
                    <a:pt x="2737" y="1171"/>
                  </a:lnTo>
                  <a:lnTo>
                    <a:pt x="2731" y="1176"/>
                  </a:lnTo>
                  <a:lnTo>
                    <a:pt x="2729" y="1187"/>
                  </a:lnTo>
                  <a:lnTo>
                    <a:pt x="2728" y="1196"/>
                  </a:lnTo>
                  <a:lnTo>
                    <a:pt x="2726" y="1207"/>
                  </a:lnTo>
                  <a:lnTo>
                    <a:pt x="2731" y="1202"/>
                  </a:lnTo>
                  <a:lnTo>
                    <a:pt x="2735" y="1196"/>
                  </a:lnTo>
                  <a:lnTo>
                    <a:pt x="2737" y="1191"/>
                  </a:lnTo>
                  <a:lnTo>
                    <a:pt x="2746" y="1189"/>
                  </a:lnTo>
                  <a:lnTo>
                    <a:pt x="2753" y="1173"/>
                  </a:lnTo>
                  <a:lnTo>
                    <a:pt x="2762" y="1156"/>
                  </a:lnTo>
                  <a:lnTo>
                    <a:pt x="2762" y="1147"/>
                  </a:lnTo>
                  <a:lnTo>
                    <a:pt x="2764" y="1138"/>
                  </a:lnTo>
                  <a:lnTo>
                    <a:pt x="2762" y="1127"/>
                  </a:lnTo>
                  <a:lnTo>
                    <a:pt x="2762" y="1118"/>
                  </a:lnTo>
                  <a:close/>
                  <a:moveTo>
                    <a:pt x="2333" y="1147"/>
                  </a:moveTo>
                  <a:lnTo>
                    <a:pt x="2333" y="1147"/>
                  </a:lnTo>
                  <a:lnTo>
                    <a:pt x="2317" y="1156"/>
                  </a:lnTo>
                  <a:lnTo>
                    <a:pt x="2304" y="1169"/>
                  </a:lnTo>
                  <a:lnTo>
                    <a:pt x="2293" y="1184"/>
                  </a:lnTo>
                  <a:lnTo>
                    <a:pt x="2293" y="1202"/>
                  </a:lnTo>
                  <a:lnTo>
                    <a:pt x="2299" y="1215"/>
                  </a:lnTo>
                  <a:lnTo>
                    <a:pt x="2311" y="1225"/>
                  </a:lnTo>
                  <a:lnTo>
                    <a:pt x="2326" y="1231"/>
                  </a:lnTo>
                  <a:lnTo>
                    <a:pt x="2344" y="1233"/>
                  </a:lnTo>
                  <a:lnTo>
                    <a:pt x="2360" y="1229"/>
                  </a:lnTo>
                  <a:lnTo>
                    <a:pt x="2377" y="1225"/>
                  </a:lnTo>
                  <a:lnTo>
                    <a:pt x="2366" y="1216"/>
                  </a:lnTo>
                  <a:lnTo>
                    <a:pt x="2359" y="1209"/>
                  </a:lnTo>
                  <a:lnTo>
                    <a:pt x="2351" y="1200"/>
                  </a:lnTo>
                  <a:lnTo>
                    <a:pt x="2346" y="1191"/>
                  </a:lnTo>
                  <a:lnTo>
                    <a:pt x="2340" y="1180"/>
                  </a:lnTo>
                  <a:lnTo>
                    <a:pt x="2337" y="1169"/>
                  </a:lnTo>
                  <a:lnTo>
                    <a:pt x="2333" y="1158"/>
                  </a:lnTo>
                  <a:lnTo>
                    <a:pt x="2333" y="1147"/>
                  </a:lnTo>
                  <a:close/>
                  <a:moveTo>
                    <a:pt x="2395" y="1007"/>
                  </a:moveTo>
                  <a:lnTo>
                    <a:pt x="2395" y="1007"/>
                  </a:lnTo>
                  <a:lnTo>
                    <a:pt x="2386" y="1013"/>
                  </a:lnTo>
                  <a:lnTo>
                    <a:pt x="2380" y="1022"/>
                  </a:lnTo>
                  <a:lnTo>
                    <a:pt x="2377" y="1033"/>
                  </a:lnTo>
                  <a:lnTo>
                    <a:pt x="2379" y="1044"/>
                  </a:lnTo>
                  <a:lnTo>
                    <a:pt x="2395" y="1047"/>
                  </a:lnTo>
                  <a:lnTo>
                    <a:pt x="2409" y="1056"/>
                  </a:lnTo>
                  <a:lnTo>
                    <a:pt x="2420" y="1065"/>
                  </a:lnTo>
                  <a:lnTo>
                    <a:pt x="2433" y="1080"/>
                  </a:lnTo>
                  <a:lnTo>
                    <a:pt x="2440" y="1093"/>
                  </a:lnTo>
                  <a:lnTo>
                    <a:pt x="2451" y="1109"/>
                  </a:lnTo>
                  <a:lnTo>
                    <a:pt x="2460" y="1124"/>
                  </a:lnTo>
                  <a:lnTo>
                    <a:pt x="2473" y="1138"/>
                  </a:lnTo>
                  <a:lnTo>
                    <a:pt x="2468" y="1127"/>
                  </a:lnTo>
                  <a:lnTo>
                    <a:pt x="2464" y="1118"/>
                  </a:lnTo>
                  <a:lnTo>
                    <a:pt x="2462" y="1109"/>
                  </a:lnTo>
                  <a:lnTo>
                    <a:pt x="2466" y="1102"/>
                  </a:lnTo>
                  <a:lnTo>
                    <a:pt x="2457" y="1087"/>
                  </a:lnTo>
                  <a:lnTo>
                    <a:pt x="2451" y="1074"/>
                  </a:lnTo>
                  <a:lnTo>
                    <a:pt x="2444" y="1060"/>
                  </a:lnTo>
                  <a:lnTo>
                    <a:pt x="2437" y="1047"/>
                  </a:lnTo>
                  <a:lnTo>
                    <a:pt x="2428" y="1034"/>
                  </a:lnTo>
                  <a:lnTo>
                    <a:pt x="2419" y="1024"/>
                  </a:lnTo>
                  <a:lnTo>
                    <a:pt x="2408" y="1013"/>
                  </a:lnTo>
                  <a:lnTo>
                    <a:pt x="2395" y="100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cs-CZ"/>
            </a:p>
          </p:txBody>
        </p:sp>
        <p:sp>
          <p:nvSpPr>
            <p:cNvPr id="48137" name="Freeform 8"/>
            <p:cNvSpPr>
              <a:spLocks noEditPoints="1"/>
            </p:cNvSpPr>
            <p:nvPr/>
          </p:nvSpPr>
          <p:spPr bwMode="auto">
            <a:xfrm>
              <a:off x="3182" y="2406"/>
              <a:ext cx="1769" cy="691"/>
            </a:xfrm>
            <a:custGeom>
              <a:avLst/>
              <a:gdLst>
                <a:gd name="T0" fmla="*/ 0 w 3540"/>
                <a:gd name="T1" fmla="*/ 1 h 1382"/>
                <a:gd name="T2" fmla="*/ 0 w 3540"/>
                <a:gd name="T3" fmla="*/ 1 h 1382"/>
                <a:gd name="T4" fmla="*/ 0 w 3540"/>
                <a:gd name="T5" fmla="*/ 1 h 1382"/>
                <a:gd name="T6" fmla="*/ 0 w 3540"/>
                <a:gd name="T7" fmla="*/ 1 h 1382"/>
                <a:gd name="T8" fmla="*/ 0 w 3540"/>
                <a:gd name="T9" fmla="*/ 1 h 1382"/>
                <a:gd name="T10" fmla="*/ 0 w 3540"/>
                <a:gd name="T11" fmla="*/ 1 h 1382"/>
                <a:gd name="T12" fmla="*/ 0 w 3540"/>
                <a:gd name="T13" fmla="*/ 1 h 1382"/>
                <a:gd name="T14" fmla="*/ 0 w 3540"/>
                <a:gd name="T15" fmla="*/ 1 h 1382"/>
                <a:gd name="T16" fmla="*/ 0 w 3540"/>
                <a:gd name="T17" fmla="*/ 1 h 1382"/>
                <a:gd name="T18" fmla="*/ 0 w 3540"/>
                <a:gd name="T19" fmla="*/ 1 h 1382"/>
                <a:gd name="T20" fmla="*/ 0 w 3540"/>
                <a:gd name="T21" fmla="*/ 1 h 1382"/>
                <a:gd name="T22" fmla="*/ 0 w 3540"/>
                <a:gd name="T23" fmla="*/ 1 h 1382"/>
                <a:gd name="T24" fmla="*/ 0 w 3540"/>
                <a:gd name="T25" fmla="*/ 1 h 1382"/>
                <a:gd name="T26" fmla="*/ 0 w 3540"/>
                <a:gd name="T27" fmla="*/ 1 h 1382"/>
                <a:gd name="T28" fmla="*/ 0 w 3540"/>
                <a:gd name="T29" fmla="*/ 1 h 1382"/>
                <a:gd name="T30" fmla="*/ 0 w 3540"/>
                <a:gd name="T31" fmla="*/ 1 h 1382"/>
                <a:gd name="T32" fmla="*/ 0 w 3540"/>
                <a:gd name="T33" fmla="*/ 1 h 1382"/>
                <a:gd name="T34" fmla="*/ 0 w 3540"/>
                <a:gd name="T35" fmla="*/ 1 h 1382"/>
                <a:gd name="T36" fmla="*/ 0 w 3540"/>
                <a:gd name="T37" fmla="*/ 1 h 1382"/>
                <a:gd name="T38" fmla="*/ 0 w 3540"/>
                <a:gd name="T39" fmla="*/ 1 h 1382"/>
                <a:gd name="T40" fmla="*/ 0 w 3540"/>
                <a:gd name="T41" fmla="*/ 1 h 1382"/>
                <a:gd name="T42" fmla="*/ 0 w 3540"/>
                <a:gd name="T43" fmla="*/ 1 h 1382"/>
                <a:gd name="T44" fmla="*/ 0 w 3540"/>
                <a:gd name="T45" fmla="*/ 1 h 1382"/>
                <a:gd name="T46" fmla="*/ 0 w 3540"/>
                <a:gd name="T47" fmla="*/ 1 h 1382"/>
                <a:gd name="T48" fmla="*/ 0 w 3540"/>
                <a:gd name="T49" fmla="*/ 1 h 1382"/>
                <a:gd name="T50" fmla="*/ 0 w 3540"/>
                <a:gd name="T51" fmla="*/ 1 h 1382"/>
                <a:gd name="T52" fmla="*/ 0 w 3540"/>
                <a:gd name="T53" fmla="*/ 1 h 1382"/>
                <a:gd name="T54" fmla="*/ 0 w 3540"/>
                <a:gd name="T55" fmla="*/ 1 h 1382"/>
                <a:gd name="T56" fmla="*/ 0 w 3540"/>
                <a:gd name="T57" fmla="*/ 1 h 1382"/>
                <a:gd name="T58" fmla="*/ 0 w 3540"/>
                <a:gd name="T59" fmla="*/ 1 h 1382"/>
                <a:gd name="T60" fmla="*/ 0 w 3540"/>
                <a:gd name="T61" fmla="*/ 1 h 1382"/>
                <a:gd name="T62" fmla="*/ 0 w 3540"/>
                <a:gd name="T63" fmla="*/ 1 h 1382"/>
                <a:gd name="T64" fmla="*/ 0 w 3540"/>
                <a:gd name="T65" fmla="*/ 1 h 1382"/>
                <a:gd name="T66" fmla="*/ 0 w 3540"/>
                <a:gd name="T67" fmla="*/ 1 h 1382"/>
                <a:gd name="T68" fmla="*/ 0 w 3540"/>
                <a:gd name="T69" fmla="*/ 1 h 1382"/>
                <a:gd name="T70" fmla="*/ 0 w 3540"/>
                <a:gd name="T71" fmla="*/ 1 h 1382"/>
                <a:gd name="T72" fmla="*/ 0 w 3540"/>
                <a:gd name="T73" fmla="*/ 1 h 1382"/>
                <a:gd name="T74" fmla="*/ 0 w 3540"/>
                <a:gd name="T75" fmla="*/ 1 h 1382"/>
                <a:gd name="T76" fmla="*/ 0 w 3540"/>
                <a:gd name="T77" fmla="*/ 1 h 1382"/>
                <a:gd name="T78" fmla="*/ 0 w 3540"/>
                <a:gd name="T79" fmla="*/ 1 h 1382"/>
                <a:gd name="T80" fmla="*/ 0 w 3540"/>
                <a:gd name="T81" fmla="*/ 1 h 1382"/>
                <a:gd name="T82" fmla="*/ 0 w 3540"/>
                <a:gd name="T83" fmla="*/ 1 h 1382"/>
                <a:gd name="T84" fmla="*/ 0 w 3540"/>
                <a:gd name="T85" fmla="*/ 1 h 1382"/>
                <a:gd name="T86" fmla="*/ 0 w 3540"/>
                <a:gd name="T87" fmla="*/ 1 h 1382"/>
                <a:gd name="T88" fmla="*/ 0 w 3540"/>
                <a:gd name="T89" fmla="*/ 1 h 1382"/>
                <a:gd name="T90" fmla="*/ 0 w 3540"/>
                <a:gd name="T91" fmla="*/ 1 h 1382"/>
                <a:gd name="T92" fmla="*/ 0 w 3540"/>
                <a:gd name="T93" fmla="*/ 1 h 1382"/>
                <a:gd name="T94" fmla="*/ 0 w 3540"/>
                <a:gd name="T95" fmla="*/ 1 h 1382"/>
                <a:gd name="T96" fmla="*/ 0 w 3540"/>
                <a:gd name="T97" fmla="*/ 1 h 1382"/>
                <a:gd name="T98" fmla="*/ 0 w 3540"/>
                <a:gd name="T99" fmla="*/ 1 h 1382"/>
                <a:gd name="T100" fmla="*/ 0 w 3540"/>
                <a:gd name="T101" fmla="*/ 1 h 1382"/>
                <a:gd name="T102" fmla="*/ 0 w 3540"/>
                <a:gd name="T103" fmla="*/ 1 h 1382"/>
                <a:gd name="T104" fmla="*/ 0 w 3540"/>
                <a:gd name="T105" fmla="*/ 1 h 1382"/>
                <a:gd name="T106" fmla="*/ 0 w 3540"/>
                <a:gd name="T107" fmla="*/ 1 h 1382"/>
                <a:gd name="T108" fmla="*/ 0 w 3540"/>
                <a:gd name="T109" fmla="*/ 1 h 1382"/>
                <a:gd name="T110" fmla="*/ 0 w 3540"/>
                <a:gd name="T111" fmla="*/ 1 h 1382"/>
                <a:gd name="T112" fmla="*/ 0 w 3540"/>
                <a:gd name="T113" fmla="*/ 1 h 1382"/>
                <a:gd name="T114" fmla="*/ 0 w 3540"/>
                <a:gd name="T115" fmla="*/ 1 h 1382"/>
                <a:gd name="T116" fmla="*/ 0 w 3540"/>
                <a:gd name="T117" fmla="*/ 1 h 1382"/>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3540"/>
                <a:gd name="T178" fmla="*/ 0 h 1382"/>
                <a:gd name="T179" fmla="*/ 3540 w 3540"/>
                <a:gd name="T180" fmla="*/ 1382 h 1382"/>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3540" h="1382">
                  <a:moveTo>
                    <a:pt x="3269" y="2"/>
                  </a:moveTo>
                  <a:lnTo>
                    <a:pt x="3269" y="2"/>
                  </a:lnTo>
                  <a:lnTo>
                    <a:pt x="3258" y="0"/>
                  </a:lnTo>
                  <a:lnTo>
                    <a:pt x="3247" y="2"/>
                  </a:lnTo>
                  <a:lnTo>
                    <a:pt x="3238" y="4"/>
                  </a:lnTo>
                  <a:lnTo>
                    <a:pt x="3231" y="9"/>
                  </a:lnTo>
                  <a:lnTo>
                    <a:pt x="3215" y="18"/>
                  </a:lnTo>
                  <a:lnTo>
                    <a:pt x="3204" y="33"/>
                  </a:lnTo>
                  <a:lnTo>
                    <a:pt x="3296" y="42"/>
                  </a:lnTo>
                  <a:lnTo>
                    <a:pt x="3305" y="37"/>
                  </a:lnTo>
                  <a:lnTo>
                    <a:pt x="3315" y="37"/>
                  </a:lnTo>
                  <a:lnTo>
                    <a:pt x="3315" y="38"/>
                  </a:lnTo>
                  <a:lnTo>
                    <a:pt x="3315" y="40"/>
                  </a:lnTo>
                  <a:lnTo>
                    <a:pt x="3327" y="37"/>
                  </a:lnTo>
                  <a:lnTo>
                    <a:pt x="3342" y="35"/>
                  </a:lnTo>
                  <a:lnTo>
                    <a:pt x="3356" y="33"/>
                  </a:lnTo>
                  <a:lnTo>
                    <a:pt x="3371" y="31"/>
                  </a:lnTo>
                  <a:lnTo>
                    <a:pt x="3369" y="29"/>
                  </a:lnTo>
                  <a:lnTo>
                    <a:pt x="3369" y="28"/>
                  </a:lnTo>
                  <a:lnTo>
                    <a:pt x="3353" y="28"/>
                  </a:lnTo>
                  <a:lnTo>
                    <a:pt x="3340" y="26"/>
                  </a:lnTo>
                  <a:lnTo>
                    <a:pt x="3327" y="22"/>
                  </a:lnTo>
                  <a:lnTo>
                    <a:pt x="3316" y="18"/>
                  </a:lnTo>
                  <a:lnTo>
                    <a:pt x="3304" y="13"/>
                  </a:lnTo>
                  <a:lnTo>
                    <a:pt x="3293" y="8"/>
                  </a:lnTo>
                  <a:lnTo>
                    <a:pt x="3280" y="2"/>
                  </a:lnTo>
                  <a:lnTo>
                    <a:pt x="3269" y="2"/>
                  </a:lnTo>
                  <a:close/>
                  <a:moveTo>
                    <a:pt x="873" y="1191"/>
                  </a:moveTo>
                  <a:lnTo>
                    <a:pt x="873" y="1191"/>
                  </a:lnTo>
                  <a:lnTo>
                    <a:pt x="856" y="1202"/>
                  </a:lnTo>
                  <a:lnTo>
                    <a:pt x="846" y="1219"/>
                  </a:lnTo>
                  <a:lnTo>
                    <a:pt x="835" y="1235"/>
                  </a:lnTo>
                  <a:lnTo>
                    <a:pt x="827" y="1251"/>
                  </a:lnTo>
                  <a:lnTo>
                    <a:pt x="836" y="1262"/>
                  </a:lnTo>
                  <a:lnTo>
                    <a:pt x="847" y="1270"/>
                  </a:lnTo>
                  <a:lnTo>
                    <a:pt x="860" y="1275"/>
                  </a:lnTo>
                  <a:lnTo>
                    <a:pt x="875" y="1282"/>
                  </a:lnTo>
                  <a:lnTo>
                    <a:pt x="886" y="1281"/>
                  </a:lnTo>
                  <a:lnTo>
                    <a:pt x="900" y="1279"/>
                  </a:lnTo>
                  <a:lnTo>
                    <a:pt x="913" y="1277"/>
                  </a:lnTo>
                  <a:lnTo>
                    <a:pt x="927" y="1275"/>
                  </a:lnTo>
                  <a:lnTo>
                    <a:pt x="938" y="1270"/>
                  </a:lnTo>
                  <a:lnTo>
                    <a:pt x="949" y="1264"/>
                  </a:lnTo>
                  <a:lnTo>
                    <a:pt x="958" y="1255"/>
                  </a:lnTo>
                  <a:lnTo>
                    <a:pt x="967" y="1246"/>
                  </a:lnTo>
                  <a:lnTo>
                    <a:pt x="971" y="1233"/>
                  </a:lnTo>
                  <a:lnTo>
                    <a:pt x="971" y="1222"/>
                  </a:lnTo>
                  <a:lnTo>
                    <a:pt x="966" y="1211"/>
                  </a:lnTo>
                  <a:lnTo>
                    <a:pt x="960" y="1202"/>
                  </a:lnTo>
                  <a:lnTo>
                    <a:pt x="944" y="1186"/>
                  </a:lnTo>
                  <a:lnTo>
                    <a:pt x="929" y="1171"/>
                  </a:lnTo>
                  <a:lnTo>
                    <a:pt x="916" y="1153"/>
                  </a:lnTo>
                  <a:lnTo>
                    <a:pt x="906" y="1137"/>
                  </a:lnTo>
                  <a:lnTo>
                    <a:pt x="896" y="1150"/>
                  </a:lnTo>
                  <a:lnTo>
                    <a:pt x="887" y="1164"/>
                  </a:lnTo>
                  <a:lnTo>
                    <a:pt x="876" y="1175"/>
                  </a:lnTo>
                  <a:lnTo>
                    <a:pt x="873" y="1191"/>
                  </a:lnTo>
                  <a:close/>
                  <a:moveTo>
                    <a:pt x="3447" y="1157"/>
                  </a:moveTo>
                  <a:lnTo>
                    <a:pt x="3447" y="1157"/>
                  </a:lnTo>
                  <a:lnTo>
                    <a:pt x="3447" y="1168"/>
                  </a:lnTo>
                  <a:lnTo>
                    <a:pt x="3453" y="1181"/>
                  </a:lnTo>
                  <a:lnTo>
                    <a:pt x="3458" y="1191"/>
                  </a:lnTo>
                  <a:lnTo>
                    <a:pt x="3465" y="1204"/>
                  </a:lnTo>
                  <a:lnTo>
                    <a:pt x="3469" y="1219"/>
                  </a:lnTo>
                  <a:lnTo>
                    <a:pt x="3478" y="1233"/>
                  </a:lnTo>
                  <a:lnTo>
                    <a:pt x="3489" y="1248"/>
                  </a:lnTo>
                  <a:lnTo>
                    <a:pt x="3502" y="1264"/>
                  </a:lnTo>
                  <a:lnTo>
                    <a:pt x="3507" y="1250"/>
                  </a:lnTo>
                  <a:lnTo>
                    <a:pt x="3509" y="1237"/>
                  </a:lnTo>
                  <a:lnTo>
                    <a:pt x="3515" y="1226"/>
                  </a:lnTo>
                  <a:lnTo>
                    <a:pt x="3520" y="1217"/>
                  </a:lnTo>
                  <a:lnTo>
                    <a:pt x="3524" y="1206"/>
                  </a:lnTo>
                  <a:lnTo>
                    <a:pt x="3527" y="1195"/>
                  </a:lnTo>
                  <a:lnTo>
                    <a:pt x="3529" y="1184"/>
                  </a:lnTo>
                  <a:lnTo>
                    <a:pt x="3533" y="1173"/>
                  </a:lnTo>
                  <a:lnTo>
                    <a:pt x="3535" y="1162"/>
                  </a:lnTo>
                  <a:lnTo>
                    <a:pt x="3538" y="1153"/>
                  </a:lnTo>
                  <a:lnTo>
                    <a:pt x="3540" y="1153"/>
                  </a:lnTo>
                  <a:lnTo>
                    <a:pt x="3538" y="1128"/>
                  </a:lnTo>
                  <a:lnTo>
                    <a:pt x="3525" y="1133"/>
                  </a:lnTo>
                  <a:lnTo>
                    <a:pt x="3515" y="1139"/>
                  </a:lnTo>
                  <a:lnTo>
                    <a:pt x="3504" y="1142"/>
                  </a:lnTo>
                  <a:lnTo>
                    <a:pt x="3493" y="1146"/>
                  </a:lnTo>
                  <a:lnTo>
                    <a:pt x="3480" y="1148"/>
                  </a:lnTo>
                  <a:lnTo>
                    <a:pt x="3469" y="1150"/>
                  </a:lnTo>
                  <a:lnTo>
                    <a:pt x="3458" y="1151"/>
                  </a:lnTo>
                  <a:lnTo>
                    <a:pt x="3447" y="1157"/>
                  </a:lnTo>
                  <a:close/>
                  <a:moveTo>
                    <a:pt x="3227" y="1286"/>
                  </a:moveTo>
                  <a:lnTo>
                    <a:pt x="3227" y="1286"/>
                  </a:lnTo>
                  <a:lnTo>
                    <a:pt x="3229" y="1297"/>
                  </a:lnTo>
                  <a:lnTo>
                    <a:pt x="3238" y="1310"/>
                  </a:lnTo>
                  <a:lnTo>
                    <a:pt x="3247" y="1322"/>
                  </a:lnTo>
                  <a:lnTo>
                    <a:pt x="3258" y="1335"/>
                  </a:lnTo>
                  <a:lnTo>
                    <a:pt x="3267" y="1344"/>
                  </a:lnTo>
                  <a:lnTo>
                    <a:pt x="3278" y="1353"/>
                  </a:lnTo>
                  <a:lnTo>
                    <a:pt x="3291" y="1361"/>
                  </a:lnTo>
                  <a:lnTo>
                    <a:pt x="3305" y="1368"/>
                  </a:lnTo>
                  <a:lnTo>
                    <a:pt x="3320" y="1371"/>
                  </a:lnTo>
                  <a:lnTo>
                    <a:pt x="3335" y="1377"/>
                  </a:lnTo>
                  <a:lnTo>
                    <a:pt x="3349" y="1379"/>
                  </a:lnTo>
                  <a:lnTo>
                    <a:pt x="3365" y="1382"/>
                  </a:lnTo>
                  <a:lnTo>
                    <a:pt x="3369" y="1366"/>
                  </a:lnTo>
                  <a:lnTo>
                    <a:pt x="3367" y="1362"/>
                  </a:lnTo>
                  <a:lnTo>
                    <a:pt x="3365" y="1361"/>
                  </a:lnTo>
                  <a:lnTo>
                    <a:pt x="3364" y="1359"/>
                  </a:lnTo>
                  <a:lnTo>
                    <a:pt x="3369" y="1357"/>
                  </a:lnTo>
                  <a:lnTo>
                    <a:pt x="3362" y="1339"/>
                  </a:lnTo>
                  <a:lnTo>
                    <a:pt x="3360" y="1321"/>
                  </a:lnTo>
                  <a:lnTo>
                    <a:pt x="3358" y="1302"/>
                  </a:lnTo>
                  <a:lnTo>
                    <a:pt x="3358" y="1286"/>
                  </a:lnTo>
                  <a:lnTo>
                    <a:pt x="3355" y="1275"/>
                  </a:lnTo>
                  <a:lnTo>
                    <a:pt x="3353" y="1264"/>
                  </a:lnTo>
                  <a:lnTo>
                    <a:pt x="3353" y="1253"/>
                  </a:lnTo>
                  <a:lnTo>
                    <a:pt x="3353" y="1242"/>
                  </a:lnTo>
                  <a:lnTo>
                    <a:pt x="3351" y="1230"/>
                  </a:lnTo>
                  <a:lnTo>
                    <a:pt x="3351" y="1221"/>
                  </a:lnTo>
                  <a:lnTo>
                    <a:pt x="3347" y="1210"/>
                  </a:lnTo>
                  <a:lnTo>
                    <a:pt x="3344" y="1204"/>
                  </a:lnTo>
                  <a:lnTo>
                    <a:pt x="3331" y="1201"/>
                  </a:lnTo>
                  <a:lnTo>
                    <a:pt x="3318" y="1202"/>
                  </a:lnTo>
                  <a:lnTo>
                    <a:pt x="3305" y="1211"/>
                  </a:lnTo>
                  <a:lnTo>
                    <a:pt x="3295" y="1222"/>
                  </a:lnTo>
                  <a:lnTo>
                    <a:pt x="3284" y="1233"/>
                  </a:lnTo>
                  <a:lnTo>
                    <a:pt x="3273" y="1244"/>
                  </a:lnTo>
                  <a:lnTo>
                    <a:pt x="3260" y="1253"/>
                  </a:lnTo>
                  <a:lnTo>
                    <a:pt x="3247" y="1264"/>
                  </a:lnTo>
                  <a:lnTo>
                    <a:pt x="3236" y="1275"/>
                  </a:lnTo>
                  <a:lnTo>
                    <a:pt x="3227" y="1286"/>
                  </a:lnTo>
                  <a:close/>
                  <a:moveTo>
                    <a:pt x="44" y="751"/>
                  </a:moveTo>
                  <a:lnTo>
                    <a:pt x="49" y="740"/>
                  </a:lnTo>
                  <a:lnTo>
                    <a:pt x="60" y="737"/>
                  </a:lnTo>
                  <a:lnTo>
                    <a:pt x="73" y="733"/>
                  </a:lnTo>
                  <a:lnTo>
                    <a:pt x="87" y="735"/>
                  </a:lnTo>
                  <a:lnTo>
                    <a:pt x="131" y="708"/>
                  </a:lnTo>
                  <a:lnTo>
                    <a:pt x="178" y="684"/>
                  </a:lnTo>
                  <a:lnTo>
                    <a:pt x="227" y="660"/>
                  </a:lnTo>
                  <a:lnTo>
                    <a:pt x="276" y="642"/>
                  </a:lnTo>
                  <a:lnTo>
                    <a:pt x="326" y="622"/>
                  </a:lnTo>
                  <a:lnTo>
                    <a:pt x="375" y="608"/>
                  </a:lnTo>
                  <a:lnTo>
                    <a:pt x="426" y="593"/>
                  </a:lnTo>
                  <a:lnTo>
                    <a:pt x="480" y="582"/>
                  </a:lnTo>
                  <a:lnTo>
                    <a:pt x="491" y="577"/>
                  </a:lnTo>
                  <a:lnTo>
                    <a:pt x="506" y="575"/>
                  </a:lnTo>
                  <a:lnTo>
                    <a:pt x="518" y="571"/>
                  </a:lnTo>
                  <a:lnTo>
                    <a:pt x="533" y="571"/>
                  </a:lnTo>
                  <a:lnTo>
                    <a:pt x="546" y="569"/>
                  </a:lnTo>
                  <a:lnTo>
                    <a:pt x="560" y="568"/>
                  </a:lnTo>
                  <a:lnTo>
                    <a:pt x="573" y="566"/>
                  </a:lnTo>
                  <a:lnTo>
                    <a:pt x="587" y="566"/>
                  </a:lnTo>
                  <a:lnTo>
                    <a:pt x="569" y="584"/>
                  </a:lnTo>
                  <a:lnTo>
                    <a:pt x="553" y="604"/>
                  </a:lnTo>
                  <a:lnTo>
                    <a:pt x="538" y="626"/>
                  </a:lnTo>
                  <a:lnTo>
                    <a:pt x="526" y="648"/>
                  </a:lnTo>
                  <a:lnTo>
                    <a:pt x="509" y="668"/>
                  </a:lnTo>
                  <a:lnTo>
                    <a:pt x="495" y="690"/>
                  </a:lnTo>
                  <a:lnTo>
                    <a:pt x="478" y="710"/>
                  </a:lnTo>
                  <a:lnTo>
                    <a:pt x="464" y="731"/>
                  </a:lnTo>
                  <a:lnTo>
                    <a:pt x="456" y="746"/>
                  </a:lnTo>
                  <a:lnTo>
                    <a:pt x="451" y="760"/>
                  </a:lnTo>
                  <a:lnTo>
                    <a:pt x="440" y="775"/>
                  </a:lnTo>
                  <a:lnTo>
                    <a:pt x="431" y="790"/>
                  </a:lnTo>
                  <a:lnTo>
                    <a:pt x="416" y="800"/>
                  </a:lnTo>
                  <a:lnTo>
                    <a:pt x="404" y="811"/>
                  </a:lnTo>
                  <a:lnTo>
                    <a:pt x="389" y="820"/>
                  </a:lnTo>
                  <a:lnTo>
                    <a:pt x="376" y="828"/>
                  </a:lnTo>
                  <a:lnTo>
                    <a:pt x="376" y="839"/>
                  </a:lnTo>
                  <a:lnTo>
                    <a:pt x="386" y="848"/>
                  </a:lnTo>
                  <a:lnTo>
                    <a:pt x="391" y="846"/>
                  </a:lnTo>
                  <a:lnTo>
                    <a:pt x="395" y="842"/>
                  </a:lnTo>
                  <a:lnTo>
                    <a:pt x="396" y="837"/>
                  </a:lnTo>
                  <a:lnTo>
                    <a:pt x="402" y="837"/>
                  </a:lnTo>
                  <a:lnTo>
                    <a:pt x="433" y="822"/>
                  </a:lnTo>
                  <a:lnTo>
                    <a:pt x="458" y="802"/>
                  </a:lnTo>
                  <a:lnTo>
                    <a:pt x="475" y="777"/>
                  </a:lnTo>
                  <a:lnTo>
                    <a:pt x="489" y="751"/>
                  </a:lnTo>
                  <a:lnTo>
                    <a:pt x="500" y="722"/>
                  </a:lnTo>
                  <a:lnTo>
                    <a:pt x="513" y="695"/>
                  </a:lnTo>
                  <a:lnTo>
                    <a:pt x="531" y="666"/>
                  </a:lnTo>
                  <a:lnTo>
                    <a:pt x="555" y="644"/>
                  </a:lnTo>
                  <a:lnTo>
                    <a:pt x="586" y="600"/>
                  </a:lnTo>
                  <a:lnTo>
                    <a:pt x="624" y="564"/>
                  </a:lnTo>
                  <a:lnTo>
                    <a:pt x="664" y="529"/>
                  </a:lnTo>
                  <a:lnTo>
                    <a:pt x="709" y="502"/>
                  </a:lnTo>
                  <a:lnTo>
                    <a:pt x="755" y="479"/>
                  </a:lnTo>
                  <a:lnTo>
                    <a:pt x="806" y="464"/>
                  </a:lnTo>
                  <a:lnTo>
                    <a:pt x="856" y="459"/>
                  </a:lnTo>
                  <a:lnTo>
                    <a:pt x="913" y="466"/>
                  </a:lnTo>
                  <a:lnTo>
                    <a:pt x="924" y="468"/>
                  </a:lnTo>
                  <a:lnTo>
                    <a:pt x="936" y="471"/>
                  </a:lnTo>
                  <a:lnTo>
                    <a:pt x="947" y="477"/>
                  </a:lnTo>
                  <a:lnTo>
                    <a:pt x="960" y="482"/>
                  </a:lnTo>
                  <a:lnTo>
                    <a:pt x="971" y="486"/>
                  </a:lnTo>
                  <a:lnTo>
                    <a:pt x="984" y="491"/>
                  </a:lnTo>
                  <a:lnTo>
                    <a:pt x="996" y="497"/>
                  </a:lnTo>
                  <a:lnTo>
                    <a:pt x="1011" y="502"/>
                  </a:lnTo>
                  <a:lnTo>
                    <a:pt x="1038" y="519"/>
                  </a:lnTo>
                  <a:lnTo>
                    <a:pt x="1067" y="539"/>
                  </a:lnTo>
                  <a:lnTo>
                    <a:pt x="1093" y="560"/>
                  </a:lnTo>
                  <a:lnTo>
                    <a:pt x="1118" y="582"/>
                  </a:lnTo>
                  <a:lnTo>
                    <a:pt x="1144" y="602"/>
                  </a:lnTo>
                  <a:lnTo>
                    <a:pt x="1169" y="624"/>
                  </a:lnTo>
                  <a:lnTo>
                    <a:pt x="1196" y="644"/>
                  </a:lnTo>
                  <a:lnTo>
                    <a:pt x="1227" y="666"/>
                  </a:lnTo>
                  <a:lnTo>
                    <a:pt x="1296" y="693"/>
                  </a:lnTo>
                  <a:lnTo>
                    <a:pt x="1367" y="720"/>
                  </a:lnTo>
                  <a:lnTo>
                    <a:pt x="1440" y="742"/>
                  </a:lnTo>
                  <a:lnTo>
                    <a:pt x="1515" y="764"/>
                  </a:lnTo>
                  <a:lnTo>
                    <a:pt x="1589" y="779"/>
                  </a:lnTo>
                  <a:lnTo>
                    <a:pt x="1667" y="793"/>
                  </a:lnTo>
                  <a:lnTo>
                    <a:pt x="1744" y="804"/>
                  </a:lnTo>
                  <a:lnTo>
                    <a:pt x="1825" y="813"/>
                  </a:lnTo>
                  <a:lnTo>
                    <a:pt x="1836" y="813"/>
                  </a:lnTo>
                  <a:lnTo>
                    <a:pt x="1847" y="815"/>
                  </a:lnTo>
                  <a:lnTo>
                    <a:pt x="1856" y="817"/>
                  </a:lnTo>
                  <a:lnTo>
                    <a:pt x="1867" y="820"/>
                  </a:lnTo>
                  <a:lnTo>
                    <a:pt x="1876" y="822"/>
                  </a:lnTo>
                  <a:lnTo>
                    <a:pt x="1887" y="824"/>
                  </a:lnTo>
                  <a:lnTo>
                    <a:pt x="1898" y="826"/>
                  </a:lnTo>
                  <a:lnTo>
                    <a:pt x="1911" y="828"/>
                  </a:lnTo>
                  <a:lnTo>
                    <a:pt x="1927" y="831"/>
                  </a:lnTo>
                  <a:lnTo>
                    <a:pt x="1942" y="837"/>
                  </a:lnTo>
                  <a:lnTo>
                    <a:pt x="1955" y="842"/>
                  </a:lnTo>
                  <a:lnTo>
                    <a:pt x="1971" y="855"/>
                  </a:lnTo>
                  <a:lnTo>
                    <a:pt x="1989" y="860"/>
                  </a:lnTo>
                  <a:lnTo>
                    <a:pt x="2009" y="871"/>
                  </a:lnTo>
                  <a:lnTo>
                    <a:pt x="2025" y="884"/>
                  </a:lnTo>
                  <a:lnTo>
                    <a:pt x="2044" y="900"/>
                  </a:lnTo>
                  <a:lnTo>
                    <a:pt x="2058" y="917"/>
                  </a:lnTo>
                  <a:lnTo>
                    <a:pt x="2073" y="935"/>
                  </a:lnTo>
                  <a:lnTo>
                    <a:pt x="2084" y="953"/>
                  </a:lnTo>
                  <a:lnTo>
                    <a:pt x="2096" y="973"/>
                  </a:lnTo>
                  <a:lnTo>
                    <a:pt x="2096" y="982"/>
                  </a:lnTo>
                  <a:lnTo>
                    <a:pt x="2098" y="993"/>
                  </a:lnTo>
                  <a:lnTo>
                    <a:pt x="2098" y="1004"/>
                  </a:lnTo>
                  <a:lnTo>
                    <a:pt x="2098" y="1015"/>
                  </a:lnTo>
                  <a:lnTo>
                    <a:pt x="2096" y="1024"/>
                  </a:lnTo>
                  <a:lnTo>
                    <a:pt x="2093" y="1035"/>
                  </a:lnTo>
                  <a:lnTo>
                    <a:pt x="2087" y="1044"/>
                  </a:lnTo>
                  <a:lnTo>
                    <a:pt x="2082" y="1053"/>
                  </a:lnTo>
                  <a:lnTo>
                    <a:pt x="2069" y="1062"/>
                  </a:lnTo>
                  <a:lnTo>
                    <a:pt x="2056" y="1070"/>
                  </a:lnTo>
                  <a:lnTo>
                    <a:pt x="2040" y="1075"/>
                  </a:lnTo>
                  <a:lnTo>
                    <a:pt x="2025" y="1081"/>
                  </a:lnTo>
                  <a:lnTo>
                    <a:pt x="1985" y="1088"/>
                  </a:lnTo>
                  <a:lnTo>
                    <a:pt x="1945" y="1095"/>
                  </a:lnTo>
                  <a:lnTo>
                    <a:pt x="1905" y="1101"/>
                  </a:lnTo>
                  <a:lnTo>
                    <a:pt x="1867" y="1106"/>
                  </a:lnTo>
                  <a:lnTo>
                    <a:pt x="1825" y="1110"/>
                  </a:lnTo>
                  <a:lnTo>
                    <a:pt x="1785" y="1115"/>
                  </a:lnTo>
                  <a:lnTo>
                    <a:pt x="1744" y="1119"/>
                  </a:lnTo>
                  <a:lnTo>
                    <a:pt x="1705" y="1124"/>
                  </a:lnTo>
                  <a:lnTo>
                    <a:pt x="1667" y="1124"/>
                  </a:lnTo>
                  <a:lnTo>
                    <a:pt x="1629" y="1124"/>
                  </a:lnTo>
                  <a:lnTo>
                    <a:pt x="1591" y="1124"/>
                  </a:lnTo>
                  <a:lnTo>
                    <a:pt x="1555" y="1126"/>
                  </a:lnTo>
                  <a:lnTo>
                    <a:pt x="1516" y="1124"/>
                  </a:lnTo>
                  <a:lnTo>
                    <a:pt x="1478" y="1124"/>
                  </a:lnTo>
                  <a:lnTo>
                    <a:pt x="1442" y="1124"/>
                  </a:lnTo>
                  <a:lnTo>
                    <a:pt x="1407" y="1124"/>
                  </a:lnTo>
                  <a:lnTo>
                    <a:pt x="1387" y="1122"/>
                  </a:lnTo>
                  <a:lnTo>
                    <a:pt x="1369" y="1121"/>
                  </a:lnTo>
                  <a:lnTo>
                    <a:pt x="1349" y="1121"/>
                  </a:lnTo>
                  <a:lnTo>
                    <a:pt x="1331" y="1121"/>
                  </a:lnTo>
                  <a:lnTo>
                    <a:pt x="1311" y="1119"/>
                  </a:lnTo>
                  <a:lnTo>
                    <a:pt x="1293" y="1119"/>
                  </a:lnTo>
                  <a:lnTo>
                    <a:pt x="1273" y="1119"/>
                  </a:lnTo>
                  <a:lnTo>
                    <a:pt x="1255" y="1119"/>
                  </a:lnTo>
                  <a:lnTo>
                    <a:pt x="1256" y="1093"/>
                  </a:lnTo>
                  <a:lnTo>
                    <a:pt x="1256" y="1068"/>
                  </a:lnTo>
                  <a:lnTo>
                    <a:pt x="1255" y="1040"/>
                  </a:lnTo>
                  <a:lnTo>
                    <a:pt x="1255" y="1015"/>
                  </a:lnTo>
                  <a:lnTo>
                    <a:pt x="1249" y="988"/>
                  </a:lnTo>
                  <a:lnTo>
                    <a:pt x="1246" y="962"/>
                  </a:lnTo>
                  <a:lnTo>
                    <a:pt x="1240" y="935"/>
                  </a:lnTo>
                  <a:lnTo>
                    <a:pt x="1236" y="911"/>
                  </a:lnTo>
                  <a:lnTo>
                    <a:pt x="1227" y="893"/>
                  </a:lnTo>
                  <a:lnTo>
                    <a:pt x="1222" y="877"/>
                  </a:lnTo>
                  <a:lnTo>
                    <a:pt x="1215" y="859"/>
                  </a:lnTo>
                  <a:lnTo>
                    <a:pt x="1209" y="842"/>
                  </a:lnTo>
                  <a:lnTo>
                    <a:pt x="1202" y="826"/>
                  </a:lnTo>
                  <a:lnTo>
                    <a:pt x="1196" y="810"/>
                  </a:lnTo>
                  <a:lnTo>
                    <a:pt x="1187" y="793"/>
                  </a:lnTo>
                  <a:lnTo>
                    <a:pt x="1178" y="780"/>
                  </a:lnTo>
                  <a:lnTo>
                    <a:pt x="1166" y="759"/>
                  </a:lnTo>
                  <a:lnTo>
                    <a:pt x="1153" y="739"/>
                  </a:lnTo>
                  <a:lnTo>
                    <a:pt x="1138" y="719"/>
                  </a:lnTo>
                  <a:lnTo>
                    <a:pt x="1124" y="702"/>
                  </a:lnTo>
                  <a:lnTo>
                    <a:pt x="1106" y="686"/>
                  </a:lnTo>
                  <a:lnTo>
                    <a:pt x="1089" y="669"/>
                  </a:lnTo>
                  <a:lnTo>
                    <a:pt x="1071" y="655"/>
                  </a:lnTo>
                  <a:lnTo>
                    <a:pt x="1055" y="642"/>
                  </a:lnTo>
                  <a:lnTo>
                    <a:pt x="1042" y="635"/>
                  </a:lnTo>
                  <a:lnTo>
                    <a:pt x="1029" y="628"/>
                  </a:lnTo>
                  <a:lnTo>
                    <a:pt x="1016" y="619"/>
                  </a:lnTo>
                  <a:lnTo>
                    <a:pt x="1006" y="613"/>
                  </a:lnTo>
                  <a:lnTo>
                    <a:pt x="969" y="599"/>
                  </a:lnTo>
                  <a:lnTo>
                    <a:pt x="933" y="589"/>
                  </a:lnTo>
                  <a:lnTo>
                    <a:pt x="895" y="582"/>
                  </a:lnTo>
                  <a:lnTo>
                    <a:pt x="856" y="582"/>
                  </a:lnTo>
                  <a:lnTo>
                    <a:pt x="818" y="582"/>
                  </a:lnTo>
                  <a:lnTo>
                    <a:pt x="780" y="589"/>
                  </a:lnTo>
                  <a:lnTo>
                    <a:pt x="744" y="600"/>
                  </a:lnTo>
                  <a:lnTo>
                    <a:pt x="711" y="619"/>
                  </a:lnTo>
                  <a:lnTo>
                    <a:pt x="700" y="624"/>
                  </a:lnTo>
                  <a:lnTo>
                    <a:pt x="691" y="635"/>
                  </a:lnTo>
                  <a:lnTo>
                    <a:pt x="682" y="644"/>
                  </a:lnTo>
                  <a:lnTo>
                    <a:pt x="673" y="655"/>
                  </a:lnTo>
                  <a:lnTo>
                    <a:pt x="662" y="664"/>
                  </a:lnTo>
                  <a:lnTo>
                    <a:pt x="653" y="675"/>
                  </a:lnTo>
                  <a:lnTo>
                    <a:pt x="644" y="682"/>
                  </a:lnTo>
                  <a:lnTo>
                    <a:pt x="635" y="691"/>
                  </a:lnTo>
                  <a:lnTo>
                    <a:pt x="616" y="717"/>
                  </a:lnTo>
                  <a:lnTo>
                    <a:pt x="600" y="744"/>
                  </a:lnTo>
                  <a:lnTo>
                    <a:pt x="582" y="771"/>
                  </a:lnTo>
                  <a:lnTo>
                    <a:pt x="567" y="799"/>
                  </a:lnTo>
                  <a:lnTo>
                    <a:pt x="551" y="826"/>
                  </a:lnTo>
                  <a:lnTo>
                    <a:pt x="536" y="855"/>
                  </a:lnTo>
                  <a:lnTo>
                    <a:pt x="526" y="884"/>
                  </a:lnTo>
                  <a:lnTo>
                    <a:pt x="518" y="917"/>
                  </a:lnTo>
                  <a:lnTo>
                    <a:pt x="513" y="930"/>
                  </a:lnTo>
                  <a:lnTo>
                    <a:pt x="507" y="944"/>
                  </a:lnTo>
                  <a:lnTo>
                    <a:pt x="498" y="957"/>
                  </a:lnTo>
                  <a:lnTo>
                    <a:pt x="491" y="970"/>
                  </a:lnTo>
                  <a:lnTo>
                    <a:pt x="478" y="980"/>
                  </a:lnTo>
                  <a:lnTo>
                    <a:pt x="466" y="991"/>
                  </a:lnTo>
                  <a:lnTo>
                    <a:pt x="453" y="1002"/>
                  </a:lnTo>
                  <a:lnTo>
                    <a:pt x="442" y="1015"/>
                  </a:lnTo>
                  <a:lnTo>
                    <a:pt x="407" y="1028"/>
                  </a:lnTo>
                  <a:lnTo>
                    <a:pt x="375" y="1035"/>
                  </a:lnTo>
                  <a:lnTo>
                    <a:pt x="340" y="1037"/>
                  </a:lnTo>
                  <a:lnTo>
                    <a:pt x="306" y="1037"/>
                  </a:lnTo>
                  <a:lnTo>
                    <a:pt x="269" y="1033"/>
                  </a:lnTo>
                  <a:lnTo>
                    <a:pt x="233" y="1030"/>
                  </a:lnTo>
                  <a:lnTo>
                    <a:pt x="196" y="1028"/>
                  </a:lnTo>
                  <a:lnTo>
                    <a:pt x="160" y="1030"/>
                  </a:lnTo>
                  <a:lnTo>
                    <a:pt x="151" y="1026"/>
                  </a:lnTo>
                  <a:lnTo>
                    <a:pt x="144" y="1024"/>
                  </a:lnTo>
                  <a:lnTo>
                    <a:pt x="136" y="1022"/>
                  </a:lnTo>
                  <a:lnTo>
                    <a:pt x="136" y="1015"/>
                  </a:lnTo>
                  <a:lnTo>
                    <a:pt x="120" y="1004"/>
                  </a:lnTo>
                  <a:lnTo>
                    <a:pt x="109" y="991"/>
                  </a:lnTo>
                  <a:lnTo>
                    <a:pt x="98" y="977"/>
                  </a:lnTo>
                  <a:lnTo>
                    <a:pt x="91" y="962"/>
                  </a:lnTo>
                  <a:lnTo>
                    <a:pt x="82" y="946"/>
                  </a:lnTo>
                  <a:lnTo>
                    <a:pt x="75" y="930"/>
                  </a:lnTo>
                  <a:lnTo>
                    <a:pt x="66" y="913"/>
                  </a:lnTo>
                  <a:lnTo>
                    <a:pt x="58" y="900"/>
                  </a:lnTo>
                  <a:lnTo>
                    <a:pt x="47" y="888"/>
                  </a:lnTo>
                  <a:lnTo>
                    <a:pt x="38" y="877"/>
                  </a:lnTo>
                  <a:lnTo>
                    <a:pt x="27" y="866"/>
                  </a:lnTo>
                  <a:lnTo>
                    <a:pt x="18" y="855"/>
                  </a:lnTo>
                  <a:lnTo>
                    <a:pt x="7" y="840"/>
                  </a:lnTo>
                  <a:lnTo>
                    <a:pt x="4" y="828"/>
                  </a:lnTo>
                  <a:lnTo>
                    <a:pt x="0" y="813"/>
                  </a:lnTo>
                  <a:lnTo>
                    <a:pt x="2" y="799"/>
                  </a:lnTo>
                  <a:lnTo>
                    <a:pt x="13" y="786"/>
                  </a:lnTo>
                  <a:lnTo>
                    <a:pt x="26" y="775"/>
                  </a:lnTo>
                  <a:lnTo>
                    <a:pt x="36" y="762"/>
                  </a:lnTo>
                  <a:lnTo>
                    <a:pt x="44" y="751"/>
                  </a:lnTo>
                  <a:close/>
                </a:path>
              </a:pathLst>
            </a:custGeom>
            <a:solidFill>
              <a:srgbClr val="FF212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cs-CZ"/>
            </a:p>
          </p:txBody>
        </p:sp>
        <p:sp>
          <p:nvSpPr>
            <p:cNvPr id="48138" name="Freeform 9"/>
            <p:cNvSpPr>
              <a:spLocks/>
            </p:cNvSpPr>
            <p:nvPr/>
          </p:nvSpPr>
          <p:spPr bwMode="auto">
            <a:xfrm>
              <a:off x="3197" y="2812"/>
              <a:ext cx="1" cy="7"/>
            </a:xfrm>
            <a:custGeom>
              <a:avLst/>
              <a:gdLst>
                <a:gd name="T0" fmla="*/ 0 w 2"/>
                <a:gd name="T1" fmla="*/ 0 h 15"/>
                <a:gd name="T2" fmla="*/ 1 w 2"/>
                <a:gd name="T3" fmla="*/ 0 h 15"/>
                <a:gd name="T4" fmla="*/ 1 w 2"/>
                <a:gd name="T5" fmla="*/ 0 h 15"/>
                <a:gd name="T6" fmla="*/ 0 w 2"/>
                <a:gd name="T7" fmla="*/ 0 h 15"/>
                <a:gd name="T8" fmla="*/ 0 w 2"/>
                <a:gd name="T9" fmla="*/ 0 h 15"/>
                <a:gd name="T10" fmla="*/ 0 60000 65536"/>
                <a:gd name="T11" fmla="*/ 0 60000 65536"/>
                <a:gd name="T12" fmla="*/ 0 60000 65536"/>
                <a:gd name="T13" fmla="*/ 0 60000 65536"/>
                <a:gd name="T14" fmla="*/ 0 60000 65536"/>
                <a:gd name="T15" fmla="*/ 0 w 2"/>
                <a:gd name="T16" fmla="*/ 0 h 15"/>
                <a:gd name="T17" fmla="*/ 2 w 2"/>
                <a:gd name="T18" fmla="*/ 15 h 15"/>
              </a:gdLst>
              <a:ahLst/>
              <a:cxnLst>
                <a:cxn ang="T10">
                  <a:pos x="T0" y="T1"/>
                </a:cxn>
                <a:cxn ang="T11">
                  <a:pos x="T2" y="T3"/>
                </a:cxn>
                <a:cxn ang="T12">
                  <a:pos x="T4" y="T5"/>
                </a:cxn>
                <a:cxn ang="T13">
                  <a:pos x="T6" y="T7"/>
                </a:cxn>
                <a:cxn ang="T14">
                  <a:pos x="T8" y="T9"/>
                </a:cxn>
              </a:cxnLst>
              <a:rect l="T15" t="T16" r="T17" b="T18"/>
              <a:pathLst>
                <a:path w="2" h="15">
                  <a:moveTo>
                    <a:pt x="0" y="0"/>
                  </a:moveTo>
                  <a:lnTo>
                    <a:pt x="2" y="6"/>
                  </a:lnTo>
                  <a:lnTo>
                    <a:pt x="2" y="15"/>
                  </a:lnTo>
                  <a:lnTo>
                    <a:pt x="0" y="9"/>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cs-CZ"/>
            </a:p>
          </p:txBody>
        </p:sp>
        <p:sp>
          <p:nvSpPr>
            <p:cNvPr id="48139" name="Freeform 10"/>
            <p:cNvSpPr>
              <a:spLocks/>
            </p:cNvSpPr>
            <p:nvPr/>
          </p:nvSpPr>
          <p:spPr bwMode="auto">
            <a:xfrm>
              <a:off x="3284" y="2925"/>
              <a:ext cx="139" cy="44"/>
            </a:xfrm>
            <a:custGeom>
              <a:avLst/>
              <a:gdLst>
                <a:gd name="T0" fmla="*/ 1 w 278"/>
                <a:gd name="T1" fmla="*/ 0 h 89"/>
                <a:gd name="T2" fmla="*/ 1 w 278"/>
                <a:gd name="T3" fmla="*/ 0 h 89"/>
                <a:gd name="T4" fmla="*/ 1 w 278"/>
                <a:gd name="T5" fmla="*/ 0 h 89"/>
                <a:gd name="T6" fmla="*/ 1 w 278"/>
                <a:gd name="T7" fmla="*/ 0 h 89"/>
                <a:gd name="T8" fmla="*/ 1 w 278"/>
                <a:gd name="T9" fmla="*/ 0 h 89"/>
                <a:gd name="T10" fmla="*/ 1 w 278"/>
                <a:gd name="T11" fmla="*/ 0 h 89"/>
                <a:gd name="T12" fmla="*/ 1 w 278"/>
                <a:gd name="T13" fmla="*/ 0 h 89"/>
                <a:gd name="T14" fmla="*/ 1 w 278"/>
                <a:gd name="T15" fmla="*/ 0 h 89"/>
                <a:gd name="T16" fmla="*/ 1 w 278"/>
                <a:gd name="T17" fmla="*/ 0 h 89"/>
                <a:gd name="T18" fmla="*/ 1 w 278"/>
                <a:gd name="T19" fmla="*/ 0 h 89"/>
                <a:gd name="T20" fmla="*/ 1 w 278"/>
                <a:gd name="T21" fmla="*/ 0 h 89"/>
                <a:gd name="T22" fmla="*/ 1 w 278"/>
                <a:gd name="T23" fmla="*/ 0 h 89"/>
                <a:gd name="T24" fmla="*/ 1 w 278"/>
                <a:gd name="T25" fmla="*/ 0 h 89"/>
                <a:gd name="T26" fmla="*/ 1 w 278"/>
                <a:gd name="T27" fmla="*/ 0 h 89"/>
                <a:gd name="T28" fmla="*/ 1 w 278"/>
                <a:gd name="T29" fmla="*/ 0 h 89"/>
                <a:gd name="T30" fmla="*/ 1 w 278"/>
                <a:gd name="T31" fmla="*/ 0 h 89"/>
                <a:gd name="T32" fmla="*/ 0 w 278"/>
                <a:gd name="T33" fmla="*/ 0 h 89"/>
                <a:gd name="T34" fmla="*/ 1 w 278"/>
                <a:gd name="T35" fmla="*/ 0 h 89"/>
                <a:gd name="T36" fmla="*/ 1 w 278"/>
                <a:gd name="T37" fmla="*/ 0 h 89"/>
                <a:gd name="T38" fmla="*/ 1 w 278"/>
                <a:gd name="T39" fmla="*/ 0 h 89"/>
                <a:gd name="T40" fmla="*/ 1 w 278"/>
                <a:gd name="T41" fmla="*/ 0 h 89"/>
                <a:gd name="T42" fmla="*/ 1 w 278"/>
                <a:gd name="T43" fmla="*/ 0 h 89"/>
                <a:gd name="T44" fmla="*/ 1 w 278"/>
                <a:gd name="T45" fmla="*/ 0 h 89"/>
                <a:gd name="T46" fmla="*/ 1 w 278"/>
                <a:gd name="T47" fmla="*/ 0 h 89"/>
                <a:gd name="T48" fmla="*/ 1 w 278"/>
                <a:gd name="T49" fmla="*/ 0 h 89"/>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78"/>
                <a:gd name="T76" fmla="*/ 0 h 89"/>
                <a:gd name="T77" fmla="*/ 278 w 278"/>
                <a:gd name="T78" fmla="*/ 89 h 89"/>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78" h="89">
                  <a:moveTo>
                    <a:pt x="234" y="0"/>
                  </a:moveTo>
                  <a:lnTo>
                    <a:pt x="241" y="0"/>
                  </a:lnTo>
                  <a:lnTo>
                    <a:pt x="250" y="1"/>
                  </a:lnTo>
                  <a:lnTo>
                    <a:pt x="254" y="5"/>
                  </a:lnTo>
                  <a:lnTo>
                    <a:pt x="258" y="16"/>
                  </a:lnTo>
                  <a:lnTo>
                    <a:pt x="256" y="32"/>
                  </a:lnTo>
                  <a:lnTo>
                    <a:pt x="261" y="52"/>
                  </a:lnTo>
                  <a:lnTo>
                    <a:pt x="267" y="69"/>
                  </a:lnTo>
                  <a:lnTo>
                    <a:pt x="278" y="89"/>
                  </a:lnTo>
                  <a:lnTo>
                    <a:pt x="240" y="83"/>
                  </a:lnTo>
                  <a:lnTo>
                    <a:pt x="205" y="78"/>
                  </a:lnTo>
                  <a:lnTo>
                    <a:pt x="169" y="69"/>
                  </a:lnTo>
                  <a:lnTo>
                    <a:pt x="136" y="60"/>
                  </a:lnTo>
                  <a:lnTo>
                    <a:pt x="101" y="49"/>
                  </a:lnTo>
                  <a:lnTo>
                    <a:pt x="67" y="38"/>
                  </a:lnTo>
                  <a:lnTo>
                    <a:pt x="32" y="27"/>
                  </a:lnTo>
                  <a:lnTo>
                    <a:pt x="0" y="16"/>
                  </a:lnTo>
                  <a:lnTo>
                    <a:pt x="27" y="18"/>
                  </a:lnTo>
                  <a:lnTo>
                    <a:pt x="54" y="20"/>
                  </a:lnTo>
                  <a:lnTo>
                    <a:pt x="83" y="20"/>
                  </a:lnTo>
                  <a:lnTo>
                    <a:pt x="114" y="20"/>
                  </a:lnTo>
                  <a:lnTo>
                    <a:pt x="143" y="16"/>
                  </a:lnTo>
                  <a:lnTo>
                    <a:pt x="174" y="12"/>
                  </a:lnTo>
                  <a:lnTo>
                    <a:pt x="203" y="7"/>
                  </a:lnTo>
                  <a:lnTo>
                    <a:pt x="234" y="0"/>
                  </a:lnTo>
                  <a:close/>
                </a:path>
              </a:pathLst>
            </a:custGeom>
            <a:solidFill>
              <a:srgbClr val="A3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cs-CZ"/>
            </a:p>
          </p:txBody>
        </p:sp>
        <p:sp>
          <p:nvSpPr>
            <p:cNvPr id="48140" name="Freeform 11"/>
            <p:cNvSpPr>
              <a:spLocks/>
            </p:cNvSpPr>
            <p:nvPr/>
          </p:nvSpPr>
          <p:spPr bwMode="auto">
            <a:xfrm>
              <a:off x="3421" y="2895"/>
              <a:ext cx="31" cy="83"/>
            </a:xfrm>
            <a:custGeom>
              <a:avLst/>
              <a:gdLst>
                <a:gd name="T0" fmla="*/ 0 w 64"/>
                <a:gd name="T1" fmla="*/ 0 h 167"/>
                <a:gd name="T2" fmla="*/ 0 w 64"/>
                <a:gd name="T3" fmla="*/ 0 h 167"/>
                <a:gd name="T4" fmla="*/ 0 w 64"/>
                <a:gd name="T5" fmla="*/ 0 h 167"/>
                <a:gd name="T6" fmla="*/ 0 w 64"/>
                <a:gd name="T7" fmla="*/ 0 h 167"/>
                <a:gd name="T8" fmla="*/ 0 w 64"/>
                <a:gd name="T9" fmla="*/ 0 h 167"/>
                <a:gd name="T10" fmla="*/ 0 w 64"/>
                <a:gd name="T11" fmla="*/ 0 h 167"/>
                <a:gd name="T12" fmla="*/ 0 w 64"/>
                <a:gd name="T13" fmla="*/ 0 h 167"/>
                <a:gd name="T14" fmla="*/ 0 w 64"/>
                <a:gd name="T15" fmla="*/ 0 h 167"/>
                <a:gd name="T16" fmla="*/ 0 w 64"/>
                <a:gd name="T17" fmla="*/ 0 h 167"/>
                <a:gd name="T18" fmla="*/ 0 w 64"/>
                <a:gd name="T19" fmla="*/ 0 h 167"/>
                <a:gd name="T20" fmla="*/ 0 w 64"/>
                <a:gd name="T21" fmla="*/ 0 h 167"/>
                <a:gd name="T22" fmla="*/ 0 w 64"/>
                <a:gd name="T23" fmla="*/ 0 h 167"/>
                <a:gd name="T24" fmla="*/ 0 w 64"/>
                <a:gd name="T25" fmla="*/ 0 h 167"/>
                <a:gd name="T26" fmla="*/ 0 w 64"/>
                <a:gd name="T27" fmla="*/ 0 h 167"/>
                <a:gd name="T28" fmla="*/ 0 w 64"/>
                <a:gd name="T29" fmla="*/ 0 h 167"/>
                <a:gd name="T30" fmla="*/ 0 w 64"/>
                <a:gd name="T31" fmla="*/ 0 h 167"/>
                <a:gd name="T32" fmla="*/ 0 w 64"/>
                <a:gd name="T33" fmla="*/ 0 h 167"/>
                <a:gd name="T34" fmla="*/ 0 w 64"/>
                <a:gd name="T35" fmla="*/ 0 h 167"/>
                <a:gd name="T36" fmla="*/ 0 w 64"/>
                <a:gd name="T37" fmla="*/ 0 h 167"/>
                <a:gd name="T38" fmla="*/ 0 w 64"/>
                <a:gd name="T39" fmla="*/ 0 h 167"/>
                <a:gd name="T40" fmla="*/ 0 w 64"/>
                <a:gd name="T41" fmla="*/ 0 h 167"/>
                <a:gd name="T42" fmla="*/ 0 w 64"/>
                <a:gd name="T43" fmla="*/ 0 h 167"/>
                <a:gd name="T44" fmla="*/ 0 w 64"/>
                <a:gd name="T45" fmla="*/ 0 h 167"/>
                <a:gd name="T46" fmla="*/ 0 w 64"/>
                <a:gd name="T47" fmla="*/ 0 h 167"/>
                <a:gd name="T48" fmla="*/ 0 w 64"/>
                <a:gd name="T49" fmla="*/ 0 h 167"/>
                <a:gd name="T50" fmla="*/ 0 w 64"/>
                <a:gd name="T51" fmla="*/ 0 h 167"/>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64"/>
                <a:gd name="T79" fmla="*/ 0 h 167"/>
                <a:gd name="T80" fmla="*/ 64 w 64"/>
                <a:gd name="T81" fmla="*/ 167 h 167"/>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64" h="167">
                  <a:moveTo>
                    <a:pt x="38" y="0"/>
                  </a:moveTo>
                  <a:lnTo>
                    <a:pt x="48" y="3"/>
                  </a:lnTo>
                  <a:lnTo>
                    <a:pt x="44" y="21"/>
                  </a:lnTo>
                  <a:lnTo>
                    <a:pt x="42" y="43"/>
                  </a:lnTo>
                  <a:lnTo>
                    <a:pt x="42" y="61"/>
                  </a:lnTo>
                  <a:lnTo>
                    <a:pt x="44" y="83"/>
                  </a:lnTo>
                  <a:lnTo>
                    <a:pt x="44" y="102"/>
                  </a:lnTo>
                  <a:lnTo>
                    <a:pt x="49" y="123"/>
                  </a:lnTo>
                  <a:lnTo>
                    <a:pt x="55" y="142"/>
                  </a:lnTo>
                  <a:lnTo>
                    <a:pt x="64" y="163"/>
                  </a:lnTo>
                  <a:lnTo>
                    <a:pt x="51" y="167"/>
                  </a:lnTo>
                  <a:lnTo>
                    <a:pt x="38" y="163"/>
                  </a:lnTo>
                  <a:lnTo>
                    <a:pt x="31" y="152"/>
                  </a:lnTo>
                  <a:lnTo>
                    <a:pt x="24" y="142"/>
                  </a:lnTo>
                  <a:lnTo>
                    <a:pt x="18" y="131"/>
                  </a:lnTo>
                  <a:lnTo>
                    <a:pt x="15" y="120"/>
                  </a:lnTo>
                  <a:lnTo>
                    <a:pt x="9" y="107"/>
                  </a:lnTo>
                  <a:lnTo>
                    <a:pt x="6" y="94"/>
                  </a:lnTo>
                  <a:lnTo>
                    <a:pt x="2" y="83"/>
                  </a:lnTo>
                  <a:lnTo>
                    <a:pt x="2" y="72"/>
                  </a:lnTo>
                  <a:lnTo>
                    <a:pt x="0" y="60"/>
                  </a:lnTo>
                  <a:lnTo>
                    <a:pt x="2" y="49"/>
                  </a:lnTo>
                  <a:lnTo>
                    <a:pt x="8" y="40"/>
                  </a:lnTo>
                  <a:lnTo>
                    <a:pt x="13" y="32"/>
                  </a:lnTo>
                  <a:lnTo>
                    <a:pt x="26" y="16"/>
                  </a:lnTo>
                  <a:lnTo>
                    <a:pt x="3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cs-CZ"/>
            </a:p>
          </p:txBody>
        </p:sp>
        <p:sp>
          <p:nvSpPr>
            <p:cNvPr id="48141" name="Freeform 12"/>
            <p:cNvSpPr>
              <a:spLocks/>
            </p:cNvSpPr>
            <p:nvPr/>
          </p:nvSpPr>
          <p:spPr bwMode="auto">
            <a:xfrm>
              <a:off x="3458" y="2718"/>
              <a:ext cx="308" cy="429"/>
            </a:xfrm>
            <a:custGeom>
              <a:avLst/>
              <a:gdLst>
                <a:gd name="T0" fmla="*/ 1 w 616"/>
                <a:gd name="T1" fmla="*/ 1 h 858"/>
                <a:gd name="T2" fmla="*/ 1 w 616"/>
                <a:gd name="T3" fmla="*/ 1 h 858"/>
                <a:gd name="T4" fmla="*/ 1 w 616"/>
                <a:gd name="T5" fmla="*/ 1 h 858"/>
                <a:gd name="T6" fmla="*/ 1 w 616"/>
                <a:gd name="T7" fmla="*/ 1 h 858"/>
                <a:gd name="T8" fmla="*/ 1 w 616"/>
                <a:gd name="T9" fmla="*/ 0 h 858"/>
                <a:gd name="T10" fmla="*/ 1 w 616"/>
                <a:gd name="T11" fmla="*/ 1 h 858"/>
                <a:gd name="T12" fmla="*/ 1 w 616"/>
                <a:gd name="T13" fmla="*/ 1 h 858"/>
                <a:gd name="T14" fmla="*/ 1 w 616"/>
                <a:gd name="T15" fmla="*/ 1 h 858"/>
                <a:gd name="T16" fmla="*/ 1 w 616"/>
                <a:gd name="T17" fmla="*/ 1 h 858"/>
                <a:gd name="T18" fmla="*/ 1 w 616"/>
                <a:gd name="T19" fmla="*/ 1 h 858"/>
                <a:gd name="T20" fmla="*/ 1 w 616"/>
                <a:gd name="T21" fmla="*/ 1 h 858"/>
                <a:gd name="T22" fmla="*/ 1 w 616"/>
                <a:gd name="T23" fmla="*/ 1 h 858"/>
                <a:gd name="T24" fmla="*/ 1 w 616"/>
                <a:gd name="T25" fmla="*/ 1 h 858"/>
                <a:gd name="T26" fmla="*/ 1 w 616"/>
                <a:gd name="T27" fmla="*/ 1 h 858"/>
                <a:gd name="T28" fmla="*/ 1 w 616"/>
                <a:gd name="T29" fmla="*/ 1 h 858"/>
                <a:gd name="T30" fmla="*/ 1 w 616"/>
                <a:gd name="T31" fmla="*/ 1 h 858"/>
                <a:gd name="T32" fmla="*/ 1 w 616"/>
                <a:gd name="T33" fmla="*/ 1 h 858"/>
                <a:gd name="T34" fmla="*/ 1 w 616"/>
                <a:gd name="T35" fmla="*/ 1 h 858"/>
                <a:gd name="T36" fmla="*/ 1 w 616"/>
                <a:gd name="T37" fmla="*/ 1 h 858"/>
                <a:gd name="T38" fmla="*/ 1 w 616"/>
                <a:gd name="T39" fmla="*/ 1 h 858"/>
                <a:gd name="T40" fmla="*/ 1 w 616"/>
                <a:gd name="T41" fmla="*/ 1 h 858"/>
                <a:gd name="T42" fmla="*/ 1 w 616"/>
                <a:gd name="T43" fmla="*/ 1 h 858"/>
                <a:gd name="T44" fmla="*/ 1 w 616"/>
                <a:gd name="T45" fmla="*/ 1 h 858"/>
                <a:gd name="T46" fmla="*/ 1 w 616"/>
                <a:gd name="T47" fmla="*/ 1 h 858"/>
                <a:gd name="T48" fmla="*/ 1 w 616"/>
                <a:gd name="T49" fmla="*/ 1 h 858"/>
                <a:gd name="T50" fmla="*/ 1 w 616"/>
                <a:gd name="T51" fmla="*/ 1 h 858"/>
                <a:gd name="T52" fmla="*/ 1 w 616"/>
                <a:gd name="T53" fmla="*/ 1 h 858"/>
                <a:gd name="T54" fmla="*/ 1 w 616"/>
                <a:gd name="T55" fmla="*/ 1 h 858"/>
                <a:gd name="T56" fmla="*/ 1 w 616"/>
                <a:gd name="T57" fmla="*/ 1 h 858"/>
                <a:gd name="T58" fmla="*/ 1 w 616"/>
                <a:gd name="T59" fmla="*/ 1 h 858"/>
                <a:gd name="T60" fmla="*/ 1 w 616"/>
                <a:gd name="T61" fmla="*/ 1 h 858"/>
                <a:gd name="T62" fmla="*/ 1 w 616"/>
                <a:gd name="T63" fmla="*/ 1 h 858"/>
                <a:gd name="T64" fmla="*/ 1 w 616"/>
                <a:gd name="T65" fmla="*/ 1 h 858"/>
                <a:gd name="T66" fmla="*/ 1 w 616"/>
                <a:gd name="T67" fmla="*/ 1 h 858"/>
                <a:gd name="T68" fmla="*/ 1 w 616"/>
                <a:gd name="T69" fmla="*/ 1 h 858"/>
                <a:gd name="T70" fmla="*/ 1 w 616"/>
                <a:gd name="T71" fmla="*/ 1 h 858"/>
                <a:gd name="T72" fmla="*/ 1 w 616"/>
                <a:gd name="T73" fmla="*/ 1 h 858"/>
                <a:gd name="T74" fmla="*/ 1 w 616"/>
                <a:gd name="T75" fmla="*/ 1 h 858"/>
                <a:gd name="T76" fmla="*/ 1 w 616"/>
                <a:gd name="T77" fmla="*/ 1 h 858"/>
                <a:gd name="T78" fmla="*/ 1 w 616"/>
                <a:gd name="T79" fmla="*/ 1 h 858"/>
                <a:gd name="T80" fmla="*/ 1 w 616"/>
                <a:gd name="T81" fmla="*/ 1 h 858"/>
                <a:gd name="T82" fmla="*/ 0 w 616"/>
                <a:gd name="T83" fmla="*/ 1 h 858"/>
                <a:gd name="T84" fmla="*/ 1 w 616"/>
                <a:gd name="T85" fmla="*/ 1 h 858"/>
                <a:gd name="T86" fmla="*/ 1 w 616"/>
                <a:gd name="T87" fmla="*/ 1 h 858"/>
                <a:gd name="T88" fmla="*/ 1 w 616"/>
                <a:gd name="T89" fmla="*/ 1 h 858"/>
                <a:gd name="T90" fmla="*/ 1 w 616"/>
                <a:gd name="T91" fmla="*/ 1 h 858"/>
                <a:gd name="T92" fmla="*/ 1 w 616"/>
                <a:gd name="T93" fmla="*/ 1 h 858"/>
                <a:gd name="T94" fmla="*/ 1 w 616"/>
                <a:gd name="T95" fmla="*/ 1 h 858"/>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616"/>
                <a:gd name="T145" fmla="*/ 0 h 858"/>
                <a:gd name="T146" fmla="*/ 616 w 616"/>
                <a:gd name="T147" fmla="*/ 858 h 858"/>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616" h="858">
                  <a:moveTo>
                    <a:pt x="82" y="131"/>
                  </a:moveTo>
                  <a:lnTo>
                    <a:pt x="100" y="106"/>
                  </a:lnTo>
                  <a:lnTo>
                    <a:pt x="122" y="82"/>
                  </a:lnTo>
                  <a:lnTo>
                    <a:pt x="143" y="60"/>
                  </a:lnTo>
                  <a:lnTo>
                    <a:pt x="169" y="40"/>
                  </a:lnTo>
                  <a:lnTo>
                    <a:pt x="193" y="22"/>
                  </a:lnTo>
                  <a:lnTo>
                    <a:pt x="222" y="11"/>
                  </a:lnTo>
                  <a:lnTo>
                    <a:pt x="251" y="2"/>
                  </a:lnTo>
                  <a:lnTo>
                    <a:pt x="285" y="0"/>
                  </a:lnTo>
                  <a:lnTo>
                    <a:pt x="314" y="0"/>
                  </a:lnTo>
                  <a:lnTo>
                    <a:pt x="345" y="5"/>
                  </a:lnTo>
                  <a:lnTo>
                    <a:pt x="374" y="13"/>
                  </a:lnTo>
                  <a:lnTo>
                    <a:pt x="403" y="25"/>
                  </a:lnTo>
                  <a:lnTo>
                    <a:pt x="429" y="40"/>
                  </a:lnTo>
                  <a:lnTo>
                    <a:pt x="454" y="58"/>
                  </a:lnTo>
                  <a:lnTo>
                    <a:pt x="476" y="80"/>
                  </a:lnTo>
                  <a:lnTo>
                    <a:pt x="498" y="109"/>
                  </a:lnTo>
                  <a:lnTo>
                    <a:pt x="511" y="129"/>
                  </a:lnTo>
                  <a:lnTo>
                    <a:pt x="527" y="151"/>
                  </a:lnTo>
                  <a:lnTo>
                    <a:pt x="542" y="171"/>
                  </a:lnTo>
                  <a:lnTo>
                    <a:pt x="556" y="191"/>
                  </a:lnTo>
                  <a:lnTo>
                    <a:pt x="569" y="211"/>
                  </a:lnTo>
                  <a:lnTo>
                    <a:pt x="582" y="233"/>
                  </a:lnTo>
                  <a:lnTo>
                    <a:pt x="593" y="255"/>
                  </a:lnTo>
                  <a:lnTo>
                    <a:pt x="602" y="282"/>
                  </a:lnTo>
                  <a:lnTo>
                    <a:pt x="603" y="304"/>
                  </a:lnTo>
                  <a:lnTo>
                    <a:pt x="605" y="327"/>
                  </a:lnTo>
                  <a:lnTo>
                    <a:pt x="607" y="351"/>
                  </a:lnTo>
                  <a:lnTo>
                    <a:pt x="611" y="376"/>
                  </a:lnTo>
                  <a:lnTo>
                    <a:pt x="611" y="400"/>
                  </a:lnTo>
                  <a:lnTo>
                    <a:pt x="613" y="426"/>
                  </a:lnTo>
                  <a:lnTo>
                    <a:pt x="614" y="451"/>
                  </a:lnTo>
                  <a:lnTo>
                    <a:pt x="616" y="477"/>
                  </a:lnTo>
                  <a:lnTo>
                    <a:pt x="609" y="491"/>
                  </a:lnTo>
                  <a:lnTo>
                    <a:pt x="609" y="511"/>
                  </a:lnTo>
                  <a:lnTo>
                    <a:pt x="607" y="529"/>
                  </a:lnTo>
                  <a:lnTo>
                    <a:pt x="607" y="547"/>
                  </a:lnTo>
                  <a:lnTo>
                    <a:pt x="600" y="573"/>
                  </a:lnTo>
                  <a:lnTo>
                    <a:pt x="593" y="600"/>
                  </a:lnTo>
                  <a:lnTo>
                    <a:pt x="585" y="626"/>
                  </a:lnTo>
                  <a:lnTo>
                    <a:pt x="578" y="651"/>
                  </a:lnTo>
                  <a:lnTo>
                    <a:pt x="569" y="675"/>
                  </a:lnTo>
                  <a:lnTo>
                    <a:pt x="560" y="700"/>
                  </a:lnTo>
                  <a:lnTo>
                    <a:pt x="549" y="726"/>
                  </a:lnTo>
                  <a:lnTo>
                    <a:pt x="538" y="751"/>
                  </a:lnTo>
                  <a:lnTo>
                    <a:pt x="525" y="767"/>
                  </a:lnTo>
                  <a:lnTo>
                    <a:pt x="514" y="784"/>
                  </a:lnTo>
                  <a:lnTo>
                    <a:pt x="500" y="797"/>
                  </a:lnTo>
                  <a:lnTo>
                    <a:pt x="485" y="809"/>
                  </a:lnTo>
                  <a:lnTo>
                    <a:pt x="467" y="818"/>
                  </a:lnTo>
                  <a:lnTo>
                    <a:pt x="451" y="829"/>
                  </a:lnTo>
                  <a:lnTo>
                    <a:pt x="434" y="838"/>
                  </a:lnTo>
                  <a:lnTo>
                    <a:pt x="420" y="849"/>
                  </a:lnTo>
                  <a:lnTo>
                    <a:pt x="407" y="851"/>
                  </a:lnTo>
                  <a:lnTo>
                    <a:pt x="394" y="853"/>
                  </a:lnTo>
                  <a:lnTo>
                    <a:pt x="382" y="853"/>
                  </a:lnTo>
                  <a:lnTo>
                    <a:pt x="376" y="858"/>
                  </a:lnTo>
                  <a:lnTo>
                    <a:pt x="351" y="855"/>
                  </a:lnTo>
                  <a:lnTo>
                    <a:pt x="325" y="853"/>
                  </a:lnTo>
                  <a:lnTo>
                    <a:pt x="300" y="849"/>
                  </a:lnTo>
                  <a:lnTo>
                    <a:pt x="274" y="846"/>
                  </a:lnTo>
                  <a:lnTo>
                    <a:pt x="249" y="838"/>
                  </a:lnTo>
                  <a:lnTo>
                    <a:pt x="227" y="828"/>
                  </a:lnTo>
                  <a:lnTo>
                    <a:pt x="203" y="815"/>
                  </a:lnTo>
                  <a:lnTo>
                    <a:pt x="185" y="800"/>
                  </a:lnTo>
                  <a:lnTo>
                    <a:pt x="167" y="787"/>
                  </a:lnTo>
                  <a:lnTo>
                    <a:pt x="153" y="777"/>
                  </a:lnTo>
                  <a:lnTo>
                    <a:pt x="138" y="762"/>
                  </a:lnTo>
                  <a:lnTo>
                    <a:pt x="127" y="749"/>
                  </a:lnTo>
                  <a:lnTo>
                    <a:pt x="116" y="733"/>
                  </a:lnTo>
                  <a:lnTo>
                    <a:pt x="105" y="717"/>
                  </a:lnTo>
                  <a:lnTo>
                    <a:pt x="96" y="700"/>
                  </a:lnTo>
                  <a:lnTo>
                    <a:pt x="87" y="686"/>
                  </a:lnTo>
                  <a:lnTo>
                    <a:pt x="71" y="662"/>
                  </a:lnTo>
                  <a:lnTo>
                    <a:pt x="58" y="640"/>
                  </a:lnTo>
                  <a:lnTo>
                    <a:pt x="47" y="617"/>
                  </a:lnTo>
                  <a:lnTo>
                    <a:pt x="38" y="593"/>
                  </a:lnTo>
                  <a:lnTo>
                    <a:pt x="29" y="567"/>
                  </a:lnTo>
                  <a:lnTo>
                    <a:pt x="22" y="544"/>
                  </a:lnTo>
                  <a:lnTo>
                    <a:pt x="14" y="518"/>
                  </a:lnTo>
                  <a:lnTo>
                    <a:pt x="9" y="497"/>
                  </a:lnTo>
                  <a:lnTo>
                    <a:pt x="3" y="464"/>
                  </a:lnTo>
                  <a:lnTo>
                    <a:pt x="2" y="431"/>
                  </a:lnTo>
                  <a:lnTo>
                    <a:pt x="0" y="398"/>
                  </a:lnTo>
                  <a:lnTo>
                    <a:pt x="2" y="366"/>
                  </a:lnTo>
                  <a:lnTo>
                    <a:pt x="2" y="333"/>
                  </a:lnTo>
                  <a:lnTo>
                    <a:pt x="5" y="300"/>
                  </a:lnTo>
                  <a:lnTo>
                    <a:pt x="11" y="267"/>
                  </a:lnTo>
                  <a:lnTo>
                    <a:pt x="22" y="236"/>
                  </a:lnTo>
                  <a:lnTo>
                    <a:pt x="25" y="220"/>
                  </a:lnTo>
                  <a:lnTo>
                    <a:pt x="31" y="207"/>
                  </a:lnTo>
                  <a:lnTo>
                    <a:pt x="38" y="193"/>
                  </a:lnTo>
                  <a:lnTo>
                    <a:pt x="47" y="182"/>
                  </a:lnTo>
                  <a:lnTo>
                    <a:pt x="54" y="169"/>
                  </a:lnTo>
                  <a:lnTo>
                    <a:pt x="63" y="156"/>
                  </a:lnTo>
                  <a:lnTo>
                    <a:pt x="73" y="144"/>
                  </a:lnTo>
                  <a:lnTo>
                    <a:pt x="82" y="131"/>
                  </a:lnTo>
                  <a:close/>
                </a:path>
              </a:pathLst>
            </a:custGeom>
            <a:solidFill>
              <a:srgbClr val="5C5C5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cs-CZ"/>
            </a:p>
          </p:txBody>
        </p:sp>
        <p:sp>
          <p:nvSpPr>
            <p:cNvPr id="48142" name="Freeform 13"/>
            <p:cNvSpPr>
              <a:spLocks/>
            </p:cNvSpPr>
            <p:nvPr/>
          </p:nvSpPr>
          <p:spPr bwMode="auto">
            <a:xfrm>
              <a:off x="3487" y="2752"/>
              <a:ext cx="229" cy="338"/>
            </a:xfrm>
            <a:custGeom>
              <a:avLst/>
              <a:gdLst>
                <a:gd name="T0" fmla="*/ 1 w 458"/>
                <a:gd name="T1" fmla="*/ 0 h 677"/>
                <a:gd name="T2" fmla="*/ 1 w 458"/>
                <a:gd name="T3" fmla="*/ 0 h 677"/>
                <a:gd name="T4" fmla="*/ 1 w 458"/>
                <a:gd name="T5" fmla="*/ 0 h 677"/>
                <a:gd name="T6" fmla="*/ 1 w 458"/>
                <a:gd name="T7" fmla="*/ 0 h 677"/>
                <a:gd name="T8" fmla="*/ 1 w 458"/>
                <a:gd name="T9" fmla="*/ 0 h 677"/>
                <a:gd name="T10" fmla="*/ 1 w 458"/>
                <a:gd name="T11" fmla="*/ 0 h 677"/>
                <a:gd name="T12" fmla="*/ 1 w 458"/>
                <a:gd name="T13" fmla="*/ 0 h 677"/>
                <a:gd name="T14" fmla="*/ 1 w 458"/>
                <a:gd name="T15" fmla="*/ 0 h 677"/>
                <a:gd name="T16" fmla="*/ 1 w 458"/>
                <a:gd name="T17" fmla="*/ 0 h 677"/>
                <a:gd name="T18" fmla="*/ 1 w 458"/>
                <a:gd name="T19" fmla="*/ 0 h 677"/>
                <a:gd name="T20" fmla="*/ 1 w 458"/>
                <a:gd name="T21" fmla="*/ 0 h 677"/>
                <a:gd name="T22" fmla="*/ 1 w 458"/>
                <a:gd name="T23" fmla="*/ 0 h 677"/>
                <a:gd name="T24" fmla="*/ 1 w 458"/>
                <a:gd name="T25" fmla="*/ 0 h 677"/>
                <a:gd name="T26" fmla="*/ 1 w 458"/>
                <a:gd name="T27" fmla="*/ 0 h 677"/>
                <a:gd name="T28" fmla="*/ 1 w 458"/>
                <a:gd name="T29" fmla="*/ 0 h 677"/>
                <a:gd name="T30" fmla="*/ 1 w 458"/>
                <a:gd name="T31" fmla="*/ 0 h 677"/>
                <a:gd name="T32" fmla="*/ 1 w 458"/>
                <a:gd name="T33" fmla="*/ 0 h 677"/>
                <a:gd name="T34" fmla="*/ 1 w 458"/>
                <a:gd name="T35" fmla="*/ 0 h 677"/>
                <a:gd name="T36" fmla="*/ 1 w 458"/>
                <a:gd name="T37" fmla="*/ 0 h 677"/>
                <a:gd name="T38" fmla="*/ 1 w 458"/>
                <a:gd name="T39" fmla="*/ 0 h 677"/>
                <a:gd name="T40" fmla="*/ 1 w 458"/>
                <a:gd name="T41" fmla="*/ 0 h 677"/>
                <a:gd name="T42" fmla="*/ 1 w 458"/>
                <a:gd name="T43" fmla="*/ 0 h 677"/>
                <a:gd name="T44" fmla="*/ 1 w 458"/>
                <a:gd name="T45" fmla="*/ 0 h 677"/>
                <a:gd name="T46" fmla="*/ 1 w 458"/>
                <a:gd name="T47" fmla="*/ 0 h 677"/>
                <a:gd name="T48" fmla="*/ 1 w 458"/>
                <a:gd name="T49" fmla="*/ 0 h 677"/>
                <a:gd name="T50" fmla="*/ 1 w 458"/>
                <a:gd name="T51" fmla="*/ 0 h 677"/>
                <a:gd name="T52" fmla="*/ 1 w 458"/>
                <a:gd name="T53" fmla="*/ 0 h 677"/>
                <a:gd name="T54" fmla="*/ 1 w 458"/>
                <a:gd name="T55" fmla="*/ 0 h 677"/>
                <a:gd name="T56" fmla="*/ 1 w 458"/>
                <a:gd name="T57" fmla="*/ 0 h 677"/>
                <a:gd name="T58" fmla="*/ 1 w 458"/>
                <a:gd name="T59" fmla="*/ 0 h 677"/>
                <a:gd name="T60" fmla="*/ 1 w 458"/>
                <a:gd name="T61" fmla="*/ 0 h 677"/>
                <a:gd name="T62" fmla="*/ 1 w 458"/>
                <a:gd name="T63" fmla="*/ 0 h 677"/>
                <a:gd name="T64" fmla="*/ 0 w 458"/>
                <a:gd name="T65" fmla="*/ 0 h 677"/>
                <a:gd name="T66" fmla="*/ 1 w 458"/>
                <a:gd name="T67" fmla="*/ 0 h 677"/>
                <a:gd name="T68" fmla="*/ 1 w 458"/>
                <a:gd name="T69" fmla="*/ 0 h 677"/>
                <a:gd name="T70" fmla="*/ 1 w 458"/>
                <a:gd name="T71" fmla="*/ 0 h 677"/>
                <a:gd name="T72" fmla="*/ 1 w 458"/>
                <a:gd name="T73" fmla="*/ 0 h 677"/>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458"/>
                <a:gd name="T112" fmla="*/ 0 h 677"/>
                <a:gd name="T113" fmla="*/ 458 w 458"/>
                <a:gd name="T114" fmla="*/ 677 h 677"/>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458" h="677">
                  <a:moveTo>
                    <a:pt x="85" y="51"/>
                  </a:moveTo>
                  <a:lnTo>
                    <a:pt x="100" y="38"/>
                  </a:lnTo>
                  <a:lnTo>
                    <a:pt x="118" y="31"/>
                  </a:lnTo>
                  <a:lnTo>
                    <a:pt x="136" y="24"/>
                  </a:lnTo>
                  <a:lnTo>
                    <a:pt x="155" y="17"/>
                  </a:lnTo>
                  <a:lnTo>
                    <a:pt x="153" y="9"/>
                  </a:lnTo>
                  <a:lnTo>
                    <a:pt x="160" y="7"/>
                  </a:lnTo>
                  <a:lnTo>
                    <a:pt x="167" y="7"/>
                  </a:lnTo>
                  <a:lnTo>
                    <a:pt x="175" y="6"/>
                  </a:lnTo>
                  <a:lnTo>
                    <a:pt x="202" y="0"/>
                  </a:lnTo>
                  <a:lnTo>
                    <a:pt x="229" y="0"/>
                  </a:lnTo>
                  <a:lnTo>
                    <a:pt x="255" y="6"/>
                  </a:lnTo>
                  <a:lnTo>
                    <a:pt x="282" y="17"/>
                  </a:lnTo>
                  <a:lnTo>
                    <a:pt x="305" y="27"/>
                  </a:lnTo>
                  <a:lnTo>
                    <a:pt x="329" y="46"/>
                  </a:lnTo>
                  <a:lnTo>
                    <a:pt x="349" y="64"/>
                  </a:lnTo>
                  <a:lnTo>
                    <a:pt x="369" y="87"/>
                  </a:lnTo>
                  <a:lnTo>
                    <a:pt x="380" y="102"/>
                  </a:lnTo>
                  <a:lnTo>
                    <a:pt x="393" y="117"/>
                  </a:lnTo>
                  <a:lnTo>
                    <a:pt x="402" y="133"/>
                  </a:lnTo>
                  <a:lnTo>
                    <a:pt x="411" y="151"/>
                  </a:lnTo>
                  <a:lnTo>
                    <a:pt x="416" y="167"/>
                  </a:lnTo>
                  <a:lnTo>
                    <a:pt x="424" y="186"/>
                  </a:lnTo>
                  <a:lnTo>
                    <a:pt x="431" y="204"/>
                  </a:lnTo>
                  <a:lnTo>
                    <a:pt x="438" y="226"/>
                  </a:lnTo>
                  <a:lnTo>
                    <a:pt x="445" y="264"/>
                  </a:lnTo>
                  <a:lnTo>
                    <a:pt x="453" y="302"/>
                  </a:lnTo>
                  <a:lnTo>
                    <a:pt x="456" y="342"/>
                  </a:lnTo>
                  <a:lnTo>
                    <a:pt x="458" y="382"/>
                  </a:lnTo>
                  <a:lnTo>
                    <a:pt x="456" y="420"/>
                  </a:lnTo>
                  <a:lnTo>
                    <a:pt x="453" y="460"/>
                  </a:lnTo>
                  <a:lnTo>
                    <a:pt x="447" y="498"/>
                  </a:lnTo>
                  <a:lnTo>
                    <a:pt x="442" y="537"/>
                  </a:lnTo>
                  <a:lnTo>
                    <a:pt x="433" y="555"/>
                  </a:lnTo>
                  <a:lnTo>
                    <a:pt x="424" y="573"/>
                  </a:lnTo>
                  <a:lnTo>
                    <a:pt x="413" y="591"/>
                  </a:lnTo>
                  <a:lnTo>
                    <a:pt x="402" y="611"/>
                  </a:lnTo>
                  <a:lnTo>
                    <a:pt x="387" y="626"/>
                  </a:lnTo>
                  <a:lnTo>
                    <a:pt x="373" y="642"/>
                  </a:lnTo>
                  <a:lnTo>
                    <a:pt x="356" y="655"/>
                  </a:lnTo>
                  <a:lnTo>
                    <a:pt x="340" y="668"/>
                  </a:lnTo>
                  <a:lnTo>
                    <a:pt x="311" y="671"/>
                  </a:lnTo>
                  <a:lnTo>
                    <a:pt x="284" y="677"/>
                  </a:lnTo>
                  <a:lnTo>
                    <a:pt x="255" y="675"/>
                  </a:lnTo>
                  <a:lnTo>
                    <a:pt x="227" y="675"/>
                  </a:lnTo>
                  <a:lnTo>
                    <a:pt x="200" y="668"/>
                  </a:lnTo>
                  <a:lnTo>
                    <a:pt x="173" y="660"/>
                  </a:lnTo>
                  <a:lnTo>
                    <a:pt x="149" y="646"/>
                  </a:lnTo>
                  <a:lnTo>
                    <a:pt x="131" y="629"/>
                  </a:lnTo>
                  <a:lnTo>
                    <a:pt x="116" y="617"/>
                  </a:lnTo>
                  <a:lnTo>
                    <a:pt x="105" y="604"/>
                  </a:lnTo>
                  <a:lnTo>
                    <a:pt x="96" y="589"/>
                  </a:lnTo>
                  <a:lnTo>
                    <a:pt x="87" y="575"/>
                  </a:lnTo>
                  <a:lnTo>
                    <a:pt x="76" y="558"/>
                  </a:lnTo>
                  <a:lnTo>
                    <a:pt x="69" y="544"/>
                  </a:lnTo>
                  <a:lnTo>
                    <a:pt x="58" y="529"/>
                  </a:lnTo>
                  <a:lnTo>
                    <a:pt x="51" y="517"/>
                  </a:lnTo>
                  <a:lnTo>
                    <a:pt x="40" y="493"/>
                  </a:lnTo>
                  <a:lnTo>
                    <a:pt x="33" y="469"/>
                  </a:lnTo>
                  <a:lnTo>
                    <a:pt x="25" y="446"/>
                  </a:lnTo>
                  <a:lnTo>
                    <a:pt x="20" y="424"/>
                  </a:lnTo>
                  <a:lnTo>
                    <a:pt x="15" y="400"/>
                  </a:lnTo>
                  <a:lnTo>
                    <a:pt x="9" y="378"/>
                  </a:lnTo>
                  <a:lnTo>
                    <a:pt x="5" y="355"/>
                  </a:lnTo>
                  <a:lnTo>
                    <a:pt x="2" y="333"/>
                  </a:lnTo>
                  <a:lnTo>
                    <a:pt x="0" y="304"/>
                  </a:lnTo>
                  <a:lnTo>
                    <a:pt x="0" y="275"/>
                  </a:lnTo>
                  <a:lnTo>
                    <a:pt x="4" y="246"/>
                  </a:lnTo>
                  <a:lnTo>
                    <a:pt x="9" y="217"/>
                  </a:lnTo>
                  <a:lnTo>
                    <a:pt x="15" y="187"/>
                  </a:lnTo>
                  <a:lnTo>
                    <a:pt x="25" y="160"/>
                  </a:lnTo>
                  <a:lnTo>
                    <a:pt x="36" y="133"/>
                  </a:lnTo>
                  <a:lnTo>
                    <a:pt x="53" y="109"/>
                  </a:lnTo>
                  <a:lnTo>
                    <a:pt x="85" y="5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cs-CZ"/>
            </a:p>
          </p:txBody>
        </p:sp>
        <p:sp>
          <p:nvSpPr>
            <p:cNvPr id="48143" name="Freeform 14"/>
            <p:cNvSpPr>
              <a:spLocks/>
            </p:cNvSpPr>
            <p:nvPr/>
          </p:nvSpPr>
          <p:spPr bwMode="auto">
            <a:xfrm>
              <a:off x="3495" y="2762"/>
              <a:ext cx="210" cy="317"/>
            </a:xfrm>
            <a:custGeom>
              <a:avLst/>
              <a:gdLst>
                <a:gd name="T0" fmla="*/ 1 w 420"/>
                <a:gd name="T1" fmla="*/ 0 h 635"/>
                <a:gd name="T2" fmla="*/ 1 w 420"/>
                <a:gd name="T3" fmla="*/ 0 h 635"/>
                <a:gd name="T4" fmla="*/ 1 w 420"/>
                <a:gd name="T5" fmla="*/ 0 h 635"/>
                <a:gd name="T6" fmla="*/ 1 w 420"/>
                <a:gd name="T7" fmla="*/ 0 h 635"/>
                <a:gd name="T8" fmla="*/ 1 w 420"/>
                <a:gd name="T9" fmla="*/ 0 h 635"/>
                <a:gd name="T10" fmla="*/ 1 w 420"/>
                <a:gd name="T11" fmla="*/ 0 h 635"/>
                <a:gd name="T12" fmla="*/ 1 w 420"/>
                <a:gd name="T13" fmla="*/ 0 h 635"/>
                <a:gd name="T14" fmla="*/ 1 w 420"/>
                <a:gd name="T15" fmla="*/ 0 h 635"/>
                <a:gd name="T16" fmla="*/ 1 w 420"/>
                <a:gd name="T17" fmla="*/ 0 h 635"/>
                <a:gd name="T18" fmla="*/ 1 w 420"/>
                <a:gd name="T19" fmla="*/ 0 h 635"/>
                <a:gd name="T20" fmla="*/ 1 w 420"/>
                <a:gd name="T21" fmla="*/ 0 h 635"/>
                <a:gd name="T22" fmla="*/ 1 w 420"/>
                <a:gd name="T23" fmla="*/ 0 h 635"/>
                <a:gd name="T24" fmla="*/ 1 w 420"/>
                <a:gd name="T25" fmla="*/ 0 h 635"/>
                <a:gd name="T26" fmla="*/ 1 w 420"/>
                <a:gd name="T27" fmla="*/ 0 h 635"/>
                <a:gd name="T28" fmla="*/ 1 w 420"/>
                <a:gd name="T29" fmla="*/ 0 h 635"/>
                <a:gd name="T30" fmla="*/ 1 w 420"/>
                <a:gd name="T31" fmla="*/ 0 h 635"/>
                <a:gd name="T32" fmla="*/ 1 w 420"/>
                <a:gd name="T33" fmla="*/ 0 h 635"/>
                <a:gd name="T34" fmla="*/ 1 w 420"/>
                <a:gd name="T35" fmla="*/ 0 h 635"/>
                <a:gd name="T36" fmla="*/ 1 w 420"/>
                <a:gd name="T37" fmla="*/ 0 h 635"/>
                <a:gd name="T38" fmla="*/ 1 w 420"/>
                <a:gd name="T39" fmla="*/ 0 h 635"/>
                <a:gd name="T40" fmla="*/ 1 w 420"/>
                <a:gd name="T41" fmla="*/ 0 h 635"/>
                <a:gd name="T42" fmla="*/ 1 w 420"/>
                <a:gd name="T43" fmla="*/ 0 h 635"/>
                <a:gd name="T44" fmla="*/ 1 w 420"/>
                <a:gd name="T45" fmla="*/ 0 h 635"/>
                <a:gd name="T46" fmla="*/ 1 w 420"/>
                <a:gd name="T47" fmla="*/ 0 h 635"/>
                <a:gd name="T48" fmla="*/ 1 w 420"/>
                <a:gd name="T49" fmla="*/ 0 h 635"/>
                <a:gd name="T50" fmla="*/ 1 w 420"/>
                <a:gd name="T51" fmla="*/ 0 h 635"/>
                <a:gd name="T52" fmla="*/ 1 w 420"/>
                <a:gd name="T53" fmla="*/ 0 h 635"/>
                <a:gd name="T54" fmla="*/ 1 w 420"/>
                <a:gd name="T55" fmla="*/ 0 h 635"/>
                <a:gd name="T56" fmla="*/ 1 w 420"/>
                <a:gd name="T57" fmla="*/ 0 h 635"/>
                <a:gd name="T58" fmla="*/ 1 w 420"/>
                <a:gd name="T59" fmla="*/ 0 h 635"/>
                <a:gd name="T60" fmla="*/ 1 w 420"/>
                <a:gd name="T61" fmla="*/ 0 h 635"/>
                <a:gd name="T62" fmla="*/ 1 w 420"/>
                <a:gd name="T63" fmla="*/ 0 h 635"/>
                <a:gd name="T64" fmla="*/ 1 w 420"/>
                <a:gd name="T65" fmla="*/ 0 h 635"/>
                <a:gd name="T66" fmla="*/ 1 w 420"/>
                <a:gd name="T67" fmla="*/ 0 h 635"/>
                <a:gd name="T68" fmla="*/ 1 w 420"/>
                <a:gd name="T69" fmla="*/ 0 h 635"/>
                <a:gd name="T70" fmla="*/ 1 w 420"/>
                <a:gd name="T71" fmla="*/ 0 h 635"/>
                <a:gd name="T72" fmla="*/ 1 w 420"/>
                <a:gd name="T73" fmla="*/ 0 h 635"/>
                <a:gd name="T74" fmla="*/ 1 w 420"/>
                <a:gd name="T75" fmla="*/ 0 h 635"/>
                <a:gd name="T76" fmla="*/ 1 w 420"/>
                <a:gd name="T77" fmla="*/ 0 h 635"/>
                <a:gd name="T78" fmla="*/ 1 w 420"/>
                <a:gd name="T79" fmla="*/ 0 h 635"/>
                <a:gd name="T80" fmla="*/ 1 w 420"/>
                <a:gd name="T81" fmla="*/ 0 h 635"/>
                <a:gd name="T82" fmla="*/ 1 w 420"/>
                <a:gd name="T83" fmla="*/ 0 h 635"/>
                <a:gd name="T84" fmla="*/ 1 w 420"/>
                <a:gd name="T85" fmla="*/ 0 h 635"/>
                <a:gd name="T86" fmla="*/ 1 w 420"/>
                <a:gd name="T87" fmla="*/ 0 h 635"/>
                <a:gd name="T88" fmla="*/ 1 w 420"/>
                <a:gd name="T89" fmla="*/ 0 h 635"/>
                <a:gd name="T90" fmla="*/ 1 w 420"/>
                <a:gd name="T91" fmla="*/ 0 h 635"/>
                <a:gd name="T92" fmla="*/ 1 w 420"/>
                <a:gd name="T93" fmla="*/ 0 h 635"/>
                <a:gd name="T94" fmla="*/ 1 w 420"/>
                <a:gd name="T95" fmla="*/ 0 h 635"/>
                <a:gd name="T96" fmla="*/ 1 w 420"/>
                <a:gd name="T97" fmla="*/ 0 h 635"/>
                <a:gd name="T98" fmla="*/ 1 w 420"/>
                <a:gd name="T99" fmla="*/ 0 h 635"/>
                <a:gd name="T100" fmla="*/ 1 w 420"/>
                <a:gd name="T101" fmla="*/ 0 h 635"/>
                <a:gd name="T102" fmla="*/ 1 w 420"/>
                <a:gd name="T103" fmla="*/ 0 h 635"/>
                <a:gd name="T104" fmla="*/ 1 w 420"/>
                <a:gd name="T105" fmla="*/ 0 h 635"/>
                <a:gd name="T106" fmla="*/ 1 w 420"/>
                <a:gd name="T107" fmla="*/ 0 h 635"/>
                <a:gd name="T108" fmla="*/ 1 w 420"/>
                <a:gd name="T109" fmla="*/ 0 h 635"/>
                <a:gd name="T110" fmla="*/ 1 w 420"/>
                <a:gd name="T111" fmla="*/ 0 h 635"/>
                <a:gd name="T112" fmla="*/ 1 w 420"/>
                <a:gd name="T113" fmla="*/ 0 h 635"/>
                <a:gd name="T114" fmla="*/ 1 w 420"/>
                <a:gd name="T115" fmla="*/ 0 h 635"/>
                <a:gd name="T116" fmla="*/ 1 w 420"/>
                <a:gd name="T117" fmla="*/ 0 h 635"/>
                <a:gd name="T118" fmla="*/ 1 w 420"/>
                <a:gd name="T119" fmla="*/ 0 h 635"/>
                <a:gd name="T120" fmla="*/ 0 w 420"/>
                <a:gd name="T121" fmla="*/ 0 h 635"/>
                <a:gd name="T122" fmla="*/ 1 w 420"/>
                <a:gd name="T123" fmla="*/ 0 h 635"/>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420"/>
                <a:gd name="T187" fmla="*/ 0 h 635"/>
                <a:gd name="T188" fmla="*/ 420 w 420"/>
                <a:gd name="T189" fmla="*/ 635 h 635"/>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420" h="635">
                  <a:moveTo>
                    <a:pt x="37" y="122"/>
                  </a:moveTo>
                  <a:lnTo>
                    <a:pt x="44" y="102"/>
                  </a:lnTo>
                  <a:lnTo>
                    <a:pt x="55" y="84"/>
                  </a:lnTo>
                  <a:lnTo>
                    <a:pt x="64" y="66"/>
                  </a:lnTo>
                  <a:lnTo>
                    <a:pt x="79" y="51"/>
                  </a:lnTo>
                  <a:lnTo>
                    <a:pt x="91" y="35"/>
                  </a:lnTo>
                  <a:lnTo>
                    <a:pt x="109" y="24"/>
                  </a:lnTo>
                  <a:lnTo>
                    <a:pt x="128" y="13"/>
                  </a:lnTo>
                  <a:lnTo>
                    <a:pt x="149" y="9"/>
                  </a:lnTo>
                  <a:lnTo>
                    <a:pt x="171" y="2"/>
                  </a:lnTo>
                  <a:lnTo>
                    <a:pt x="197" y="0"/>
                  </a:lnTo>
                  <a:lnTo>
                    <a:pt x="219" y="2"/>
                  </a:lnTo>
                  <a:lnTo>
                    <a:pt x="244" y="9"/>
                  </a:lnTo>
                  <a:lnTo>
                    <a:pt x="264" y="17"/>
                  </a:lnTo>
                  <a:lnTo>
                    <a:pt x="286" y="27"/>
                  </a:lnTo>
                  <a:lnTo>
                    <a:pt x="306" y="40"/>
                  </a:lnTo>
                  <a:lnTo>
                    <a:pt x="324" y="57"/>
                  </a:lnTo>
                  <a:lnTo>
                    <a:pt x="335" y="73"/>
                  </a:lnTo>
                  <a:lnTo>
                    <a:pt x="348" y="89"/>
                  </a:lnTo>
                  <a:lnTo>
                    <a:pt x="359" y="106"/>
                  </a:lnTo>
                  <a:lnTo>
                    <a:pt x="373" y="126"/>
                  </a:lnTo>
                  <a:lnTo>
                    <a:pt x="382" y="142"/>
                  </a:lnTo>
                  <a:lnTo>
                    <a:pt x="391" y="162"/>
                  </a:lnTo>
                  <a:lnTo>
                    <a:pt x="399" y="182"/>
                  </a:lnTo>
                  <a:lnTo>
                    <a:pt x="406" y="206"/>
                  </a:lnTo>
                  <a:lnTo>
                    <a:pt x="389" y="213"/>
                  </a:lnTo>
                  <a:lnTo>
                    <a:pt x="379" y="226"/>
                  </a:lnTo>
                  <a:lnTo>
                    <a:pt x="366" y="235"/>
                  </a:lnTo>
                  <a:lnTo>
                    <a:pt x="353" y="242"/>
                  </a:lnTo>
                  <a:lnTo>
                    <a:pt x="333" y="258"/>
                  </a:lnTo>
                  <a:lnTo>
                    <a:pt x="317" y="246"/>
                  </a:lnTo>
                  <a:lnTo>
                    <a:pt x="306" y="233"/>
                  </a:lnTo>
                  <a:lnTo>
                    <a:pt x="291" y="218"/>
                  </a:lnTo>
                  <a:lnTo>
                    <a:pt x="279" y="211"/>
                  </a:lnTo>
                  <a:lnTo>
                    <a:pt x="280" y="202"/>
                  </a:lnTo>
                  <a:lnTo>
                    <a:pt x="288" y="191"/>
                  </a:lnTo>
                  <a:lnTo>
                    <a:pt x="297" y="180"/>
                  </a:lnTo>
                  <a:lnTo>
                    <a:pt x="304" y="171"/>
                  </a:lnTo>
                  <a:lnTo>
                    <a:pt x="315" y="162"/>
                  </a:lnTo>
                  <a:lnTo>
                    <a:pt x="333" y="144"/>
                  </a:lnTo>
                  <a:lnTo>
                    <a:pt x="353" y="131"/>
                  </a:lnTo>
                  <a:lnTo>
                    <a:pt x="355" y="120"/>
                  </a:lnTo>
                  <a:lnTo>
                    <a:pt x="362" y="115"/>
                  </a:lnTo>
                  <a:lnTo>
                    <a:pt x="351" y="104"/>
                  </a:lnTo>
                  <a:lnTo>
                    <a:pt x="342" y="95"/>
                  </a:lnTo>
                  <a:lnTo>
                    <a:pt x="333" y="86"/>
                  </a:lnTo>
                  <a:lnTo>
                    <a:pt x="324" y="78"/>
                  </a:lnTo>
                  <a:lnTo>
                    <a:pt x="313" y="71"/>
                  </a:lnTo>
                  <a:lnTo>
                    <a:pt x="302" y="66"/>
                  </a:lnTo>
                  <a:lnTo>
                    <a:pt x="291" y="60"/>
                  </a:lnTo>
                  <a:lnTo>
                    <a:pt x="280" y="60"/>
                  </a:lnTo>
                  <a:lnTo>
                    <a:pt x="275" y="51"/>
                  </a:lnTo>
                  <a:lnTo>
                    <a:pt x="269" y="51"/>
                  </a:lnTo>
                  <a:lnTo>
                    <a:pt x="262" y="53"/>
                  </a:lnTo>
                  <a:lnTo>
                    <a:pt x="260" y="64"/>
                  </a:lnTo>
                  <a:lnTo>
                    <a:pt x="260" y="126"/>
                  </a:lnTo>
                  <a:lnTo>
                    <a:pt x="259" y="133"/>
                  </a:lnTo>
                  <a:lnTo>
                    <a:pt x="259" y="144"/>
                  </a:lnTo>
                  <a:lnTo>
                    <a:pt x="259" y="153"/>
                  </a:lnTo>
                  <a:lnTo>
                    <a:pt x="260" y="164"/>
                  </a:lnTo>
                  <a:lnTo>
                    <a:pt x="259" y="175"/>
                  </a:lnTo>
                  <a:lnTo>
                    <a:pt x="257" y="191"/>
                  </a:lnTo>
                  <a:lnTo>
                    <a:pt x="253" y="197"/>
                  </a:lnTo>
                  <a:lnTo>
                    <a:pt x="249" y="204"/>
                  </a:lnTo>
                  <a:lnTo>
                    <a:pt x="240" y="206"/>
                  </a:lnTo>
                  <a:lnTo>
                    <a:pt x="231" y="206"/>
                  </a:lnTo>
                  <a:lnTo>
                    <a:pt x="222" y="211"/>
                  </a:lnTo>
                  <a:lnTo>
                    <a:pt x="213" y="217"/>
                  </a:lnTo>
                  <a:lnTo>
                    <a:pt x="204" y="224"/>
                  </a:lnTo>
                  <a:lnTo>
                    <a:pt x="199" y="235"/>
                  </a:lnTo>
                  <a:lnTo>
                    <a:pt x="193" y="215"/>
                  </a:lnTo>
                  <a:lnTo>
                    <a:pt x="189" y="197"/>
                  </a:lnTo>
                  <a:lnTo>
                    <a:pt x="184" y="177"/>
                  </a:lnTo>
                  <a:lnTo>
                    <a:pt x="180" y="157"/>
                  </a:lnTo>
                  <a:lnTo>
                    <a:pt x="177" y="135"/>
                  </a:lnTo>
                  <a:lnTo>
                    <a:pt x="177" y="113"/>
                  </a:lnTo>
                  <a:lnTo>
                    <a:pt x="177" y="93"/>
                  </a:lnTo>
                  <a:lnTo>
                    <a:pt x="180" y="75"/>
                  </a:lnTo>
                  <a:lnTo>
                    <a:pt x="175" y="67"/>
                  </a:lnTo>
                  <a:lnTo>
                    <a:pt x="175" y="58"/>
                  </a:lnTo>
                  <a:lnTo>
                    <a:pt x="171" y="51"/>
                  </a:lnTo>
                  <a:lnTo>
                    <a:pt x="166" y="49"/>
                  </a:lnTo>
                  <a:lnTo>
                    <a:pt x="159" y="49"/>
                  </a:lnTo>
                  <a:lnTo>
                    <a:pt x="153" y="55"/>
                  </a:lnTo>
                  <a:lnTo>
                    <a:pt x="149" y="69"/>
                  </a:lnTo>
                  <a:lnTo>
                    <a:pt x="142" y="82"/>
                  </a:lnTo>
                  <a:lnTo>
                    <a:pt x="129" y="95"/>
                  </a:lnTo>
                  <a:lnTo>
                    <a:pt x="120" y="107"/>
                  </a:lnTo>
                  <a:lnTo>
                    <a:pt x="106" y="117"/>
                  </a:lnTo>
                  <a:lnTo>
                    <a:pt x="97" y="129"/>
                  </a:lnTo>
                  <a:lnTo>
                    <a:pt x="88" y="142"/>
                  </a:lnTo>
                  <a:lnTo>
                    <a:pt x="82" y="158"/>
                  </a:lnTo>
                  <a:lnTo>
                    <a:pt x="77" y="173"/>
                  </a:lnTo>
                  <a:lnTo>
                    <a:pt x="77" y="189"/>
                  </a:lnTo>
                  <a:lnTo>
                    <a:pt x="75" y="206"/>
                  </a:lnTo>
                  <a:lnTo>
                    <a:pt x="79" y="222"/>
                  </a:lnTo>
                  <a:lnTo>
                    <a:pt x="89" y="231"/>
                  </a:lnTo>
                  <a:lnTo>
                    <a:pt x="102" y="242"/>
                  </a:lnTo>
                  <a:lnTo>
                    <a:pt x="115" y="249"/>
                  </a:lnTo>
                  <a:lnTo>
                    <a:pt x="129" y="258"/>
                  </a:lnTo>
                  <a:lnTo>
                    <a:pt x="142" y="264"/>
                  </a:lnTo>
                  <a:lnTo>
                    <a:pt x="157" y="271"/>
                  </a:lnTo>
                  <a:lnTo>
                    <a:pt x="169" y="277"/>
                  </a:lnTo>
                  <a:lnTo>
                    <a:pt x="186" y="284"/>
                  </a:lnTo>
                  <a:lnTo>
                    <a:pt x="184" y="300"/>
                  </a:lnTo>
                  <a:lnTo>
                    <a:pt x="186" y="318"/>
                  </a:lnTo>
                  <a:lnTo>
                    <a:pt x="188" y="337"/>
                  </a:lnTo>
                  <a:lnTo>
                    <a:pt x="195" y="355"/>
                  </a:lnTo>
                  <a:lnTo>
                    <a:pt x="182" y="351"/>
                  </a:lnTo>
                  <a:lnTo>
                    <a:pt x="171" y="349"/>
                  </a:lnTo>
                  <a:lnTo>
                    <a:pt x="160" y="348"/>
                  </a:lnTo>
                  <a:lnTo>
                    <a:pt x="149" y="346"/>
                  </a:lnTo>
                  <a:lnTo>
                    <a:pt x="139" y="342"/>
                  </a:lnTo>
                  <a:lnTo>
                    <a:pt x="128" y="338"/>
                  </a:lnTo>
                  <a:lnTo>
                    <a:pt x="117" y="331"/>
                  </a:lnTo>
                  <a:lnTo>
                    <a:pt x="109" y="326"/>
                  </a:lnTo>
                  <a:lnTo>
                    <a:pt x="100" y="324"/>
                  </a:lnTo>
                  <a:lnTo>
                    <a:pt x="95" y="327"/>
                  </a:lnTo>
                  <a:lnTo>
                    <a:pt x="86" y="337"/>
                  </a:lnTo>
                  <a:lnTo>
                    <a:pt x="79" y="348"/>
                  </a:lnTo>
                  <a:lnTo>
                    <a:pt x="75" y="358"/>
                  </a:lnTo>
                  <a:lnTo>
                    <a:pt x="75" y="371"/>
                  </a:lnTo>
                  <a:lnTo>
                    <a:pt x="75" y="382"/>
                  </a:lnTo>
                  <a:lnTo>
                    <a:pt x="77" y="395"/>
                  </a:lnTo>
                  <a:lnTo>
                    <a:pt x="79" y="406"/>
                  </a:lnTo>
                  <a:lnTo>
                    <a:pt x="84" y="418"/>
                  </a:lnTo>
                  <a:lnTo>
                    <a:pt x="89" y="429"/>
                  </a:lnTo>
                  <a:lnTo>
                    <a:pt x="97" y="442"/>
                  </a:lnTo>
                  <a:lnTo>
                    <a:pt x="100" y="451"/>
                  </a:lnTo>
                  <a:lnTo>
                    <a:pt x="109" y="462"/>
                  </a:lnTo>
                  <a:lnTo>
                    <a:pt x="119" y="471"/>
                  </a:lnTo>
                  <a:lnTo>
                    <a:pt x="128" y="482"/>
                  </a:lnTo>
                  <a:lnTo>
                    <a:pt x="137" y="482"/>
                  </a:lnTo>
                  <a:lnTo>
                    <a:pt x="146" y="484"/>
                  </a:lnTo>
                  <a:lnTo>
                    <a:pt x="153" y="480"/>
                  </a:lnTo>
                  <a:lnTo>
                    <a:pt x="159" y="473"/>
                  </a:lnTo>
                  <a:lnTo>
                    <a:pt x="162" y="458"/>
                  </a:lnTo>
                  <a:lnTo>
                    <a:pt x="171" y="448"/>
                  </a:lnTo>
                  <a:lnTo>
                    <a:pt x="184" y="437"/>
                  </a:lnTo>
                  <a:lnTo>
                    <a:pt x="195" y="428"/>
                  </a:lnTo>
                  <a:lnTo>
                    <a:pt x="209" y="413"/>
                  </a:lnTo>
                  <a:lnTo>
                    <a:pt x="224" y="397"/>
                  </a:lnTo>
                  <a:lnTo>
                    <a:pt x="231" y="400"/>
                  </a:lnTo>
                  <a:lnTo>
                    <a:pt x="242" y="406"/>
                  </a:lnTo>
                  <a:lnTo>
                    <a:pt x="251" y="408"/>
                  </a:lnTo>
                  <a:lnTo>
                    <a:pt x="264" y="411"/>
                  </a:lnTo>
                  <a:lnTo>
                    <a:pt x="251" y="428"/>
                  </a:lnTo>
                  <a:lnTo>
                    <a:pt x="240" y="444"/>
                  </a:lnTo>
                  <a:lnTo>
                    <a:pt x="229" y="458"/>
                  </a:lnTo>
                  <a:lnTo>
                    <a:pt x="219" y="475"/>
                  </a:lnTo>
                  <a:lnTo>
                    <a:pt x="206" y="489"/>
                  </a:lnTo>
                  <a:lnTo>
                    <a:pt x="193" y="506"/>
                  </a:lnTo>
                  <a:lnTo>
                    <a:pt x="182" y="522"/>
                  </a:lnTo>
                  <a:lnTo>
                    <a:pt x="173" y="538"/>
                  </a:lnTo>
                  <a:lnTo>
                    <a:pt x="179" y="548"/>
                  </a:lnTo>
                  <a:lnTo>
                    <a:pt x="188" y="557"/>
                  </a:lnTo>
                  <a:lnTo>
                    <a:pt x="199" y="564"/>
                  </a:lnTo>
                  <a:lnTo>
                    <a:pt x="209" y="573"/>
                  </a:lnTo>
                  <a:lnTo>
                    <a:pt x="220" y="578"/>
                  </a:lnTo>
                  <a:lnTo>
                    <a:pt x="231" y="584"/>
                  </a:lnTo>
                  <a:lnTo>
                    <a:pt x="244" y="588"/>
                  </a:lnTo>
                  <a:lnTo>
                    <a:pt x="260" y="589"/>
                  </a:lnTo>
                  <a:lnTo>
                    <a:pt x="271" y="588"/>
                  </a:lnTo>
                  <a:lnTo>
                    <a:pt x="284" y="586"/>
                  </a:lnTo>
                  <a:lnTo>
                    <a:pt x="295" y="582"/>
                  </a:lnTo>
                  <a:lnTo>
                    <a:pt x="308" y="580"/>
                  </a:lnTo>
                  <a:lnTo>
                    <a:pt x="317" y="575"/>
                  </a:lnTo>
                  <a:lnTo>
                    <a:pt x="328" y="569"/>
                  </a:lnTo>
                  <a:lnTo>
                    <a:pt x="339" y="562"/>
                  </a:lnTo>
                  <a:lnTo>
                    <a:pt x="349" y="557"/>
                  </a:lnTo>
                  <a:lnTo>
                    <a:pt x="357" y="544"/>
                  </a:lnTo>
                  <a:lnTo>
                    <a:pt x="362" y="531"/>
                  </a:lnTo>
                  <a:lnTo>
                    <a:pt x="366" y="518"/>
                  </a:lnTo>
                  <a:lnTo>
                    <a:pt x="369" y="508"/>
                  </a:lnTo>
                  <a:lnTo>
                    <a:pt x="368" y="508"/>
                  </a:lnTo>
                  <a:lnTo>
                    <a:pt x="375" y="500"/>
                  </a:lnTo>
                  <a:lnTo>
                    <a:pt x="368" y="493"/>
                  </a:lnTo>
                  <a:lnTo>
                    <a:pt x="360" y="491"/>
                  </a:lnTo>
                  <a:lnTo>
                    <a:pt x="349" y="478"/>
                  </a:lnTo>
                  <a:lnTo>
                    <a:pt x="340" y="466"/>
                  </a:lnTo>
                  <a:lnTo>
                    <a:pt x="331" y="453"/>
                  </a:lnTo>
                  <a:lnTo>
                    <a:pt x="322" y="442"/>
                  </a:lnTo>
                  <a:lnTo>
                    <a:pt x="313" y="429"/>
                  </a:lnTo>
                  <a:lnTo>
                    <a:pt x="306" y="418"/>
                  </a:lnTo>
                  <a:lnTo>
                    <a:pt x="300" y="408"/>
                  </a:lnTo>
                  <a:lnTo>
                    <a:pt x="297" y="397"/>
                  </a:lnTo>
                  <a:lnTo>
                    <a:pt x="309" y="377"/>
                  </a:lnTo>
                  <a:lnTo>
                    <a:pt x="322" y="358"/>
                  </a:lnTo>
                  <a:lnTo>
                    <a:pt x="326" y="348"/>
                  </a:lnTo>
                  <a:lnTo>
                    <a:pt x="329" y="337"/>
                  </a:lnTo>
                  <a:lnTo>
                    <a:pt x="331" y="326"/>
                  </a:lnTo>
                  <a:lnTo>
                    <a:pt x="333" y="317"/>
                  </a:lnTo>
                  <a:lnTo>
                    <a:pt x="342" y="320"/>
                  </a:lnTo>
                  <a:lnTo>
                    <a:pt x="349" y="331"/>
                  </a:lnTo>
                  <a:lnTo>
                    <a:pt x="360" y="342"/>
                  </a:lnTo>
                  <a:lnTo>
                    <a:pt x="369" y="351"/>
                  </a:lnTo>
                  <a:lnTo>
                    <a:pt x="380" y="360"/>
                  </a:lnTo>
                  <a:lnTo>
                    <a:pt x="388" y="369"/>
                  </a:lnTo>
                  <a:lnTo>
                    <a:pt x="397" y="378"/>
                  </a:lnTo>
                  <a:lnTo>
                    <a:pt x="402" y="389"/>
                  </a:lnTo>
                  <a:lnTo>
                    <a:pt x="409" y="402"/>
                  </a:lnTo>
                  <a:lnTo>
                    <a:pt x="413" y="408"/>
                  </a:lnTo>
                  <a:lnTo>
                    <a:pt x="417" y="418"/>
                  </a:lnTo>
                  <a:lnTo>
                    <a:pt x="419" y="429"/>
                  </a:lnTo>
                  <a:lnTo>
                    <a:pt x="420" y="440"/>
                  </a:lnTo>
                  <a:lnTo>
                    <a:pt x="419" y="458"/>
                  </a:lnTo>
                  <a:lnTo>
                    <a:pt x="417" y="477"/>
                  </a:lnTo>
                  <a:lnTo>
                    <a:pt x="411" y="493"/>
                  </a:lnTo>
                  <a:lnTo>
                    <a:pt x="408" y="511"/>
                  </a:lnTo>
                  <a:lnTo>
                    <a:pt x="400" y="528"/>
                  </a:lnTo>
                  <a:lnTo>
                    <a:pt x="393" y="544"/>
                  </a:lnTo>
                  <a:lnTo>
                    <a:pt x="384" y="560"/>
                  </a:lnTo>
                  <a:lnTo>
                    <a:pt x="375" y="577"/>
                  </a:lnTo>
                  <a:lnTo>
                    <a:pt x="359" y="597"/>
                  </a:lnTo>
                  <a:lnTo>
                    <a:pt x="342" y="611"/>
                  </a:lnTo>
                  <a:lnTo>
                    <a:pt x="320" y="622"/>
                  </a:lnTo>
                  <a:lnTo>
                    <a:pt x="299" y="631"/>
                  </a:lnTo>
                  <a:lnTo>
                    <a:pt x="273" y="633"/>
                  </a:lnTo>
                  <a:lnTo>
                    <a:pt x="249" y="635"/>
                  </a:lnTo>
                  <a:lnTo>
                    <a:pt x="224" y="635"/>
                  </a:lnTo>
                  <a:lnTo>
                    <a:pt x="202" y="635"/>
                  </a:lnTo>
                  <a:lnTo>
                    <a:pt x="188" y="631"/>
                  </a:lnTo>
                  <a:lnTo>
                    <a:pt x="175" y="628"/>
                  </a:lnTo>
                  <a:lnTo>
                    <a:pt x="159" y="622"/>
                  </a:lnTo>
                  <a:lnTo>
                    <a:pt x="148" y="617"/>
                  </a:lnTo>
                  <a:lnTo>
                    <a:pt x="137" y="606"/>
                  </a:lnTo>
                  <a:lnTo>
                    <a:pt x="128" y="597"/>
                  </a:lnTo>
                  <a:lnTo>
                    <a:pt x="119" y="588"/>
                  </a:lnTo>
                  <a:lnTo>
                    <a:pt x="109" y="580"/>
                  </a:lnTo>
                  <a:lnTo>
                    <a:pt x="99" y="571"/>
                  </a:lnTo>
                  <a:lnTo>
                    <a:pt x="93" y="562"/>
                  </a:lnTo>
                  <a:lnTo>
                    <a:pt x="86" y="551"/>
                  </a:lnTo>
                  <a:lnTo>
                    <a:pt x="82" y="540"/>
                  </a:lnTo>
                  <a:lnTo>
                    <a:pt x="68" y="522"/>
                  </a:lnTo>
                  <a:lnTo>
                    <a:pt x="59" y="506"/>
                  </a:lnTo>
                  <a:lnTo>
                    <a:pt x="48" y="488"/>
                  </a:lnTo>
                  <a:lnTo>
                    <a:pt x="42" y="469"/>
                  </a:lnTo>
                  <a:lnTo>
                    <a:pt x="35" y="448"/>
                  </a:lnTo>
                  <a:lnTo>
                    <a:pt x="29" y="428"/>
                  </a:lnTo>
                  <a:lnTo>
                    <a:pt x="26" y="408"/>
                  </a:lnTo>
                  <a:lnTo>
                    <a:pt x="22" y="388"/>
                  </a:lnTo>
                  <a:lnTo>
                    <a:pt x="11" y="357"/>
                  </a:lnTo>
                  <a:lnTo>
                    <a:pt x="6" y="326"/>
                  </a:lnTo>
                  <a:lnTo>
                    <a:pt x="0" y="295"/>
                  </a:lnTo>
                  <a:lnTo>
                    <a:pt x="2" y="264"/>
                  </a:lnTo>
                  <a:lnTo>
                    <a:pt x="2" y="233"/>
                  </a:lnTo>
                  <a:lnTo>
                    <a:pt x="8" y="202"/>
                  </a:lnTo>
                  <a:lnTo>
                    <a:pt x="15" y="171"/>
                  </a:lnTo>
                  <a:lnTo>
                    <a:pt x="26" y="142"/>
                  </a:lnTo>
                  <a:lnTo>
                    <a:pt x="37" y="122"/>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cs-CZ"/>
            </a:p>
          </p:txBody>
        </p:sp>
        <p:sp>
          <p:nvSpPr>
            <p:cNvPr id="48144" name="Freeform 15"/>
            <p:cNvSpPr>
              <a:spLocks/>
            </p:cNvSpPr>
            <p:nvPr/>
          </p:nvSpPr>
          <p:spPr bwMode="auto">
            <a:xfrm>
              <a:off x="3542" y="2938"/>
              <a:ext cx="61" cy="53"/>
            </a:xfrm>
            <a:custGeom>
              <a:avLst/>
              <a:gdLst>
                <a:gd name="T0" fmla="*/ 0 w 124"/>
                <a:gd name="T1" fmla="*/ 0 h 107"/>
                <a:gd name="T2" fmla="*/ 0 w 124"/>
                <a:gd name="T3" fmla="*/ 0 h 107"/>
                <a:gd name="T4" fmla="*/ 0 w 124"/>
                <a:gd name="T5" fmla="*/ 0 h 107"/>
                <a:gd name="T6" fmla="*/ 0 w 124"/>
                <a:gd name="T7" fmla="*/ 0 h 107"/>
                <a:gd name="T8" fmla="*/ 0 w 124"/>
                <a:gd name="T9" fmla="*/ 0 h 107"/>
                <a:gd name="T10" fmla="*/ 0 w 124"/>
                <a:gd name="T11" fmla="*/ 0 h 107"/>
                <a:gd name="T12" fmla="*/ 0 w 124"/>
                <a:gd name="T13" fmla="*/ 0 h 107"/>
                <a:gd name="T14" fmla="*/ 0 w 124"/>
                <a:gd name="T15" fmla="*/ 0 h 107"/>
                <a:gd name="T16" fmla="*/ 0 w 124"/>
                <a:gd name="T17" fmla="*/ 0 h 107"/>
                <a:gd name="T18" fmla="*/ 0 w 124"/>
                <a:gd name="T19" fmla="*/ 0 h 107"/>
                <a:gd name="T20" fmla="*/ 0 w 124"/>
                <a:gd name="T21" fmla="*/ 0 h 107"/>
                <a:gd name="T22" fmla="*/ 0 w 124"/>
                <a:gd name="T23" fmla="*/ 0 h 107"/>
                <a:gd name="T24" fmla="*/ 0 w 124"/>
                <a:gd name="T25" fmla="*/ 0 h 107"/>
                <a:gd name="T26" fmla="*/ 0 w 124"/>
                <a:gd name="T27" fmla="*/ 0 h 107"/>
                <a:gd name="T28" fmla="*/ 0 w 124"/>
                <a:gd name="T29" fmla="*/ 0 h 107"/>
                <a:gd name="T30" fmla="*/ 0 w 124"/>
                <a:gd name="T31" fmla="*/ 0 h 107"/>
                <a:gd name="T32" fmla="*/ 0 w 124"/>
                <a:gd name="T33" fmla="*/ 0 h 107"/>
                <a:gd name="T34" fmla="*/ 0 w 124"/>
                <a:gd name="T35" fmla="*/ 0 h 107"/>
                <a:gd name="T36" fmla="*/ 0 w 124"/>
                <a:gd name="T37" fmla="*/ 0 h 107"/>
                <a:gd name="T38" fmla="*/ 0 w 124"/>
                <a:gd name="T39" fmla="*/ 0 h 107"/>
                <a:gd name="T40" fmla="*/ 0 w 124"/>
                <a:gd name="T41" fmla="*/ 0 h 107"/>
                <a:gd name="T42" fmla="*/ 0 w 124"/>
                <a:gd name="T43" fmla="*/ 0 h 107"/>
                <a:gd name="T44" fmla="*/ 0 w 124"/>
                <a:gd name="T45" fmla="*/ 0 h 107"/>
                <a:gd name="T46" fmla="*/ 0 w 124"/>
                <a:gd name="T47" fmla="*/ 0 h 107"/>
                <a:gd name="T48" fmla="*/ 0 w 124"/>
                <a:gd name="T49" fmla="*/ 0 h 107"/>
                <a:gd name="T50" fmla="*/ 0 w 124"/>
                <a:gd name="T51" fmla="*/ 0 h 107"/>
                <a:gd name="T52" fmla="*/ 0 w 124"/>
                <a:gd name="T53" fmla="*/ 0 h 107"/>
                <a:gd name="T54" fmla="*/ 0 w 124"/>
                <a:gd name="T55" fmla="*/ 0 h 107"/>
                <a:gd name="T56" fmla="*/ 0 w 124"/>
                <a:gd name="T57" fmla="*/ 0 h 107"/>
                <a:gd name="T58" fmla="*/ 0 w 124"/>
                <a:gd name="T59" fmla="*/ 0 h 107"/>
                <a:gd name="T60" fmla="*/ 0 w 124"/>
                <a:gd name="T61" fmla="*/ 0 h 107"/>
                <a:gd name="T62" fmla="*/ 0 w 124"/>
                <a:gd name="T63" fmla="*/ 0 h 107"/>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24"/>
                <a:gd name="T97" fmla="*/ 0 h 107"/>
                <a:gd name="T98" fmla="*/ 124 w 124"/>
                <a:gd name="T99" fmla="*/ 107 h 107"/>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24" h="107">
                  <a:moveTo>
                    <a:pt x="7" y="4"/>
                  </a:moveTo>
                  <a:lnTo>
                    <a:pt x="6" y="2"/>
                  </a:lnTo>
                  <a:lnTo>
                    <a:pt x="7" y="0"/>
                  </a:lnTo>
                  <a:lnTo>
                    <a:pt x="16" y="7"/>
                  </a:lnTo>
                  <a:lnTo>
                    <a:pt x="27" y="9"/>
                  </a:lnTo>
                  <a:lnTo>
                    <a:pt x="38" y="11"/>
                  </a:lnTo>
                  <a:lnTo>
                    <a:pt x="49" y="11"/>
                  </a:lnTo>
                  <a:lnTo>
                    <a:pt x="60" y="15"/>
                  </a:lnTo>
                  <a:lnTo>
                    <a:pt x="71" y="15"/>
                  </a:lnTo>
                  <a:lnTo>
                    <a:pt x="82" y="18"/>
                  </a:lnTo>
                  <a:lnTo>
                    <a:pt x="93" y="22"/>
                  </a:lnTo>
                  <a:lnTo>
                    <a:pt x="104" y="27"/>
                  </a:lnTo>
                  <a:lnTo>
                    <a:pt x="106" y="24"/>
                  </a:lnTo>
                  <a:lnTo>
                    <a:pt x="107" y="22"/>
                  </a:lnTo>
                  <a:lnTo>
                    <a:pt x="115" y="27"/>
                  </a:lnTo>
                  <a:lnTo>
                    <a:pt x="124" y="37"/>
                  </a:lnTo>
                  <a:lnTo>
                    <a:pt x="109" y="40"/>
                  </a:lnTo>
                  <a:lnTo>
                    <a:pt x="98" y="49"/>
                  </a:lnTo>
                  <a:lnTo>
                    <a:pt x="87" y="58"/>
                  </a:lnTo>
                  <a:lnTo>
                    <a:pt x="78" y="69"/>
                  </a:lnTo>
                  <a:lnTo>
                    <a:pt x="67" y="78"/>
                  </a:lnTo>
                  <a:lnTo>
                    <a:pt x="58" y="89"/>
                  </a:lnTo>
                  <a:lnTo>
                    <a:pt x="47" y="98"/>
                  </a:lnTo>
                  <a:lnTo>
                    <a:pt x="36" y="107"/>
                  </a:lnTo>
                  <a:lnTo>
                    <a:pt x="26" y="95"/>
                  </a:lnTo>
                  <a:lnTo>
                    <a:pt x="18" y="84"/>
                  </a:lnTo>
                  <a:lnTo>
                    <a:pt x="11" y="71"/>
                  </a:lnTo>
                  <a:lnTo>
                    <a:pt x="6" y="58"/>
                  </a:lnTo>
                  <a:lnTo>
                    <a:pt x="0" y="44"/>
                  </a:lnTo>
                  <a:lnTo>
                    <a:pt x="0" y="31"/>
                  </a:lnTo>
                  <a:lnTo>
                    <a:pt x="0" y="17"/>
                  </a:lnTo>
                  <a:lnTo>
                    <a:pt x="7"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cs-CZ"/>
            </a:p>
          </p:txBody>
        </p:sp>
        <p:sp>
          <p:nvSpPr>
            <p:cNvPr id="48145" name="Freeform 16"/>
            <p:cNvSpPr>
              <a:spLocks/>
            </p:cNvSpPr>
            <p:nvPr/>
          </p:nvSpPr>
          <p:spPr bwMode="auto">
            <a:xfrm>
              <a:off x="3542" y="2812"/>
              <a:ext cx="39" cy="79"/>
            </a:xfrm>
            <a:custGeom>
              <a:avLst/>
              <a:gdLst>
                <a:gd name="T0" fmla="*/ 1 w 76"/>
                <a:gd name="T1" fmla="*/ 0 h 158"/>
                <a:gd name="T2" fmla="*/ 1 w 76"/>
                <a:gd name="T3" fmla="*/ 1 h 158"/>
                <a:gd name="T4" fmla="*/ 1 w 76"/>
                <a:gd name="T5" fmla="*/ 1 h 158"/>
                <a:gd name="T6" fmla="*/ 1 w 76"/>
                <a:gd name="T7" fmla="*/ 1 h 158"/>
                <a:gd name="T8" fmla="*/ 1 w 76"/>
                <a:gd name="T9" fmla="*/ 1 h 158"/>
                <a:gd name="T10" fmla="*/ 1 w 76"/>
                <a:gd name="T11" fmla="*/ 1 h 158"/>
                <a:gd name="T12" fmla="*/ 1 w 76"/>
                <a:gd name="T13" fmla="*/ 1 h 158"/>
                <a:gd name="T14" fmla="*/ 1 w 76"/>
                <a:gd name="T15" fmla="*/ 1 h 158"/>
                <a:gd name="T16" fmla="*/ 1 w 76"/>
                <a:gd name="T17" fmla="*/ 1 h 158"/>
                <a:gd name="T18" fmla="*/ 1 w 76"/>
                <a:gd name="T19" fmla="*/ 1 h 158"/>
                <a:gd name="T20" fmla="*/ 1 w 76"/>
                <a:gd name="T21" fmla="*/ 1 h 158"/>
                <a:gd name="T22" fmla="*/ 1 w 76"/>
                <a:gd name="T23" fmla="*/ 1 h 158"/>
                <a:gd name="T24" fmla="*/ 1 w 76"/>
                <a:gd name="T25" fmla="*/ 1 h 158"/>
                <a:gd name="T26" fmla="*/ 1 w 76"/>
                <a:gd name="T27" fmla="*/ 1 h 158"/>
                <a:gd name="T28" fmla="*/ 1 w 76"/>
                <a:gd name="T29" fmla="*/ 1 h 158"/>
                <a:gd name="T30" fmla="*/ 1 w 76"/>
                <a:gd name="T31" fmla="*/ 1 h 158"/>
                <a:gd name="T32" fmla="*/ 1 w 76"/>
                <a:gd name="T33" fmla="*/ 1 h 158"/>
                <a:gd name="T34" fmla="*/ 1 w 76"/>
                <a:gd name="T35" fmla="*/ 1 h 158"/>
                <a:gd name="T36" fmla="*/ 1 w 76"/>
                <a:gd name="T37" fmla="*/ 1 h 158"/>
                <a:gd name="T38" fmla="*/ 1 w 76"/>
                <a:gd name="T39" fmla="*/ 1 h 158"/>
                <a:gd name="T40" fmla="*/ 0 w 76"/>
                <a:gd name="T41" fmla="*/ 1 h 158"/>
                <a:gd name="T42" fmla="*/ 1 w 76"/>
                <a:gd name="T43" fmla="*/ 1 h 158"/>
                <a:gd name="T44" fmla="*/ 1 w 76"/>
                <a:gd name="T45" fmla="*/ 1 h 158"/>
                <a:gd name="T46" fmla="*/ 1 w 76"/>
                <a:gd name="T47" fmla="*/ 1 h 158"/>
                <a:gd name="T48" fmla="*/ 1 w 76"/>
                <a:gd name="T49" fmla="*/ 1 h 158"/>
                <a:gd name="T50" fmla="*/ 1 w 76"/>
                <a:gd name="T51" fmla="*/ 1 h 158"/>
                <a:gd name="T52" fmla="*/ 1 w 76"/>
                <a:gd name="T53" fmla="*/ 1 h 158"/>
                <a:gd name="T54" fmla="*/ 1 w 76"/>
                <a:gd name="T55" fmla="*/ 0 h 158"/>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76"/>
                <a:gd name="T85" fmla="*/ 0 h 158"/>
                <a:gd name="T86" fmla="*/ 76 w 76"/>
                <a:gd name="T87" fmla="*/ 158 h 158"/>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76" h="158">
                  <a:moveTo>
                    <a:pt x="56" y="0"/>
                  </a:moveTo>
                  <a:lnTo>
                    <a:pt x="58" y="7"/>
                  </a:lnTo>
                  <a:lnTo>
                    <a:pt x="60" y="18"/>
                  </a:lnTo>
                  <a:lnTo>
                    <a:pt x="62" y="29"/>
                  </a:lnTo>
                  <a:lnTo>
                    <a:pt x="64" y="40"/>
                  </a:lnTo>
                  <a:lnTo>
                    <a:pt x="64" y="51"/>
                  </a:lnTo>
                  <a:lnTo>
                    <a:pt x="65" y="64"/>
                  </a:lnTo>
                  <a:lnTo>
                    <a:pt x="65" y="75"/>
                  </a:lnTo>
                  <a:lnTo>
                    <a:pt x="67" y="87"/>
                  </a:lnTo>
                  <a:lnTo>
                    <a:pt x="73" y="147"/>
                  </a:lnTo>
                  <a:lnTo>
                    <a:pt x="74" y="151"/>
                  </a:lnTo>
                  <a:lnTo>
                    <a:pt x="76" y="158"/>
                  </a:lnTo>
                  <a:lnTo>
                    <a:pt x="65" y="151"/>
                  </a:lnTo>
                  <a:lnTo>
                    <a:pt x="56" y="146"/>
                  </a:lnTo>
                  <a:lnTo>
                    <a:pt x="45" y="140"/>
                  </a:lnTo>
                  <a:lnTo>
                    <a:pt x="36" y="137"/>
                  </a:lnTo>
                  <a:lnTo>
                    <a:pt x="25" y="131"/>
                  </a:lnTo>
                  <a:lnTo>
                    <a:pt x="16" y="126"/>
                  </a:lnTo>
                  <a:lnTo>
                    <a:pt x="7" y="118"/>
                  </a:lnTo>
                  <a:lnTo>
                    <a:pt x="2" y="113"/>
                  </a:lnTo>
                  <a:lnTo>
                    <a:pt x="0" y="97"/>
                  </a:lnTo>
                  <a:lnTo>
                    <a:pt x="4" y="80"/>
                  </a:lnTo>
                  <a:lnTo>
                    <a:pt x="7" y="64"/>
                  </a:lnTo>
                  <a:lnTo>
                    <a:pt x="14" y="49"/>
                  </a:lnTo>
                  <a:lnTo>
                    <a:pt x="20" y="33"/>
                  </a:lnTo>
                  <a:lnTo>
                    <a:pt x="31" y="22"/>
                  </a:lnTo>
                  <a:lnTo>
                    <a:pt x="42" y="9"/>
                  </a:lnTo>
                  <a:lnTo>
                    <a:pt x="5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cs-CZ"/>
            </a:p>
          </p:txBody>
        </p:sp>
        <p:sp>
          <p:nvSpPr>
            <p:cNvPr id="48146" name="Freeform 17"/>
            <p:cNvSpPr>
              <a:spLocks/>
            </p:cNvSpPr>
            <p:nvPr/>
          </p:nvSpPr>
          <p:spPr bwMode="auto">
            <a:xfrm>
              <a:off x="3596" y="2876"/>
              <a:ext cx="55" cy="81"/>
            </a:xfrm>
            <a:custGeom>
              <a:avLst/>
              <a:gdLst>
                <a:gd name="T0" fmla="*/ 1 w 109"/>
                <a:gd name="T1" fmla="*/ 1 h 162"/>
                <a:gd name="T2" fmla="*/ 1 w 109"/>
                <a:gd name="T3" fmla="*/ 0 h 162"/>
                <a:gd name="T4" fmla="*/ 1 w 109"/>
                <a:gd name="T5" fmla="*/ 1 h 162"/>
                <a:gd name="T6" fmla="*/ 1 w 109"/>
                <a:gd name="T7" fmla="*/ 1 h 162"/>
                <a:gd name="T8" fmla="*/ 1 w 109"/>
                <a:gd name="T9" fmla="*/ 1 h 162"/>
                <a:gd name="T10" fmla="*/ 1 w 109"/>
                <a:gd name="T11" fmla="*/ 1 h 162"/>
                <a:gd name="T12" fmla="*/ 1 w 109"/>
                <a:gd name="T13" fmla="*/ 1 h 162"/>
                <a:gd name="T14" fmla="*/ 1 w 109"/>
                <a:gd name="T15" fmla="*/ 1 h 162"/>
                <a:gd name="T16" fmla="*/ 1 w 109"/>
                <a:gd name="T17" fmla="*/ 1 h 162"/>
                <a:gd name="T18" fmla="*/ 1 w 109"/>
                <a:gd name="T19" fmla="*/ 1 h 162"/>
                <a:gd name="T20" fmla="*/ 1 w 109"/>
                <a:gd name="T21" fmla="*/ 1 h 162"/>
                <a:gd name="T22" fmla="*/ 1 w 109"/>
                <a:gd name="T23" fmla="*/ 1 h 162"/>
                <a:gd name="T24" fmla="*/ 1 w 109"/>
                <a:gd name="T25" fmla="*/ 1 h 162"/>
                <a:gd name="T26" fmla="*/ 1 w 109"/>
                <a:gd name="T27" fmla="*/ 1 h 162"/>
                <a:gd name="T28" fmla="*/ 1 w 109"/>
                <a:gd name="T29" fmla="*/ 1 h 162"/>
                <a:gd name="T30" fmla="*/ 1 w 109"/>
                <a:gd name="T31" fmla="*/ 1 h 162"/>
                <a:gd name="T32" fmla="*/ 1 w 109"/>
                <a:gd name="T33" fmla="*/ 1 h 162"/>
                <a:gd name="T34" fmla="*/ 1 w 109"/>
                <a:gd name="T35" fmla="*/ 1 h 162"/>
                <a:gd name="T36" fmla="*/ 1 w 109"/>
                <a:gd name="T37" fmla="*/ 1 h 162"/>
                <a:gd name="T38" fmla="*/ 1 w 109"/>
                <a:gd name="T39" fmla="*/ 1 h 162"/>
                <a:gd name="T40" fmla="*/ 1 w 109"/>
                <a:gd name="T41" fmla="*/ 1 h 162"/>
                <a:gd name="T42" fmla="*/ 1 w 109"/>
                <a:gd name="T43" fmla="*/ 1 h 162"/>
                <a:gd name="T44" fmla="*/ 1 w 109"/>
                <a:gd name="T45" fmla="*/ 1 h 162"/>
                <a:gd name="T46" fmla="*/ 1 w 109"/>
                <a:gd name="T47" fmla="*/ 1 h 162"/>
                <a:gd name="T48" fmla="*/ 1 w 109"/>
                <a:gd name="T49" fmla="*/ 1 h 162"/>
                <a:gd name="T50" fmla="*/ 1 w 109"/>
                <a:gd name="T51" fmla="*/ 1 h 162"/>
                <a:gd name="T52" fmla="*/ 1 w 109"/>
                <a:gd name="T53" fmla="*/ 1 h 162"/>
                <a:gd name="T54" fmla="*/ 1 w 109"/>
                <a:gd name="T55" fmla="*/ 1 h 162"/>
                <a:gd name="T56" fmla="*/ 1 w 109"/>
                <a:gd name="T57" fmla="*/ 1 h 162"/>
                <a:gd name="T58" fmla="*/ 0 w 109"/>
                <a:gd name="T59" fmla="*/ 1 h 162"/>
                <a:gd name="T60" fmla="*/ 0 w 109"/>
                <a:gd name="T61" fmla="*/ 1 h 162"/>
                <a:gd name="T62" fmla="*/ 0 w 109"/>
                <a:gd name="T63" fmla="*/ 1 h 162"/>
                <a:gd name="T64" fmla="*/ 1 w 109"/>
                <a:gd name="T65" fmla="*/ 1 h 162"/>
                <a:gd name="T66" fmla="*/ 1 w 109"/>
                <a:gd name="T67" fmla="*/ 1 h 162"/>
                <a:gd name="T68" fmla="*/ 1 w 109"/>
                <a:gd name="T69" fmla="*/ 1 h 162"/>
                <a:gd name="T70" fmla="*/ 1 w 109"/>
                <a:gd name="T71" fmla="*/ 1 h 162"/>
                <a:gd name="T72" fmla="*/ 1 w 109"/>
                <a:gd name="T73" fmla="*/ 1 h 162"/>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09"/>
                <a:gd name="T112" fmla="*/ 0 h 162"/>
                <a:gd name="T113" fmla="*/ 109 w 109"/>
                <a:gd name="T114" fmla="*/ 162 h 162"/>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09" h="162">
                  <a:moveTo>
                    <a:pt x="35" y="8"/>
                  </a:moveTo>
                  <a:lnTo>
                    <a:pt x="44" y="0"/>
                  </a:lnTo>
                  <a:lnTo>
                    <a:pt x="53" y="4"/>
                  </a:lnTo>
                  <a:lnTo>
                    <a:pt x="62" y="8"/>
                  </a:lnTo>
                  <a:lnTo>
                    <a:pt x="73" y="15"/>
                  </a:lnTo>
                  <a:lnTo>
                    <a:pt x="87" y="30"/>
                  </a:lnTo>
                  <a:lnTo>
                    <a:pt x="98" y="48"/>
                  </a:lnTo>
                  <a:lnTo>
                    <a:pt x="102" y="57"/>
                  </a:lnTo>
                  <a:lnTo>
                    <a:pt x="106" y="68"/>
                  </a:lnTo>
                  <a:lnTo>
                    <a:pt x="107" y="79"/>
                  </a:lnTo>
                  <a:lnTo>
                    <a:pt x="109" y="90"/>
                  </a:lnTo>
                  <a:lnTo>
                    <a:pt x="106" y="99"/>
                  </a:lnTo>
                  <a:lnTo>
                    <a:pt x="102" y="110"/>
                  </a:lnTo>
                  <a:lnTo>
                    <a:pt x="98" y="121"/>
                  </a:lnTo>
                  <a:lnTo>
                    <a:pt x="97" y="131"/>
                  </a:lnTo>
                  <a:lnTo>
                    <a:pt x="91" y="141"/>
                  </a:lnTo>
                  <a:lnTo>
                    <a:pt x="86" y="150"/>
                  </a:lnTo>
                  <a:lnTo>
                    <a:pt x="78" y="155"/>
                  </a:lnTo>
                  <a:lnTo>
                    <a:pt x="69" y="162"/>
                  </a:lnTo>
                  <a:lnTo>
                    <a:pt x="60" y="159"/>
                  </a:lnTo>
                  <a:lnTo>
                    <a:pt x="51" y="157"/>
                  </a:lnTo>
                  <a:lnTo>
                    <a:pt x="40" y="153"/>
                  </a:lnTo>
                  <a:lnTo>
                    <a:pt x="33" y="151"/>
                  </a:lnTo>
                  <a:lnTo>
                    <a:pt x="18" y="141"/>
                  </a:lnTo>
                  <a:lnTo>
                    <a:pt x="9" y="124"/>
                  </a:lnTo>
                  <a:lnTo>
                    <a:pt x="7" y="113"/>
                  </a:lnTo>
                  <a:lnTo>
                    <a:pt x="6" y="102"/>
                  </a:lnTo>
                  <a:lnTo>
                    <a:pt x="2" y="93"/>
                  </a:lnTo>
                  <a:lnTo>
                    <a:pt x="2" y="84"/>
                  </a:lnTo>
                  <a:lnTo>
                    <a:pt x="0" y="73"/>
                  </a:lnTo>
                  <a:lnTo>
                    <a:pt x="0" y="64"/>
                  </a:lnTo>
                  <a:lnTo>
                    <a:pt x="0" y="53"/>
                  </a:lnTo>
                  <a:lnTo>
                    <a:pt x="6" y="44"/>
                  </a:lnTo>
                  <a:lnTo>
                    <a:pt x="6" y="30"/>
                  </a:lnTo>
                  <a:lnTo>
                    <a:pt x="15" y="22"/>
                  </a:lnTo>
                  <a:lnTo>
                    <a:pt x="24" y="15"/>
                  </a:lnTo>
                  <a:lnTo>
                    <a:pt x="35" y="8"/>
                  </a:lnTo>
                  <a:close/>
                </a:path>
              </a:pathLst>
            </a:custGeom>
            <a:solidFill>
              <a:srgbClr val="A3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cs-CZ"/>
            </a:p>
          </p:txBody>
        </p:sp>
        <p:sp>
          <p:nvSpPr>
            <p:cNvPr id="48147" name="Freeform 18"/>
            <p:cNvSpPr>
              <a:spLocks/>
            </p:cNvSpPr>
            <p:nvPr/>
          </p:nvSpPr>
          <p:spPr bwMode="auto">
            <a:xfrm>
              <a:off x="3634" y="2805"/>
              <a:ext cx="30" cy="43"/>
            </a:xfrm>
            <a:custGeom>
              <a:avLst/>
              <a:gdLst>
                <a:gd name="T0" fmla="*/ 1 w 60"/>
                <a:gd name="T1" fmla="*/ 0 h 85"/>
                <a:gd name="T2" fmla="*/ 1 w 60"/>
                <a:gd name="T3" fmla="*/ 1 h 85"/>
                <a:gd name="T4" fmla="*/ 1 w 60"/>
                <a:gd name="T5" fmla="*/ 1 h 85"/>
                <a:gd name="T6" fmla="*/ 1 w 60"/>
                <a:gd name="T7" fmla="*/ 1 h 85"/>
                <a:gd name="T8" fmla="*/ 1 w 60"/>
                <a:gd name="T9" fmla="*/ 1 h 85"/>
                <a:gd name="T10" fmla="*/ 1 w 60"/>
                <a:gd name="T11" fmla="*/ 1 h 85"/>
                <a:gd name="T12" fmla="*/ 1 w 60"/>
                <a:gd name="T13" fmla="*/ 1 h 85"/>
                <a:gd name="T14" fmla="*/ 1 w 60"/>
                <a:gd name="T15" fmla="*/ 1 h 85"/>
                <a:gd name="T16" fmla="*/ 0 w 60"/>
                <a:gd name="T17" fmla="*/ 1 h 85"/>
                <a:gd name="T18" fmla="*/ 1 w 60"/>
                <a:gd name="T19" fmla="*/ 0 h 8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0"/>
                <a:gd name="T31" fmla="*/ 0 h 85"/>
                <a:gd name="T32" fmla="*/ 60 w 60"/>
                <a:gd name="T33" fmla="*/ 85 h 8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0" h="85">
                  <a:moveTo>
                    <a:pt x="1" y="0"/>
                  </a:moveTo>
                  <a:lnTo>
                    <a:pt x="16" y="1"/>
                  </a:lnTo>
                  <a:lnTo>
                    <a:pt x="32" y="11"/>
                  </a:lnTo>
                  <a:lnTo>
                    <a:pt x="45" y="20"/>
                  </a:lnTo>
                  <a:lnTo>
                    <a:pt x="60" y="32"/>
                  </a:lnTo>
                  <a:lnTo>
                    <a:pt x="43" y="43"/>
                  </a:lnTo>
                  <a:lnTo>
                    <a:pt x="27" y="56"/>
                  </a:lnTo>
                  <a:lnTo>
                    <a:pt x="12" y="69"/>
                  </a:lnTo>
                  <a:lnTo>
                    <a:pt x="0" y="85"/>
                  </a:lnTo>
                  <a:lnTo>
                    <a:pt x="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cs-CZ"/>
            </a:p>
          </p:txBody>
        </p:sp>
        <p:sp>
          <p:nvSpPr>
            <p:cNvPr id="48148" name="Freeform 19"/>
            <p:cNvSpPr>
              <a:spLocks/>
            </p:cNvSpPr>
            <p:nvPr/>
          </p:nvSpPr>
          <p:spPr bwMode="auto">
            <a:xfrm>
              <a:off x="3664" y="2881"/>
              <a:ext cx="38" cy="65"/>
            </a:xfrm>
            <a:custGeom>
              <a:avLst/>
              <a:gdLst>
                <a:gd name="T0" fmla="*/ 1 w 76"/>
                <a:gd name="T1" fmla="*/ 0 h 130"/>
                <a:gd name="T2" fmla="*/ 1 w 76"/>
                <a:gd name="T3" fmla="*/ 1 h 130"/>
                <a:gd name="T4" fmla="*/ 1 w 76"/>
                <a:gd name="T5" fmla="*/ 1 h 130"/>
                <a:gd name="T6" fmla="*/ 1 w 76"/>
                <a:gd name="T7" fmla="*/ 1 h 130"/>
                <a:gd name="T8" fmla="*/ 1 w 76"/>
                <a:gd name="T9" fmla="*/ 1 h 130"/>
                <a:gd name="T10" fmla="*/ 1 w 76"/>
                <a:gd name="T11" fmla="*/ 1 h 130"/>
                <a:gd name="T12" fmla="*/ 1 w 76"/>
                <a:gd name="T13" fmla="*/ 1 h 130"/>
                <a:gd name="T14" fmla="*/ 1 w 76"/>
                <a:gd name="T15" fmla="*/ 1 h 130"/>
                <a:gd name="T16" fmla="*/ 1 w 76"/>
                <a:gd name="T17" fmla="*/ 1 h 130"/>
                <a:gd name="T18" fmla="*/ 1 w 76"/>
                <a:gd name="T19" fmla="*/ 1 h 130"/>
                <a:gd name="T20" fmla="*/ 1 w 76"/>
                <a:gd name="T21" fmla="*/ 1 h 130"/>
                <a:gd name="T22" fmla="*/ 1 w 76"/>
                <a:gd name="T23" fmla="*/ 1 h 130"/>
                <a:gd name="T24" fmla="*/ 1 w 76"/>
                <a:gd name="T25" fmla="*/ 1 h 130"/>
                <a:gd name="T26" fmla="*/ 1 w 76"/>
                <a:gd name="T27" fmla="*/ 1 h 130"/>
                <a:gd name="T28" fmla="*/ 1 w 76"/>
                <a:gd name="T29" fmla="*/ 1 h 130"/>
                <a:gd name="T30" fmla="*/ 1 w 76"/>
                <a:gd name="T31" fmla="*/ 1 h 130"/>
                <a:gd name="T32" fmla="*/ 0 w 76"/>
                <a:gd name="T33" fmla="*/ 1 h 130"/>
                <a:gd name="T34" fmla="*/ 1 w 76"/>
                <a:gd name="T35" fmla="*/ 1 h 130"/>
                <a:gd name="T36" fmla="*/ 1 w 76"/>
                <a:gd name="T37" fmla="*/ 1 h 130"/>
                <a:gd name="T38" fmla="*/ 1 w 76"/>
                <a:gd name="T39" fmla="*/ 1 h 130"/>
                <a:gd name="T40" fmla="*/ 1 w 76"/>
                <a:gd name="T41" fmla="*/ 0 h 13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76"/>
                <a:gd name="T64" fmla="*/ 0 h 130"/>
                <a:gd name="T65" fmla="*/ 76 w 76"/>
                <a:gd name="T66" fmla="*/ 130 h 130"/>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76" h="130">
                  <a:moveTo>
                    <a:pt x="54" y="0"/>
                  </a:moveTo>
                  <a:lnTo>
                    <a:pt x="65" y="8"/>
                  </a:lnTo>
                  <a:lnTo>
                    <a:pt x="70" y="20"/>
                  </a:lnTo>
                  <a:lnTo>
                    <a:pt x="70" y="31"/>
                  </a:lnTo>
                  <a:lnTo>
                    <a:pt x="72" y="46"/>
                  </a:lnTo>
                  <a:lnTo>
                    <a:pt x="74" y="60"/>
                  </a:lnTo>
                  <a:lnTo>
                    <a:pt x="76" y="75"/>
                  </a:lnTo>
                  <a:lnTo>
                    <a:pt x="74" y="88"/>
                  </a:lnTo>
                  <a:lnTo>
                    <a:pt x="74" y="102"/>
                  </a:lnTo>
                  <a:lnTo>
                    <a:pt x="72" y="115"/>
                  </a:lnTo>
                  <a:lnTo>
                    <a:pt x="72" y="130"/>
                  </a:lnTo>
                  <a:lnTo>
                    <a:pt x="63" y="120"/>
                  </a:lnTo>
                  <a:lnTo>
                    <a:pt x="58" y="111"/>
                  </a:lnTo>
                  <a:lnTo>
                    <a:pt x="40" y="95"/>
                  </a:lnTo>
                  <a:lnTo>
                    <a:pt x="27" y="79"/>
                  </a:lnTo>
                  <a:lnTo>
                    <a:pt x="12" y="62"/>
                  </a:lnTo>
                  <a:lnTo>
                    <a:pt x="0" y="49"/>
                  </a:lnTo>
                  <a:lnTo>
                    <a:pt x="9" y="31"/>
                  </a:lnTo>
                  <a:lnTo>
                    <a:pt x="23" y="20"/>
                  </a:lnTo>
                  <a:lnTo>
                    <a:pt x="38" y="9"/>
                  </a:lnTo>
                  <a:lnTo>
                    <a:pt x="5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cs-CZ"/>
            </a:p>
          </p:txBody>
        </p:sp>
        <p:sp>
          <p:nvSpPr>
            <p:cNvPr id="48149" name="Freeform 20"/>
            <p:cNvSpPr>
              <a:spLocks/>
            </p:cNvSpPr>
            <p:nvPr/>
          </p:nvSpPr>
          <p:spPr bwMode="auto">
            <a:xfrm>
              <a:off x="3712" y="2848"/>
              <a:ext cx="83" cy="279"/>
            </a:xfrm>
            <a:custGeom>
              <a:avLst/>
              <a:gdLst>
                <a:gd name="T0" fmla="*/ 1 w 165"/>
                <a:gd name="T1" fmla="*/ 1 h 556"/>
                <a:gd name="T2" fmla="*/ 1 w 165"/>
                <a:gd name="T3" fmla="*/ 1 h 556"/>
                <a:gd name="T4" fmla="*/ 1 w 165"/>
                <a:gd name="T5" fmla="*/ 1 h 556"/>
                <a:gd name="T6" fmla="*/ 1 w 165"/>
                <a:gd name="T7" fmla="*/ 1 h 556"/>
                <a:gd name="T8" fmla="*/ 1 w 165"/>
                <a:gd name="T9" fmla="*/ 1 h 556"/>
                <a:gd name="T10" fmla="*/ 1 w 165"/>
                <a:gd name="T11" fmla="*/ 1 h 556"/>
                <a:gd name="T12" fmla="*/ 1 w 165"/>
                <a:gd name="T13" fmla="*/ 1 h 556"/>
                <a:gd name="T14" fmla="*/ 1 w 165"/>
                <a:gd name="T15" fmla="*/ 1 h 556"/>
                <a:gd name="T16" fmla="*/ 1 w 165"/>
                <a:gd name="T17" fmla="*/ 1 h 556"/>
                <a:gd name="T18" fmla="*/ 1 w 165"/>
                <a:gd name="T19" fmla="*/ 1 h 556"/>
                <a:gd name="T20" fmla="*/ 1 w 165"/>
                <a:gd name="T21" fmla="*/ 1 h 556"/>
                <a:gd name="T22" fmla="*/ 1 w 165"/>
                <a:gd name="T23" fmla="*/ 1 h 556"/>
                <a:gd name="T24" fmla="*/ 1 w 165"/>
                <a:gd name="T25" fmla="*/ 1 h 556"/>
                <a:gd name="T26" fmla="*/ 1 w 165"/>
                <a:gd name="T27" fmla="*/ 1 h 556"/>
                <a:gd name="T28" fmla="*/ 1 w 165"/>
                <a:gd name="T29" fmla="*/ 1 h 556"/>
                <a:gd name="T30" fmla="*/ 1 w 165"/>
                <a:gd name="T31" fmla="*/ 1 h 556"/>
                <a:gd name="T32" fmla="*/ 1 w 165"/>
                <a:gd name="T33" fmla="*/ 0 h 556"/>
                <a:gd name="T34" fmla="*/ 1 w 165"/>
                <a:gd name="T35" fmla="*/ 0 h 556"/>
                <a:gd name="T36" fmla="*/ 1 w 165"/>
                <a:gd name="T37" fmla="*/ 0 h 556"/>
                <a:gd name="T38" fmla="*/ 1 w 165"/>
                <a:gd name="T39" fmla="*/ 1 h 556"/>
                <a:gd name="T40" fmla="*/ 1 w 165"/>
                <a:gd name="T41" fmla="*/ 1 h 556"/>
                <a:gd name="T42" fmla="*/ 1 w 165"/>
                <a:gd name="T43" fmla="*/ 1 h 556"/>
                <a:gd name="T44" fmla="*/ 1 w 165"/>
                <a:gd name="T45" fmla="*/ 1 h 556"/>
                <a:gd name="T46" fmla="*/ 1 w 165"/>
                <a:gd name="T47" fmla="*/ 1 h 556"/>
                <a:gd name="T48" fmla="*/ 1 w 165"/>
                <a:gd name="T49" fmla="*/ 1 h 556"/>
                <a:gd name="T50" fmla="*/ 1 w 165"/>
                <a:gd name="T51" fmla="*/ 1 h 556"/>
                <a:gd name="T52" fmla="*/ 1 w 165"/>
                <a:gd name="T53" fmla="*/ 1 h 556"/>
                <a:gd name="T54" fmla="*/ 1 w 165"/>
                <a:gd name="T55" fmla="*/ 1 h 556"/>
                <a:gd name="T56" fmla="*/ 1 w 165"/>
                <a:gd name="T57" fmla="*/ 1 h 556"/>
                <a:gd name="T58" fmla="*/ 1 w 165"/>
                <a:gd name="T59" fmla="*/ 1 h 556"/>
                <a:gd name="T60" fmla="*/ 1 w 165"/>
                <a:gd name="T61" fmla="*/ 1 h 556"/>
                <a:gd name="T62" fmla="*/ 1 w 165"/>
                <a:gd name="T63" fmla="*/ 1 h 556"/>
                <a:gd name="T64" fmla="*/ 1 w 165"/>
                <a:gd name="T65" fmla="*/ 1 h 556"/>
                <a:gd name="T66" fmla="*/ 1 w 165"/>
                <a:gd name="T67" fmla="*/ 1 h 556"/>
                <a:gd name="T68" fmla="*/ 1 w 165"/>
                <a:gd name="T69" fmla="*/ 1 h 556"/>
                <a:gd name="T70" fmla="*/ 1 w 165"/>
                <a:gd name="T71" fmla="*/ 1 h 556"/>
                <a:gd name="T72" fmla="*/ 1 w 165"/>
                <a:gd name="T73" fmla="*/ 1 h 556"/>
                <a:gd name="T74" fmla="*/ 1 w 165"/>
                <a:gd name="T75" fmla="*/ 1 h 556"/>
                <a:gd name="T76" fmla="*/ 1 w 165"/>
                <a:gd name="T77" fmla="*/ 1 h 556"/>
                <a:gd name="T78" fmla="*/ 1 w 165"/>
                <a:gd name="T79" fmla="*/ 1 h 556"/>
                <a:gd name="T80" fmla="*/ 1 w 165"/>
                <a:gd name="T81" fmla="*/ 1 h 556"/>
                <a:gd name="T82" fmla="*/ 1 w 165"/>
                <a:gd name="T83" fmla="*/ 1 h 556"/>
                <a:gd name="T84" fmla="*/ 0 w 165"/>
                <a:gd name="T85" fmla="*/ 1 h 556"/>
                <a:gd name="T86" fmla="*/ 1 w 165"/>
                <a:gd name="T87" fmla="*/ 1 h 556"/>
                <a:gd name="T88" fmla="*/ 1 w 165"/>
                <a:gd name="T89" fmla="*/ 1 h 556"/>
                <a:gd name="T90" fmla="*/ 1 w 165"/>
                <a:gd name="T91" fmla="*/ 1 h 556"/>
                <a:gd name="T92" fmla="*/ 1 w 165"/>
                <a:gd name="T93" fmla="*/ 1 h 556"/>
                <a:gd name="T94" fmla="*/ 1 w 165"/>
                <a:gd name="T95" fmla="*/ 1 h 556"/>
                <a:gd name="T96" fmla="*/ 1 w 165"/>
                <a:gd name="T97" fmla="*/ 1 h 556"/>
                <a:gd name="T98" fmla="*/ 1 w 165"/>
                <a:gd name="T99" fmla="*/ 1 h 556"/>
                <a:gd name="T100" fmla="*/ 1 w 165"/>
                <a:gd name="T101" fmla="*/ 1 h 55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165"/>
                <a:gd name="T154" fmla="*/ 0 h 556"/>
                <a:gd name="T155" fmla="*/ 165 w 165"/>
                <a:gd name="T156" fmla="*/ 556 h 55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165" h="556">
                  <a:moveTo>
                    <a:pt x="116" y="289"/>
                  </a:moveTo>
                  <a:lnTo>
                    <a:pt x="116" y="271"/>
                  </a:lnTo>
                  <a:lnTo>
                    <a:pt x="116" y="255"/>
                  </a:lnTo>
                  <a:lnTo>
                    <a:pt x="118" y="238"/>
                  </a:lnTo>
                  <a:lnTo>
                    <a:pt x="120" y="222"/>
                  </a:lnTo>
                  <a:lnTo>
                    <a:pt x="120" y="204"/>
                  </a:lnTo>
                  <a:lnTo>
                    <a:pt x="122" y="187"/>
                  </a:lnTo>
                  <a:lnTo>
                    <a:pt x="120" y="169"/>
                  </a:lnTo>
                  <a:lnTo>
                    <a:pt x="120" y="151"/>
                  </a:lnTo>
                  <a:lnTo>
                    <a:pt x="118" y="131"/>
                  </a:lnTo>
                  <a:lnTo>
                    <a:pt x="118" y="113"/>
                  </a:lnTo>
                  <a:lnTo>
                    <a:pt x="116" y="93"/>
                  </a:lnTo>
                  <a:lnTo>
                    <a:pt x="116" y="74"/>
                  </a:lnTo>
                  <a:lnTo>
                    <a:pt x="114" y="54"/>
                  </a:lnTo>
                  <a:lnTo>
                    <a:pt x="113" y="36"/>
                  </a:lnTo>
                  <a:lnTo>
                    <a:pt x="107" y="18"/>
                  </a:lnTo>
                  <a:lnTo>
                    <a:pt x="104" y="0"/>
                  </a:lnTo>
                  <a:lnTo>
                    <a:pt x="113" y="0"/>
                  </a:lnTo>
                  <a:lnTo>
                    <a:pt x="125" y="0"/>
                  </a:lnTo>
                  <a:lnTo>
                    <a:pt x="134" y="2"/>
                  </a:lnTo>
                  <a:lnTo>
                    <a:pt x="142" y="9"/>
                  </a:lnTo>
                  <a:lnTo>
                    <a:pt x="154" y="38"/>
                  </a:lnTo>
                  <a:lnTo>
                    <a:pt x="162" y="71"/>
                  </a:lnTo>
                  <a:lnTo>
                    <a:pt x="164" y="105"/>
                  </a:lnTo>
                  <a:lnTo>
                    <a:pt x="165" y="144"/>
                  </a:lnTo>
                  <a:lnTo>
                    <a:pt x="164" y="178"/>
                  </a:lnTo>
                  <a:lnTo>
                    <a:pt x="162" y="216"/>
                  </a:lnTo>
                  <a:lnTo>
                    <a:pt x="160" y="253"/>
                  </a:lnTo>
                  <a:lnTo>
                    <a:pt x="162" y="289"/>
                  </a:lnTo>
                  <a:lnTo>
                    <a:pt x="153" y="291"/>
                  </a:lnTo>
                  <a:lnTo>
                    <a:pt x="151" y="298"/>
                  </a:lnTo>
                  <a:lnTo>
                    <a:pt x="153" y="305"/>
                  </a:lnTo>
                  <a:lnTo>
                    <a:pt x="153" y="315"/>
                  </a:lnTo>
                  <a:lnTo>
                    <a:pt x="140" y="345"/>
                  </a:lnTo>
                  <a:lnTo>
                    <a:pt x="127" y="376"/>
                  </a:lnTo>
                  <a:lnTo>
                    <a:pt x="111" y="405"/>
                  </a:lnTo>
                  <a:lnTo>
                    <a:pt x="96" y="436"/>
                  </a:lnTo>
                  <a:lnTo>
                    <a:pt x="78" y="464"/>
                  </a:lnTo>
                  <a:lnTo>
                    <a:pt x="62" y="493"/>
                  </a:lnTo>
                  <a:lnTo>
                    <a:pt x="44" y="520"/>
                  </a:lnTo>
                  <a:lnTo>
                    <a:pt x="27" y="549"/>
                  </a:lnTo>
                  <a:lnTo>
                    <a:pt x="13" y="553"/>
                  </a:lnTo>
                  <a:lnTo>
                    <a:pt x="0" y="556"/>
                  </a:lnTo>
                  <a:lnTo>
                    <a:pt x="22" y="525"/>
                  </a:lnTo>
                  <a:lnTo>
                    <a:pt x="42" y="495"/>
                  </a:lnTo>
                  <a:lnTo>
                    <a:pt x="58" y="462"/>
                  </a:lnTo>
                  <a:lnTo>
                    <a:pt x="74" y="431"/>
                  </a:lnTo>
                  <a:lnTo>
                    <a:pt x="85" y="395"/>
                  </a:lnTo>
                  <a:lnTo>
                    <a:pt x="98" y="360"/>
                  </a:lnTo>
                  <a:lnTo>
                    <a:pt x="107" y="324"/>
                  </a:lnTo>
                  <a:lnTo>
                    <a:pt x="116" y="289"/>
                  </a:lnTo>
                  <a:close/>
                </a:path>
              </a:pathLst>
            </a:custGeom>
            <a:solidFill>
              <a:srgbClr val="36363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cs-CZ"/>
            </a:p>
          </p:txBody>
        </p:sp>
        <p:sp>
          <p:nvSpPr>
            <p:cNvPr id="48150" name="Freeform 21"/>
            <p:cNvSpPr>
              <a:spLocks/>
            </p:cNvSpPr>
            <p:nvPr/>
          </p:nvSpPr>
          <p:spPr bwMode="auto">
            <a:xfrm>
              <a:off x="3712" y="2446"/>
              <a:ext cx="627" cy="210"/>
            </a:xfrm>
            <a:custGeom>
              <a:avLst/>
              <a:gdLst>
                <a:gd name="T0" fmla="*/ 1 w 1253"/>
                <a:gd name="T1" fmla="*/ 1 h 420"/>
                <a:gd name="T2" fmla="*/ 1 w 1253"/>
                <a:gd name="T3" fmla="*/ 1 h 420"/>
                <a:gd name="T4" fmla="*/ 1 w 1253"/>
                <a:gd name="T5" fmla="*/ 1 h 420"/>
                <a:gd name="T6" fmla="*/ 1 w 1253"/>
                <a:gd name="T7" fmla="*/ 1 h 420"/>
                <a:gd name="T8" fmla="*/ 1 w 1253"/>
                <a:gd name="T9" fmla="*/ 1 h 420"/>
                <a:gd name="T10" fmla="*/ 1 w 1253"/>
                <a:gd name="T11" fmla="*/ 1 h 420"/>
                <a:gd name="T12" fmla="*/ 1 w 1253"/>
                <a:gd name="T13" fmla="*/ 1 h 420"/>
                <a:gd name="T14" fmla="*/ 1 w 1253"/>
                <a:gd name="T15" fmla="*/ 1 h 420"/>
                <a:gd name="T16" fmla="*/ 1 w 1253"/>
                <a:gd name="T17" fmla="*/ 1 h 420"/>
                <a:gd name="T18" fmla="*/ 1 w 1253"/>
                <a:gd name="T19" fmla="*/ 1 h 420"/>
                <a:gd name="T20" fmla="*/ 1 w 1253"/>
                <a:gd name="T21" fmla="*/ 1 h 420"/>
                <a:gd name="T22" fmla="*/ 1 w 1253"/>
                <a:gd name="T23" fmla="*/ 1 h 420"/>
                <a:gd name="T24" fmla="*/ 1 w 1253"/>
                <a:gd name="T25" fmla="*/ 1 h 420"/>
                <a:gd name="T26" fmla="*/ 1 w 1253"/>
                <a:gd name="T27" fmla="*/ 1 h 420"/>
                <a:gd name="T28" fmla="*/ 1 w 1253"/>
                <a:gd name="T29" fmla="*/ 1 h 420"/>
                <a:gd name="T30" fmla="*/ 1 w 1253"/>
                <a:gd name="T31" fmla="*/ 1 h 420"/>
                <a:gd name="T32" fmla="*/ 1 w 1253"/>
                <a:gd name="T33" fmla="*/ 1 h 420"/>
                <a:gd name="T34" fmla="*/ 1 w 1253"/>
                <a:gd name="T35" fmla="*/ 1 h 420"/>
                <a:gd name="T36" fmla="*/ 1 w 1253"/>
                <a:gd name="T37" fmla="*/ 1 h 420"/>
                <a:gd name="T38" fmla="*/ 1 w 1253"/>
                <a:gd name="T39" fmla="*/ 1 h 420"/>
                <a:gd name="T40" fmla="*/ 1 w 1253"/>
                <a:gd name="T41" fmla="*/ 1 h 420"/>
                <a:gd name="T42" fmla="*/ 1 w 1253"/>
                <a:gd name="T43" fmla="*/ 1 h 420"/>
                <a:gd name="T44" fmla="*/ 1 w 1253"/>
                <a:gd name="T45" fmla="*/ 1 h 420"/>
                <a:gd name="T46" fmla="*/ 1 w 1253"/>
                <a:gd name="T47" fmla="*/ 1 h 420"/>
                <a:gd name="T48" fmla="*/ 1 w 1253"/>
                <a:gd name="T49" fmla="*/ 1 h 420"/>
                <a:gd name="T50" fmla="*/ 1 w 1253"/>
                <a:gd name="T51" fmla="*/ 1 h 420"/>
                <a:gd name="T52" fmla="*/ 1 w 1253"/>
                <a:gd name="T53" fmla="*/ 1 h 420"/>
                <a:gd name="T54" fmla="*/ 1 w 1253"/>
                <a:gd name="T55" fmla="*/ 1 h 420"/>
                <a:gd name="T56" fmla="*/ 0 w 1253"/>
                <a:gd name="T57" fmla="*/ 1 h 420"/>
                <a:gd name="T58" fmla="*/ 1 w 1253"/>
                <a:gd name="T59" fmla="*/ 1 h 420"/>
                <a:gd name="T60" fmla="*/ 1 w 1253"/>
                <a:gd name="T61" fmla="*/ 1 h 420"/>
                <a:gd name="T62" fmla="*/ 1 w 1253"/>
                <a:gd name="T63" fmla="*/ 1 h 420"/>
                <a:gd name="T64" fmla="*/ 1 w 1253"/>
                <a:gd name="T65" fmla="*/ 1 h 42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253"/>
                <a:gd name="T100" fmla="*/ 0 h 420"/>
                <a:gd name="T101" fmla="*/ 1253 w 1253"/>
                <a:gd name="T102" fmla="*/ 420 h 42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253" h="420">
                  <a:moveTo>
                    <a:pt x="254" y="293"/>
                  </a:moveTo>
                  <a:lnTo>
                    <a:pt x="293" y="275"/>
                  </a:lnTo>
                  <a:lnTo>
                    <a:pt x="331" y="259"/>
                  </a:lnTo>
                  <a:lnTo>
                    <a:pt x="371" y="242"/>
                  </a:lnTo>
                  <a:lnTo>
                    <a:pt x="413" y="228"/>
                  </a:lnTo>
                  <a:lnTo>
                    <a:pt x="453" y="213"/>
                  </a:lnTo>
                  <a:lnTo>
                    <a:pt x="494" y="200"/>
                  </a:lnTo>
                  <a:lnTo>
                    <a:pt x="534" y="186"/>
                  </a:lnTo>
                  <a:lnTo>
                    <a:pt x="578" y="175"/>
                  </a:lnTo>
                  <a:lnTo>
                    <a:pt x="587" y="166"/>
                  </a:lnTo>
                  <a:lnTo>
                    <a:pt x="598" y="162"/>
                  </a:lnTo>
                  <a:lnTo>
                    <a:pt x="611" y="157"/>
                  </a:lnTo>
                  <a:lnTo>
                    <a:pt x="625" y="155"/>
                  </a:lnTo>
                  <a:lnTo>
                    <a:pt x="636" y="149"/>
                  </a:lnTo>
                  <a:lnTo>
                    <a:pt x="649" y="146"/>
                  </a:lnTo>
                  <a:lnTo>
                    <a:pt x="662" y="140"/>
                  </a:lnTo>
                  <a:lnTo>
                    <a:pt x="674" y="137"/>
                  </a:lnTo>
                  <a:lnTo>
                    <a:pt x="711" y="124"/>
                  </a:lnTo>
                  <a:lnTo>
                    <a:pt x="747" y="113"/>
                  </a:lnTo>
                  <a:lnTo>
                    <a:pt x="783" y="102"/>
                  </a:lnTo>
                  <a:lnTo>
                    <a:pt x="822" y="91"/>
                  </a:lnTo>
                  <a:lnTo>
                    <a:pt x="858" y="80"/>
                  </a:lnTo>
                  <a:lnTo>
                    <a:pt x="896" y="69"/>
                  </a:lnTo>
                  <a:lnTo>
                    <a:pt x="934" y="60"/>
                  </a:lnTo>
                  <a:lnTo>
                    <a:pt x="973" y="53"/>
                  </a:lnTo>
                  <a:lnTo>
                    <a:pt x="1003" y="40"/>
                  </a:lnTo>
                  <a:lnTo>
                    <a:pt x="1036" y="33"/>
                  </a:lnTo>
                  <a:lnTo>
                    <a:pt x="1071" y="26"/>
                  </a:lnTo>
                  <a:lnTo>
                    <a:pt x="1107" y="20"/>
                  </a:lnTo>
                  <a:lnTo>
                    <a:pt x="1142" y="15"/>
                  </a:lnTo>
                  <a:lnTo>
                    <a:pt x="1178" y="9"/>
                  </a:lnTo>
                  <a:lnTo>
                    <a:pt x="1214" y="4"/>
                  </a:lnTo>
                  <a:lnTo>
                    <a:pt x="1253" y="0"/>
                  </a:lnTo>
                  <a:lnTo>
                    <a:pt x="1234" y="69"/>
                  </a:lnTo>
                  <a:lnTo>
                    <a:pt x="1143" y="71"/>
                  </a:lnTo>
                  <a:lnTo>
                    <a:pt x="1056" y="80"/>
                  </a:lnTo>
                  <a:lnTo>
                    <a:pt x="969" y="95"/>
                  </a:lnTo>
                  <a:lnTo>
                    <a:pt x="885" y="115"/>
                  </a:lnTo>
                  <a:lnTo>
                    <a:pt x="800" y="135"/>
                  </a:lnTo>
                  <a:lnTo>
                    <a:pt x="716" y="160"/>
                  </a:lnTo>
                  <a:lnTo>
                    <a:pt x="633" y="188"/>
                  </a:lnTo>
                  <a:lnTo>
                    <a:pt x="551" y="215"/>
                  </a:lnTo>
                  <a:lnTo>
                    <a:pt x="493" y="239"/>
                  </a:lnTo>
                  <a:lnTo>
                    <a:pt x="436" y="262"/>
                  </a:lnTo>
                  <a:lnTo>
                    <a:pt x="376" y="286"/>
                  </a:lnTo>
                  <a:lnTo>
                    <a:pt x="318" y="311"/>
                  </a:lnTo>
                  <a:lnTo>
                    <a:pt x="258" y="335"/>
                  </a:lnTo>
                  <a:lnTo>
                    <a:pt x="200" y="362"/>
                  </a:lnTo>
                  <a:lnTo>
                    <a:pt x="142" y="389"/>
                  </a:lnTo>
                  <a:lnTo>
                    <a:pt x="87" y="420"/>
                  </a:lnTo>
                  <a:lnTo>
                    <a:pt x="76" y="420"/>
                  </a:lnTo>
                  <a:lnTo>
                    <a:pt x="65" y="420"/>
                  </a:lnTo>
                  <a:lnTo>
                    <a:pt x="53" y="420"/>
                  </a:lnTo>
                  <a:lnTo>
                    <a:pt x="40" y="420"/>
                  </a:lnTo>
                  <a:lnTo>
                    <a:pt x="27" y="417"/>
                  </a:lnTo>
                  <a:lnTo>
                    <a:pt x="16" y="413"/>
                  </a:lnTo>
                  <a:lnTo>
                    <a:pt x="5" y="406"/>
                  </a:lnTo>
                  <a:lnTo>
                    <a:pt x="0" y="395"/>
                  </a:lnTo>
                  <a:lnTo>
                    <a:pt x="31" y="382"/>
                  </a:lnTo>
                  <a:lnTo>
                    <a:pt x="64" y="369"/>
                  </a:lnTo>
                  <a:lnTo>
                    <a:pt x="94" y="357"/>
                  </a:lnTo>
                  <a:lnTo>
                    <a:pt x="127" y="346"/>
                  </a:lnTo>
                  <a:lnTo>
                    <a:pt x="158" y="331"/>
                  </a:lnTo>
                  <a:lnTo>
                    <a:pt x="191" y="319"/>
                  </a:lnTo>
                  <a:lnTo>
                    <a:pt x="222" y="306"/>
                  </a:lnTo>
                  <a:lnTo>
                    <a:pt x="254" y="293"/>
                  </a:lnTo>
                  <a:close/>
                </a:path>
              </a:pathLst>
            </a:custGeom>
            <a:solidFill>
              <a:srgbClr val="A3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cs-CZ"/>
            </a:p>
          </p:txBody>
        </p:sp>
        <p:sp>
          <p:nvSpPr>
            <p:cNvPr id="48151" name="Freeform 22"/>
            <p:cNvSpPr>
              <a:spLocks/>
            </p:cNvSpPr>
            <p:nvPr/>
          </p:nvSpPr>
          <p:spPr bwMode="auto">
            <a:xfrm>
              <a:off x="3741" y="2667"/>
              <a:ext cx="31" cy="13"/>
            </a:xfrm>
            <a:custGeom>
              <a:avLst/>
              <a:gdLst>
                <a:gd name="T0" fmla="*/ 0 w 64"/>
                <a:gd name="T1" fmla="*/ 0 h 27"/>
                <a:gd name="T2" fmla="*/ 0 w 64"/>
                <a:gd name="T3" fmla="*/ 0 h 27"/>
                <a:gd name="T4" fmla="*/ 0 w 64"/>
                <a:gd name="T5" fmla="*/ 0 h 27"/>
                <a:gd name="T6" fmla="*/ 0 w 64"/>
                <a:gd name="T7" fmla="*/ 0 h 27"/>
                <a:gd name="T8" fmla="*/ 0 w 64"/>
                <a:gd name="T9" fmla="*/ 0 h 27"/>
                <a:gd name="T10" fmla="*/ 0 w 64"/>
                <a:gd name="T11" fmla="*/ 0 h 27"/>
                <a:gd name="T12" fmla="*/ 0 w 64"/>
                <a:gd name="T13" fmla="*/ 0 h 27"/>
                <a:gd name="T14" fmla="*/ 0 w 64"/>
                <a:gd name="T15" fmla="*/ 0 h 27"/>
                <a:gd name="T16" fmla="*/ 0 w 64"/>
                <a:gd name="T17" fmla="*/ 0 h 27"/>
                <a:gd name="T18" fmla="*/ 0 w 64"/>
                <a:gd name="T19" fmla="*/ 0 h 2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4"/>
                <a:gd name="T31" fmla="*/ 0 h 27"/>
                <a:gd name="T32" fmla="*/ 64 w 64"/>
                <a:gd name="T33" fmla="*/ 27 h 2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4" h="27">
                  <a:moveTo>
                    <a:pt x="60" y="2"/>
                  </a:moveTo>
                  <a:lnTo>
                    <a:pt x="60" y="4"/>
                  </a:lnTo>
                  <a:lnTo>
                    <a:pt x="64" y="6"/>
                  </a:lnTo>
                  <a:lnTo>
                    <a:pt x="44" y="15"/>
                  </a:lnTo>
                  <a:lnTo>
                    <a:pt x="29" y="27"/>
                  </a:lnTo>
                  <a:lnTo>
                    <a:pt x="0" y="2"/>
                  </a:lnTo>
                  <a:lnTo>
                    <a:pt x="13" y="0"/>
                  </a:lnTo>
                  <a:lnTo>
                    <a:pt x="29" y="0"/>
                  </a:lnTo>
                  <a:lnTo>
                    <a:pt x="44" y="0"/>
                  </a:lnTo>
                  <a:lnTo>
                    <a:pt x="60" y="2"/>
                  </a:lnTo>
                  <a:close/>
                </a:path>
              </a:pathLst>
            </a:custGeom>
            <a:solidFill>
              <a:srgbClr val="FF212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cs-CZ"/>
            </a:p>
          </p:txBody>
        </p:sp>
        <p:sp>
          <p:nvSpPr>
            <p:cNvPr id="48152" name="Freeform 23"/>
            <p:cNvSpPr>
              <a:spLocks/>
            </p:cNvSpPr>
            <p:nvPr/>
          </p:nvSpPr>
          <p:spPr bwMode="auto">
            <a:xfrm>
              <a:off x="3744" y="2998"/>
              <a:ext cx="67" cy="120"/>
            </a:xfrm>
            <a:custGeom>
              <a:avLst/>
              <a:gdLst>
                <a:gd name="T0" fmla="*/ 0 w 132"/>
                <a:gd name="T1" fmla="*/ 1 h 238"/>
                <a:gd name="T2" fmla="*/ 1 w 132"/>
                <a:gd name="T3" fmla="*/ 1 h 238"/>
                <a:gd name="T4" fmla="*/ 1 w 132"/>
                <a:gd name="T5" fmla="*/ 1 h 238"/>
                <a:gd name="T6" fmla="*/ 1 w 132"/>
                <a:gd name="T7" fmla="*/ 1 h 238"/>
                <a:gd name="T8" fmla="*/ 1 w 132"/>
                <a:gd name="T9" fmla="*/ 1 h 238"/>
                <a:gd name="T10" fmla="*/ 1 w 132"/>
                <a:gd name="T11" fmla="*/ 1 h 238"/>
                <a:gd name="T12" fmla="*/ 1 w 132"/>
                <a:gd name="T13" fmla="*/ 1 h 238"/>
                <a:gd name="T14" fmla="*/ 1 w 132"/>
                <a:gd name="T15" fmla="*/ 1 h 238"/>
                <a:gd name="T16" fmla="*/ 1 w 132"/>
                <a:gd name="T17" fmla="*/ 0 h 238"/>
                <a:gd name="T18" fmla="*/ 1 w 132"/>
                <a:gd name="T19" fmla="*/ 1 h 238"/>
                <a:gd name="T20" fmla="*/ 1 w 132"/>
                <a:gd name="T21" fmla="*/ 1 h 238"/>
                <a:gd name="T22" fmla="*/ 1 w 132"/>
                <a:gd name="T23" fmla="*/ 1 h 238"/>
                <a:gd name="T24" fmla="*/ 1 w 132"/>
                <a:gd name="T25" fmla="*/ 1 h 238"/>
                <a:gd name="T26" fmla="*/ 1 w 132"/>
                <a:gd name="T27" fmla="*/ 1 h 238"/>
                <a:gd name="T28" fmla="*/ 1 w 132"/>
                <a:gd name="T29" fmla="*/ 1 h 238"/>
                <a:gd name="T30" fmla="*/ 1 w 132"/>
                <a:gd name="T31" fmla="*/ 1 h 238"/>
                <a:gd name="T32" fmla="*/ 1 w 132"/>
                <a:gd name="T33" fmla="*/ 1 h 238"/>
                <a:gd name="T34" fmla="*/ 1 w 132"/>
                <a:gd name="T35" fmla="*/ 1 h 238"/>
                <a:gd name="T36" fmla="*/ 1 w 132"/>
                <a:gd name="T37" fmla="*/ 1 h 238"/>
                <a:gd name="T38" fmla="*/ 1 w 132"/>
                <a:gd name="T39" fmla="*/ 1 h 238"/>
                <a:gd name="T40" fmla="*/ 1 w 132"/>
                <a:gd name="T41" fmla="*/ 1 h 238"/>
                <a:gd name="T42" fmla="*/ 0 w 132"/>
                <a:gd name="T43" fmla="*/ 1 h 238"/>
                <a:gd name="T44" fmla="*/ 0 w 132"/>
                <a:gd name="T45" fmla="*/ 1 h 238"/>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32"/>
                <a:gd name="T70" fmla="*/ 0 h 238"/>
                <a:gd name="T71" fmla="*/ 132 w 132"/>
                <a:gd name="T72" fmla="*/ 238 h 238"/>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32" h="238">
                  <a:moveTo>
                    <a:pt x="0" y="233"/>
                  </a:moveTo>
                  <a:lnTo>
                    <a:pt x="16" y="204"/>
                  </a:lnTo>
                  <a:lnTo>
                    <a:pt x="32" y="175"/>
                  </a:lnTo>
                  <a:lnTo>
                    <a:pt x="49" y="145"/>
                  </a:lnTo>
                  <a:lnTo>
                    <a:pt x="65" y="118"/>
                  </a:lnTo>
                  <a:lnTo>
                    <a:pt x="78" y="87"/>
                  </a:lnTo>
                  <a:lnTo>
                    <a:pt x="90" y="58"/>
                  </a:lnTo>
                  <a:lnTo>
                    <a:pt x="101" y="29"/>
                  </a:lnTo>
                  <a:lnTo>
                    <a:pt x="110" y="0"/>
                  </a:lnTo>
                  <a:lnTo>
                    <a:pt x="114" y="13"/>
                  </a:lnTo>
                  <a:lnTo>
                    <a:pt x="123" y="22"/>
                  </a:lnTo>
                  <a:lnTo>
                    <a:pt x="132" y="29"/>
                  </a:lnTo>
                  <a:lnTo>
                    <a:pt x="132" y="44"/>
                  </a:lnTo>
                  <a:lnTo>
                    <a:pt x="121" y="65"/>
                  </a:lnTo>
                  <a:lnTo>
                    <a:pt x="112" y="91"/>
                  </a:lnTo>
                  <a:lnTo>
                    <a:pt x="101" y="116"/>
                  </a:lnTo>
                  <a:lnTo>
                    <a:pt x="90" y="144"/>
                  </a:lnTo>
                  <a:lnTo>
                    <a:pt x="76" y="167"/>
                  </a:lnTo>
                  <a:lnTo>
                    <a:pt x="61" y="191"/>
                  </a:lnTo>
                  <a:lnTo>
                    <a:pt x="43" y="213"/>
                  </a:lnTo>
                  <a:lnTo>
                    <a:pt x="27" y="235"/>
                  </a:lnTo>
                  <a:lnTo>
                    <a:pt x="0" y="238"/>
                  </a:lnTo>
                  <a:lnTo>
                    <a:pt x="0" y="233"/>
                  </a:lnTo>
                  <a:close/>
                </a:path>
              </a:pathLst>
            </a:custGeom>
            <a:solidFill>
              <a:srgbClr val="36363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cs-CZ"/>
            </a:p>
          </p:txBody>
        </p:sp>
        <p:sp>
          <p:nvSpPr>
            <p:cNvPr id="48153" name="Freeform 24"/>
            <p:cNvSpPr>
              <a:spLocks/>
            </p:cNvSpPr>
            <p:nvPr/>
          </p:nvSpPr>
          <p:spPr bwMode="auto">
            <a:xfrm>
              <a:off x="3763" y="2671"/>
              <a:ext cx="151" cy="58"/>
            </a:xfrm>
            <a:custGeom>
              <a:avLst/>
              <a:gdLst>
                <a:gd name="T0" fmla="*/ 1 w 301"/>
                <a:gd name="T1" fmla="*/ 0 h 117"/>
                <a:gd name="T2" fmla="*/ 1 w 301"/>
                <a:gd name="T3" fmla="*/ 0 h 117"/>
                <a:gd name="T4" fmla="*/ 1 w 301"/>
                <a:gd name="T5" fmla="*/ 0 h 117"/>
                <a:gd name="T6" fmla="*/ 1 w 301"/>
                <a:gd name="T7" fmla="*/ 0 h 117"/>
                <a:gd name="T8" fmla="*/ 1 w 301"/>
                <a:gd name="T9" fmla="*/ 0 h 117"/>
                <a:gd name="T10" fmla="*/ 1 w 301"/>
                <a:gd name="T11" fmla="*/ 0 h 117"/>
                <a:gd name="T12" fmla="*/ 1 w 301"/>
                <a:gd name="T13" fmla="*/ 0 h 117"/>
                <a:gd name="T14" fmla="*/ 1 w 301"/>
                <a:gd name="T15" fmla="*/ 0 h 117"/>
                <a:gd name="T16" fmla="*/ 1 w 301"/>
                <a:gd name="T17" fmla="*/ 0 h 117"/>
                <a:gd name="T18" fmla="*/ 1 w 301"/>
                <a:gd name="T19" fmla="*/ 0 h 117"/>
                <a:gd name="T20" fmla="*/ 1 w 301"/>
                <a:gd name="T21" fmla="*/ 0 h 117"/>
                <a:gd name="T22" fmla="*/ 1 w 301"/>
                <a:gd name="T23" fmla="*/ 0 h 117"/>
                <a:gd name="T24" fmla="*/ 1 w 301"/>
                <a:gd name="T25" fmla="*/ 0 h 117"/>
                <a:gd name="T26" fmla="*/ 1 w 301"/>
                <a:gd name="T27" fmla="*/ 0 h 117"/>
                <a:gd name="T28" fmla="*/ 1 w 301"/>
                <a:gd name="T29" fmla="*/ 0 h 117"/>
                <a:gd name="T30" fmla="*/ 1 w 301"/>
                <a:gd name="T31" fmla="*/ 0 h 117"/>
                <a:gd name="T32" fmla="*/ 1 w 301"/>
                <a:gd name="T33" fmla="*/ 0 h 117"/>
                <a:gd name="T34" fmla="*/ 1 w 301"/>
                <a:gd name="T35" fmla="*/ 0 h 117"/>
                <a:gd name="T36" fmla="*/ 1 w 301"/>
                <a:gd name="T37" fmla="*/ 0 h 117"/>
                <a:gd name="T38" fmla="*/ 1 w 301"/>
                <a:gd name="T39" fmla="*/ 0 h 117"/>
                <a:gd name="T40" fmla="*/ 1 w 301"/>
                <a:gd name="T41" fmla="*/ 0 h 117"/>
                <a:gd name="T42" fmla="*/ 1 w 301"/>
                <a:gd name="T43" fmla="*/ 0 h 117"/>
                <a:gd name="T44" fmla="*/ 1 w 301"/>
                <a:gd name="T45" fmla="*/ 0 h 117"/>
                <a:gd name="T46" fmla="*/ 1 w 301"/>
                <a:gd name="T47" fmla="*/ 0 h 117"/>
                <a:gd name="T48" fmla="*/ 1 w 301"/>
                <a:gd name="T49" fmla="*/ 0 h 117"/>
                <a:gd name="T50" fmla="*/ 1 w 301"/>
                <a:gd name="T51" fmla="*/ 0 h 117"/>
                <a:gd name="T52" fmla="*/ 1 w 301"/>
                <a:gd name="T53" fmla="*/ 0 h 117"/>
                <a:gd name="T54" fmla="*/ 0 w 301"/>
                <a:gd name="T55" fmla="*/ 0 h 117"/>
                <a:gd name="T56" fmla="*/ 1 w 301"/>
                <a:gd name="T57" fmla="*/ 0 h 117"/>
                <a:gd name="T58" fmla="*/ 1 w 301"/>
                <a:gd name="T59" fmla="*/ 0 h 117"/>
                <a:gd name="T60" fmla="*/ 1 w 301"/>
                <a:gd name="T61" fmla="*/ 0 h 117"/>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301"/>
                <a:gd name="T94" fmla="*/ 0 h 117"/>
                <a:gd name="T95" fmla="*/ 301 w 301"/>
                <a:gd name="T96" fmla="*/ 117 h 117"/>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301" h="117">
                  <a:moveTo>
                    <a:pt x="18" y="13"/>
                  </a:moveTo>
                  <a:lnTo>
                    <a:pt x="51" y="6"/>
                  </a:lnTo>
                  <a:lnTo>
                    <a:pt x="85" y="2"/>
                  </a:lnTo>
                  <a:lnTo>
                    <a:pt x="120" y="0"/>
                  </a:lnTo>
                  <a:lnTo>
                    <a:pt x="158" y="0"/>
                  </a:lnTo>
                  <a:lnTo>
                    <a:pt x="194" y="0"/>
                  </a:lnTo>
                  <a:lnTo>
                    <a:pt x="231" y="2"/>
                  </a:lnTo>
                  <a:lnTo>
                    <a:pt x="265" y="6"/>
                  </a:lnTo>
                  <a:lnTo>
                    <a:pt x="301" y="11"/>
                  </a:lnTo>
                  <a:lnTo>
                    <a:pt x="300" y="15"/>
                  </a:lnTo>
                  <a:lnTo>
                    <a:pt x="301" y="18"/>
                  </a:lnTo>
                  <a:lnTo>
                    <a:pt x="283" y="37"/>
                  </a:lnTo>
                  <a:lnTo>
                    <a:pt x="263" y="57"/>
                  </a:lnTo>
                  <a:lnTo>
                    <a:pt x="241" y="73"/>
                  </a:lnTo>
                  <a:lnTo>
                    <a:pt x="220" y="89"/>
                  </a:lnTo>
                  <a:lnTo>
                    <a:pt x="192" y="98"/>
                  </a:lnTo>
                  <a:lnTo>
                    <a:pt x="167" y="108"/>
                  </a:lnTo>
                  <a:lnTo>
                    <a:pt x="138" y="113"/>
                  </a:lnTo>
                  <a:lnTo>
                    <a:pt x="111" y="117"/>
                  </a:lnTo>
                  <a:lnTo>
                    <a:pt x="94" y="108"/>
                  </a:lnTo>
                  <a:lnTo>
                    <a:pt x="82" y="98"/>
                  </a:lnTo>
                  <a:lnTo>
                    <a:pt x="67" y="89"/>
                  </a:lnTo>
                  <a:lnTo>
                    <a:pt x="54" y="80"/>
                  </a:lnTo>
                  <a:lnTo>
                    <a:pt x="40" y="69"/>
                  </a:lnTo>
                  <a:lnTo>
                    <a:pt x="27" y="58"/>
                  </a:lnTo>
                  <a:lnTo>
                    <a:pt x="12" y="48"/>
                  </a:lnTo>
                  <a:lnTo>
                    <a:pt x="2" y="38"/>
                  </a:lnTo>
                  <a:lnTo>
                    <a:pt x="0" y="28"/>
                  </a:lnTo>
                  <a:lnTo>
                    <a:pt x="5" y="20"/>
                  </a:lnTo>
                  <a:lnTo>
                    <a:pt x="11" y="15"/>
                  </a:lnTo>
                  <a:lnTo>
                    <a:pt x="18" y="13"/>
                  </a:lnTo>
                  <a:close/>
                </a:path>
              </a:pathLst>
            </a:custGeom>
            <a:solidFill>
              <a:srgbClr val="FF616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cs-CZ"/>
            </a:p>
          </p:txBody>
        </p:sp>
        <p:sp>
          <p:nvSpPr>
            <p:cNvPr id="48154" name="Freeform 25"/>
            <p:cNvSpPr>
              <a:spLocks/>
            </p:cNvSpPr>
            <p:nvPr/>
          </p:nvSpPr>
          <p:spPr bwMode="auto">
            <a:xfrm>
              <a:off x="3775" y="3016"/>
              <a:ext cx="58" cy="95"/>
            </a:xfrm>
            <a:custGeom>
              <a:avLst/>
              <a:gdLst>
                <a:gd name="T0" fmla="*/ 0 w 117"/>
                <a:gd name="T1" fmla="*/ 1 h 190"/>
                <a:gd name="T2" fmla="*/ 0 w 117"/>
                <a:gd name="T3" fmla="*/ 1 h 190"/>
                <a:gd name="T4" fmla="*/ 0 w 117"/>
                <a:gd name="T5" fmla="*/ 1 h 190"/>
                <a:gd name="T6" fmla="*/ 0 w 117"/>
                <a:gd name="T7" fmla="*/ 1 h 190"/>
                <a:gd name="T8" fmla="*/ 0 w 117"/>
                <a:gd name="T9" fmla="*/ 1 h 190"/>
                <a:gd name="T10" fmla="*/ 0 w 117"/>
                <a:gd name="T11" fmla="*/ 1 h 190"/>
                <a:gd name="T12" fmla="*/ 0 w 117"/>
                <a:gd name="T13" fmla="*/ 1 h 190"/>
                <a:gd name="T14" fmla="*/ 0 w 117"/>
                <a:gd name="T15" fmla="*/ 1 h 190"/>
                <a:gd name="T16" fmla="*/ 0 w 117"/>
                <a:gd name="T17" fmla="*/ 1 h 190"/>
                <a:gd name="T18" fmla="*/ 0 w 117"/>
                <a:gd name="T19" fmla="*/ 0 h 190"/>
                <a:gd name="T20" fmla="*/ 0 w 117"/>
                <a:gd name="T21" fmla="*/ 1 h 190"/>
                <a:gd name="T22" fmla="*/ 0 w 117"/>
                <a:gd name="T23" fmla="*/ 1 h 190"/>
                <a:gd name="T24" fmla="*/ 0 w 117"/>
                <a:gd name="T25" fmla="*/ 1 h 190"/>
                <a:gd name="T26" fmla="*/ 0 w 117"/>
                <a:gd name="T27" fmla="*/ 1 h 190"/>
                <a:gd name="T28" fmla="*/ 0 w 117"/>
                <a:gd name="T29" fmla="*/ 1 h 190"/>
                <a:gd name="T30" fmla="*/ 0 w 117"/>
                <a:gd name="T31" fmla="*/ 1 h 190"/>
                <a:gd name="T32" fmla="*/ 0 w 117"/>
                <a:gd name="T33" fmla="*/ 1 h 190"/>
                <a:gd name="T34" fmla="*/ 0 w 117"/>
                <a:gd name="T35" fmla="*/ 1 h 190"/>
                <a:gd name="T36" fmla="*/ 0 w 117"/>
                <a:gd name="T37" fmla="*/ 1 h 190"/>
                <a:gd name="T38" fmla="*/ 0 w 117"/>
                <a:gd name="T39" fmla="*/ 1 h 190"/>
                <a:gd name="T40" fmla="*/ 0 w 117"/>
                <a:gd name="T41" fmla="*/ 1 h 190"/>
                <a:gd name="T42" fmla="*/ 0 w 117"/>
                <a:gd name="T43" fmla="*/ 1 h 190"/>
                <a:gd name="T44" fmla="*/ 0 w 117"/>
                <a:gd name="T45" fmla="*/ 1 h 190"/>
                <a:gd name="T46" fmla="*/ 0 w 117"/>
                <a:gd name="T47" fmla="*/ 1 h 190"/>
                <a:gd name="T48" fmla="*/ 0 w 117"/>
                <a:gd name="T49" fmla="*/ 1 h 190"/>
                <a:gd name="T50" fmla="*/ 0 w 117"/>
                <a:gd name="T51" fmla="*/ 1 h 190"/>
                <a:gd name="T52" fmla="*/ 0 w 117"/>
                <a:gd name="T53" fmla="*/ 1 h 190"/>
                <a:gd name="T54" fmla="*/ 0 w 117"/>
                <a:gd name="T55" fmla="*/ 1 h 190"/>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17"/>
                <a:gd name="T85" fmla="*/ 0 h 190"/>
                <a:gd name="T86" fmla="*/ 117 w 117"/>
                <a:gd name="T87" fmla="*/ 190 h 190"/>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17" h="190">
                  <a:moveTo>
                    <a:pt x="28" y="149"/>
                  </a:moveTo>
                  <a:lnTo>
                    <a:pt x="37" y="129"/>
                  </a:lnTo>
                  <a:lnTo>
                    <a:pt x="48" y="112"/>
                  </a:lnTo>
                  <a:lnTo>
                    <a:pt x="55" y="92"/>
                  </a:lnTo>
                  <a:lnTo>
                    <a:pt x="68" y="76"/>
                  </a:lnTo>
                  <a:lnTo>
                    <a:pt x="73" y="58"/>
                  </a:lnTo>
                  <a:lnTo>
                    <a:pt x="80" y="41"/>
                  </a:lnTo>
                  <a:lnTo>
                    <a:pt x="86" y="23"/>
                  </a:lnTo>
                  <a:lnTo>
                    <a:pt x="93" y="7"/>
                  </a:lnTo>
                  <a:lnTo>
                    <a:pt x="97" y="0"/>
                  </a:lnTo>
                  <a:lnTo>
                    <a:pt x="109" y="1"/>
                  </a:lnTo>
                  <a:lnTo>
                    <a:pt x="117" y="10"/>
                  </a:lnTo>
                  <a:lnTo>
                    <a:pt x="111" y="30"/>
                  </a:lnTo>
                  <a:lnTo>
                    <a:pt x="108" y="50"/>
                  </a:lnTo>
                  <a:lnTo>
                    <a:pt x="100" y="70"/>
                  </a:lnTo>
                  <a:lnTo>
                    <a:pt x="95" y="90"/>
                  </a:lnTo>
                  <a:lnTo>
                    <a:pt x="86" y="109"/>
                  </a:lnTo>
                  <a:lnTo>
                    <a:pt x="77" y="129"/>
                  </a:lnTo>
                  <a:lnTo>
                    <a:pt x="68" y="147"/>
                  </a:lnTo>
                  <a:lnTo>
                    <a:pt x="59" y="165"/>
                  </a:lnTo>
                  <a:lnTo>
                    <a:pt x="46" y="176"/>
                  </a:lnTo>
                  <a:lnTo>
                    <a:pt x="31" y="183"/>
                  </a:lnTo>
                  <a:lnTo>
                    <a:pt x="15" y="187"/>
                  </a:lnTo>
                  <a:lnTo>
                    <a:pt x="0" y="190"/>
                  </a:lnTo>
                  <a:lnTo>
                    <a:pt x="4" y="180"/>
                  </a:lnTo>
                  <a:lnTo>
                    <a:pt x="13" y="169"/>
                  </a:lnTo>
                  <a:lnTo>
                    <a:pt x="20" y="158"/>
                  </a:lnTo>
                  <a:lnTo>
                    <a:pt x="28" y="149"/>
                  </a:lnTo>
                  <a:close/>
                </a:path>
              </a:pathLst>
            </a:custGeom>
            <a:solidFill>
              <a:srgbClr val="36363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cs-CZ"/>
            </a:p>
          </p:txBody>
        </p:sp>
        <p:sp>
          <p:nvSpPr>
            <p:cNvPr id="48155" name="Freeform 26"/>
            <p:cNvSpPr>
              <a:spLocks/>
            </p:cNvSpPr>
            <p:nvPr/>
          </p:nvSpPr>
          <p:spPr bwMode="auto">
            <a:xfrm>
              <a:off x="3809" y="2976"/>
              <a:ext cx="500" cy="53"/>
            </a:xfrm>
            <a:custGeom>
              <a:avLst/>
              <a:gdLst>
                <a:gd name="T0" fmla="*/ 0 w 1000"/>
                <a:gd name="T1" fmla="*/ 0 h 107"/>
                <a:gd name="T2" fmla="*/ 1 w 1000"/>
                <a:gd name="T3" fmla="*/ 0 h 107"/>
                <a:gd name="T4" fmla="*/ 1 w 1000"/>
                <a:gd name="T5" fmla="*/ 0 h 107"/>
                <a:gd name="T6" fmla="*/ 1 w 1000"/>
                <a:gd name="T7" fmla="*/ 0 h 107"/>
                <a:gd name="T8" fmla="*/ 1 w 1000"/>
                <a:gd name="T9" fmla="*/ 0 h 107"/>
                <a:gd name="T10" fmla="*/ 1 w 1000"/>
                <a:gd name="T11" fmla="*/ 0 h 107"/>
                <a:gd name="T12" fmla="*/ 1 w 1000"/>
                <a:gd name="T13" fmla="*/ 0 h 107"/>
                <a:gd name="T14" fmla="*/ 1 w 1000"/>
                <a:gd name="T15" fmla="*/ 0 h 107"/>
                <a:gd name="T16" fmla="*/ 1 w 1000"/>
                <a:gd name="T17" fmla="*/ 0 h 107"/>
                <a:gd name="T18" fmla="*/ 1 w 1000"/>
                <a:gd name="T19" fmla="*/ 0 h 107"/>
                <a:gd name="T20" fmla="*/ 1 w 1000"/>
                <a:gd name="T21" fmla="*/ 0 h 107"/>
                <a:gd name="T22" fmla="*/ 1 w 1000"/>
                <a:gd name="T23" fmla="*/ 0 h 107"/>
                <a:gd name="T24" fmla="*/ 1 w 1000"/>
                <a:gd name="T25" fmla="*/ 0 h 107"/>
                <a:gd name="T26" fmla="*/ 1 w 1000"/>
                <a:gd name="T27" fmla="*/ 0 h 107"/>
                <a:gd name="T28" fmla="*/ 1 w 1000"/>
                <a:gd name="T29" fmla="*/ 0 h 107"/>
                <a:gd name="T30" fmla="*/ 1 w 1000"/>
                <a:gd name="T31" fmla="*/ 0 h 107"/>
                <a:gd name="T32" fmla="*/ 1 w 1000"/>
                <a:gd name="T33" fmla="*/ 0 h 107"/>
                <a:gd name="T34" fmla="*/ 1 w 1000"/>
                <a:gd name="T35" fmla="*/ 0 h 107"/>
                <a:gd name="T36" fmla="*/ 1 w 1000"/>
                <a:gd name="T37" fmla="*/ 0 h 107"/>
                <a:gd name="T38" fmla="*/ 1 w 1000"/>
                <a:gd name="T39" fmla="*/ 0 h 107"/>
                <a:gd name="T40" fmla="*/ 1 w 1000"/>
                <a:gd name="T41" fmla="*/ 0 h 107"/>
                <a:gd name="T42" fmla="*/ 1 w 1000"/>
                <a:gd name="T43" fmla="*/ 0 h 107"/>
                <a:gd name="T44" fmla="*/ 1 w 1000"/>
                <a:gd name="T45" fmla="*/ 0 h 107"/>
                <a:gd name="T46" fmla="*/ 1 w 1000"/>
                <a:gd name="T47" fmla="*/ 0 h 107"/>
                <a:gd name="T48" fmla="*/ 1 w 1000"/>
                <a:gd name="T49" fmla="*/ 0 h 107"/>
                <a:gd name="T50" fmla="*/ 1 w 1000"/>
                <a:gd name="T51" fmla="*/ 0 h 107"/>
                <a:gd name="T52" fmla="*/ 1 w 1000"/>
                <a:gd name="T53" fmla="*/ 0 h 107"/>
                <a:gd name="T54" fmla="*/ 1 w 1000"/>
                <a:gd name="T55" fmla="*/ 0 h 107"/>
                <a:gd name="T56" fmla="*/ 1 w 1000"/>
                <a:gd name="T57" fmla="*/ 0 h 107"/>
                <a:gd name="T58" fmla="*/ 1 w 1000"/>
                <a:gd name="T59" fmla="*/ 0 h 107"/>
                <a:gd name="T60" fmla="*/ 1 w 1000"/>
                <a:gd name="T61" fmla="*/ 0 h 107"/>
                <a:gd name="T62" fmla="*/ 1 w 1000"/>
                <a:gd name="T63" fmla="*/ 0 h 107"/>
                <a:gd name="T64" fmla="*/ 1 w 1000"/>
                <a:gd name="T65" fmla="*/ 0 h 107"/>
                <a:gd name="T66" fmla="*/ 1 w 1000"/>
                <a:gd name="T67" fmla="*/ 0 h 107"/>
                <a:gd name="T68" fmla="*/ 1 w 1000"/>
                <a:gd name="T69" fmla="*/ 0 h 107"/>
                <a:gd name="T70" fmla="*/ 1 w 1000"/>
                <a:gd name="T71" fmla="*/ 0 h 107"/>
                <a:gd name="T72" fmla="*/ 1 w 1000"/>
                <a:gd name="T73" fmla="*/ 0 h 107"/>
                <a:gd name="T74" fmla="*/ 1 w 1000"/>
                <a:gd name="T75" fmla="*/ 0 h 107"/>
                <a:gd name="T76" fmla="*/ 1 w 1000"/>
                <a:gd name="T77" fmla="*/ 0 h 107"/>
                <a:gd name="T78" fmla="*/ 1 w 1000"/>
                <a:gd name="T79" fmla="*/ 0 h 107"/>
                <a:gd name="T80" fmla="*/ 1 w 1000"/>
                <a:gd name="T81" fmla="*/ 0 h 107"/>
                <a:gd name="T82" fmla="*/ 0 w 1000"/>
                <a:gd name="T83" fmla="*/ 0 h 107"/>
                <a:gd name="T84" fmla="*/ 0 w 1000"/>
                <a:gd name="T85" fmla="*/ 0 h 107"/>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000"/>
                <a:gd name="T130" fmla="*/ 0 h 107"/>
                <a:gd name="T131" fmla="*/ 1000 w 1000"/>
                <a:gd name="T132" fmla="*/ 107 h 107"/>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000" h="107">
                  <a:moveTo>
                    <a:pt x="0" y="0"/>
                  </a:moveTo>
                  <a:lnTo>
                    <a:pt x="85" y="0"/>
                  </a:lnTo>
                  <a:lnTo>
                    <a:pt x="172" y="3"/>
                  </a:lnTo>
                  <a:lnTo>
                    <a:pt x="258" y="7"/>
                  </a:lnTo>
                  <a:lnTo>
                    <a:pt x="345" y="12"/>
                  </a:lnTo>
                  <a:lnTo>
                    <a:pt x="430" y="16"/>
                  </a:lnTo>
                  <a:lnTo>
                    <a:pt x="518" y="21"/>
                  </a:lnTo>
                  <a:lnTo>
                    <a:pt x="603" y="25"/>
                  </a:lnTo>
                  <a:lnTo>
                    <a:pt x="690" y="27"/>
                  </a:lnTo>
                  <a:lnTo>
                    <a:pt x="727" y="30"/>
                  </a:lnTo>
                  <a:lnTo>
                    <a:pt x="765" y="36"/>
                  </a:lnTo>
                  <a:lnTo>
                    <a:pt x="803" y="40"/>
                  </a:lnTo>
                  <a:lnTo>
                    <a:pt x="841" y="45"/>
                  </a:lnTo>
                  <a:lnTo>
                    <a:pt x="878" y="47"/>
                  </a:lnTo>
                  <a:lnTo>
                    <a:pt x="916" y="50"/>
                  </a:lnTo>
                  <a:lnTo>
                    <a:pt x="954" y="52"/>
                  </a:lnTo>
                  <a:lnTo>
                    <a:pt x="994" y="56"/>
                  </a:lnTo>
                  <a:lnTo>
                    <a:pt x="996" y="69"/>
                  </a:lnTo>
                  <a:lnTo>
                    <a:pt x="998" y="81"/>
                  </a:lnTo>
                  <a:lnTo>
                    <a:pt x="998" y="94"/>
                  </a:lnTo>
                  <a:lnTo>
                    <a:pt x="1000" y="107"/>
                  </a:lnTo>
                  <a:lnTo>
                    <a:pt x="921" y="105"/>
                  </a:lnTo>
                  <a:lnTo>
                    <a:pt x="843" y="105"/>
                  </a:lnTo>
                  <a:lnTo>
                    <a:pt x="763" y="103"/>
                  </a:lnTo>
                  <a:lnTo>
                    <a:pt x="683" y="103"/>
                  </a:lnTo>
                  <a:lnTo>
                    <a:pt x="603" y="100"/>
                  </a:lnTo>
                  <a:lnTo>
                    <a:pt x="525" y="98"/>
                  </a:lnTo>
                  <a:lnTo>
                    <a:pt x="449" y="92"/>
                  </a:lnTo>
                  <a:lnTo>
                    <a:pt x="380" y="87"/>
                  </a:lnTo>
                  <a:lnTo>
                    <a:pt x="338" y="85"/>
                  </a:lnTo>
                  <a:lnTo>
                    <a:pt x="296" y="83"/>
                  </a:lnTo>
                  <a:lnTo>
                    <a:pt x="254" y="81"/>
                  </a:lnTo>
                  <a:lnTo>
                    <a:pt x="212" y="80"/>
                  </a:lnTo>
                  <a:lnTo>
                    <a:pt x="169" y="76"/>
                  </a:lnTo>
                  <a:lnTo>
                    <a:pt x="129" y="72"/>
                  </a:lnTo>
                  <a:lnTo>
                    <a:pt x="87" y="67"/>
                  </a:lnTo>
                  <a:lnTo>
                    <a:pt x="49" y="61"/>
                  </a:lnTo>
                  <a:lnTo>
                    <a:pt x="32" y="47"/>
                  </a:lnTo>
                  <a:lnTo>
                    <a:pt x="16" y="34"/>
                  </a:lnTo>
                  <a:lnTo>
                    <a:pt x="9" y="25"/>
                  </a:lnTo>
                  <a:lnTo>
                    <a:pt x="3" y="18"/>
                  </a:lnTo>
                  <a:lnTo>
                    <a:pt x="0" y="9"/>
                  </a:lnTo>
                  <a:lnTo>
                    <a:pt x="0" y="0"/>
                  </a:lnTo>
                  <a:close/>
                </a:path>
              </a:pathLst>
            </a:custGeom>
            <a:solidFill>
              <a:srgbClr val="FF212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cs-CZ"/>
            </a:p>
          </p:txBody>
        </p:sp>
        <p:sp>
          <p:nvSpPr>
            <p:cNvPr id="48156" name="Freeform 27"/>
            <p:cNvSpPr>
              <a:spLocks/>
            </p:cNvSpPr>
            <p:nvPr/>
          </p:nvSpPr>
          <p:spPr bwMode="auto">
            <a:xfrm>
              <a:off x="3810" y="3104"/>
              <a:ext cx="4" cy="1"/>
            </a:xfrm>
            <a:custGeom>
              <a:avLst/>
              <a:gdLst>
                <a:gd name="T0" fmla="*/ 0 w 10"/>
                <a:gd name="T1" fmla="*/ 0 h 2"/>
                <a:gd name="T2" fmla="*/ 0 w 10"/>
                <a:gd name="T3" fmla="*/ 1 h 2"/>
                <a:gd name="T4" fmla="*/ 0 w 10"/>
                <a:gd name="T5" fmla="*/ 0 h 2"/>
                <a:gd name="T6" fmla="*/ 0 w 10"/>
                <a:gd name="T7" fmla="*/ 0 h 2"/>
                <a:gd name="T8" fmla="*/ 0 60000 65536"/>
                <a:gd name="T9" fmla="*/ 0 60000 65536"/>
                <a:gd name="T10" fmla="*/ 0 60000 65536"/>
                <a:gd name="T11" fmla="*/ 0 60000 65536"/>
                <a:gd name="T12" fmla="*/ 0 w 10"/>
                <a:gd name="T13" fmla="*/ 0 h 2"/>
                <a:gd name="T14" fmla="*/ 10 w 10"/>
                <a:gd name="T15" fmla="*/ 2 h 2"/>
              </a:gdLst>
              <a:ahLst/>
              <a:cxnLst>
                <a:cxn ang="T8">
                  <a:pos x="T0" y="T1"/>
                </a:cxn>
                <a:cxn ang="T9">
                  <a:pos x="T2" y="T3"/>
                </a:cxn>
                <a:cxn ang="T10">
                  <a:pos x="T4" y="T5"/>
                </a:cxn>
                <a:cxn ang="T11">
                  <a:pos x="T6" y="T7"/>
                </a:cxn>
              </a:cxnLst>
              <a:rect l="T12" t="T13" r="T14" b="T15"/>
              <a:pathLst>
                <a:path w="10" h="2">
                  <a:moveTo>
                    <a:pt x="10" y="0"/>
                  </a:moveTo>
                  <a:lnTo>
                    <a:pt x="0" y="2"/>
                  </a:lnTo>
                  <a:lnTo>
                    <a:pt x="4" y="0"/>
                  </a:lnTo>
                  <a:lnTo>
                    <a:pt x="1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cs-CZ"/>
            </a:p>
          </p:txBody>
        </p:sp>
        <p:sp>
          <p:nvSpPr>
            <p:cNvPr id="48157" name="Freeform 28"/>
            <p:cNvSpPr>
              <a:spLocks/>
            </p:cNvSpPr>
            <p:nvPr/>
          </p:nvSpPr>
          <p:spPr bwMode="auto">
            <a:xfrm>
              <a:off x="3812" y="3019"/>
              <a:ext cx="40" cy="82"/>
            </a:xfrm>
            <a:custGeom>
              <a:avLst/>
              <a:gdLst>
                <a:gd name="T0" fmla="*/ 1 w 78"/>
                <a:gd name="T1" fmla="*/ 1 h 163"/>
                <a:gd name="T2" fmla="*/ 1 w 78"/>
                <a:gd name="T3" fmla="*/ 1 h 163"/>
                <a:gd name="T4" fmla="*/ 1 w 78"/>
                <a:gd name="T5" fmla="*/ 0 h 163"/>
                <a:gd name="T6" fmla="*/ 1 w 78"/>
                <a:gd name="T7" fmla="*/ 1 h 163"/>
                <a:gd name="T8" fmla="*/ 1 w 78"/>
                <a:gd name="T9" fmla="*/ 1 h 163"/>
                <a:gd name="T10" fmla="*/ 1 w 78"/>
                <a:gd name="T11" fmla="*/ 1 h 163"/>
                <a:gd name="T12" fmla="*/ 1 w 78"/>
                <a:gd name="T13" fmla="*/ 1 h 163"/>
                <a:gd name="T14" fmla="*/ 1 w 78"/>
                <a:gd name="T15" fmla="*/ 1 h 163"/>
                <a:gd name="T16" fmla="*/ 1 w 78"/>
                <a:gd name="T17" fmla="*/ 1 h 163"/>
                <a:gd name="T18" fmla="*/ 1 w 78"/>
                <a:gd name="T19" fmla="*/ 1 h 163"/>
                <a:gd name="T20" fmla="*/ 1 w 78"/>
                <a:gd name="T21" fmla="*/ 1 h 163"/>
                <a:gd name="T22" fmla="*/ 1 w 78"/>
                <a:gd name="T23" fmla="*/ 1 h 163"/>
                <a:gd name="T24" fmla="*/ 1 w 78"/>
                <a:gd name="T25" fmla="*/ 1 h 163"/>
                <a:gd name="T26" fmla="*/ 1 w 78"/>
                <a:gd name="T27" fmla="*/ 1 h 163"/>
                <a:gd name="T28" fmla="*/ 0 w 78"/>
                <a:gd name="T29" fmla="*/ 1 h 163"/>
                <a:gd name="T30" fmla="*/ 1 w 78"/>
                <a:gd name="T31" fmla="*/ 1 h 163"/>
                <a:gd name="T32" fmla="*/ 1 w 78"/>
                <a:gd name="T33" fmla="*/ 1 h 163"/>
                <a:gd name="T34" fmla="*/ 1 w 78"/>
                <a:gd name="T35" fmla="*/ 1 h 163"/>
                <a:gd name="T36" fmla="*/ 1 w 78"/>
                <a:gd name="T37" fmla="*/ 1 h 163"/>
                <a:gd name="T38" fmla="*/ 1 w 78"/>
                <a:gd name="T39" fmla="*/ 1 h 163"/>
                <a:gd name="T40" fmla="*/ 1 w 78"/>
                <a:gd name="T41" fmla="*/ 1 h 163"/>
                <a:gd name="T42" fmla="*/ 1 w 78"/>
                <a:gd name="T43" fmla="*/ 1 h 163"/>
                <a:gd name="T44" fmla="*/ 1 w 78"/>
                <a:gd name="T45" fmla="*/ 1 h 163"/>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78"/>
                <a:gd name="T70" fmla="*/ 0 h 163"/>
                <a:gd name="T71" fmla="*/ 78 w 78"/>
                <a:gd name="T72" fmla="*/ 163 h 163"/>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78" h="163">
                  <a:moveTo>
                    <a:pt x="65" y="13"/>
                  </a:moveTo>
                  <a:lnTo>
                    <a:pt x="64" y="5"/>
                  </a:lnTo>
                  <a:lnTo>
                    <a:pt x="64" y="0"/>
                  </a:lnTo>
                  <a:lnTo>
                    <a:pt x="78" y="3"/>
                  </a:lnTo>
                  <a:lnTo>
                    <a:pt x="74" y="20"/>
                  </a:lnTo>
                  <a:lnTo>
                    <a:pt x="74" y="38"/>
                  </a:lnTo>
                  <a:lnTo>
                    <a:pt x="69" y="53"/>
                  </a:lnTo>
                  <a:lnTo>
                    <a:pt x="65" y="69"/>
                  </a:lnTo>
                  <a:lnTo>
                    <a:pt x="60" y="83"/>
                  </a:lnTo>
                  <a:lnTo>
                    <a:pt x="54" y="100"/>
                  </a:lnTo>
                  <a:lnTo>
                    <a:pt x="45" y="113"/>
                  </a:lnTo>
                  <a:lnTo>
                    <a:pt x="38" y="127"/>
                  </a:lnTo>
                  <a:lnTo>
                    <a:pt x="27" y="142"/>
                  </a:lnTo>
                  <a:lnTo>
                    <a:pt x="18" y="156"/>
                  </a:lnTo>
                  <a:lnTo>
                    <a:pt x="0" y="163"/>
                  </a:lnTo>
                  <a:lnTo>
                    <a:pt x="9" y="143"/>
                  </a:lnTo>
                  <a:lnTo>
                    <a:pt x="20" y="127"/>
                  </a:lnTo>
                  <a:lnTo>
                    <a:pt x="29" y="107"/>
                  </a:lnTo>
                  <a:lnTo>
                    <a:pt x="38" y="91"/>
                  </a:lnTo>
                  <a:lnTo>
                    <a:pt x="45" y="71"/>
                  </a:lnTo>
                  <a:lnTo>
                    <a:pt x="54" y="51"/>
                  </a:lnTo>
                  <a:lnTo>
                    <a:pt x="60" y="31"/>
                  </a:lnTo>
                  <a:lnTo>
                    <a:pt x="65" y="13"/>
                  </a:lnTo>
                  <a:close/>
                </a:path>
              </a:pathLst>
            </a:custGeom>
            <a:solidFill>
              <a:srgbClr val="36363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cs-CZ"/>
            </a:p>
          </p:txBody>
        </p:sp>
        <p:sp>
          <p:nvSpPr>
            <p:cNvPr id="48158" name="Freeform 29"/>
            <p:cNvSpPr>
              <a:spLocks/>
            </p:cNvSpPr>
            <p:nvPr/>
          </p:nvSpPr>
          <p:spPr bwMode="auto">
            <a:xfrm>
              <a:off x="3836" y="2644"/>
              <a:ext cx="475" cy="175"/>
            </a:xfrm>
            <a:custGeom>
              <a:avLst/>
              <a:gdLst>
                <a:gd name="T0" fmla="*/ 1 w 949"/>
                <a:gd name="T1" fmla="*/ 0 h 351"/>
                <a:gd name="T2" fmla="*/ 1 w 949"/>
                <a:gd name="T3" fmla="*/ 0 h 351"/>
                <a:gd name="T4" fmla="*/ 1 w 949"/>
                <a:gd name="T5" fmla="*/ 0 h 351"/>
                <a:gd name="T6" fmla="*/ 1 w 949"/>
                <a:gd name="T7" fmla="*/ 0 h 351"/>
                <a:gd name="T8" fmla="*/ 1 w 949"/>
                <a:gd name="T9" fmla="*/ 0 h 351"/>
                <a:gd name="T10" fmla="*/ 1 w 949"/>
                <a:gd name="T11" fmla="*/ 0 h 351"/>
                <a:gd name="T12" fmla="*/ 1 w 949"/>
                <a:gd name="T13" fmla="*/ 0 h 351"/>
                <a:gd name="T14" fmla="*/ 1 w 949"/>
                <a:gd name="T15" fmla="*/ 0 h 351"/>
                <a:gd name="T16" fmla="*/ 1 w 949"/>
                <a:gd name="T17" fmla="*/ 0 h 351"/>
                <a:gd name="T18" fmla="*/ 1 w 949"/>
                <a:gd name="T19" fmla="*/ 0 h 351"/>
                <a:gd name="T20" fmla="*/ 1 w 949"/>
                <a:gd name="T21" fmla="*/ 0 h 351"/>
                <a:gd name="T22" fmla="*/ 1 w 949"/>
                <a:gd name="T23" fmla="*/ 0 h 351"/>
                <a:gd name="T24" fmla="*/ 1 w 949"/>
                <a:gd name="T25" fmla="*/ 0 h 351"/>
                <a:gd name="T26" fmla="*/ 1 w 949"/>
                <a:gd name="T27" fmla="*/ 0 h 351"/>
                <a:gd name="T28" fmla="*/ 1 w 949"/>
                <a:gd name="T29" fmla="*/ 0 h 351"/>
                <a:gd name="T30" fmla="*/ 1 w 949"/>
                <a:gd name="T31" fmla="*/ 0 h 351"/>
                <a:gd name="T32" fmla="*/ 1 w 949"/>
                <a:gd name="T33" fmla="*/ 0 h 351"/>
                <a:gd name="T34" fmla="*/ 1 w 949"/>
                <a:gd name="T35" fmla="*/ 0 h 351"/>
                <a:gd name="T36" fmla="*/ 1 w 949"/>
                <a:gd name="T37" fmla="*/ 0 h 351"/>
                <a:gd name="T38" fmla="*/ 1 w 949"/>
                <a:gd name="T39" fmla="*/ 0 h 351"/>
                <a:gd name="T40" fmla="*/ 1 w 949"/>
                <a:gd name="T41" fmla="*/ 0 h 351"/>
                <a:gd name="T42" fmla="*/ 1 w 949"/>
                <a:gd name="T43" fmla="*/ 0 h 351"/>
                <a:gd name="T44" fmla="*/ 1 w 949"/>
                <a:gd name="T45" fmla="*/ 0 h 351"/>
                <a:gd name="T46" fmla="*/ 1 w 949"/>
                <a:gd name="T47" fmla="*/ 0 h 351"/>
                <a:gd name="T48" fmla="*/ 1 w 949"/>
                <a:gd name="T49" fmla="*/ 0 h 351"/>
                <a:gd name="T50" fmla="*/ 1 w 949"/>
                <a:gd name="T51" fmla="*/ 0 h 351"/>
                <a:gd name="T52" fmla="*/ 1 w 949"/>
                <a:gd name="T53" fmla="*/ 0 h 351"/>
                <a:gd name="T54" fmla="*/ 1 w 949"/>
                <a:gd name="T55" fmla="*/ 0 h 351"/>
                <a:gd name="T56" fmla="*/ 1 w 949"/>
                <a:gd name="T57" fmla="*/ 0 h 351"/>
                <a:gd name="T58" fmla="*/ 1 w 949"/>
                <a:gd name="T59" fmla="*/ 0 h 351"/>
                <a:gd name="T60" fmla="*/ 1 w 949"/>
                <a:gd name="T61" fmla="*/ 0 h 351"/>
                <a:gd name="T62" fmla="*/ 1 w 949"/>
                <a:gd name="T63" fmla="*/ 0 h 351"/>
                <a:gd name="T64" fmla="*/ 1 w 949"/>
                <a:gd name="T65" fmla="*/ 0 h 351"/>
                <a:gd name="T66" fmla="*/ 0 w 949"/>
                <a:gd name="T67" fmla="*/ 0 h 351"/>
                <a:gd name="T68" fmla="*/ 1 w 949"/>
                <a:gd name="T69" fmla="*/ 0 h 351"/>
                <a:gd name="T70" fmla="*/ 1 w 949"/>
                <a:gd name="T71" fmla="*/ 0 h 351"/>
                <a:gd name="T72" fmla="*/ 1 w 949"/>
                <a:gd name="T73" fmla="*/ 0 h 351"/>
                <a:gd name="T74" fmla="*/ 1 w 949"/>
                <a:gd name="T75" fmla="*/ 0 h 351"/>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949"/>
                <a:gd name="T115" fmla="*/ 0 h 351"/>
                <a:gd name="T116" fmla="*/ 949 w 949"/>
                <a:gd name="T117" fmla="*/ 351 h 351"/>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949" h="351">
                  <a:moveTo>
                    <a:pt x="169" y="82"/>
                  </a:moveTo>
                  <a:lnTo>
                    <a:pt x="166" y="56"/>
                  </a:lnTo>
                  <a:lnTo>
                    <a:pt x="218" y="54"/>
                  </a:lnTo>
                  <a:lnTo>
                    <a:pt x="273" y="52"/>
                  </a:lnTo>
                  <a:lnTo>
                    <a:pt x="327" y="51"/>
                  </a:lnTo>
                  <a:lnTo>
                    <a:pt x="384" y="49"/>
                  </a:lnTo>
                  <a:lnTo>
                    <a:pt x="438" y="47"/>
                  </a:lnTo>
                  <a:lnTo>
                    <a:pt x="493" y="47"/>
                  </a:lnTo>
                  <a:lnTo>
                    <a:pt x="547" y="47"/>
                  </a:lnTo>
                  <a:lnTo>
                    <a:pt x="602" y="49"/>
                  </a:lnTo>
                  <a:lnTo>
                    <a:pt x="626" y="43"/>
                  </a:lnTo>
                  <a:lnTo>
                    <a:pt x="651" y="42"/>
                  </a:lnTo>
                  <a:lnTo>
                    <a:pt x="675" y="40"/>
                  </a:lnTo>
                  <a:lnTo>
                    <a:pt x="702" y="38"/>
                  </a:lnTo>
                  <a:lnTo>
                    <a:pt x="726" y="34"/>
                  </a:lnTo>
                  <a:lnTo>
                    <a:pt x="751" y="32"/>
                  </a:lnTo>
                  <a:lnTo>
                    <a:pt x="775" y="27"/>
                  </a:lnTo>
                  <a:lnTo>
                    <a:pt x="800" y="23"/>
                  </a:lnTo>
                  <a:lnTo>
                    <a:pt x="816" y="20"/>
                  </a:lnTo>
                  <a:lnTo>
                    <a:pt x="835" y="18"/>
                  </a:lnTo>
                  <a:lnTo>
                    <a:pt x="853" y="14"/>
                  </a:lnTo>
                  <a:lnTo>
                    <a:pt x="873" y="12"/>
                  </a:lnTo>
                  <a:lnTo>
                    <a:pt x="891" y="7"/>
                  </a:lnTo>
                  <a:lnTo>
                    <a:pt x="911" y="5"/>
                  </a:lnTo>
                  <a:lnTo>
                    <a:pt x="929" y="2"/>
                  </a:lnTo>
                  <a:lnTo>
                    <a:pt x="949" y="0"/>
                  </a:lnTo>
                  <a:lnTo>
                    <a:pt x="946" y="22"/>
                  </a:lnTo>
                  <a:lnTo>
                    <a:pt x="944" y="45"/>
                  </a:lnTo>
                  <a:lnTo>
                    <a:pt x="940" y="69"/>
                  </a:lnTo>
                  <a:lnTo>
                    <a:pt x="938" y="92"/>
                  </a:lnTo>
                  <a:lnTo>
                    <a:pt x="936" y="114"/>
                  </a:lnTo>
                  <a:lnTo>
                    <a:pt x="935" y="136"/>
                  </a:lnTo>
                  <a:lnTo>
                    <a:pt x="935" y="158"/>
                  </a:lnTo>
                  <a:lnTo>
                    <a:pt x="935" y="182"/>
                  </a:lnTo>
                  <a:lnTo>
                    <a:pt x="929" y="192"/>
                  </a:lnTo>
                  <a:lnTo>
                    <a:pt x="927" y="207"/>
                  </a:lnTo>
                  <a:lnTo>
                    <a:pt x="927" y="220"/>
                  </a:lnTo>
                  <a:lnTo>
                    <a:pt x="933" y="234"/>
                  </a:lnTo>
                  <a:lnTo>
                    <a:pt x="926" y="242"/>
                  </a:lnTo>
                  <a:lnTo>
                    <a:pt x="926" y="253"/>
                  </a:lnTo>
                  <a:lnTo>
                    <a:pt x="926" y="267"/>
                  </a:lnTo>
                  <a:lnTo>
                    <a:pt x="926" y="282"/>
                  </a:lnTo>
                  <a:lnTo>
                    <a:pt x="926" y="298"/>
                  </a:lnTo>
                  <a:lnTo>
                    <a:pt x="926" y="311"/>
                  </a:lnTo>
                  <a:lnTo>
                    <a:pt x="926" y="325"/>
                  </a:lnTo>
                  <a:lnTo>
                    <a:pt x="926" y="338"/>
                  </a:lnTo>
                  <a:lnTo>
                    <a:pt x="927" y="351"/>
                  </a:lnTo>
                  <a:lnTo>
                    <a:pt x="856" y="342"/>
                  </a:lnTo>
                  <a:lnTo>
                    <a:pt x="787" y="336"/>
                  </a:lnTo>
                  <a:lnTo>
                    <a:pt x="718" y="331"/>
                  </a:lnTo>
                  <a:lnTo>
                    <a:pt x="649" y="325"/>
                  </a:lnTo>
                  <a:lnTo>
                    <a:pt x="578" y="318"/>
                  </a:lnTo>
                  <a:lnTo>
                    <a:pt x="507" y="313"/>
                  </a:lnTo>
                  <a:lnTo>
                    <a:pt x="436" y="305"/>
                  </a:lnTo>
                  <a:lnTo>
                    <a:pt x="367" y="298"/>
                  </a:lnTo>
                  <a:lnTo>
                    <a:pt x="335" y="291"/>
                  </a:lnTo>
                  <a:lnTo>
                    <a:pt x="302" y="283"/>
                  </a:lnTo>
                  <a:lnTo>
                    <a:pt x="271" y="276"/>
                  </a:lnTo>
                  <a:lnTo>
                    <a:pt x="240" y="269"/>
                  </a:lnTo>
                  <a:lnTo>
                    <a:pt x="207" y="260"/>
                  </a:lnTo>
                  <a:lnTo>
                    <a:pt x="178" y="251"/>
                  </a:lnTo>
                  <a:lnTo>
                    <a:pt x="146" y="242"/>
                  </a:lnTo>
                  <a:lnTo>
                    <a:pt x="116" y="236"/>
                  </a:lnTo>
                  <a:lnTo>
                    <a:pt x="102" y="227"/>
                  </a:lnTo>
                  <a:lnTo>
                    <a:pt x="89" y="223"/>
                  </a:lnTo>
                  <a:lnTo>
                    <a:pt x="75" y="220"/>
                  </a:lnTo>
                  <a:lnTo>
                    <a:pt x="64" y="214"/>
                  </a:lnTo>
                  <a:lnTo>
                    <a:pt x="0" y="189"/>
                  </a:lnTo>
                  <a:lnTo>
                    <a:pt x="24" y="182"/>
                  </a:lnTo>
                  <a:lnTo>
                    <a:pt x="47" y="174"/>
                  </a:lnTo>
                  <a:lnTo>
                    <a:pt x="71" y="163"/>
                  </a:lnTo>
                  <a:lnTo>
                    <a:pt x="96" y="152"/>
                  </a:lnTo>
                  <a:lnTo>
                    <a:pt x="116" y="138"/>
                  </a:lnTo>
                  <a:lnTo>
                    <a:pt x="136" y="122"/>
                  </a:lnTo>
                  <a:lnTo>
                    <a:pt x="153" y="102"/>
                  </a:lnTo>
                  <a:lnTo>
                    <a:pt x="169" y="82"/>
                  </a:lnTo>
                  <a:close/>
                </a:path>
              </a:pathLst>
            </a:custGeom>
            <a:solidFill>
              <a:srgbClr val="FF212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cs-CZ"/>
            </a:p>
          </p:txBody>
        </p:sp>
        <p:sp>
          <p:nvSpPr>
            <p:cNvPr id="48159" name="Freeform 30"/>
            <p:cNvSpPr>
              <a:spLocks/>
            </p:cNvSpPr>
            <p:nvPr/>
          </p:nvSpPr>
          <p:spPr bwMode="auto">
            <a:xfrm>
              <a:off x="3922" y="2622"/>
              <a:ext cx="345" cy="40"/>
            </a:xfrm>
            <a:custGeom>
              <a:avLst/>
              <a:gdLst>
                <a:gd name="T0" fmla="*/ 0 w 691"/>
                <a:gd name="T1" fmla="*/ 1 h 80"/>
                <a:gd name="T2" fmla="*/ 0 w 691"/>
                <a:gd name="T3" fmla="*/ 1 h 80"/>
                <a:gd name="T4" fmla="*/ 0 w 691"/>
                <a:gd name="T5" fmla="*/ 1 h 80"/>
                <a:gd name="T6" fmla="*/ 0 w 691"/>
                <a:gd name="T7" fmla="*/ 0 h 80"/>
                <a:gd name="T8" fmla="*/ 0 w 691"/>
                <a:gd name="T9" fmla="*/ 0 h 80"/>
                <a:gd name="T10" fmla="*/ 0 w 691"/>
                <a:gd name="T11" fmla="*/ 0 h 80"/>
                <a:gd name="T12" fmla="*/ 0 w 691"/>
                <a:gd name="T13" fmla="*/ 1 h 80"/>
                <a:gd name="T14" fmla="*/ 0 w 691"/>
                <a:gd name="T15" fmla="*/ 1 h 80"/>
                <a:gd name="T16" fmla="*/ 0 w 691"/>
                <a:gd name="T17" fmla="*/ 1 h 80"/>
                <a:gd name="T18" fmla="*/ 0 w 691"/>
                <a:gd name="T19" fmla="*/ 1 h 80"/>
                <a:gd name="T20" fmla="*/ 0 w 691"/>
                <a:gd name="T21" fmla="*/ 1 h 80"/>
                <a:gd name="T22" fmla="*/ 0 w 691"/>
                <a:gd name="T23" fmla="*/ 1 h 80"/>
                <a:gd name="T24" fmla="*/ 0 w 691"/>
                <a:gd name="T25" fmla="*/ 1 h 80"/>
                <a:gd name="T26" fmla="*/ 0 w 691"/>
                <a:gd name="T27" fmla="*/ 1 h 80"/>
                <a:gd name="T28" fmla="*/ 0 w 691"/>
                <a:gd name="T29" fmla="*/ 1 h 80"/>
                <a:gd name="T30" fmla="*/ 0 w 691"/>
                <a:gd name="T31" fmla="*/ 1 h 80"/>
                <a:gd name="T32" fmla="*/ 0 w 691"/>
                <a:gd name="T33" fmla="*/ 1 h 80"/>
                <a:gd name="T34" fmla="*/ 0 w 691"/>
                <a:gd name="T35" fmla="*/ 1 h 80"/>
                <a:gd name="T36" fmla="*/ 0 w 691"/>
                <a:gd name="T37" fmla="*/ 1 h 80"/>
                <a:gd name="T38" fmla="*/ 0 w 691"/>
                <a:gd name="T39" fmla="*/ 1 h 80"/>
                <a:gd name="T40" fmla="*/ 0 w 691"/>
                <a:gd name="T41" fmla="*/ 1 h 80"/>
                <a:gd name="T42" fmla="*/ 0 w 691"/>
                <a:gd name="T43" fmla="*/ 1 h 80"/>
                <a:gd name="T44" fmla="*/ 0 w 691"/>
                <a:gd name="T45" fmla="*/ 1 h 80"/>
                <a:gd name="T46" fmla="*/ 0 w 691"/>
                <a:gd name="T47" fmla="*/ 1 h 80"/>
                <a:gd name="T48" fmla="*/ 0 w 691"/>
                <a:gd name="T49" fmla="*/ 1 h 80"/>
                <a:gd name="T50" fmla="*/ 0 w 691"/>
                <a:gd name="T51" fmla="*/ 1 h 80"/>
                <a:gd name="T52" fmla="*/ 0 w 691"/>
                <a:gd name="T53" fmla="*/ 1 h 80"/>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691"/>
                <a:gd name="T82" fmla="*/ 0 h 80"/>
                <a:gd name="T83" fmla="*/ 691 w 691"/>
                <a:gd name="T84" fmla="*/ 80 h 80"/>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691" h="80">
                  <a:moveTo>
                    <a:pt x="191" y="22"/>
                  </a:moveTo>
                  <a:lnTo>
                    <a:pt x="251" y="13"/>
                  </a:lnTo>
                  <a:lnTo>
                    <a:pt x="313" y="6"/>
                  </a:lnTo>
                  <a:lnTo>
                    <a:pt x="376" y="0"/>
                  </a:lnTo>
                  <a:lnTo>
                    <a:pt x="442" y="0"/>
                  </a:lnTo>
                  <a:lnTo>
                    <a:pt x="505" y="0"/>
                  </a:lnTo>
                  <a:lnTo>
                    <a:pt x="569" y="7"/>
                  </a:lnTo>
                  <a:lnTo>
                    <a:pt x="629" y="18"/>
                  </a:lnTo>
                  <a:lnTo>
                    <a:pt x="691" y="36"/>
                  </a:lnTo>
                  <a:lnTo>
                    <a:pt x="682" y="42"/>
                  </a:lnTo>
                  <a:lnTo>
                    <a:pt x="622" y="49"/>
                  </a:lnTo>
                  <a:lnTo>
                    <a:pt x="562" y="56"/>
                  </a:lnTo>
                  <a:lnTo>
                    <a:pt x="502" y="62"/>
                  </a:lnTo>
                  <a:lnTo>
                    <a:pt x="444" y="67"/>
                  </a:lnTo>
                  <a:lnTo>
                    <a:pt x="384" y="69"/>
                  </a:lnTo>
                  <a:lnTo>
                    <a:pt x="324" y="71"/>
                  </a:lnTo>
                  <a:lnTo>
                    <a:pt x="264" y="71"/>
                  </a:lnTo>
                  <a:lnTo>
                    <a:pt x="204" y="73"/>
                  </a:lnTo>
                  <a:lnTo>
                    <a:pt x="0" y="80"/>
                  </a:lnTo>
                  <a:lnTo>
                    <a:pt x="22" y="69"/>
                  </a:lnTo>
                  <a:lnTo>
                    <a:pt x="44" y="60"/>
                  </a:lnTo>
                  <a:lnTo>
                    <a:pt x="67" y="51"/>
                  </a:lnTo>
                  <a:lnTo>
                    <a:pt x="93" y="46"/>
                  </a:lnTo>
                  <a:lnTo>
                    <a:pt x="115" y="36"/>
                  </a:lnTo>
                  <a:lnTo>
                    <a:pt x="140" y="31"/>
                  </a:lnTo>
                  <a:lnTo>
                    <a:pt x="164" y="26"/>
                  </a:lnTo>
                  <a:lnTo>
                    <a:pt x="191" y="22"/>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cs-CZ"/>
            </a:p>
          </p:txBody>
        </p:sp>
        <p:sp>
          <p:nvSpPr>
            <p:cNvPr id="48160" name="Freeform 31"/>
            <p:cNvSpPr>
              <a:spLocks/>
            </p:cNvSpPr>
            <p:nvPr/>
          </p:nvSpPr>
          <p:spPr bwMode="auto">
            <a:xfrm>
              <a:off x="4040" y="2948"/>
              <a:ext cx="263" cy="47"/>
            </a:xfrm>
            <a:custGeom>
              <a:avLst/>
              <a:gdLst>
                <a:gd name="T0" fmla="*/ 0 w 528"/>
                <a:gd name="T1" fmla="*/ 1 h 93"/>
                <a:gd name="T2" fmla="*/ 0 w 528"/>
                <a:gd name="T3" fmla="*/ 1 h 93"/>
                <a:gd name="T4" fmla="*/ 0 w 528"/>
                <a:gd name="T5" fmla="*/ 1 h 93"/>
                <a:gd name="T6" fmla="*/ 0 w 528"/>
                <a:gd name="T7" fmla="*/ 1 h 93"/>
                <a:gd name="T8" fmla="*/ 0 w 528"/>
                <a:gd name="T9" fmla="*/ 1 h 93"/>
                <a:gd name="T10" fmla="*/ 0 w 528"/>
                <a:gd name="T11" fmla="*/ 1 h 93"/>
                <a:gd name="T12" fmla="*/ 0 w 528"/>
                <a:gd name="T13" fmla="*/ 1 h 93"/>
                <a:gd name="T14" fmla="*/ 0 w 528"/>
                <a:gd name="T15" fmla="*/ 1 h 93"/>
                <a:gd name="T16" fmla="*/ 0 w 528"/>
                <a:gd name="T17" fmla="*/ 0 h 93"/>
                <a:gd name="T18" fmla="*/ 0 w 528"/>
                <a:gd name="T19" fmla="*/ 1 h 93"/>
                <a:gd name="T20" fmla="*/ 0 w 528"/>
                <a:gd name="T21" fmla="*/ 1 h 93"/>
                <a:gd name="T22" fmla="*/ 0 w 528"/>
                <a:gd name="T23" fmla="*/ 1 h 93"/>
                <a:gd name="T24" fmla="*/ 0 w 528"/>
                <a:gd name="T25" fmla="*/ 1 h 93"/>
                <a:gd name="T26" fmla="*/ 0 w 528"/>
                <a:gd name="T27" fmla="*/ 1 h 93"/>
                <a:gd name="T28" fmla="*/ 0 w 528"/>
                <a:gd name="T29" fmla="*/ 1 h 93"/>
                <a:gd name="T30" fmla="*/ 0 w 528"/>
                <a:gd name="T31" fmla="*/ 1 h 93"/>
                <a:gd name="T32" fmla="*/ 0 w 528"/>
                <a:gd name="T33" fmla="*/ 1 h 93"/>
                <a:gd name="T34" fmla="*/ 0 w 528"/>
                <a:gd name="T35" fmla="*/ 1 h 93"/>
                <a:gd name="T36" fmla="*/ 0 w 528"/>
                <a:gd name="T37" fmla="*/ 1 h 93"/>
                <a:gd name="T38" fmla="*/ 0 w 528"/>
                <a:gd name="T39" fmla="*/ 1 h 93"/>
                <a:gd name="T40" fmla="*/ 0 w 528"/>
                <a:gd name="T41" fmla="*/ 1 h 93"/>
                <a:gd name="T42" fmla="*/ 0 w 528"/>
                <a:gd name="T43" fmla="*/ 1 h 93"/>
                <a:gd name="T44" fmla="*/ 0 w 528"/>
                <a:gd name="T45" fmla="*/ 1 h 93"/>
                <a:gd name="T46" fmla="*/ 0 w 528"/>
                <a:gd name="T47" fmla="*/ 1 h 93"/>
                <a:gd name="T48" fmla="*/ 0 w 528"/>
                <a:gd name="T49" fmla="*/ 1 h 93"/>
                <a:gd name="T50" fmla="*/ 0 w 528"/>
                <a:gd name="T51" fmla="*/ 1 h 93"/>
                <a:gd name="T52" fmla="*/ 0 w 528"/>
                <a:gd name="T53" fmla="*/ 1 h 93"/>
                <a:gd name="T54" fmla="*/ 0 w 528"/>
                <a:gd name="T55" fmla="*/ 1 h 93"/>
                <a:gd name="T56" fmla="*/ 0 w 528"/>
                <a:gd name="T57" fmla="*/ 1 h 93"/>
                <a:gd name="T58" fmla="*/ 0 w 528"/>
                <a:gd name="T59" fmla="*/ 1 h 93"/>
                <a:gd name="T60" fmla="*/ 0 w 528"/>
                <a:gd name="T61" fmla="*/ 1 h 93"/>
                <a:gd name="T62" fmla="*/ 0 w 528"/>
                <a:gd name="T63" fmla="*/ 1 h 93"/>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528"/>
                <a:gd name="T97" fmla="*/ 0 h 93"/>
                <a:gd name="T98" fmla="*/ 528 w 528"/>
                <a:gd name="T99" fmla="*/ 93 h 93"/>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528" h="93">
                  <a:moveTo>
                    <a:pt x="377" y="29"/>
                  </a:moveTo>
                  <a:lnTo>
                    <a:pt x="393" y="24"/>
                  </a:lnTo>
                  <a:lnTo>
                    <a:pt x="413" y="20"/>
                  </a:lnTo>
                  <a:lnTo>
                    <a:pt x="431" y="18"/>
                  </a:lnTo>
                  <a:lnTo>
                    <a:pt x="451" y="16"/>
                  </a:lnTo>
                  <a:lnTo>
                    <a:pt x="468" y="13"/>
                  </a:lnTo>
                  <a:lnTo>
                    <a:pt x="486" y="9"/>
                  </a:lnTo>
                  <a:lnTo>
                    <a:pt x="502" y="4"/>
                  </a:lnTo>
                  <a:lnTo>
                    <a:pt x="520" y="0"/>
                  </a:lnTo>
                  <a:lnTo>
                    <a:pt x="520" y="16"/>
                  </a:lnTo>
                  <a:lnTo>
                    <a:pt x="522" y="35"/>
                  </a:lnTo>
                  <a:lnTo>
                    <a:pt x="522" y="53"/>
                  </a:lnTo>
                  <a:lnTo>
                    <a:pt x="524" y="71"/>
                  </a:lnTo>
                  <a:lnTo>
                    <a:pt x="526" y="80"/>
                  </a:lnTo>
                  <a:lnTo>
                    <a:pt x="528" y="93"/>
                  </a:lnTo>
                  <a:lnTo>
                    <a:pt x="466" y="87"/>
                  </a:lnTo>
                  <a:lnTo>
                    <a:pt x="406" y="82"/>
                  </a:lnTo>
                  <a:lnTo>
                    <a:pt x="348" y="76"/>
                  </a:lnTo>
                  <a:lnTo>
                    <a:pt x="289" y="71"/>
                  </a:lnTo>
                  <a:lnTo>
                    <a:pt x="229" y="64"/>
                  </a:lnTo>
                  <a:lnTo>
                    <a:pt x="171" y="60"/>
                  </a:lnTo>
                  <a:lnTo>
                    <a:pt x="111" y="58"/>
                  </a:lnTo>
                  <a:lnTo>
                    <a:pt x="53" y="60"/>
                  </a:lnTo>
                  <a:lnTo>
                    <a:pt x="0" y="56"/>
                  </a:lnTo>
                  <a:lnTo>
                    <a:pt x="44" y="51"/>
                  </a:lnTo>
                  <a:lnTo>
                    <a:pt x="89" y="45"/>
                  </a:lnTo>
                  <a:lnTo>
                    <a:pt x="135" y="40"/>
                  </a:lnTo>
                  <a:lnTo>
                    <a:pt x="184" y="36"/>
                  </a:lnTo>
                  <a:lnTo>
                    <a:pt x="229" y="31"/>
                  </a:lnTo>
                  <a:lnTo>
                    <a:pt x="279" y="29"/>
                  </a:lnTo>
                  <a:lnTo>
                    <a:pt x="328" y="27"/>
                  </a:lnTo>
                  <a:lnTo>
                    <a:pt x="377" y="29"/>
                  </a:lnTo>
                  <a:close/>
                </a:path>
              </a:pathLst>
            </a:custGeom>
            <a:solidFill>
              <a:srgbClr val="BF364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cs-CZ"/>
            </a:p>
          </p:txBody>
        </p:sp>
        <p:sp>
          <p:nvSpPr>
            <p:cNvPr id="48161" name="Freeform 32"/>
            <p:cNvSpPr>
              <a:spLocks/>
            </p:cNvSpPr>
            <p:nvPr/>
          </p:nvSpPr>
          <p:spPr bwMode="auto">
            <a:xfrm>
              <a:off x="4127" y="2402"/>
              <a:ext cx="176" cy="34"/>
            </a:xfrm>
            <a:custGeom>
              <a:avLst/>
              <a:gdLst>
                <a:gd name="T0" fmla="*/ 0 w 353"/>
                <a:gd name="T1" fmla="*/ 0 h 67"/>
                <a:gd name="T2" fmla="*/ 0 w 353"/>
                <a:gd name="T3" fmla="*/ 1 h 67"/>
                <a:gd name="T4" fmla="*/ 0 w 353"/>
                <a:gd name="T5" fmla="*/ 1 h 67"/>
                <a:gd name="T6" fmla="*/ 0 w 353"/>
                <a:gd name="T7" fmla="*/ 1 h 67"/>
                <a:gd name="T8" fmla="*/ 0 w 353"/>
                <a:gd name="T9" fmla="*/ 1 h 67"/>
                <a:gd name="T10" fmla="*/ 0 w 353"/>
                <a:gd name="T11" fmla="*/ 1 h 67"/>
                <a:gd name="T12" fmla="*/ 0 w 353"/>
                <a:gd name="T13" fmla="*/ 1 h 67"/>
                <a:gd name="T14" fmla="*/ 0 w 353"/>
                <a:gd name="T15" fmla="*/ 1 h 67"/>
                <a:gd name="T16" fmla="*/ 0 w 353"/>
                <a:gd name="T17" fmla="*/ 1 h 67"/>
                <a:gd name="T18" fmla="*/ 0 w 353"/>
                <a:gd name="T19" fmla="*/ 1 h 67"/>
                <a:gd name="T20" fmla="*/ 0 w 353"/>
                <a:gd name="T21" fmla="*/ 1 h 67"/>
                <a:gd name="T22" fmla="*/ 0 w 353"/>
                <a:gd name="T23" fmla="*/ 1 h 67"/>
                <a:gd name="T24" fmla="*/ 0 w 353"/>
                <a:gd name="T25" fmla="*/ 1 h 67"/>
                <a:gd name="T26" fmla="*/ 0 w 353"/>
                <a:gd name="T27" fmla="*/ 1 h 67"/>
                <a:gd name="T28" fmla="*/ 0 w 353"/>
                <a:gd name="T29" fmla="*/ 1 h 67"/>
                <a:gd name="T30" fmla="*/ 0 w 353"/>
                <a:gd name="T31" fmla="*/ 1 h 67"/>
                <a:gd name="T32" fmla="*/ 0 w 353"/>
                <a:gd name="T33" fmla="*/ 1 h 67"/>
                <a:gd name="T34" fmla="*/ 0 w 353"/>
                <a:gd name="T35" fmla="*/ 1 h 67"/>
                <a:gd name="T36" fmla="*/ 0 w 353"/>
                <a:gd name="T37" fmla="*/ 1 h 67"/>
                <a:gd name="T38" fmla="*/ 0 w 353"/>
                <a:gd name="T39" fmla="*/ 1 h 67"/>
                <a:gd name="T40" fmla="*/ 0 w 353"/>
                <a:gd name="T41" fmla="*/ 1 h 67"/>
                <a:gd name="T42" fmla="*/ 0 w 353"/>
                <a:gd name="T43" fmla="*/ 1 h 67"/>
                <a:gd name="T44" fmla="*/ 0 w 353"/>
                <a:gd name="T45" fmla="*/ 1 h 67"/>
                <a:gd name="T46" fmla="*/ 0 w 353"/>
                <a:gd name="T47" fmla="*/ 1 h 67"/>
                <a:gd name="T48" fmla="*/ 0 w 353"/>
                <a:gd name="T49" fmla="*/ 1 h 67"/>
                <a:gd name="T50" fmla="*/ 0 w 353"/>
                <a:gd name="T51" fmla="*/ 1 h 67"/>
                <a:gd name="T52" fmla="*/ 0 w 353"/>
                <a:gd name="T53" fmla="*/ 1 h 67"/>
                <a:gd name="T54" fmla="*/ 0 w 353"/>
                <a:gd name="T55" fmla="*/ 0 h 67"/>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353"/>
                <a:gd name="T85" fmla="*/ 0 h 67"/>
                <a:gd name="T86" fmla="*/ 353 w 353"/>
                <a:gd name="T87" fmla="*/ 67 h 67"/>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353" h="67">
                  <a:moveTo>
                    <a:pt x="24" y="0"/>
                  </a:moveTo>
                  <a:lnTo>
                    <a:pt x="40" y="7"/>
                  </a:lnTo>
                  <a:lnTo>
                    <a:pt x="60" y="18"/>
                  </a:lnTo>
                  <a:lnTo>
                    <a:pt x="69" y="22"/>
                  </a:lnTo>
                  <a:lnTo>
                    <a:pt x="80" y="27"/>
                  </a:lnTo>
                  <a:lnTo>
                    <a:pt x="91" y="33"/>
                  </a:lnTo>
                  <a:lnTo>
                    <a:pt x="102" y="38"/>
                  </a:lnTo>
                  <a:lnTo>
                    <a:pt x="131" y="42"/>
                  </a:lnTo>
                  <a:lnTo>
                    <a:pt x="164" y="44"/>
                  </a:lnTo>
                  <a:lnTo>
                    <a:pt x="193" y="44"/>
                  </a:lnTo>
                  <a:lnTo>
                    <a:pt x="225" y="45"/>
                  </a:lnTo>
                  <a:lnTo>
                    <a:pt x="256" y="45"/>
                  </a:lnTo>
                  <a:lnTo>
                    <a:pt x="287" y="49"/>
                  </a:lnTo>
                  <a:lnTo>
                    <a:pt x="320" y="53"/>
                  </a:lnTo>
                  <a:lnTo>
                    <a:pt x="353" y="64"/>
                  </a:lnTo>
                  <a:lnTo>
                    <a:pt x="313" y="65"/>
                  </a:lnTo>
                  <a:lnTo>
                    <a:pt x="271" y="67"/>
                  </a:lnTo>
                  <a:lnTo>
                    <a:pt x="229" y="67"/>
                  </a:lnTo>
                  <a:lnTo>
                    <a:pt x="187" y="67"/>
                  </a:lnTo>
                  <a:lnTo>
                    <a:pt x="144" y="62"/>
                  </a:lnTo>
                  <a:lnTo>
                    <a:pt x="104" y="56"/>
                  </a:lnTo>
                  <a:lnTo>
                    <a:pt x="64" y="47"/>
                  </a:lnTo>
                  <a:lnTo>
                    <a:pt x="27" y="38"/>
                  </a:lnTo>
                  <a:lnTo>
                    <a:pt x="0" y="40"/>
                  </a:lnTo>
                  <a:lnTo>
                    <a:pt x="5" y="29"/>
                  </a:lnTo>
                  <a:lnTo>
                    <a:pt x="14" y="20"/>
                  </a:lnTo>
                  <a:lnTo>
                    <a:pt x="18" y="9"/>
                  </a:lnTo>
                  <a:lnTo>
                    <a:pt x="24" y="0"/>
                  </a:lnTo>
                  <a:close/>
                </a:path>
              </a:pathLst>
            </a:custGeom>
            <a:solidFill>
              <a:srgbClr val="FF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cs-CZ"/>
            </a:p>
          </p:txBody>
        </p:sp>
        <p:sp>
          <p:nvSpPr>
            <p:cNvPr id="48162" name="Freeform 33"/>
            <p:cNvSpPr>
              <a:spLocks/>
            </p:cNvSpPr>
            <p:nvPr/>
          </p:nvSpPr>
          <p:spPr bwMode="auto">
            <a:xfrm>
              <a:off x="4165" y="2819"/>
              <a:ext cx="135" cy="135"/>
            </a:xfrm>
            <a:custGeom>
              <a:avLst/>
              <a:gdLst>
                <a:gd name="T0" fmla="*/ 1 w 269"/>
                <a:gd name="T1" fmla="*/ 1 h 269"/>
                <a:gd name="T2" fmla="*/ 1 w 269"/>
                <a:gd name="T3" fmla="*/ 1 h 269"/>
                <a:gd name="T4" fmla="*/ 1 w 269"/>
                <a:gd name="T5" fmla="*/ 1 h 269"/>
                <a:gd name="T6" fmla="*/ 1 w 269"/>
                <a:gd name="T7" fmla="*/ 1 h 269"/>
                <a:gd name="T8" fmla="*/ 1 w 269"/>
                <a:gd name="T9" fmla="*/ 1 h 269"/>
                <a:gd name="T10" fmla="*/ 1 w 269"/>
                <a:gd name="T11" fmla="*/ 1 h 269"/>
                <a:gd name="T12" fmla="*/ 1 w 269"/>
                <a:gd name="T13" fmla="*/ 1 h 269"/>
                <a:gd name="T14" fmla="*/ 1 w 269"/>
                <a:gd name="T15" fmla="*/ 1 h 269"/>
                <a:gd name="T16" fmla="*/ 1 w 269"/>
                <a:gd name="T17" fmla="*/ 1 h 269"/>
                <a:gd name="T18" fmla="*/ 1 w 269"/>
                <a:gd name="T19" fmla="*/ 1 h 269"/>
                <a:gd name="T20" fmla="*/ 1 w 269"/>
                <a:gd name="T21" fmla="*/ 1 h 269"/>
                <a:gd name="T22" fmla="*/ 1 w 269"/>
                <a:gd name="T23" fmla="*/ 1 h 269"/>
                <a:gd name="T24" fmla="*/ 1 w 269"/>
                <a:gd name="T25" fmla="*/ 1 h 269"/>
                <a:gd name="T26" fmla="*/ 1 w 269"/>
                <a:gd name="T27" fmla="*/ 1 h 269"/>
                <a:gd name="T28" fmla="*/ 1 w 269"/>
                <a:gd name="T29" fmla="*/ 1 h 269"/>
                <a:gd name="T30" fmla="*/ 1 w 269"/>
                <a:gd name="T31" fmla="*/ 1 h 269"/>
                <a:gd name="T32" fmla="*/ 1 w 269"/>
                <a:gd name="T33" fmla="*/ 1 h 269"/>
                <a:gd name="T34" fmla="*/ 1 w 269"/>
                <a:gd name="T35" fmla="*/ 1 h 269"/>
                <a:gd name="T36" fmla="*/ 1 w 269"/>
                <a:gd name="T37" fmla="*/ 1 h 269"/>
                <a:gd name="T38" fmla="*/ 1 w 269"/>
                <a:gd name="T39" fmla="*/ 1 h 269"/>
                <a:gd name="T40" fmla="*/ 1 w 269"/>
                <a:gd name="T41" fmla="*/ 1 h 269"/>
                <a:gd name="T42" fmla="*/ 1 w 269"/>
                <a:gd name="T43" fmla="*/ 1 h 269"/>
                <a:gd name="T44" fmla="*/ 1 w 269"/>
                <a:gd name="T45" fmla="*/ 1 h 269"/>
                <a:gd name="T46" fmla="*/ 1 w 269"/>
                <a:gd name="T47" fmla="*/ 1 h 269"/>
                <a:gd name="T48" fmla="*/ 1 w 269"/>
                <a:gd name="T49" fmla="*/ 1 h 269"/>
                <a:gd name="T50" fmla="*/ 1 w 269"/>
                <a:gd name="T51" fmla="*/ 1 h 269"/>
                <a:gd name="T52" fmla="*/ 1 w 269"/>
                <a:gd name="T53" fmla="*/ 1 h 269"/>
                <a:gd name="T54" fmla="*/ 1 w 269"/>
                <a:gd name="T55" fmla="*/ 1 h 269"/>
                <a:gd name="T56" fmla="*/ 1 w 269"/>
                <a:gd name="T57" fmla="*/ 1 h 269"/>
                <a:gd name="T58" fmla="*/ 1 w 269"/>
                <a:gd name="T59" fmla="*/ 1 h 269"/>
                <a:gd name="T60" fmla="*/ 1 w 269"/>
                <a:gd name="T61" fmla="*/ 1 h 269"/>
                <a:gd name="T62" fmla="*/ 1 w 269"/>
                <a:gd name="T63" fmla="*/ 1 h 269"/>
                <a:gd name="T64" fmla="*/ 1 w 269"/>
                <a:gd name="T65" fmla="*/ 1 h 269"/>
                <a:gd name="T66" fmla="*/ 1 w 269"/>
                <a:gd name="T67" fmla="*/ 1 h 269"/>
                <a:gd name="T68" fmla="*/ 0 w 269"/>
                <a:gd name="T69" fmla="*/ 0 h 269"/>
                <a:gd name="T70" fmla="*/ 1 w 269"/>
                <a:gd name="T71" fmla="*/ 1 h 269"/>
                <a:gd name="T72" fmla="*/ 1 w 269"/>
                <a:gd name="T73" fmla="*/ 1 h 269"/>
                <a:gd name="T74" fmla="*/ 1 w 269"/>
                <a:gd name="T75" fmla="*/ 1 h 269"/>
                <a:gd name="T76" fmla="*/ 1 w 269"/>
                <a:gd name="T77" fmla="*/ 1 h 269"/>
                <a:gd name="T78" fmla="*/ 1 w 269"/>
                <a:gd name="T79" fmla="*/ 1 h 269"/>
                <a:gd name="T80" fmla="*/ 1 w 269"/>
                <a:gd name="T81" fmla="*/ 1 h 269"/>
                <a:gd name="T82" fmla="*/ 1 w 269"/>
                <a:gd name="T83" fmla="*/ 1 h 269"/>
                <a:gd name="T84" fmla="*/ 1 w 269"/>
                <a:gd name="T85" fmla="*/ 1 h 269"/>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269"/>
                <a:gd name="T130" fmla="*/ 0 h 269"/>
                <a:gd name="T131" fmla="*/ 269 w 269"/>
                <a:gd name="T132" fmla="*/ 269 h 269"/>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269" h="269">
                  <a:moveTo>
                    <a:pt x="262" y="80"/>
                  </a:moveTo>
                  <a:lnTo>
                    <a:pt x="268" y="87"/>
                  </a:lnTo>
                  <a:lnTo>
                    <a:pt x="269" y="240"/>
                  </a:lnTo>
                  <a:lnTo>
                    <a:pt x="244" y="243"/>
                  </a:lnTo>
                  <a:lnTo>
                    <a:pt x="218" y="249"/>
                  </a:lnTo>
                  <a:lnTo>
                    <a:pt x="193" y="254"/>
                  </a:lnTo>
                  <a:lnTo>
                    <a:pt x="168" y="260"/>
                  </a:lnTo>
                  <a:lnTo>
                    <a:pt x="140" y="263"/>
                  </a:lnTo>
                  <a:lnTo>
                    <a:pt x="117" y="267"/>
                  </a:lnTo>
                  <a:lnTo>
                    <a:pt x="91" y="267"/>
                  </a:lnTo>
                  <a:lnTo>
                    <a:pt x="69" y="269"/>
                  </a:lnTo>
                  <a:lnTo>
                    <a:pt x="80" y="262"/>
                  </a:lnTo>
                  <a:lnTo>
                    <a:pt x="95" y="258"/>
                  </a:lnTo>
                  <a:lnTo>
                    <a:pt x="108" y="253"/>
                  </a:lnTo>
                  <a:lnTo>
                    <a:pt x="122" y="247"/>
                  </a:lnTo>
                  <a:lnTo>
                    <a:pt x="133" y="240"/>
                  </a:lnTo>
                  <a:lnTo>
                    <a:pt x="146" y="231"/>
                  </a:lnTo>
                  <a:lnTo>
                    <a:pt x="155" y="218"/>
                  </a:lnTo>
                  <a:lnTo>
                    <a:pt x="164" y="205"/>
                  </a:lnTo>
                  <a:lnTo>
                    <a:pt x="164" y="191"/>
                  </a:lnTo>
                  <a:lnTo>
                    <a:pt x="164" y="178"/>
                  </a:lnTo>
                  <a:lnTo>
                    <a:pt x="160" y="163"/>
                  </a:lnTo>
                  <a:lnTo>
                    <a:pt x="158" y="151"/>
                  </a:lnTo>
                  <a:lnTo>
                    <a:pt x="153" y="138"/>
                  </a:lnTo>
                  <a:lnTo>
                    <a:pt x="148" y="125"/>
                  </a:lnTo>
                  <a:lnTo>
                    <a:pt x="142" y="112"/>
                  </a:lnTo>
                  <a:lnTo>
                    <a:pt x="137" y="102"/>
                  </a:lnTo>
                  <a:lnTo>
                    <a:pt x="120" y="85"/>
                  </a:lnTo>
                  <a:lnTo>
                    <a:pt x="104" y="69"/>
                  </a:lnTo>
                  <a:lnTo>
                    <a:pt x="88" y="54"/>
                  </a:lnTo>
                  <a:lnTo>
                    <a:pt x="71" y="43"/>
                  </a:lnTo>
                  <a:lnTo>
                    <a:pt x="53" y="29"/>
                  </a:lnTo>
                  <a:lnTo>
                    <a:pt x="37" y="18"/>
                  </a:lnTo>
                  <a:lnTo>
                    <a:pt x="18" y="7"/>
                  </a:lnTo>
                  <a:lnTo>
                    <a:pt x="0" y="0"/>
                  </a:lnTo>
                  <a:lnTo>
                    <a:pt x="33" y="2"/>
                  </a:lnTo>
                  <a:lnTo>
                    <a:pt x="68" y="7"/>
                  </a:lnTo>
                  <a:lnTo>
                    <a:pt x="100" y="16"/>
                  </a:lnTo>
                  <a:lnTo>
                    <a:pt x="135" y="27"/>
                  </a:lnTo>
                  <a:lnTo>
                    <a:pt x="166" y="38"/>
                  </a:lnTo>
                  <a:lnTo>
                    <a:pt x="198" y="51"/>
                  </a:lnTo>
                  <a:lnTo>
                    <a:pt x="229" y="65"/>
                  </a:lnTo>
                  <a:lnTo>
                    <a:pt x="262" y="80"/>
                  </a:lnTo>
                  <a:close/>
                </a:path>
              </a:pathLst>
            </a:custGeom>
            <a:solidFill>
              <a:srgbClr val="A3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cs-CZ"/>
            </a:p>
          </p:txBody>
        </p:sp>
        <p:sp>
          <p:nvSpPr>
            <p:cNvPr id="48163" name="Freeform 34"/>
            <p:cNvSpPr>
              <a:spLocks/>
            </p:cNvSpPr>
            <p:nvPr/>
          </p:nvSpPr>
          <p:spPr bwMode="auto">
            <a:xfrm>
              <a:off x="4225" y="2820"/>
              <a:ext cx="75" cy="25"/>
            </a:xfrm>
            <a:custGeom>
              <a:avLst/>
              <a:gdLst>
                <a:gd name="T0" fmla="*/ 1 w 149"/>
                <a:gd name="T1" fmla="*/ 1 h 49"/>
                <a:gd name="T2" fmla="*/ 1 w 149"/>
                <a:gd name="T3" fmla="*/ 1 h 49"/>
                <a:gd name="T4" fmla="*/ 1 w 149"/>
                <a:gd name="T5" fmla="*/ 1 h 49"/>
                <a:gd name="T6" fmla="*/ 1 w 149"/>
                <a:gd name="T7" fmla="*/ 1 h 49"/>
                <a:gd name="T8" fmla="*/ 1 w 149"/>
                <a:gd name="T9" fmla="*/ 1 h 49"/>
                <a:gd name="T10" fmla="*/ 1 w 149"/>
                <a:gd name="T11" fmla="*/ 1 h 49"/>
                <a:gd name="T12" fmla="*/ 1 w 149"/>
                <a:gd name="T13" fmla="*/ 1 h 49"/>
                <a:gd name="T14" fmla="*/ 1 w 149"/>
                <a:gd name="T15" fmla="*/ 1 h 49"/>
                <a:gd name="T16" fmla="*/ 1 w 149"/>
                <a:gd name="T17" fmla="*/ 1 h 49"/>
                <a:gd name="T18" fmla="*/ 0 w 149"/>
                <a:gd name="T19" fmla="*/ 1 h 49"/>
                <a:gd name="T20" fmla="*/ 1 w 149"/>
                <a:gd name="T21" fmla="*/ 0 h 49"/>
                <a:gd name="T22" fmla="*/ 1 w 149"/>
                <a:gd name="T23" fmla="*/ 1 h 49"/>
                <a:gd name="T24" fmla="*/ 1 w 149"/>
                <a:gd name="T25" fmla="*/ 1 h 49"/>
                <a:gd name="T26" fmla="*/ 1 w 149"/>
                <a:gd name="T27" fmla="*/ 1 h 49"/>
                <a:gd name="T28" fmla="*/ 1 w 149"/>
                <a:gd name="T29" fmla="*/ 1 h 49"/>
                <a:gd name="T30" fmla="*/ 1 w 149"/>
                <a:gd name="T31" fmla="*/ 1 h 49"/>
                <a:gd name="T32" fmla="*/ 1 w 149"/>
                <a:gd name="T33" fmla="*/ 1 h 49"/>
                <a:gd name="T34" fmla="*/ 1 w 149"/>
                <a:gd name="T35" fmla="*/ 1 h 49"/>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49"/>
                <a:gd name="T55" fmla="*/ 0 h 49"/>
                <a:gd name="T56" fmla="*/ 149 w 149"/>
                <a:gd name="T57" fmla="*/ 49 h 49"/>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49" h="49">
                  <a:moveTo>
                    <a:pt x="149" y="18"/>
                  </a:moveTo>
                  <a:lnTo>
                    <a:pt x="148" y="49"/>
                  </a:lnTo>
                  <a:lnTo>
                    <a:pt x="128" y="41"/>
                  </a:lnTo>
                  <a:lnTo>
                    <a:pt x="111" y="36"/>
                  </a:lnTo>
                  <a:lnTo>
                    <a:pt x="91" y="30"/>
                  </a:lnTo>
                  <a:lnTo>
                    <a:pt x="75" y="25"/>
                  </a:lnTo>
                  <a:lnTo>
                    <a:pt x="55" y="18"/>
                  </a:lnTo>
                  <a:lnTo>
                    <a:pt x="37" y="12"/>
                  </a:lnTo>
                  <a:lnTo>
                    <a:pt x="18" y="7"/>
                  </a:lnTo>
                  <a:lnTo>
                    <a:pt x="0" y="1"/>
                  </a:lnTo>
                  <a:lnTo>
                    <a:pt x="17" y="0"/>
                  </a:lnTo>
                  <a:lnTo>
                    <a:pt x="35" y="1"/>
                  </a:lnTo>
                  <a:lnTo>
                    <a:pt x="53" y="3"/>
                  </a:lnTo>
                  <a:lnTo>
                    <a:pt x="73" y="7"/>
                  </a:lnTo>
                  <a:lnTo>
                    <a:pt x="91" y="10"/>
                  </a:lnTo>
                  <a:lnTo>
                    <a:pt x="111" y="14"/>
                  </a:lnTo>
                  <a:lnTo>
                    <a:pt x="129" y="16"/>
                  </a:lnTo>
                  <a:lnTo>
                    <a:pt x="149" y="18"/>
                  </a:lnTo>
                  <a:close/>
                </a:path>
              </a:pathLst>
            </a:custGeom>
            <a:solidFill>
              <a:srgbClr val="BF364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cs-CZ"/>
            </a:p>
          </p:txBody>
        </p:sp>
        <p:sp>
          <p:nvSpPr>
            <p:cNvPr id="48164" name="Freeform 35"/>
            <p:cNvSpPr>
              <a:spLocks/>
            </p:cNvSpPr>
            <p:nvPr/>
          </p:nvSpPr>
          <p:spPr bwMode="auto">
            <a:xfrm>
              <a:off x="4257" y="2491"/>
              <a:ext cx="73" cy="24"/>
            </a:xfrm>
            <a:custGeom>
              <a:avLst/>
              <a:gdLst>
                <a:gd name="T0" fmla="*/ 1 w 145"/>
                <a:gd name="T1" fmla="*/ 0 h 47"/>
                <a:gd name="T2" fmla="*/ 1 w 145"/>
                <a:gd name="T3" fmla="*/ 1 h 47"/>
                <a:gd name="T4" fmla="*/ 1 w 145"/>
                <a:gd name="T5" fmla="*/ 1 h 47"/>
                <a:gd name="T6" fmla="*/ 1 w 145"/>
                <a:gd name="T7" fmla="*/ 1 h 47"/>
                <a:gd name="T8" fmla="*/ 1 w 145"/>
                <a:gd name="T9" fmla="*/ 1 h 47"/>
                <a:gd name="T10" fmla="*/ 1 w 145"/>
                <a:gd name="T11" fmla="*/ 1 h 47"/>
                <a:gd name="T12" fmla="*/ 1 w 145"/>
                <a:gd name="T13" fmla="*/ 1 h 47"/>
                <a:gd name="T14" fmla="*/ 1 w 145"/>
                <a:gd name="T15" fmla="*/ 1 h 47"/>
                <a:gd name="T16" fmla="*/ 1 w 145"/>
                <a:gd name="T17" fmla="*/ 1 h 47"/>
                <a:gd name="T18" fmla="*/ 1 w 145"/>
                <a:gd name="T19" fmla="*/ 1 h 47"/>
                <a:gd name="T20" fmla="*/ 1 w 145"/>
                <a:gd name="T21" fmla="*/ 1 h 47"/>
                <a:gd name="T22" fmla="*/ 0 w 145"/>
                <a:gd name="T23" fmla="*/ 1 h 47"/>
                <a:gd name="T24" fmla="*/ 1 w 145"/>
                <a:gd name="T25" fmla="*/ 1 h 47"/>
                <a:gd name="T26" fmla="*/ 1 w 145"/>
                <a:gd name="T27" fmla="*/ 1 h 47"/>
                <a:gd name="T28" fmla="*/ 1 w 145"/>
                <a:gd name="T29" fmla="*/ 1 h 47"/>
                <a:gd name="T30" fmla="*/ 1 w 145"/>
                <a:gd name="T31" fmla="*/ 1 h 47"/>
                <a:gd name="T32" fmla="*/ 1 w 145"/>
                <a:gd name="T33" fmla="*/ 1 h 47"/>
                <a:gd name="T34" fmla="*/ 1 w 145"/>
                <a:gd name="T35" fmla="*/ 1 h 47"/>
                <a:gd name="T36" fmla="*/ 1 w 145"/>
                <a:gd name="T37" fmla="*/ 0 h 47"/>
                <a:gd name="T38" fmla="*/ 1 w 145"/>
                <a:gd name="T39" fmla="*/ 0 h 47"/>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45"/>
                <a:gd name="T61" fmla="*/ 0 h 47"/>
                <a:gd name="T62" fmla="*/ 145 w 145"/>
                <a:gd name="T63" fmla="*/ 47 h 47"/>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45" h="47">
                  <a:moveTo>
                    <a:pt x="145" y="0"/>
                  </a:moveTo>
                  <a:lnTo>
                    <a:pt x="142" y="11"/>
                  </a:lnTo>
                  <a:lnTo>
                    <a:pt x="138" y="20"/>
                  </a:lnTo>
                  <a:lnTo>
                    <a:pt x="138" y="47"/>
                  </a:lnTo>
                  <a:lnTo>
                    <a:pt x="120" y="40"/>
                  </a:lnTo>
                  <a:lnTo>
                    <a:pt x="104" y="35"/>
                  </a:lnTo>
                  <a:lnTo>
                    <a:pt x="87" y="29"/>
                  </a:lnTo>
                  <a:lnTo>
                    <a:pt x="71" y="26"/>
                  </a:lnTo>
                  <a:lnTo>
                    <a:pt x="53" y="20"/>
                  </a:lnTo>
                  <a:lnTo>
                    <a:pt x="34" y="18"/>
                  </a:lnTo>
                  <a:lnTo>
                    <a:pt x="16" y="17"/>
                  </a:lnTo>
                  <a:lnTo>
                    <a:pt x="0" y="17"/>
                  </a:lnTo>
                  <a:lnTo>
                    <a:pt x="16" y="13"/>
                  </a:lnTo>
                  <a:lnTo>
                    <a:pt x="34" y="11"/>
                  </a:lnTo>
                  <a:lnTo>
                    <a:pt x="53" y="7"/>
                  </a:lnTo>
                  <a:lnTo>
                    <a:pt x="71" y="6"/>
                  </a:lnTo>
                  <a:lnTo>
                    <a:pt x="89" y="4"/>
                  </a:lnTo>
                  <a:lnTo>
                    <a:pt x="107" y="2"/>
                  </a:lnTo>
                  <a:lnTo>
                    <a:pt x="125" y="0"/>
                  </a:lnTo>
                  <a:lnTo>
                    <a:pt x="145" y="0"/>
                  </a:lnTo>
                  <a:close/>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cs-CZ"/>
            </a:p>
          </p:txBody>
        </p:sp>
        <p:sp>
          <p:nvSpPr>
            <p:cNvPr id="48165" name="Freeform 36"/>
            <p:cNvSpPr>
              <a:spLocks/>
            </p:cNvSpPr>
            <p:nvPr/>
          </p:nvSpPr>
          <p:spPr bwMode="auto">
            <a:xfrm>
              <a:off x="4257" y="2310"/>
              <a:ext cx="62" cy="117"/>
            </a:xfrm>
            <a:custGeom>
              <a:avLst/>
              <a:gdLst>
                <a:gd name="T0" fmla="*/ 1 w 124"/>
                <a:gd name="T1" fmla="*/ 0 h 235"/>
                <a:gd name="T2" fmla="*/ 1 w 124"/>
                <a:gd name="T3" fmla="*/ 0 h 235"/>
                <a:gd name="T4" fmla="*/ 1 w 124"/>
                <a:gd name="T5" fmla="*/ 0 h 235"/>
                <a:gd name="T6" fmla="*/ 1 w 124"/>
                <a:gd name="T7" fmla="*/ 0 h 235"/>
                <a:gd name="T8" fmla="*/ 1 w 124"/>
                <a:gd name="T9" fmla="*/ 0 h 235"/>
                <a:gd name="T10" fmla="*/ 1 w 124"/>
                <a:gd name="T11" fmla="*/ 0 h 235"/>
                <a:gd name="T12" fmla="*/ 1 w 124"/>
                <a:gd name="T13" fmla="*/ 0 h 235"/>
                <a:gd name="T14" fmla="*/ 1 w 124"/>
                <a:gd name="T15" fmla="*/ 0 h 235"/>
                <a:gd name="T16" fmla="*/ 1 w 124"/>
                <a:gd name="T17" fmla="*/ 0 h 235"/>
                <a:gd name="T18" fmla="*/ 1 w 124"/>
                <a:gd name="T19" fmla="*/ 0 h 235"/>
                <a:gd name="T20" fmla="*/ 1 w 124"/>
                <a:gd name="T21" fmla="*/ 0 h 235"/>
                <a:gd name="T22" fmla="*/ 1 w 124"/>
                <a:gd name="T23" fmla="*/ 0 h 235"/>
                <a:gd name="T24" fmla="*/ 1 w 124"/>
                <a:gd name="T25" fmla="*/ 0 h 235"/>
                <a:gd name="T26" fmla="*/ 1 w 124"/>
                <a:gd name="T27" fmla="*/ 0 h 235"/>
                <a:gd name="T28" fmla="*/ 1 w 124"/>
                <a:gd name="T29" fmla="*/ 0 h 235"/>
                <a:gd name="T30" fmla="*/ 1 w 124"/>
                <a:gd name="T31" fmla="*/ 0 h 235"/>
                <a:gd name="T32" fmla="*/ 1 w 124"/>
                <a:gd name="T33" fmla="*/ 0 h 235"/>
                <a:gd name="T34" fmla="*/ 1 w 124"/>
                <a:gd name="T35" fmla="*/ 0 h 235"/>
                <a:gd name="T36" fmla="*/ 1 w 124"/>
                <a:gd name="T37" fmla="*/ 0 h 235"/>
                <a:gd name="T38" fmla="*/ 1 w 124"/>
                <a:gd name="T39" fmla="*/ 0 h 235"/>
                <a:gd name="T40" fmla="*/ 1 w 124"/>
                <a:gd name="T41" fmla="*/ 0 h 235"/>
                <a:gd name="T42" fmla="*/ 1 w 124"/>
                <a:gd name="T43" fmla="*/ 0 h 235"/>
                <a:gd name="T44" fmla="*/ 1 w 124"/>
                <a:gd name="T45" fmla="*/ 0 h 235"/>
                <a:gd name="T46" fmla="*/ 1 w 124"/>
                <a:gd name="T47" fmla="*/ 0 h 235"/>
                <a:gd name="T48" fmla="*/ 1 w 124"/>
                <a:gd name="T49" fmla="*/ 0 h 235"/>
                <a:gd name="T50" fmla="*/ 1 w 124"/>
                <a:gd name="T51" fmla="*/ 0 h 235"/>
                <a:gd name="T52" fmla="*/ 1 w 124"/>
                <a:gd name="T53" fmla="*/ 0 h 235"/>
                <a:gd name="T54" fmla="*/ 1 w 124"/>
                <a:gd name="T55" fmla="*/ 0 h 235"/>
                <a:gd name="T56" fmla="*/ 1 w 124"/>
                <a:gd name="T57" fmla="*/ 0 h 235"/>
                <a:gd name="T58" fmla="*/ 1 w 124"/>
                <a:gd name="T59" fmla="*/ 0 h 235"/>
                <a:gd name="T60" fmla="*/ 1 w 124"/>
                <a:gd name="T61" fmla="*/ 0 h 235"/>
                <a:gd name="T62" fmla="*/ 1 w 124"/>
                <a:gd name="T63" fmla="*/ 0 h 235"/>
                <a:gd name="T64" fmla="*/ 0 w 124"/>
                <a:gd name="T65" fmla="*/ 0 h 235"/>
                <a:gd name="T66" fmla="*/ 1 w 124"/>
                <a:gd name="T67" fmla="*/ 0 h 235"/>
                <a:gd name="T68" fmla="*/ 1 w 124"/>
                <a:gd name="T69" fmla="*/ 0 h 235"/>
                <a:gd name="T70" fmla="*/ 1 w 124"/>
                <a:gd name="T71" fmla="*/ 0 h 235"/>
                <a:gd name="T72" fmla="*/ 1 w 124"/>
                <a:gd name="T73" fmla="*/ 0 h 235"/>
                <a:gd name="T74" fmla="*/ 1 w 124"/>
                <a:gd name="T75" fmla="*/ 0 h 235"/>
                <a:gd name="T76" fmla="*/ 1 w 124"/>
                <a:gd name="T77" fmla="*/ 0 h 235"/>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24"/>
                <a:gd name="T118" fmla="*/ 0 h 235"/>
                <a:gd name="T119" fmla="*/ 124 w 124"/>
                <a:gd name="T120" fmla="*/ 235 h 235"/>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24" h="235">
                  <a:moveTo>
                    <a:pt x="67" y="9"/>
                  </a:moveTo>
                  <a:lnTo>
                    <a:pt x="73" y="9"/>
                  </a:lnTo>
                  <a:lnTo>
                    <a:pt x="78" y="6"/>
                  </a:lnTo>
                  <a:lnTo>
                    <a:pt x="84" y="2"/>
                  </a:lnTo>
                  <a:lnTo>
                    <a:pt x="91" y="0"/>
                  </a:lnTo>
                  <a:lnTo>
                    <a:pt x="120" y="0"/>
                  </a:lnTo>
                  <a:lnTo>
                    <a:pt x="100" y="9"/>
                  </a:lnTo>
                  <a:lnTo>
                    <a:pt x="85" y="24"/>
                  </a:lnTo>
                  <a:lnTo>
                    <a:pt x="71" y="38"/>
                  </a:lnTo>
                  <a:lnTo>
                    <a:pt x="62" y="57"/>
                  </a:lnTo>
                  <a:lnTo>
                    <a:pt x="53" y="73"/>
                  </a:lnTo>
                  <a:lnTo>
                    <a:pt x="47" y="93"/>
                  </a:lnTo>
                  <a:lnTo>
                    <a:pt x="42" y="113"/>
                  </a:lnTo>
                  <a:lnTo>
                    <a:pt x="42" y="133"/>
                  </a:lnTo>
                  <a:lnTo>
                    <a:pt x="38" y="148"/>
                  </a:lnTo>
                  <a:lnTo>
                    <a:pt x="42" y="164"/>
                  </a:lnTo>
                  <a:lnTo>
                    <a:pt x="47" y="177"/>
                  </a:lnTo>
                  <a:lnTo>
                    <a:pt x="58" y="189"/>
                  </a:lnTo>
                  <a:lnTo>
                    <a:pt x="67" y="199"/>
                  </a:lnTo>
                  <a:lnTo>
                    <a:pt x="80" y="209"/>
                  </a:lnTo>
                  <a:lnTo>
                    <a:pt x="93" y="219"/>
                  </a:lnTo>
                  <a:lnTo>
                    <a:pt x="107" y="229"/>
                  </a:lnTo>
                  <a:lnTo>
                    <a:pt x="124" y="235"/>
                  </a:lnTo>
                  <a:lnTo>
                    <a:pt x="104" y="235"/>
                  </a:lnTo>
                  <a:lnTo>
                    <a:pt x="87" y="233"/>
                  </a:lnTo>
                  <a:lnTo>
                    <a:pt x="73" y="226"/>
                  </a:lnTo>
                  <a:lnTo>
                    <a:pt x="62" y="217"/>
                  </a:lnTo>
                  <a:lnTo>
                    <a:pt x="47" y="204"/>
                  </a:lnTo>
                  <a:lnTo>
                    <a:pt x="36" y="193"/>
                  </a:lnTo>
                  <a:lnTo>
                    <a:pt x="24" y="180"/>
                  </a:lnTo>
                  <a:lnTo>
                    <a:pt x="11" y="171"/>
                  </a:lnTo>
                  <a:lnTo>
                    <a:pt x="2" y="146"/>
                  </a:lnTo>
                  <a:lnTo>
                    <a:pt x="0" y="124"/>
                  </a:lnTo>
                  <a:lnTo>
                    <a:pt x="4" y="102"/>
                  </a:lnTo>
                  <a:lnTo>
                    <a:pt x="11" y="82"/>
                  </a:lnTo>
                  <a:lnTo>
                    <a:pt x="20" y="60"/>
                  </a:lnTo>
                  <a:lnTo>
                    <a:pt x="34" y="42"/>
                  </a:lnTo>
                  <a:lnTo>
                    <a:pt x="51" y="24"/>
                  </a:lnTo>
                  <a:lnTo>
                    <a:pt x="67" y="9"/>
                  </a:lnTo>
                  <a:close/>
                </a:path>
              </a:pathLst>
            </a:custGeom>
            <a:solidFill>
              <a:srgbClr val="FF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cs-CZ"/>
            </a:p>
          </p:txBody>
        </p:sp>
        <p:sp>
          <p:nvSpPr>
            <p:cNvPr id="48166" name="Freeform 37"/>
            <p:cNvSpPr>
              <a:spLocks/>
            </p:cNvSpPr>
            <p:nvPr/>
          </p:nvSpPr>
          <p:spPr bwMode="auto">
            <a:xfrm>
              <a:off x="4282" y="2619"/>
              <a:ext cx="31" cy="19"/>
            </a:xfrm>
            <a:custGeom>
              <a:avLst/>
              <a:gdLst>
                <a:gd name="T0" fmla="*/ 1 w 62"/>
                <a:gd name="T1" fmla="*/ 0 h 38"/>
                <a:gd name="T2" fmla="*/ 1 w 62"/>
                <a:gd name="T3" fmla="*/ 1 h 38"/>
                <a:gd name="T4" fmla="*/ 1 w 62"/>
                <a:gd name="T5" fmla="*/ 1 h 38"/>
                <a:gd name="T6" fmla="*/ 0 w 62"/>
                <a:gd name="T7" fmla="*/ 1 h 38"/>
                <a:gd name="T8" fmla="*/ 1 w 62"/>
                <a:gd name="T9" fmla="*/ 1 h 38"/>
                <a:gd name="T10" fmla="*/ 1 w 62"/>
                <a:gd name="T11" fmla="*/ 1 h 38"/>
                <a:gd name="T12" fmla="*/ 1 w 62"/>
                <a:gd name="T13" fmla="*/ 1 h 38"/>
                <a:gd name="T14" fmla="*/ 1 w 62"/>
                <a:gd name="T15" fmla="*/ 0 h 38"/>
                <a:gd name="T16" fmla="*/ 0 60000 65536"/>
                <a:gd name="T17" fmla="*/ 0 60000 65536"/>
                <a:gd name="T18" fmla="*/ 0 60000 65536"/>
                <a:gd name="T19" fmla="*/ 0 60000 65536"/>
                <a:gd name="T20" fmla="*/ 0 60000 65536"/>
                <a:gd name="T21" fmla="*/ 0 60000 65536"/>
                <a:gd name="T22" fmla="*/ 0 60000 65536"/>
                <a:gd name="T23" fmla="*/ 0 60000 65536"/>
                <a:gd name="T24" fmla="*/ 0 w 62"/>
                <a:gd name="T25" fmla="*/ 0 h 38"/>
                <a:gd name="T26" fmla="*/ 62 w 62"/>
                <a:gd name="T27" fmla="*/ 38 h 3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62" h="38">
                  <a:moveTo>
                    <a:pt x="62" y="0"/>
                  </a:moveTo>
                  <a:lnTo>
                    <a:pt x="62" y="14"/>
                  </a:lnTo>
                  <a:lnTo>
                    <a:pt x="56" y="31"/>
                  </a:lnTo>
                  <a:lnTo>
                    <a:pt x="0" y="38"/>
                  </a:lnTo>
                  <a:lnTo>
                    <a:pt x="9" y="21"/>
                  </a:lnTo>
                  <a:lnTo>
                    <a:pt x="25" y="12"/>
                  </a:lnTo>
                  <a:lnTo>
                    <a:pt x="42" y="5"/>
                  </a:lnTo>
                  <a:lnTo>
                    <a:pt x="62" y="0"/>
                  </a:lnTo>
                  <a:close/>
                </a:path>
              </a:pathLst>
            </a:custGeom>
            <a:solidFill>
              <a:srgbClr val="BF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cs-CZ"/>
            </a:p>
          </p:txBody>
        </p:sp>
        <p:sp>
          <p:nvSpPr>
            <p:cNvPr id="48167" name="Freeform 38"/>
            <p:cNvSpPr>
              <a:spLocks/>
            </p:cNvSpPr>
            <p:nvPr/>
          </p:nvSpPr>
          <p:spPr bwMode="auto">
            <a:xfrm>
              <a:off x="4285" y="2317"/>
              <a:ext cx="98" cy="105"/>
            </a:xfrm>
            <a:custGeom>
              <a:avLst/>
              <a:gdLst>
                <a:gd name="T0" fmla="*/ 0 w 197"/>
                <a:gd name="T1" fmla="*/ 0 h 209"/>
                <a:gd name="T2" fmla="*/ 0 w 197"/>
                <a:gd name="T3" fmla="*/ 1 h 209"/>
                <a:gd name="T4" fmla="*/ 0 w 197"/>
                <a:gd name="T5" fmla="*/ 1 h 209"/>
                <a:gd name="T6" fmla="*/ 0 w 197"/>
                <a:gd name="T7" fmla="*/ 1 h 209"/>
                <a:gd name="T8" fmla="*/ 0 w 197"/>
                <a:gd name="T9" fmla="*/ 1 h 209"/>
                <a:gd name="T10" fmla="*/ 0 w 197"/>
                <a:gd name="T11" fmla="*/ 1 h 209"/>
                <a:gd name="T12" fmla="*/ 0 w 197"/>
                <a:gd name="T13" fmla="*/ 1 h 209"/>
                <a:gd name="T14" fmla="*/ 0 w 197"/>
                <a:gd name="T15" fmla="*/ 1 h 209"/>
                <a:gd name="T16" fmla="*/ 0 w 197"/>
                <a:gd name="T17" fmla="*/ 1 h 209"/>
                <a:gd name="T18" fmla="*/ 0 w 197"/>
                <a:gd name="T19" fmla="*/ 1 h 209"/>
                <a:gd name="T20" fmla="*/ 0 w 197"/>
                <a:gd name="T21" fmla="*/ 1 h 209"/>
                <a:gd name="T22" fmla="*/ 0 w 197"/>
                <a:gd name="T23" fmla="*/ 1 h 209"/>
                <a:gd name="T24" fmla="*/ 0 w 197"/>
                <a:gd name="T25" fmla="*/ 1 h 209"/>
                <a:gd name="T26" fmla="*/ 0 w 197"/>
                <a:gd name="T27" fmla="*/ 1 h 209"/>
                <a:gd name="T28" fmla="*/ 0 w 197"/>
                <a:gd name="T29" fmla="*/ 1 h 209"/>
                <a:gd name="T30" fmla="*/ 0 w 197"/>
                <a:gd name="T31" fmla="*/ 1 h 209"/>
                <a:gd name="T32" fmla="*/ 0 w 197"/>
                <a:gd name="T33" fmla="*/ 1 h 209"/>
                <a:gd name="T34" fmla="*/ 0 w 197"/>
                <a:gd name="T35" fmla="*/ 1 h 209"/>
                <a:gd name="T36" fmla="*/ 0 w 197"/>
                <a:gd name="T37" fmla="*/ 1 h 209"/>
                <a:gd name="T38" fmla="*/ 0 w 197"/>
                <a:gd name="T39" fmla="*/ 1 h 209"/>
                <a:gd name="T40" fmla="*/ 0 w 197"/>
                <a:gd name="T41" fmla="*/ 1 h 209"/>
                <a:gd name="T42" fmla="*/ 0 w 197"/>
                <a:gd name="T43" fmla="*/ 1 h 209"/>
                <a:gd name="T44" fmla="*/ 0 w 197"/>
                <a:gd name="T45" fmla="*/ 1 h 209"/>
                <a:gd name="T46" fmla="*/ 0 w 197"/>
                <a:gd name="T47" fmla="*/ 1 h 209"/>
                <a:gd name="T48" fmla="*/ 0 w 197"/>
                <a:gd name="T49" fmla="*/ 1 h 209"/>
                <a:gd name="T50" fmla="*/ 0 w 197"/>
                <a:gd name="T51" fmla="*/ 1 h 209"/>
                <a:gd name="T52" fmla="*/ 0 w 197"/>
                <a:gd name="T53" fmla="*/ 1 h 209"/>
                <a:gd name="T54" fmla="*/ 0 w 197"/>
                <a:gd name="T55" fmla="*/ 1 h 209"/>
                <a:gd name="T56" fmla="*/ 0 w 197"/>
                <a:gd name="T57" fmla="*/ 1 h 209"/>
                <a:gd name="T58" fmla="*/ 0 w 197"/>
                <a:gd name="T59" fmla="*/ 1 h 209"/>
                <a:gd name="T60" fmla="*/ 0 w 197"/>
                <a:gd name="T61" fmla="*/ 1 h 209"/>
                <a:gd name="T62" fmla="*/ 0 w 197"/>
                <a:gd name="T63" fmla="*/ 1 h 209"/>
                <a:gd name="T64" fmla="*/ 0 w 197"/>
                <a:gd name="T65" fmla="*/ 1 h 209"/>
                <a:gd name="T66" fmla="*/ 0 w 197"/>
                <a:gd name="T67" fmla="*/ 1 h 209"/>
                <a:gd name="T68" fmla="*/ 0 w 197"/>
                <a:gd name="T69" fmla="*/ 1 h 209"/>
                <a:gd name="T70" fmla="*/ 0 w 197"/>
                <a:gd name="T71" fmla="*/ 1 h 209"/>
                <a:gd name="T72" fmla="*/ 0 w 197"/>
                <a:gd name="T73" fmla="*/ 1 h 209"/>
                <a:gd name="T74" fmla="*/ 0 w 197"/>
                <a:gd name="T75" fmla="*/ 1 h 209"/>
                <a:gd name="T76" fmla="*/ 0 w 197"/>
                <a:gd name="T77" fmla="*/ 1 h 209"/>
                <a:gd name="T78" fmla="*/ 0 w 197"/>
                <a:gd name="T79" fmla="*/ 1 h 209"/>
                <a:gd name="T80" fmla="*/ 0 w 197"/>
                <a:gd name="T81" fmla="*/ 1 h 209"/>
                <a:gd name="T82" fmla="*/ 0 w 197"/>
                <a:gd name="T83" fmla="*/ 1 h 209"/>
                <a:gd name="T84" fmla="*/ 0 w 197"/>
                <a:gd name="T85" fmla="*/ 1 h 209"/>
                <a:gd name="T86" fmla="*/ 0 w 197"/>
                <a:gd name="T87" fmla="*/ 1 h 209"/>
                <a:gd name="T88" fmla="*/ 0 w 197"/>
                <a:gd name="T89" fmla="*/ 1 h 209"/>
                <a:gd name="T90" fmla="*/ 0 w 197"/>
                <a:gd name="T91" fmla="*/ 1 h 209"/>
                <a:gd name="T92" fmla="*/ 0 w 197"/>
                <a:gd name="T93" fmla="*/ 1 h 209"/>
                <a:gd name="T94" fmla="*/ 0 w 197"/>
                <a:gd name="T95" fmla="*/ 1 h 209"/>
                <a:gd name="T96" fmla="*/ 0 w 197"/>
                <a:gd name="T97" fmla="*/ 1 h 209"/>
                <a:gd name="T98" fmla="*/ 0 w 197"/>
                <a:gd name="T99" fmla="*/ 1 h 209"/>
                <a:gd name="T100" fmla="*/ 0 w 197"/>
                <a:gd name="T101" fmla="*/ 1 h 209"/>
                <a:gd name="T102" fmla="*/ 0 w 197"/>
                <a:gd name="T103" fmla="*/ 1 h 209"/>
                <a:gd name="T104" fmla="*/ 0 w 197"/>
                <a:gd name="T105" fmla="*/ 0 h 209"/>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97"/>
                <a:gd name="T160" fmla="*/ 0 h 209"/>
                <a:gd name="T161" fmla="*/ 197 w 197"/>
                <a:gd name="T162" fmla="*/ 209 h 209"/>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97" h="209">
                  <a:moveTo>
                    <a:pt x="75" y="0"/>
                  </a:moveTo>
                  <a:lnTo>
                    <a:pt x="84" y="2"/>
                  </a:lnTo>
                  <a:lnTo>
                    <a:pt x="91" y="9"/>
                  </a:lnTo>
                  <a:lnTo>
                    <a:pt x="91" y="18"/>
                  </a:lnTo>
                  <a:lnTo>
                    <a:pt x="86" y="27"/>
                  </a:lnTo>
                  <a:lnTo>
                    <a:pt x="78" y="33"/>
                  </a:lnTo>
                  <a:lnTo>
                    <a:pt x="71" y="38"/>
                  </a:lnTo>
                  <a:lnTo>
                    <a:pt x="58" y="47"/>
                  </a:lnTo>
                  <a:lnTo>
                    <a:pt x="48" y="56"/>
                  </a:lnTo>
                  <a:lnTo>
                    <a:pt x="38" y="67"/>
                  </a:lnTo>
                  <a:lnTo>
                    <a:pt x="31" y="80"/>
                  </a:lnTo>
                  <a:lnTo>
                    <a:pt x="22" y="91"/>
                  </a:lnTo>
                  <a:lnTo>
                    <a:pt x="18" y="103"/>
                  </a:lnTo>
                  <a:lnTo>
                    <a:pt x="17" y="118"/>
                  </a:lnTo>
                  <a:lnTo>
                    <a:pt x="18" y="134"/>
                  </a:lnTo>
                  <a:lnTo>
                    <a:pt x="24" y="147"/>
                  </a:lnTo>
                  <a:lnTo>
                    <a:pt x="37" y="162"/>
                  </a:lnTo>
                  <a:lnTo>
                    <a:pt x="53" y="173"/>
                  </a:lnTo>
                  <a:lnTo>
                    <a:pt x="71" y="180"/>
                  </a:lnTo>
                  <a:lnTo>
                    <a:pt x="86" y="180"/>
                  </a:lnTo>
                  <a:lnTo>
                    <a:pt x="102" y="184"/>
                  </a:lnTo>
                  <a:lnTo>
                    <a:pt x="117" y="185"/>
                  </a:lnTo>
                  <a:lnTo>
                    <a:pt x="133" y="189"/>
                  </a:lnTo>
                  <a:lnTo>
                    <a:pt x="148" y="191"/>
                  </a:lnTo>
                  <a:lnTo>
                    <a:pt x="164" y="193"/>
                  </a:lnTo>
                  <a:lnTo>
                    <a:pt x="180" y="191"/>
                  </a:lnTo>
                  <a:lnTo>
                    <a:pt x="197" y="191"/>
                  </a:lnTo>
                  <a:lnTo>
                    <a:pt x="184" y="191"/>
                  </a:lnTo>
                  <a:lnTo>
                    <a:pt x="171" y="193"/>
                  </a:lnTo>
                  <a:lnTo>
                    <a:pt x="158" y="196"/>
                  </a:lnTo>
                  <a:lnTo>
                    <a:pt x="146" y="202"/>
                  </a:lnTo>
                  <a:lnTo>
                    <a:pt x="131" y="205"/>
                  </a:lnTo>
                  <a:lnTo>
                    <a:pt x="118" y="209"/>
                  </a:lnTo>
                  <a:lnTo>
                    <a:pt x="104" y="209"/>
                  </a:lnTo>
                  <a:lnTo>
                    <a:pt x="91" y="209"/>
                  </a:lnTo>
                  <a:lnTo>
                    <a:pt x="75" y="205"/>
                  </a:lnTo>
                  <a:lnTo>
                    <a:pt x="57" y="202"/>
                  </a:lnTo>
                  <a:lnTo>
                    <a:pt x="44" y="193"/>
                  </a:lnTo>
                  <a:lnTo>
                    <a:pt x="33" y="185"/>
                  </a:lnTo>
                  <a:lnTo>
                    <a:pt x="22" y="176"/>
                  </a:lnTo>
                  <a:lnTo>
                    <a:pt x="15" y="169"/>
                  </a:lnTo>
                  <a:lnTo>
                    <a:pt x="8" y="156"/>
                  </a:lnTo>
                  <a:lnTo>
                    <a:pt x="4" y="145"/>
                  </a:lnTo>
                  <a:lnTo>
                    <a:pt x="0" y="133"/>
                  </a:lnTo>
                  <a:lnTo>
                    <a:pt x="2" y="122"/>
                  </a:lnTo>
                  <a:lnTo>
                    <a:pt x="0" y="102"/>
                  </a:lnTo>
                  <a:lnTo>
                    <a:pt x="4" y="85"/>
                  </a:lnTo>
                  <a:lnTo>
                    <a:pt x="9" y="67"/>
                  </a:lnTo>
                  <a:lnTo>
                    <a:pt x="18" y="51"/>
                  </a:lnTo>
                  <a:lnTo>
                    <a:pt x="28" y="34"/>
                  </a:lnTo>
                  <a:lnTo>
                    <a:pt x="42" y="20"/>
                  </a:lnTo>
                  <a:lnTo>
                    <a:pt x="57" y="9"/>
                  </a:lnTo>
                  <a:lnTo>
                    <a:pt x="75" y="0"/>
                  </a:lnTo>
                  <a:close/>
                </a:path>
              </a:pathLst>
            </a:custGeom>
            <a:solidFill>
              <a:srgbClr val="FFB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cs-CZ"/>
            </a:p>
          </p:txBody>
        </p:sp>
        <p:sp>
          <p:nvSpPr>
            <p:cNvPr id="48168" name="Freeform 39"/>
            <p:cNvSpPr>
              <a:spLocks/>
            </p:cNvSpPr>
            <p:nvPr/>
          </p:nvSpPr>
          <p:spPr bwMode="auto">
            <a:xfrm>
              <a:off x="4301" y="2341"/>
              <a:ext cx="31" cy="59"/>
            </a:xfrm>
            <a:custGeom>
              <a:avLst/>
              <a:gdLst>
                <a:gd name="T0" fmla="*/ 0 w 64"/>
                <a:gd name="T1" fmla="*/ 1 h 118"/>
                <a:gd name="T2" fmla="*/ 0 w 64"/>
                <a:gd name="T3" fmla="*/ 1 h 118"/>
                <a:gd name="T4" fmla="*/ 0 w 64"/>
                <a:gd name="T5" fmla="*/ 0 h 118"/>
                <a:gd name="T6" fmla="*/ 0 w 64"/>
                <a:gd name="T7" fmla="*/ 1 h 118"/>
                <a:gd name="T8" fmla="*/ 0 w 64"/>
                <a:gd name="T9" fmla="*/ 1 h 118"/>
                <a:gd name="T10" fmla="*/ 0 w 64"/>
                <a:gd name="T11" fmla="*/ 1 h 118"/>
                <a:gd name="T12" fmla="*/ 0 w 64"/>
                <a:gd name="T13" fmla="*/ 1 h 118"/>
                <a:gd name="T14" fmla="*/ 0 w 64"/>
                <a:gd name="T15" fmla="*/ 1 h 118"/>
                <a:gd name="T16" fmla="*/ 0 w 64"/>
                <a:gd name="T17" fmla="*/ 1 h 118"/>
                <a:gd name="T18" fmla="*/ 0 w 64"/>
                <a:gd name="T19" fmla="*/ 1 h 118"/>
                <a:gd name="T20" fmla="*/ 0 w 64"/>
                <a:gd name="T21" fmla="*/ 1 h 118"/>
                <a:gd name="T22" fmla="*/ 0 w 64"/>
                <a:gd name="T23" fmla="*/ 1 h 118"/>
                <a:gd name="T24" fmla="*/ 0 w 64"/>
                <a:gd name="T25" fmla="*/ 1 h 118"/>
                <a:gd name="T26" fmla="*/ 0 w 64"/>
                <a:gd name="T27" fmla="*/ 1 h 118"/>
                <a:gd name="T28" fmla="*/ 0 w 64"/>
                <a:gd name="T29" fmla="*/ 1 h 118"/>
                <a:gd name="T30" fmla="*/ 0 w 64"/>
                <a:gd name="T31" fmla="*/ 1 h 118"/>
                <a:gd name="T32" fmla="*/ 0 w 64"/>
                <a:gd name="T33" fmla="*/ 1 h 118"/>
                <a:gd name="T34" fmla="*/ 0 w 64"/>
                <a:gd name="T35" fmla="*/ 1 h 118"/>
                <a:gd name="T36" fmla="*/ 0 w 64"/>
                <a:gd name="T37" fmla="*/ 1 h 118"/>
                <a:gd name="T38" fmla="*/ 0 w 64"/>
                <a:gd name="T39" fmla="*/ 1 h 118"/>
                <a:gd name="T40" fmla="*/ 0 w 64"/>
                <a:gd name="T41" fmla="*/ 1 h 118"/>
                <a:gd name="T42" fmla="*/ 0 w 64"/>
                <a:gd name="T43" fmla="*/ 1 h 118"/>
                <a:gd name="T44" fmla="*/ 0 w 64"/>
                <a:gd name="T45" fmla="*/ 1 h 118"/>
                <a:gd name="T46" fmla="*/ 0 w 64"/>
                <a:gd name="T47" fmla="*/ 1 h 118"/>
                <a:gd name="T48" fmla="*/ 0 w 64"/>
                <a:gd name="T49" fmla="*/ 1 h 118"/>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64"/>
                <a:gd name="T76" fmla="*/ 0 h 118"/>
                <a:gd name="T77" fmla="*/ 64 w 64"/>
                <a:gd name="T78" fmla="*/ 118 h 118"/>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64" h="118">
                  <a:moveTo>
                    <a:pt x="29" y="18"/>
                  </a:moveTo>
                  <a:lnTo>
                    <a:pt x="46" y="7"/>
                  </a:lnTo>
                  <a:lnTo>
                    <a:pt x="64" y="0"/>
                  </a:lnTo>
                  <a:lnTo>
                    <a:pt x="60" y="9"/>
                  </a:lnTo>
                  <a:lnTo>
                    <a:pt x="57" y="16"/>
                  </a:lnTo>
                  <a:lnTo>
                    <a:pt x="49" y="22"/>
                  </a:lnTo>
                  <a:lnTo>
                    <a:pt x="44" y="29"/>
                  </a:lnTo>
                  <a:lnTo>
                    <a:pt x="35" y="33"/>
                  </a:lnTo>
                  <a:lnTo>
                    <a:pt x="27" y="40"/>
                  </a:lnTo>
                  <a:lnTo>
                    <a:pt x="22" y="46"/>
                  </a:lnTo>
                  <a:lnTo>
                    <a:pt x="20" y="56"/>
                  </a:lnTo>
                  <a:lnTo>
                    <a:pt x="18" y="73"/>
                  </a:lnTo>
                  <a:lnTo>
                    <a:pt x="22" y="91"/>
                  </a:lnTo>
                  <a:lnTo>
                    <a:pt x="31" y="104"/>
                  </a:lnTo>
                  <a:lnTo>
                    <a:pt x="42" y="118"/>
                  </a:lnTo>
                  <a:lnTo>
                    <a:pt x="33" y="113"/>
                  </a:lnTo>
                  <a:lnTo>
                    <a:pt x="22" y="109"/>
                  </a:lnTo>
                  <a:lnTo>
                    <a:pt x="11" y="98"/>
                  </a:lnTo>
                  <a:lnTo>
                    <a:pt x="6" y="89"/>
                  </a:lnTo>
                  <a:lnTo>
                    <a:pt x="0" y="77"/>
                  </a:lnTo>
                  <a:lnTo>
                    <a:pt x="0" y="66"/>
                  </a:lnTo>
                  <a:lnTo>
                    <a:pt x="0" y="56"/>
                  </a:lnTo>
                  <a:lnTo>
                    <a:pt x="6" y="49"/>
                  </a:lnTo>
                  <a:lnTo>
                    <a:pt x="17" y="33"/>
                  </a:lnTo>
                  <a:lnTo>
                    <a:pt x="29" y="18"/>
                  </a:lnTo>
                  <a:close/>
                </a:path>
              </a:pathLst>
            </a:custGeom>
            <a:solidFill>
              <a:srgbClr val="FFB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cs-CZ"/>
            </a:p>
          </p:txBody>
        </p:sp>
        <p:sp>
          <p:nvSpPr>
            <p:cNvPr id="48169" name="Freeform 40"/>
            <p:cNvSpPr>
              <a:spLocks/>
            </p:cNvSpPr>
            <p:nvPr/>
          </p:nvSpPr>
          <p:spPr bwMode="auto">
            <a:xfrm>
              <a:off x="4307" y="2424"/>
              <a:ext cx="73" cy="621"/>
            </a:xfrm>
            <a:custGeom>
              <a:avLst/>
              <a:gdLst>
                <a:gd name="T0" fmla="*/ 1 w 145"/>
                <a:gd name="T1" fmla="*/ 1 h 1242"/>
                <a:gd name="T2" fmla="*/ 1 w 145"/>
                <a:gd name="T3" fmla="*/ 1 h 1242"/>
                <a:gd name="T4" fmla="*/ 1 w 145"/>
                <a:gd name="T5" fmla="*/ 1 h 1242"/>
                <a:gd name="T6" fmla="*/ 1 w 145"/>
                <a:gd name="T7" fmla="*/ 1 h 1242"/>
                <a:gd name="T8" fmla="*/ 1 w 145"/>
                <a:gd name="T9" fmla="*/ 1 h 1242"/>
                <a:gd name="T10" fmla="*/ 1 w 145"/>
                <a:gd name="T11" fmla="*/ 1 h 1242"/>
                <a:gd name="T12" fmla="*/ 1 w 145"/>
                <a:gd name="T13" fmla="*/ 1 h 1242"/>
                <a:gd name="T14" fmla="*/ 1 w 145"/>
                <a:gd name="T15" fmla="*/ 1 h 1242"/>
                <a:gd name="T16" fmla="*/ 1 w 145"/>
                <a:gd name="T17" fmla="*/ 1 h 1242"/>
                <a:gd name="T18" fmla="*/ 1 w 145"/>
                <a:gd name="T19" fmla="*/ 0 h 1242"/>
                <a:gd name="T20" fmla="*/ 1 w 145"/>
                <a:gd name="T21" fmla="*/ 1 h 1242"/>
                <a:gd name="T22" fmla="*/ 1 w 145"/>
                <a:gd name="T23" fmla="*/ 1 h 1242"/>
                <a:gd name="T24" fmla="*/ 1 w 145"/>
                <a:gd name="T25" fmla="*/ 1 h 1242"/>
                <a:gd name="T26" fmla="*/ 1 w 145"/>
                <a:gd name="T27" fmla="*/ 1 h 1242"/>
                <a:gd name="T28" fmla="*/ 1 w 145"/>
                <a:gd name="T29" fmla="*/ 1 h 1242"/>
                <a:gd name="T30" fmla="*/ 1 w 145"/>
                <a:gd name="T31" fmla="*/ 1 h 1242"/>
                <a:gd name="T32" fmla="*/ 1 w 145"/>
                <a:gd name="T33" fmla="*/ 1 h 1242"/>
                <a:gd name="T34" fmla="*/ 1 w 145"/>
                <a:gd name="T35" fmla="*/ 1 h 1242"/>
                <a:gd name="T36" fmla="*/ 1 w 145"/>
                <a:gd name="T37" fmla="*/ 1 h 1242"/>
                <a:gd name="T38" fmla="*/ 1 w 145"/>
                <a:gd name="T39" fmla="*/ 1 h 1242"/>
                <a:gd name="T40" fmla="*/ 1 w 145"/>
                <a:gd name="T41" fmla="*/ 1 h 1242"/>
                <a:gd name="T42" fmla="*/ 1 w 145"/>
                <a:gd name="T43" fmla="*/ 1 h 1242"/>
                <a:gd name="T44" fmla="*/ 1 w 145"/>
                <a:gd name="T45" fmla="*/ 1 h 1242"/>
                <a:gd name="T46" fmla="*/ 1 w 145"/>
                <a:gd name="T47" fmla="*/ 1 h 1242"/>
                <a:gd name="T48" fmla="*/ 1 w 145"/>
                <a:gd name="T49" fmla="*/ 1 h 1242"/>
                <a:gd name="T50" fmla="*/ 1 w 145"/>
                <a:gd name="T51" fmla="*/ 1 h 1242"/>
                <a:gd name="T52" fmla="*/ 1 w 145"/>
                <a:gd name="T53" fmla="*/ 1 h 1242"/>
                <a:gd name="T54" fmla="*/ 1 w 145"/>
                <a:gd name="T55" fmla="*/ 1 h 1242"/>
                <a:gd name="T56" fmla="*/ 1 w 145"/>
                <a:gd name="T57" fmla="*/ 1 h 1242"/>
                <a:gd name="T58" fmla="*/ 1 w 145"/>
                <a:gd name="T59" fmla="*/ 1 h 1242"/>
                <a:gd name="T60" fmla="*/ 1 w 145"/>
                <a:gd name="T61" fmla="*/ 1 h 1242"/>
                <a:gd name="T62" fmla="*/ 1 w 145"/>
                <a:gd name="T63" fmla="*/ 1 h 1242"/>
                <a:gd name="T64" fmla="*/ 1 w 145"/>
                <a:gd name="T65" fmla="*/ 1 h 1242"/>
                <a:gd name="T66" fmla="*/ 1 w 145"/>
                <a:gd name="T67" fmla="*/ 1 h 1242"/>
                <a:gd name="T68" fmla="*/ 0 w 145"/>
                <a:gd name="T69" fmla="*/ 1 h 1242"/>
                <a:gd name="T70" fmla="*/ 1 w 145"/>
                <a:gd name="T71" fmla="*/ 1 h 124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45"/>
                <a:gd name="T109" fmla="*/ 0 h 1242"/>
                <a:gd name="T110" fmla="*/ 145 w 145"/>
                <a:gd name="T111" fmla="*/ 1242 h 1242"/>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45" h="1242">
                  <a:moveTo>
                    <a:pt x="9" y="1053"/>
                  </a:moveTo>
                  <a:lnTo>
                    <a:pt x="7" y="969"/>
                  </a:lnTo>
                  <a:lnTo>
                    <a:pt x="5" y="887"/>
                  </a:lnTo>
                  <a:lnTo>
                    <a:pt x="5" y="803"/>
                  </a:lnTo>
                  <a:lnTo>
                    <a:pt x="9" y="722"/>
                  </a:lnTo>
                  <a:lnTo>
                    <a:pt x="9" y="636"/>
                  </a:lnTo>
                  <a:lnTo>
                    <a:pt x="16" y="552"/>
                  </a:lnTo>
                  <a:lnTo>
                    <a:pt x="22" y="467"/>
                  </a:lnTo>
                  <a:lnTo>
                    <a:pt x="34" y="385"/>
                  </a:lnTo>
                  <a:lnTo>
                    <a:pt x="40" y="336"/>
                  </a:lnTo>
                  <a:lnTo>
                    <a:pt x="44" y="289"/>
                  </a:lnTo>
                  <a:lnTo>
                    <a:pt x="45" y="240"/>
                  </a:lnTo>
                  <a:lnTo>
                    <a:pt x="51" y="192"/>
                  </a:lnTo>
                  <a:lnTo>
                    <a:pt x="56" y="143"/>
                  </a:lnTo>
                  <a:lnTo>
                    <a:pt x="67" y="98"/>
                  </a:lnTo>
                  <a:lnTo>
                    <a:pt x="82" y="52"/>
                  </a:lnTo>
                  <a:lnTo>
                    <a:pt x="105" y="11"/>
                  </a:lnTo>
                  <a:lnTo>
                    <a:pt x="114" y="7"/>
                  </a:lnTo>
                  <a:lnTo>
                    <a:pt x="124" y="3"/>
                  </a:lnTo>
                  <a:lnTo>
                    <a:pt x="134" y="0"/>
                  </a:lnTo>
                  <a:lnTo>
                    <a:pt x="145" y="0"/>
                  </a:lnTo>
                  <a:lnTo>
                    <a:pt x="140" y="18"/>
                  </a:lnTo>
                  <a:lnTo>
                    <a:pt x="136" y="36"/>
                  </a:lnTo>
                  <a:lnTo>
                    <a:pt x="133" y="45"/>
                  </a:lnTo>
                  <a:lnTo>
                    <a:pt x="131" y="54"/>
                  </a:lnTo>
                  <a:lnTo>
                    <a:pt x="127" y="65"/>
                  </a:lnTo>
                  <a:lnTo>
                    <a:pt x="125" y="76"/>
                  </a:lnTo>
                  <a:lnTo>
                    <a:pt x="114" y="123"/>
                  </a:lnTo>
                  <a:lnTo>
                    <a:pt x="104" y="172"/>
                  </a:lnTo>
                  <a:lnTo>
                    <a:pt x="94" y="220"/>
                  </a:lnTo>
                  <a:lnTo>
                    <a:pt x="89" y="269"/>
                  </a:lnTo>
                  <a:lnTo>
                    <a:pt x="80" y="318"/>
                  </a:lnTo>
                  <a:lnTo>
                    <a:pt x="74" y="367"/>
                  </a:lnTo>
                  <a:lnTo>
                    <a:pt x="69" y="416"/>
                  </a:lnTo>
                  <a:lnTo>
                    <a:pt x="69" y="469"/>
                  </a:lnTo>
                  <a:lnTo>
                    <a:pt x="62" y="536"/>
                  </a:lnTo>
                  <a:lnTo>
                    <a:pt x="58" y="603"/>
                  </a:lnTo>
                  <a:lnTo>
                    <a:pt x="54" y="671"/>
                  </a:lnTo>
                  <a:lnTo>
                    <a:pt x="54" y="740"/>
                  </a:lnTo>
                  <a:lnTo>
                    <a:pt x="54" y="805"/>
                  </a:lnTo>
                  <a:lnTo>
                    <a:pt x="54" y="874"/>
                  </a:lnTo>
                  <a:lnTo>
                    <a:pt x="54" y="942"/>
                  </a:lnTo>
                  <a:lnTo>
                    <a:pt x="56" y="1013"/>
                  </a:lnTo>
                  <a:lnTo>
                    <a:pt x="58" y="1034"/>
                  </a:lnTo>
                  <a:lnTo>
                    <a:pt x="62" y="1058"/>
                  </a:lnTo>
                  <a:lnTo>
                    <a:pt x="64" y="1082"/>
                  </a:lnTo>
                  <a:lnTo>
                    <a:pt x="67" y="1105"/>
                  </a:lnTo>
                  <a:lnTo>
                    <a:pt x="69" y="1127"/>
                  </a:lnTo>
                  <a:lnTo>
                    <a:pt x="73" y="1151"/>
                  </a:lnTo>
                  <a:lnTo>
                    <a:pt x="74" y="1174"/>
                  </a:lnTo>
                  <a:lnTo>
                    <a:pt x="80" y="1200"/>
                  </a:lnTo>
                  <a:lnTo>
                    <a:pt x="82" y="1209"/>
                  </a:lnTo>
                  <a:lnTo>
                    <a:pt x="82" y="1218"/>
                  </a:lnTo>
                  <a:lnTo>
                    <a:pt x="78" y="1227"/>
                  </a:lnTo>
                  <a:lnTo>
                    <a:pt x="76" y="1238"/>
                  </a:lnTo>
                  <a:lnTo>
                    <a:pt x="67" y="1240"/>
                  </a:lnTo>
                  <a:lnTo>
                    <a:pt x="58" y="1242"/>
                  </a:lnTo>
                  <a:lnTo>
                    <a:pt x="47" y="1242"/>
                  </a:lnTo>
                  <a:lnTo>
                    <a:pt x="38" y="1242"/>
                  </a:lnTo>
                  <a:lnTo>
                    <a:pt x="33" y="1218"/>
                  </a:lnTo>
                  <a:lnTo>
                    <a:pt x="27" y="1196"/>
                  </a:lnTo>
                  <a:lnTo>
                    <a:pt x="22" y="1173"/>
                  </a:lnTo>
                  <a:lnTo>
                    <a:pt x="16" y="1151"/>
                  </a:lnTo>
                  <a:lnTo>
                    <a:pt x="11" y="1125"/>
                  </a:lnTo>
                  <a:lnTo>
                    <a:pt x="9" y="1104"/>
                  </a:lnTo>
                  <a:lnTo>
                    <a:pt x="5" y="1080"/>
                  </a:lnTo>
                  <a:lnTo>
                    <a:pt x="7" y="1060"/>
                  </a:lnTo>
                  <a:lnTo>
                    <a:pt x="7" y="1062"/>
                  </a:lnTo>
                  <a:lnTo>
                    <a:pt x="0" y="1062"/>
                  </a:lnTo>
                  <a:lnTo>
                    <a:pt x="0" y="1060"/>
                  </a:lnTo>
                  <a:lnTo>
                    <a:pt x="7" y="1058"/>
                  </a:lnTo>
                  <a:lnTo>
                    <a:pt x="9" y="1053"/>
                  </a:lnTo>
                  <a:close/>
                </a:path>
              </a:pathLst>
            </a:custGeom>
            <a:solidFill>
              <a:srgbClr val="FF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cs-CZ"/>
            </a:p>
          </p:txBody>
        </p:sp>
        <p:sp>
          <p:nvSpPr>
            <p:cNvPr id="48170" name="Freeform 41"/>
            <p:cNvSpPr>
              <a:spLocks/>
            </p:cNvSpPr>
            <p:nvPr/>
          </p:nvSpPr>
          <p:spPr bwMode="auto">
            <a:xfrm>
              <a:off x="4326" y="2277"/>
              <a:ext cx="31" cy="26"/>
            </a:xfrm>
            <a:custGeom>
              <a:avLst/>
              <a:gdLst>
                <a:gd name="T0" fmla="*/ 1 w 62"/>
                <a:gd name="T1" fmla="*/ 1 h 51"/>
                <a:gd name="T2" fmla="*/ 1 w 62"/>
                <a:gd name="T3" fmla="*/ 1 h 51"/>
                <a:gd name="T4" fmla="*/ 1 w 62"/>
                <a:gd name="T5" fmla="*/ 1 h 51"/>
                <a:gd name="T6" fmla="*/ 1 w 62"/>
                <a:gd name="T7" fmla="*/ 1 h 51"/>
                <a:gd name="T8" fmla="*/ 1 w 62"/>
                <a:gd name="T9" fmla="*/ 0 h 51"/>
                <a:gd name="T10" fmla="*/ 1 w 62"/>
                <a:gd name="T11" fmla="*/ 1 h 51"/>
                <a:gd name="T12" fmla="*/ 1 w 62"/>
                <a:gd name="T13" fmla="*/ 1 h 51"/>
                <a:gd name="T14" fmla="*/ 1 w 62"/>
                <a:gd name="T15" fmla="*/ 0 h 51"/>
                <a:gd name="T16" fmla="*/ 1 w 62"/>
                <a:gd name="T17" fmla="*/ 1 h 51"/>
                <a:gd name="T18" fmla="*/ 1 w 62"/>
                <a:gd name="T19" fmla="*/ 1 h 51"/>
                <a:gd name="T20" fmla="*/ 1 w 62"/>
                <a:gd name="T21" fmla="*/ 1 h 51"/>
                <a:gd name="T22" fmla="*/ 1 w 62"/>
                <a:gd name="T23" fmla="*/ 1 h 51"/>
                <a:gd name="T24" fmla="*/ 1 w 62"/>
                <a:gd name="T25" fmla="*/ 1 h 51"/>
                <a:gd name="T26" fmla="*/ 1 w 62"/>
                <a:gd name="T27" fmla="*/ 1 h 51"/>
                <a:gd name="T28" fmla="*/ 1 w 62"/>
                <a:gd name="T29" fmla="*/ 1 h 51"/>
                <a:gd name="T30" fmla="*/ 0 w 62"/>
                <a:gd name="T31" fmla="*/ 1 h 51"/>
                <a:gd name="T32" fmla="*/ 1 w 62"/>
                <a:gd name="T33" fmla="*/ 1 h 51"/>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62"/>
                <a:gd name="T52" fmla="*/ 0 h 51"/>
                <a:gd name="T53" fmla="*/ 62 w 62"/>
                <a:gd name="T54" fmla="*/ 51 h 51"/>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62" h="51">
                  <a:moveTo>
                    <a:pt x="9" y="43"/>
                  </a:moveTo>
                  <a:lnTo>
                    <a:pt x="9" y="33"/>
                  </a:lnTo>
                  <a:lnTo>
                    <a:pt x="11" y="22"/>
                  </a:lnTo>
                  <a:lnTo>
                    <a:pt x="15" y="11"/>
                  </a:lnTo>
                  <a:lnTo>
                    <a:pt x="22" y="0"/>
                  </a:lnTo>
                  <a:lnTo>
                    <a:pt x="31" y="3"/>
                  </a:lnTo>
                  <a:lnTo>
                    <a:pt x="42" y="2"/>
                  </a:lnTo>
                  <a:lnTo>
                    <a:pt x="51" y="0"/>
                  </a:lnTo>
                  <a:lnTo>
                    <a:pt x="62" y="5"/>
                  </a:lnTo>
                  <a:lnTo>
                    <a:pt x="51" y="20"/>
                  </a:lnTo>
                  <a:lnTo>
                    <a:pt x="49" y="40"/>
                  </a:lnTo>
                  <a:lnTo>
                    <a:pt x="55" y="51"/>
                  </a:lnTo>
                  <a:lnTo>
                    <a:pt x="38" y="49"/>
                  </a:lnTo>
                  <a:lnTo>
                    <a:pt x="24" y="49"/>
                  </a:lnTo>
                  <a:lnTo>
                    <a:pt x="9" y="45"/>
                  </a:lnTo>
                  <a:lnTo>
                    <a:pt x="0" y="42"/>
                  </a:lnTo>
                  <a:lnTo>
                    <a:pt x="9" y="43"/>
                  </a:lnTo>
                  <a:close/>
                </a:path>
              </a:pathLst>
            </a:custGeom>
            <a:solidFill>
              <a:srgbClr val="FFB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cs-CZ"/>
            </a:p>
          </p:txBody>
        </p:sp>
        <p:sp>
          <p:nvSpPr>
            <p:cNvPr id="48171" name="Freeform 42"/>
            <p:cNvSpPr>
              <a:spLocks/>
            </p:cNvSpPr>
            <p:nvPr/>
          </p:nvSpPr>
          <p:spPr bwMode="auto">
            <a:xfrm>
              <a:off x="4336" y="2317"/>
              <a:ext cx="66" cy="90"/>
            </a:xfrm>
            <a:custGeom>
              <a:avLst/>
              <a:gdLst>
                <a:gd name="T0" fmla="*/ 0 w 133"/>
                <a:gd name="T1" fmla="*/ 0 h 180"/>
                <a:gd name="T2" fmla="*/ 0 w 133"/>
                <a:gd name="T3" fmla="*/ 1 h 180"/>
                <a:gd name="T4" fmla="*/ 0 w 133"/>
                <a:gd name="T5" fmla="*/ 1 h 180"/>
                <a:gd name="T6" fmla="*/ 0 w 133"/>
                <a:gd name="T7" fmla="*/ 1 h 180"/>
                <a:gd name="T8" fmla="*/ 0 w 133"/>
                <a:gd name="T9" fmla="*/ 1 h 180"/>
                <a:gd name="T10" fmla="*/ 0 w 133"/>
                <a:gd name="T11" fmla="*/ 1 h 180"/>
                <a:gd name="T12" fmla="*/ 0 w 133"/>
                <a:gd name="T13" fmla="*/ 1 h 180"/>
                <a:gd name="T14" fmla="*/ 0 w 133"/>
                <a:gd name="T15" fmla="*/ 1 h 180"/>
                <a:gd name="T16" fmla="*/ 0 w 133"/>
                <a:gd name="T17" fmla="*/ 1 h 180"/>
                <a:gd name="T18" fmla="*/ 0 w 133"/>
                <a:gd name="T19" fmla="*/ 1 h 180"/>
                <a:gd name="T20" fmla="*/ 0 w 133"/>
                <a:gd name="T21" fmla="*/ 1 h 180"/>
                <a:gd name="T22" fmla="*/ 0 w 133"/>
                <a:gd name="T23" fmla="*/ 1 h 180"/>
                <a:gd name="T24" fmla="*/ 0 w 133"/>
                <a:gd name="T25" fmla="*/ 1 h 180"/>
                <a:gd name="T26" fmla="*/ 0 w 133"/>
                <a:gd name="T27" fmla="*/ 1 h 180"/>
                <a:gd name="T28" fmla="*/ 0 w 133"/>
                <a:gd name="T29" fmla="*/ 1 h 180"/>
                <a:gd name="T30" fmla="*/ 0 w 133"/>
                <a:gd name="T31" fmla="*/ 1 h 180"/>
                <a:gd name="T32" fmla="*/ 0 w 133"/>
                <a:gd name="T33" fmla="*/ 1 h 180"/>
                <a:gd name="T34" fmla="*/ 0 w 133"/>
                <a:gd name="T35" fmla="*/ 1 h 180"/>
                <a:gd name="T36" fmla="*/ 0 w 133"/>
                <a:gd name="T37" fmla="*/ 1 h 180"/>
                <a:gd name="T38" fmla="*/ 0 w 133"/>
                <a:gd name="T39" fmla="*/ 1 h 180"/>
                <a:gd name="T40" fmla="*/ 0 w 133"/>
                <a:gd name="T41" fmla="*/ 1 h 180"/>
                <a:gd name="T42" fmla="*/ 0 w 133"/>
                <a:gd name="T43" fmla="*/ 1 h 180"/>
                <a:gd name="T44" fmla="*/ 0 w 133"/>
                <a:gd name="T45" fmla="*/ 1 h 180"/>
                <a:gd name="T46" fmla="*/ 0 w 133"/>
                <a:gd name="T47" fmla="*/ 1 h 180"/>
                <a:gd name="T48" fmla="*/ 0 w 133"/>
                <a:gd name="T49" fmla="*/ 1 h 180"/>
                <a:gd name="T50" fmla="*/ 0 w 133"/>
                <a:gd name="T51" fmla="*/ 1 h 180"/>
                <a:gd name="T52" fmla="*/ 0 w 133"/>
                <a:gd name="T53" fmla="*/ 1 h 180"/>
                <a:gd name="T54" fmla="*/ 0 w 133"/>
                <a:gd name="T55" fmla="*/ 1 h 180"/>
                <a:gd name="T56" fmla="*/ 0 w 133"/>
                <a:gd name="T57" fmla="*/ 1 h 180"/>
                <a:gd name="T58" fmla="*/ 0 w 133"/>
                <a:gd name="T59" fmla="*/ 0 h 180"/>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133"/>
                <a:gd name="T91" fmla="*/ 0 h 180"/>
                <a:gd name="T92" fmla="*/ 133 w 133"/>
                <a:gd name="T93" fmla="*/ 180 h 180"/>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133" h="180">
                  <a:moveTo>
                    <a:pt x="0" y="0"/>
                  </a:moveTo>
                  <a:lnTo>
                    <a:pt x="16" y="7"/>
                  </a:lnTo>
                  <a:lnTo>
                    <a:pt x="27" y="22"/>
                  </a:lnTo>
                  <a:lnTo>
                    <a:pt x="27" y="45"/>
                  </a:lnTo>
                  <a:lnTo>
                    <a:pt x="35" y="69"/>
                  </a:lnTo>
                  <a:lnTo>
                    <a:pt x="40" y="91"/>
                  </a:lnTo>
                  <a:lnTo>
                    <a:pt x="53" y="114"/>
                  </a:lnTo>
                  <a:lnTo>
                    <a:pt x="66" y="133"/>
                  </a:lnTo>
                  <a:lnTo>
                    <a:pt x="82" y="151"/>
                  </a:lnTo>
                  <a:lnTo>
                    <a:pt x="102" y="165"/>
                  </a:lnTo>
                  <a:lnTo>
                    <a:pt x="126" y="176"/>
                  </a:lnTo>
                  <a:lnTo>
                    <a:pt x="129" y="174"/>
                  </a:lnTo>
                  <a:lnTo>
                    <a:pt x="133" y="178"/>
                  </a:lnTo>
                  <a:lnTo>
                    <a:pt x="133" y="180"/>
                  </a:lnTo>
                  <a:lnTo>
                    <a:pt x="115" y="178"/>
                  </a:lnTo>
                  <a:lnTo>
                    <a:pt x="100" y="176"/>
                  </a:lnTo>
                  <a:lnTo>
                    <a:pt x="84" y="169"/>
                  </a:lnTo>
                  <a:lnTo>
                    <a:pt x="73" y="162"/>
                  </a:lnTo>
                  <a:lnTo>
                    <a:pt x="60" y="149"/>
                  </a:lnTo>
                  <a:lnTo>
                    <a:pt x="49" y="138"/>
                  </a:lnTo>
                  <a:lnTo>
                    <a:pt x="38" y="124"/>
                  </a:lnTo>
                  <a:lnTo>
                    <a:pt x="31" y="111"/>
                  </a:lnTo>
                  <a:lnTo>
                    <a:pt x="22" y="96"/>
                  </a:lnTo>
                  <a:lnTo>
                    <a:pt x="18" y="83"/>
                  </a:lnTo>
                  <a:lnTo>
                    <a:pt x="13" y="69"/>
                  </a:lnTo>
                  <a:lnTo>
                    <a:pt x="11" y="54"/>
                  </a:lnTo>
                  <a:lnTo>
                    <a:pt x="7" y="40"/>
                  </a:lnTo>
                  <a:lnTo>
                    <a:pt x="6" y="25"/>
                  </a:lnTo>
                  <a:lnTo>
                    <a:pt x="2" y="11"/>
                  </a:lnTo>
                  <a:lnTo>
                    <a:pt x="0" y="0"/>
                  </a:lnTo>
                  <a:close/>
                </a:path>
              </a:pathLst>
            </a:custGeom>
            <a:solidFill>
              <a:srgbClr val="FF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cs-CZ"/>
            </a:p>
          </p:txBody>
        </p:sp>
        <p:sp>
          <p:nvSpPr>
            <p:cNvPr id="48172" name="Freeform 43"/>
            <p:cNvSpPr>
              <a:spLocks/>
            </p:cNvSpPr>
            <p:nvPr/>
          </p:nvSpPr>
          <p:spPr bwMode="auto">
            <a:xfrm>
              <a:off x="4342" y="2839"/>
              <a:ext cx="210" cy="169"/>
            </a:xfrm>
            <a:custGeom>
              <a:avLst/>
              <a:gdLst>
                <a:gd name="T0" fmla="*/ 0 w 420"/>
                <a:gd name="T1" fmla="*/ 0 h 338"/>
                <a:gd name="T2" fmla="*/ 1 w 420"/>
                <a:gd name="T3" fmla="*/ 1 h 338"/>
                <a:gd name="T4" fmla="*/ 1 w 420"/>
                <a:gd name="T5" fmla="*/ 1 h 338"/>
                <a:gd name="T6" fmla="*/ 1 w 420"/>
                <a:gd name="T7" fmla="*/ 1 h 338"/>
                <a:gd name="T8" fmla="*/ 1 w 420"/>
                <a:gd name="T9" fmla="*/ 1 h 338"/>
                <a:gd name="T10" fmla="*/ 1 w 420"/>
                <a:gd name="T11" fmla="*/ 1 h 338"/>
                <a:gd name="T12" fmla="*/ 1 w 420"/>
                <a:gd name="T13" fmla="*/ 1 h 338"/>
                <a:gd name="T14" fmla="*/ 1 w 420"/>
                <a:gd name="T15" fmla="*/ 1 h 338"/>
                <a:gd name="T16" fmla="*/ 1 w 420"/>
                <a:gd name="T17" fmla="*/ 1 h 338"/>
                <a:gd name="T18" fmla="*/ 1 w 420"/>
                <a:gd name="T19" fmla="*/ 1 h 338"/>
                <a:gd name="T20" fmla="*/ 1 w 420"/>
                <a:gd name="T21" fmla="*/ 1 h 338"/>
                <a:gd name="T22" fmla="*/ 1 w 420"/>
                <a:gd name="T23" fmla="*/ 1 h 338"/>
                <a:gd name="T24" fmla="*/ 1 w 420"/>
                <a:gd name="T25" fmla="*/ 1 h 338"/>
                <a:gd name="T26" fmla="*/ 1 w 420"/>
                <a:gd name="T27" fmla="*/ 1 h 338"/>
                <a:gd name="T28" fmla="*/ 1 w 420"/>
                <a:gd name="T29" fmla="*/ 1 h 338"/>
                <a:gd name="T30" fmla="*/ 1 w 420"/>
                <a:gd name="T31" fmla="*/ 1 h 338"/>
                <a:gd name="T32" fmla="*/ 1 w 420"/>
                <a:gd name="T33" fmla="*/ 1 h 338"/>
                <a:gd name="T34" fmla="*/ 1 w 420"/>
                <a:gd name="T35" fmla="*/ 1 h 338"/>
                <a:gd name="T36" fmla="*/ 1 w 420"/>
                <a:gd name="T37" fmla="*/ 1 h 338"/>
                <a:gd name="T38" fmla="*/ 1 w 420"/>
                <a:gd name="T39" fmla="*/ 1 h 338"/>
                <a:gd name="T40" fmla="*/ 1 w 420"/>
                <a:gd name="T41" fmla="*/ 1 h 338"/>
                <a:gd name="T42" fmla="*/ 1 w 420"/>
                <a:gd name="T43" fmla="*/ 1 h 338"/>
                <a:gd name="T44" fmla="*/ 1 w 420"/>
                <a:gd name="T45" fmla="*/ 1 h 338"/>
                <a:gd name="T46" fmla="*/ 1 w 420"/>
                <a:gd name="T47" fmla="*/ 1 h 338"/>
                <a:gd name="T48" fmla="*/ 1 w 420"/>
                <a:gd name="T49" fmla="*/ 1 h 338"/>
                <a:gd name="T50" fmla="*/ 1 w 420"/>
                <a:gd name="T51" fmla="*/ 1 h 338"/>
                <a:gd name="T52" fmla="*/ 1 w 420"/>
                <a:gd name="T53" fmla="*/ 1 h 338"/>
                <a:gd name="T54" fmla="*/ 1 w 420"/>
                <a:gd name="T55" fmla="*/ 1 h 338"/>
                <a:gd name="T56" fmla="*/ 1 w 420"/>
                <a:gd name="T57" fmla="*/ 1 h 338"/>
                <a:gd name="T58" fmla="*/ 1 w 420"/>
                <a:gd name="T59" fmla="*/ 1 h 338"/>
                <a:gd name="T60" fmla="*/ 1 w 420"/>
                <a:gd name="T61" fmla="*/ 1 h 338"/>
                <a:gd name="T62" fmla="*/ 1 w 420"/>
                <a:gd name="T63" fmla="*/ 1 h 338"/>
                <a:gd name="T64" fmla="*/ 1 w 420"/>
                <a:gd name="T65" fmla="*/ 1 h 338"/>
                <a:gd name="T66" fmla="*/ 1 w 420"/>
                <a:gd name="T67" fmla="*/ 1 h 338"/>
                <a:gd name="T68" fmla="*/ 1 w 420"/>
                <a:gd name="T69" fmla="*/ 1 h 338"/>
                <a:gd name="T70" fmla="*/ 1 w 420"/>
                <a:gd name="T71" fmla="*/ 1 h 338"/>
                <a:gd name="T72" fmla="*/ 1 w 420"/>
                <a:gd name="T73" fmla="*/ 1 h 338"/>
                <a:gd name="T74" fmla="*/ 1 w 420"/>
                <a:gd name="T75" fmla="*/ 1 h 338"/>
                <a:gd name="T76" fmla="*/ 1 w 420"/>
                <a:gd name="T77" fmla="*/ 1 h 338"/>
                <a:gd name="T78" fmla="*/ 1 w 420"/>
                <a:gd name="T79" fmla="*/ 1 h 338"/>
                <a:gd name="T80" fmla="*/ 1 w 420"/>
                <a:gd name="T81" fmla="*/ 1 h 338"/>
                <a:gd name="T82" fmla="*/ 1 w 420"/>
                <a:gd name="T83" fmla="*/ 1 h 338"/>
                <a:gd name="T84" fmla="*/ 1 w 420"/>
                <a:gd name="T85" fmla="*/ 1 h 338"/>
                <a:gd name="T86" fmla="*/ 1 w 420"/>
                <a:gd name="T87" fmla="*/ 1 h 338"/>
                <a:gd name="T88" fmla="*/ 1 w 420"/>
                <a:gd name="T89" fmla="*/ 1 h 338"/>
                <a:gd name="T90" fmla="*/ 1 w 420"/>
                <a:gd name="T91" fmla="*/ 1 h 338"/>
                <a:gd name="T92" fmla="*/ 1 w 420"/>
                <a:gd name="T93" fmla="*/ 1 h 338"/>
                <a:gd name="T94" fmla="*/ 1 w 420"/>
                <a:gd name="T95" fmla="*/ 1 h 338"/>
                <a:gd name="T96" fmla="*/ 1 w 420"/>
                <a:gd name="T97" fmla="*/ 1 h 338"/>
                <a:gd name="T98" fmla="*/ 1 w 420"/>
                <a:gd name="T99" fmla="*/ 1 h 338"/>
                <a:gd name="T100" fmla="*/ 1 w 420"/>
                <a:gd name="T101" fmla="*/ 1 h 338"/>
                <a:gd name="T102" fmla="*/ 1 w 420"/>
                <a:gd name="T103" fmla="*/ 1 h 338"/>
                <a:gd name="T104" fmla="*/ 1 w 420"/>
                <a:gd name="T105" fmla="*/ 1 h 338"/>
                <a:gd name="T106" fmla="*/ 0 w 420"/>
                <a:gd name="T107" fmla="*/ 1 h 338"/>
                <a:gd name="T108" fmla="*/ 0 w 420"/>
                <a:gd name="T109" fmla="*/ 0 h 338"/>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420"/>
                <a:gd name="T166" fmla="*/ 0 h 338"/>
                <a:gd name="T167" fmla="*/ 420 w 420"/>
                <a:gd name="T168" fmla="*/ 338 h 338"/>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420" h="338">
                  <a:moveTo>
                    <a:pt x="0" y="0"/>
                  </a:moveTo>
                  <a:lnTo>
                    <a:pt x="14" y="3"/>
                  </a:lnTo>
                  <a:lnTo>
                    <a:pt x="29" y="7"/>
                  </a:lnTo>
                  <a:lnTo>
                    <a:pt x="45" y="11"/>
                  </a:lnTo>
                  <a:lnTo>
                    <a:pt x="62" y="16"/>
                  </a:lnTo>
                  <a:lnTo>
                    <a:pt x="76" y="22"/>
                  </a:lnTo>
                  <a:lnTo>
                    <a:pt x="93" y="27"/>
                  </a:lnTo>
                  <a:lnTo>
                    <a:pt x="107" y="34"/>
                  </a:lnTo>
                  <a:lnTo>
                    <a:pt x="123" y="45"/>
                  </a:lnTo>
                  <a:lnTo>
                    <a:pt x="140" y="49"/>
                  </a:lnTo>
                  <a:lnTo>
                    <a:pt x="158" y="60"/>
                  </a:lnTo>
                  <a:lnTo>
                    <a:pt x="165" y="63"/>
                  </a:lnTo>
                  <a:lnTo>
                    <a:pt x="174" y="67"/>
                  </a:lnTo>
                  <a:lnTo>
                    <a:pt x="185" y="71"/>
                  </a:lnTo>
                  <a:lnTo>
                    <a:pt x="196" y="76"/>
                  </a:lnTo>
                  <a:lnTo>
                    <a:pt x="211" y="85"/>
                  </a:lnTo>
                  <a:lnTo>
                    <a:pt x="225" y="96"/>
                  </a:lnTo>
                  <a:lnTo>
                    <a:pt x="240" y="107"/>
                  </a:lnTo>
                  <a:lnTo>
                    <a:pt x="256" y="118"/>
                  </a:lnTo>
                  <a:lnTo>
                    <a:pt x="271" y="129"/>
                  </a:lnTo>
                  <a:lnTo>
                    <a:pt x="285" y="140"/>
                  </a:lnTo>
                  <a:lnTo>
                    <a:pt x="300" y="152"/>
                  </a:lnTo>
                  <a:lnTo>
                    <a:pt x="316" y="165"/>
                  </a:lnTo>
                  <a:lnTo>
                    <a:pt x="329" y="182"/>
                  </a:lnTo>
                  <a:lnTo>
                    <a:pt x="343" y="202"/>
                  </a:lnTo>
                  <a:lnTo>
                    <a:pt x="356" y="222"/>
                  </a:lnTo>
                  <a:lnTo>
                    <a:pt x="369" y="243"/>
                  </a:lnTo>
                  <a:lnTo>
                    <a:pt x="380" y="263"/>
                  </a:lnTo>
                  <a:lnTo>
                    <a:pt x="393" y="283"/>
                  </a:lnTo>
                  <a:lnTo>
                    <a:pt x="405" y="303"/>
                  </a:lnTo>
                  <a:lnTo>
                    <a:pt x="418" y="323"/>
                  </a:lnTo>
                  <a:lnTo>
                    <a:pt x="420" y="325"/>
                  </a:lnTo>
                  <a:lnTo>
                    <a:pt x="369" y="333"/>
                  </a:lnTo>
                  <a:lnTo>
                    <a:pt x="320" y="338"/>
                  </a:lnTo>
                  <a:lnTo>
                    <a:pt x="269" y="338"/>
                  </a:lnTo>
                  <a:lnTo>
                    <a:pt x="218" y="338"/>
                  </a:lnTo>
                  <a:lnTo>
                    <a:pt x="165" y="333"/>
                  </a:lnTo>
                  <a:lnTo>
                    <a:pt x="114" y="329"/>
                  </a:lnTo>
                  <a:lnTo>
                    <a:pt x="63" y="323"/>
                  </a:lnTo>
                  <a:lnTo>
                    <a:pt x="16" y="320"/>
                  </a:lnTo>
                  <a:lnTo>
                    <a:pt x="13" y="300"/>
                  </a:lnTo>
                  <a:lnTo>
                    <a:pt x="11" y="282"/>
                  </a:lnTo>
                  <a:lnTo>
                    <a:pt x="9" y="260"/>
                  </a:lnTo>
                  <a:lnTo>
                    <a:pt x="9" y="240"/>
                  </a:lnTo>
                  <a:lnTo>
                    <a:pt x="7" y="218"/>
                  </a:lnTo>
                  <a:lnTo>
                    <a:pt x="5" y="198"/>
                  </a:lnTo>
                  <a:lnTo>
                    <a:pt x="3" y="176"/>
                  </a:lnTo>
                  <a:lnTo>
                    <a:pt x="3" y="158"/>
                  </a:lnTo>
                  <a:lnTo>
                    <a:pt x="11" y="145"/>
                  </a:lnTo>
                  <a:lnTo>
                    <a:pt x="16" y="131"/>
                  </a:lnTo>
                  <a:lnTo>
                    <a:pt x="16" y="114"/>
                  </a:lnTo>
                  <a:lnTo>
                    <a:pt x="18" y="100"/>
                  </a:lnTo>
                  <a:lnTo>
                    <a:pt x="11" y="83"/>
                  </a:lnTo>
                  <a:lnTo>
                    <a:pt x="0" y="71"/>
                  </a:lnTo>
                  <a:lnTo>
                    <a:pt x="0" y="0"/>
                  </a:lnTo>
                  <a:close/>
                </a:path>
              </a:pathLst>
            </a:custGeom>
            <a:solidFill>
              <a:srgbClr val="BF364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cs-CZ"/>
            </a:p>
          </p:txBody>
        </p:sp>
        <p:sp>
          <p:nvSpPr>
            <p:cNvPr id="48173" name="Freeform 44"/>
            <p:cNvSpPr>
              <a:spLocks/>
            </p:cNvSpPr>
            <p:nvPr/>
          </p:nvSpPr>
          <p:spPr bwMode="auto">
            <a:xfrm>
              <a:off x="4342" y="2310"/>
              <a:ext cx="90" cy="82"/>
            </a:xfrm>
            <a:custGeom>
              <a:avLst/>
              <a:gdLst>
                <a:gd name="T0" fmla="*/ 1 w 178"/>
                <a:gd name="T1" fmla="*/ 1 h 164"/>
                <a:gd name="T2" fmla="*/ 1 w 178"/>
                <a:gd name="T3" fmla="*/ 1 h 164"/>
                <a:gd name="T4" fmla="*/ 1 w 178"/>
                <a:gd name="T5" fmla="*/ 1 h 164"/>
                <a:gd name="T6" fmla="*/ 1 w 178"/>
                <a:gd name="T7" fmla="*/ 1 h 164"/>
                <a:gd name="T8" fmla="*/ 1 w 178"/>
                <a:gd name="T9" fmla="*/ 1 h 164"/>
                <a:gd name="T10" fmla="*/ 1 w 178"/>
                <a:gd name="T11" fmla="*/ 1 h 164"/>
                <a:gd name="T12" fmla="*/ 1 w 178"/>
                <a:gd name="T13" fmla="*/ 1 h 164"/>
                <a:gd name="T14" fmla="*/ 1 w 178"/>
                <a:gd name="T15" fmla="*/ 1 h 164"/>
                <a:gd name="T16" fmla="*/ 1 w 178"/>
                <a:gd name="T17" fmla="*/ 1 h 164"/>
                <a:gd name="T18" fmla="*/ 1 w 178"/>
                <a:gd name="T19" fmla="*/ 1 h 164"/>
                <a:gd name="T20" fmla="*/ 1 w 178"/>
                <a:gd name="T21" fmla="*/ 1 h 164"/>
                <a:gd name="T22" fmla="*/ 1 w 178"/>
                <a:gd name="T23" fmla="*/ 1 h 164"/>
                <a:gd name="T24" fmla="*/ 1 w 178"/>
                <a:gd name="T25" fmla="*/ 1 h 164"/>
                <a:gd name="T26" fmla="*/ 1 w 178"/>
                <a:gd name="T27" fmla="*/ 1 h 164"/>
                <a:gd name="T28" fmla="*/ 1 w 178"/>
                <a:gd name="T29" fmla="*/ 1 h 164"/>
                <a:gd name="T30" fmla="*/ 1 w 178"/>
                <a:gd name="T31" fmla="*/ 1 h 164"/>
                <a:gd name="T32" fmla="*/ 0 w 178"/>
                <a:gd name="T33" fmla="*/ 0 h 164"/>
                <a:gd name="T34" fmla="*/ 1 w 178"/>
                <a:gd name="T35" fmla="*/ 0 h 164"/>
                <a:gd name="T36" fmla="*/ 1 w 178"/>
                <a:gd name="T37" fmla="*/ 1 h 164"/>
                <a:gd name="T38" fmla="*/ 1 w 178"/>
                <a:gd name="T39" fmla="*/ 1 h 164"/>
                <a:gd name="T40" fmla="*/ 1 w 178"/>
                <a:gd name="T41" fmla="*/ 1 h 164"/>
                <a:gd name="T42" fmla="*/ 1 w 178"/>
                <a:gd name="T43" fmla="*/ 1 h 164"/>
                <a:gd name="T44" fmla="*/ 1 w 178"/>
                <a:gd name="T45" fmla="*/ 1 h 164"/>
                <a:gd name="T46" fmla="*/ 1 w 178"/>
                <a:gd name="T47" fmla="*/ 1 h 164"/>
                <a:gd name="T48" fmla="*/ 1 w 178"/>
                <a:gd name="T49" fmla="*/ 1 h 16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78"/>
                <a:gd name="T76" fmla="*/ 0 h 164"/>
                <a:gd name="T77" fmla="*/ 178 w 178"/>
                <a:gd name="T78" fmla="*/ 164 h 16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78" h="164">
                  <a:moveTo>
                    <a:pt x="153" y="122"/>
                  </a:moveTo>
                  <a:lnTo>
                    <a:pt x="156" y="133"/>
                  </a:lnTo>
                  <a:lnTo>
                    <a:pt x="162" y="144"/>
                  </a:lnTo>
                  <a:lnTo>
                    <a:pt x="169" y="153"/>
                  </a:lnTo>
                  <a:lnTo>
                    <a:pt x="178" y="164"/>
                  </a:lnTo>
                  <a:lnTo>
                    <a:pt x="153" y="153"/>
                  </a:lnTo>
                  <a:lnTo>
                    <a:pt x="133" y="142"/>
                  </a:lnTo>
                  <a:lnTo>
                    <a:pt x="113" y="128"/>
                  </a:lnTo>
                  <a:lnTo>
                    <a:pt x="96" y="111"/>
                  </a:lnTo>
                  <a:lnTo>
                    <a:pt x="78" y="91"/>
                  </a:lnTo>
                  <a:lnTo>
                    <a:pt x="63" y="71"/>
                  </a:lnTo>
                  <a:lnTo>
                    <a:pt x="49" y="51"/>
                  </a:lnTo>
                  <a:lnTo>
                    <a:pt x="36" y="31"/>
                  </a:lnTo>
                  <a:lnTo>
                    <a:pt x="27" y="22"/>
                  </a:lnTo>
                  <a:lnTo>
                    <a:pt x="20" y="13"/>
                  </a:lnTo>
                  <a:lnTo>
                    <a:pt x="9" y="4"/>
                  </a:lnTo>
                  <a:lnTo>
                    <a:pt x="0" y="0"/>
                  </a:lnTo>
                  <a:lnTo>
                    <a:pt x="27" y="0"/>
                  </a:lnTo>
                  <a:lnTo>
                    <a:pt x="49" y="11"/>
                  </a:lnTo>
                  <a:lnTo>
                    <a:pt x="67" y="28"/>
                  </a:lnTo>
                  <a:lnTo>
                    <a:pt x="83" y="49"/>
                  </a:lnTo>
                  <a:lnTo>
                    <a:pt x="96" y="69"/>
                  </a:lnTo>
                  <a:lnTo>
                    <a:pt x="111" y="91"/>
                  </a:lnTo>
                  <a:lnTo>
                    <a:pt x="129" y="109"/>
                  </a:lnTo>
                  <a:lnTo>
                    <a:pt x="153" y="122"/>
                  </a:lnTo>
                  <a:close/>
                </a:path>
              </a:pathLst>
            </a:custGeom>
            <a:solidFill>
              <a:srgbClr val="FF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cs-CZ"/>
            </a:p>
          </p:txBody>
        </p:sp>
        <p:sp>
          <p:nvSpPr>
            <p:cNvPr id="48174" name="Freeform 45"/>
            <p:cNvSpPr>
              <a:spLocks/>
            </p:cNvSpPr>
            <p:nvPr/>
          </p:nvSpPr>
          <p:spPr bwMode="auto">
            <a:xfrm>
              <a:off x="4342" y="2592"/>
              <a:ext cx="1515" cy="421"/>
            </a:xfrm>
            <a:custGeom>
              <a:avLst/>
              <a:gdLst>
                <a:gd name="T0" fmla="*/ 1 w 3029"/>
                <a:gd name="T1" fmla="*/ 1 h 842"/>
                <a:gd name="T2" fmla="*/ 1 w 3029"/>
                <a:gd name="T3" fmla="*/ 1 h 842"/>
                <a:gd name="T4" fmla="*/ 1 w 3029"/>
                <a:gd name="T5" fmla="*/ 1 h 842"/>
                <a:gd name="T6" fmla="*/ 1 w 3029"/>
                <a:gd name="T7" fmla="*/ 1 h 842"/>
                <a:gd name="T8" fmla="*/ 1 w 3029"/>
                <a:gd name="T9" fmla="*/ 0 h 842"/>
                <a:gd name="T10" fmla="*/ 1 w 3029"/>
                <a:gd name="T11" fmla="*/ 1 h 842"/>
                <a:gd name="T12" fmla="*/ 1 w 3029"/>
                <a:gd name="T13" fmla="*/ 1 h 842"/>
                <a:gd name="T14" fmla="*/ 1 w 3029"/>
                <a:gd name="T15" fmla="*/ 1 h 842"/>
                <a:gd name="T16" fmla="*/ 1 w 3029"/>
                <a:gd name="T17" fmla="*/ 1 h 842"/>
                <a:gd name="T18" fmla="*/ 1 w 3029"/>
                <a:gd name="T19" fmla="*/ 1 h 842"/>
                <a:gd name="T20" fmla="*/ 1 w 3029"/>
                <a:gd name="T21" fmla="*/ 1 h 842"/>
                <a:gd name="T22" fmla="*/ 1 w 3029"/>
                <a:gd name="T23" fmla="*/ 1 h 842"/>
                <a:gd name="T24" fmla="*/ 1 w 3029"/>
                <a:gd name="T25" fmla="*/ 1 h 842"/>
                <a:gd name="T26" fmla="*/ 1 w 3029"/>
                <a:gd name="T27" fmla="*/ 1 h 842"/>
                <a:gd name="T28" fmla="*/ 1 w 3029"/>
                <a:gd name="T29" fmla="*/ 1 h 842"/>
                <a:gd name="T30" fmla="*/ 1 w 3029"/>
                <a:gd name="T31" fmla="*/ 1 h 842"/>
                <a:gd name="T32" fmla="*/ 1 w 3029"/>
                <a:gd name="T33" fmla="*/ 1 h 842"/>
                <a:gd name="T34" fmla="*/ 1 w 3029"/>
                <a:gd name="T35" fmla="*/ 1 h 842"/>
                <a:gd name="T36" fmla="*/ 1 w 3029"/>
                <a:gd name="T37" fmla="*/ 1 h 842"/>
                <a:gd name="T38" fmla="*/ 1 w 3029"/>
                <a:gd name="T39" fmla="*/ 1 h 842"/>
                <a:gd name="T40" fmla="*/ 1 w 3029"/>
                <a:gd name="T41" fmla="*/ 1 h 842"/>
                <a:gd name="T42" fmla="*/ 1 w 3029"/>
                <a:gd name="T43" fmla="*/ 1 h 842"/>
                <a:gd name="T44" fmla="*/ 1 w 3029"/>
                <a:gd name="T45" fmla="*/ 1 h 842"/>
                <a:gd name="T46" fmla="*/ 1 w 3029"/>
                <a:gd name="T47" fmla="*/ 1 h 842"/>
                <a:gd name="T48" fmla="*/ 1 w 3029"/>
                <a:gd name="T49" fmla="*/ 1 h 842"/>
                <a:gd name="T50" fmla="*/ 1 w 3029"/>
                <a:gd name="T51" fmla="*/ 1 h 842"/>
                <a:gd name="T52" fmla="*/ 1 w 3029"/>
                <a:gd name="T53" fmla="*/ 1 h 842"/>
                <a:gd name="T54" fmla="*/ 1 w 3029"/>
                <a:gd name="T55" fmla="*/ 1 h 842"/>
                <a:gd name="T56" fmla="*/ 1 w 3029"/>
                <a:gd name="T57" fmla="*/ 1 h 842"/>
                <a:gd name="T58" fmla="*/ 1 w 3029"/>
                <a:gd name="T59" fmla="*/ 1 h 842"/>
                <a:gd name="T60" fmla="*/ 1 w 3029"/>
                <a:gd name="T61" fmla="*/ 1 h 842"/>
                <a:gd name="T62" fmla="*/ 1 w 3029"/>
                <a:gd name="T63" fmla="*/ 1 h 842"/>
                <a:gd name="T64" fmla="*/ 1 w 3029"/>
                <a:gd name="T65" fmla="*/ 1 h 842"/>
                <a:gd name="T66" fmla="*/ 1 w 3029"/>
                <a:gd name="T67" fmla="*/ 1 h 842"/>
                <a:gd name="T68" fmla="*/ 1 w 3029"/>
                <a:gd name="T69" fmla="*/ 1 h 842"/>
                <a:gd name="T70" fmla="*/ 1 w 3029"/>
                <a:gd name="T71" fmla="*/ 1 h 842"/>
                <a:gd name="T72" fmla="*/ 1 w 3029"/>
                <a:gd name="T73" fmla="*/ 1 h 842"/>
                <a:gd name="T74" fmla="*/ 1 w 3029"/>
                <a:gd name="T75" fmla="*/ 1 h 842"/>
                <a:gd name="T76" fmla="*/ 1 w 3029"/>
                <a:gd name="T77" fmla="*/ 1 h 842"/>
                <a:gd name="T78" fmla="*/ 1 w 3029"/>
                <a:gd name="T79" fmla="*/ 1 h 842"/>
                <a:gd name="T80" fmla="*/ 1 w 3029"/>
                <a:gd name="T81" fmla="*/ 1 h 842"/>
                <a:gd name="T82" fmla="*/ 1 w 3029"/>
                <a:gd name="T83" fmla="*/ 1 h 842"/>
                <a:gd name="T84" fmla="*/ 1 w 3029"/>
                <a:gd name="T85" fmla="*/ 1 h 842"/>
                <a:gd name="T86" fmla="*/ 1 w 3029"/>
                <a:gd name="T87" fmla="*/ 1 h 842"/>
                <a:gd name="T88" fmla="*/ 1 w 3029"/>
                <a:gd name="T89" fmla="*/ 1 h 842"/>
                <a:gd name="T90" fmla="*/ 1 w 3029"/>
                <a:gd name="T91" fmla="*/ 1 h 842"/>
                <a:gd name="T92" fmla="*/ 1 w 3029"/>
                <a:gd name="T93" fmla="*/ 1 h 842"/>
                <a:gd name="T94" fmla="*/ 1 w 3029"/>
                <a:gd name="T95" fmla="*/ 1 h 842"/>
                <a:gd name="T96" fmla="*/ 1 w 3029"/>
                <a:gd name="T97" fmla="*/ 1 h 842"/>
                <a:gd name="T98" fmla="*/ 1 w 3029"/>
                <a:gd name="T99" fmla="*/ 1 h 842"/>
                <a:gd name="T100" fmla="*/ 1 w 3029"/>
                <a:gd name="T101" fmla="*/ 1 h 842"/>
                <a:gd name="T102" fmla="*/ 1 w 3029"/>
                <a:gd name="T103" fmla="*/ 1 h 842"/>
                <a:gd name="T104" fmla="*/ 1 w 3029"/>
                <a:gd name="T105" fmla="*/ 1 h 842"/>
                <a:gd name="T106" fmla="*/ 1 w 3029"/>
                <a:gd name="T107" fmla="*/ 1 h 842"/>
                <a:gd name="T108" fmla="*/ 1 w 3029"/>
                <a:gd name="T109" fmla="*/ 1 h 842"/>
                <a:gd name="T110" fmla="*/ 1 w 3029"/>
                <a:gd name="T111" fmla="*/ 1 h 842"/>
                <a:gd name="T112" fmla="*/ 1 w 3029"/>
                <a:gd name="T113" fmla="*/ 1 h 842"/>
                <a:gd name="T114" fmla="*/ 1 w 3029"/>
                <a:gd name="T115" fmla="*/ 1 h 842"/>
                <a:gd name="T116" fmla="*/ 1 w 3029"/>
                <a:gd name="T117" fmla="*/ 1 h 842"/>
                <a:gd name="T118" fmla="*/ 1 w 3029"/>
                <a:gd name="T119" fmla="*/ 1 h 842"/>
                <a:gd name="T120" fmla="*/ 0 w 3029"/>
                <a:gd name="T121" fmla="*/ 1 h 842"/>
                <a:gd name="T122" fmla="*/ 1 w 3029"/>
                <a:gd name="T123" fmla="*/ 1 h 842"/>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3029"/>
                <a:gd name="T187" fmla="*/ 0 h 842"/>
                <a:gd name="T188" fmla="*/ 3029 w 3029"/>
                <a:gd name="T189" fmla="*/ 842 h 842"/>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3029" h="842">
                  <a:moveTo>
                    <a:pt x="13" y="198"/>
                  </a:moveTo>
                  <a:lnTo>
                    <a:pt x="13" y="184"/>
                  </a:lnTo>
                  <a:lnTo>
                    <a:pt x="16" y="171"/>
                  </a:lnTo>
                  <a:lnTo>
                    <a:pt x="18" y="156"/>
                  </a:lnTo>
                  <a:lnTo>
                    <a:pt x="23" y="146"/>
                  </a:lnTo>
                  <a:lnTo>
                    <a:pt x="25" y="131"/>
                  </a:lnTo>
                  <a:lnTo>
                    <a:pt x="29" y="118"/>
                  </a:lnTo>
                  <a:lnTo>
                    <a:pt x="33" y="107"/>
                  </a:lnTo>
                  <a:lnTo>
                    <a:pt x="36" y="98"/>
                  </a:lnTo>
                  <a:lnTo>
                    <a:pt x="43" y="93"/>
                  </a:lnTo>
                  <a:lnTo>
                    <a:pt x="53" y="91"/>
                  </a:lnTo>
                  <a:lnTo>
                    <a:pt x="63" y="89"/>
                  </a:lnTo>
                  <a:lnTo>
                    <a:pt x="74" y="89"/>
                  </a:lnTo>
                  <a:lnTo>
                    <a:pt x="93" y="86"/>
                  </a:lnTo>
                  <a:lnTo>
                    <a:pt x="113" y="86"/>
                  </a:lnTo>
                  <a:lnTo>
                    <a:pt x="149" y="76"/>
                  </a:lnTo>
                  <a:lnTo>
                    <a:pt x="185" y="67"/>
                  </a:lnTo>
                  <a:lnTo>
                    <a:pt x="222" y="56"/>
                  </a:lnTo>
                  <a:lnTo>
                    <a:pt x="260" y="47"/>
                  </a:lnTo>
                  <a:lnTo>
                    <a:pt x="296" y="36"/>
                  </a:lnTo>
                  <a:lnTo>
                    <a:pt x="334" y="27"/>
                  </a:lnTo>
                  <a:lnTo>
                    <a:pt x="373" y="18"/>
                  </a:lnTo>
                  <a:lnTo>
                    <a:pt x="413" y="15"/>
                  </a:lnTo>
                  <a:lnTo>
                    <a:pt x="445" y="11"/>
                  </a:lnTo>
                  <a:lnTo>
                    <a:pt x="478" y="9"/>
                  </a:lnTo>
                  <a:lnTo>
                    <a:pt x="511" y="6"/>
                  </a:lnTo>
                  <a:lnTo>
                    <a:pt x="543" y="4"/>
                  </a:lnTo>
                  <a:lnTo>
                    <a:pt x="576" y="0"/>
                  </a:lnTo>
                  <a:lnTo>
                    <a:pt x="611" y="0"/>
                  </a:lnTo>
                  <a:lnTo>
                    <a:pt x="645" y="0"/>
                  </a:lnTo>
                  <a:lnTo>
                    <a:pt x="680" y="4"/>
                  </a:lnTo>
                  <a:lnTo>
                    <a:pt x="733" y="4"/>
                  </a:lnTo>
                  <a:lnTo>
                    <a:pt x="787" y="4"/>
                  </a:lnTo>
                  <a:lnTo>
                    <a:pt x="842" y="4"/>
                  </a:lnTo>
                  <a:lnTo>
                    <a:pt x="896" y="6"/>
                  </a:lnTo>
                  <a:lnTo>
                    <a:pt x="949" y="7"/>
                  </a:lnTo>
                  <a:lnTo>
                    <a:pt x="1003" y="11"/>
                  </a:lnTo>
                  <a:lnTo>
                    <a:pt x="1058" y="16"/>
                  </a:lnTo>
                  <a:lnTo>
                    <a:pt x="1113" y="24"/>
                  </a:lnTo>
                  <a:lnTo>
                    <a:pt x="1142" y="29"/>
                  </a:lnTo>
                  <a:lnTo>
                    <a:pt x="1171" y="38"/>
                  </a:lnTo>
                  <a:lnTo>
                    <a:pt x="1200" y="47"/>
                  </a:lnTo>
                  <a:lnTo>
                    <a:pt x="1229" y="58"/>
                  </a:lnTo>
                  <a:lnTo>
                    <a:pt x="1256" y="67"/>
                  </a:lnTo>
                  <a:lnTo>
                    <a:pt x="1287" y="75"/>
                  </a:lnTo>
                  <a:lnTo>
                    <a:pt x="1320" y="80"/>
                  </a:lnTo>
                  <a:lnTo>
                    <a:pt x="1354" y="82"/>
                  </a:lnTo>
                  <a:lnTo>
                    <a:pt x="1385" y="87"/>
                  </a:lnTo>
                  <a:lnTo>
                    <a:pt x="1418" y="93"/>
                  </a:lnTo>
                  <a:lnTo>
                    <a:pt x="1449" y="98"/>
                  </a:lnTo>
                  <a:lnTo>
                    <a:pt x="1482" y="106"/>
                  </a:lnTo>
                  <a:lnTo>
                    <a:pt x="1513" y="111"/>
                  </a:lnTo>
                  <a:lnTo>
                    <a:pt x="1545" y="118"/>
                  </a:lnTo>
                  <a:lnTo>
                    <a:pt x="1578" y="124"/>
                  </a:lnTo>
                  <a:lnTo>
                    <a:pt x="1613" y="129"/>
                  </a:lnTo>
                  <a:lnTo>
                    <a:pt x="1578" y="146"/>
                  </a:lnTo>
                  <a:lnTo>
                    <a:pt x="1551" y="171"/>
                  </a:lnTo>
                  <a:lnTo>
                    <a:pt x="1529" y="200"/>
                  </a:lnTo>
                  <a:lnTo>
                    <a:pt x="1514" y="235"/>
                  </a:lnTo>
                  <a:lnTo>
                    <a:pt x="1502" y="269"/>
                  </a:lnTo>
                  <a:lnTo>
                    <a:pt x="1496" y="307"/>
                  </a:lnTo>
                  <a:lnTo>
                    <a:pt x="1493" y="344"/>
                  </a:lnTo>
                  <a:lnTo>
                    <a:pt x="1493" y="382"/>
                  </a:lnTo>
                  <a:lnTo>
                    <a:pt x="1493" y="395"/>
                  </a:lnTo>
                  <a:lnTo>
                    <a:pt x="1494" y="407"/>
                  </a:lnTo>
                  <a:lnTo>
                    <a:pt x="1496" y="420"/>
                  </a:lnTo>
                  <a:lnTo>
                    <a:pt x="1498" y="433"/>
                  </a:lnTo>
                  <a:lnTo>
                    <a:pt x="1500" y="444"/>
                  </a:lnTo>
                  <a:lnTo>
                    <a:pt x="1502" y="457"/>
                  </a:lnTo>
                  <a:lnTo>
                    <a:pt x="1503" y="469"/>
                  </a:lnTo>
                  <a:lnTo>
                    <a:pt x="1507" y="482"/>
                  </a:lnTo>
                  <a:lnTo>
                    <a:pt x="1509" y="489"/>
                  </a:lnTo>
                  <a:lnTo>
                    <a:pt x="1509" y="498"/>
                  </a:lnTo>
                  <a:lnTo>
                    <a:pt x="1498" y="502"/>
                  </a:lnTo>
                  <a:lnTo>
                    <a:pt x="1487" y="506"/>
                  </a:lnTo>
                  <a:lnTo>
                    <a:pt x="1476" y="511"/>
                  </a:lnTo>
                  <a:lnTo>
                    <a:pt x="1467" y="517"/>
                  </a:lnTo>
                  <a:lnTo>
                    <a:pt x="1456" y="522"/>
                  </a:lnTo>
                  <a:lnTo>
                    <a:pt x="1451" y="531"/>
                  </a:lnTo>
                  <a:lnTo>
                    <a:pt x="1445" y="540"/>
                  </a:lnTo>
                  <a:lnTo>
                    <a:pt x="1443" y="553"/>
                  </a:lnTo>
                  <a:lnTo>
                    <a:pt x="1451" y="551"/>
                  </a:lnTo>
                  <a:lnTo>
                    <a:pt x="1460" y="546"/>
                  </a:lnTo>
                  <a:lnTo>
                    <a:pt x="1467" y="537"/>
                  </a:lnTo>
                  <a:lnTo>
                    <a:pt x="1478" y="533"/>
                  </a:lnTo>
                  <a:lnTo>
                    <a:pt x="1496" y="520"/>
                  </a:lnTo>
                  <a:lnTo>
                    <a:pt x="1516" y="515"/>
                  </a:lnTo>
                  <a:lnTo>
                    <a:pt x="1538" y="509"/>
                  </a:lnTo>
                  <a:lnTo>
                    <a:pt x="1562" y="507"/>
                  </a:lnTo>
                  <a:lnTo>
                    <a:pt x="1583" y="506"/>
                  </a:lnTo>
                  <a:lnTo>
                    <a:pt x="1607" y="506"/>
                  </a:lnTo>
                  <a:lnTo>
                    <a:pt x="1629" y="504"/>
                  </a:lnTo>
                  <a:lnTo>
                    <a:pt x="1654" y="504"/>
                  </a:lnTo>
                  <a:lnTo>
                    <a:pt x="1671" y="498"/>
                  </a:lnTo>
                  <a:lnTo>
                    <a:pt x="1689" y="497"/>
                  </a:lnTo>
                  <a:lnTo>
                    <a:pt x="1707" y="493"/>
                  </a:lnTo>
                  <a:lnTo>
                    <a:pt x="1729" y="493"/>
                  </a:lnTo>
                  <a:lnTo>
                    <a:pt x="1747" y="491"/>
                  </a:lnTo>
                  <a:lnTo>
                    <a:pt x="1765" y="491"/>
                  </a:lnTo>
                  <a:lnTo>
                    <a:pt x="1783" y="489"/>
                  </a:lnTo>
                  <a:lnTo>
                    <a:pt x="1803" y="489"/>
                  </a:lnTo>
                  <a:lnTo>
                    <a:pt x="1803" y="491"/>
                  </a:lnTo>
                  <a:lnTo>
                    <a:pt x="1842" y="486"/>
                  </a:lnTo>
                  <a:lnTo>
                    <a:pt x="1882" y="480"/>
                  </a:lnTo>
                  <a:lnTo>
                    <a:pt x="1922" y="475"/>
                  </a:lnTo>
                  <a:lnTo>
                    <a:pt x="1963" y="471"/>
                  </a:lnTo>
                  <a:lnTo>
                    <a:pt x="2003" y="466"/>
                  </a:lnTo>
                  <a:lnTo>
                    <a:pt x="2045" y="460"/>
                  </a:lnTo>
                  <a:lnTo>
                    <a:pt x="2087" y="457"/>
                  </a:lnTo>
                  <a:lnTo>
                    <a:pt x="2129" y="453"/>
                  </a:lnTo>
                  <a:lnTo>
                    <a:pt x="2149" y="451"/>
                  </a:lnTo>
                  <a:lnTo>
                    <a:pt x="2169" y="449"/>
                  </a:lnTo>
                  <a:lnTo>
                    <a:pt x="2189" y="446"/>
                  </a:lnTo>
                  <a:lnTo>
                    <a:pt x="2209" y="444"/>
                  </a:lnTo>
                  <a:lnTo>
                    <a:pt x="2227" y="440"/>
                  </a:lnTo>
                  <a:lnTo>
                    <a:pt x="2247" y="437"/>
                  </a:lnTo>
                  <a:lnTo>
                    <a:pt x="2265" y="433"/>
                  </a:lnTo>
                  <a:lnTo>
                    <a:pt x="2287" y="433"/>
                  </a:lnTo>
                  <a:lnTo>
                    <a:pt x="2323" y="429"/>
                  </a:lnTo>
                  <a:lnTo>
                    <a:pt x="2362" y="427"/>
                  </a:lnTo>
                  <a:lnTo>
                    <a:pt x="2398" y="426"/>
                  </a:lnTo>
                  <a:lnTo>
                    <a:pt x="2436" y="424"/>
                  </a:lnTo>
                  <a:lnTo>
                    <a:pt x="2472" y="420"/>
                  </a:lnTo>
                  <a:lnTo>
                    <a:pt x="2509" y="418"/>
                  </a:lnTo>
                  <a:lnTo>
                    <a:pt x="2547" y="417"/>
                  </a:lnTo>
                  <a:lnTo>
                    <a:pt x="2585" y="415"/>
                  </a:lnTo>
                  <a:lnTo>
                    <a:pt x="2598" y="417"/>
                  </a:lnTo>
                  <a:lnTo>
                    <a:pt x="2612" y="415"/>
                  </a:lnTo>
                  <a:lnTo>
                    <a:pt x="2625" y="411"/>
                  </a:lnTo>
                  <a:lnTo>
                    <a:pt x="2642" y="411"/>
                  </a:lnTo>
                  <a:lnTo>
                    <a:pt x="2663" y="409"/>
                  </a:lnTo>
                  <a:lnTo>
                    <a:pt x="2685" y="407"/>
                  </a:lnTo>
                  <a:lnTo>
                    <a:pt x="2709" y="404"/>
                  </a:lnTo>
                  <a:lnTo>
                    <a:pt x="2732" y="402"/>
                  </a:lnTo>
                  <a:lnTo>
                    <a:pt x="2754" y="398"/>
                  </a:lnTo>
                  <a:lnTo>
                    <a:pt x="2778" y="395"/>
                  </a:lnTo>
                  <a:lnTo>
                    <a:pt x="2802" y="391"/>
                  </a:lnTo>
                  <a:lnTo>
                    <a:pt x="2825" y="391"/>
                  </a:lnTo>
                  <a:lnTo>
                    <a:pt x="2836" y="387"/>
                  </a:lnTo>
                  <a:lnTo>
                    <a:pt x="2851" y="387"/>
                  </a:lnTo>
                  <a:lnTo>
                    <a:pt x="2862" y="386"/>
                  </a:lnTo>
                  <a:lnTo>
                    <a:pt x="2876" y="386"/>
                  </a:lnTo>
                  <a:lnTo>
                    <a:pt x="2889" y="384"/>
                  </a:lnTo>
                  <a:lnTo>
                    <a:pt x="2902" y="386"/>
                  </a:lnTo>
                  <a:lnTo>
                    <a:pt x="2914" y="387"/>
                  </a:lnTo>
                  <a:lnTo>
                    <a:pt x="2927" y="393"/>
                  </a:lnTo>
                  <a:lnTo>
                    <a:pt x="2925" y="395"/>
                  </a:lnTo>
                  <a:lnTo>
                    <a:pt x="2938" y="400"/>
                  </a:lnTo>
                  <a:lnTo>
                    <a:pt x="2952" y="411"/>
                  </a:lnTo>
                  <a:lnTo>
                    <a:pt x="2965" y="420"/>
                  </a:lnTo>
                  <a:lnTo>
                    <a:pt x="2980" y="433"/>
                  </a:lnTo>
                  <a:lnTo>
                    <a:pt x="2991" y="444"/>
                  </a:lnTo>
                  <a:lnTo>
                    <a:pt x="3003" y="458"/>
                  </a:lnTo>
                  <a:lnTo>
                    <a:pt x="3012" y="473"/>
                  </a:lnTo>
                  <a:lnTo>
                    <a:pt x="3020" y="489"/>
                  </a:lnTo>
                  <a:lnTo>
                    <a:pt x="2938" y="524"/>
                  </a:lnTo>
                  <a:lnTo>
                    <a:pt x="2856" y="553"/>
                  </a:lnTo>
                  <a:lnTo>
                    <a:pt x="2769" y="577"/>
                  </a:lnTo>
                  <a:lnTo>
                    <a:pt x="2683" y="597"/>
                  </a:lnTo>
                  <a:lnTo>
                    <a:pt x="2592" y="611"/>
                  </a:lnTo>
                  <a:lnTo>
                    <a:pt x="2503" y="626"/>
                  </a:lnTo>
                  <a:lnTo>
                    <a:pt x="2414" y="637"/>
                  </a:lnTo>
                  <a:lnTo>
                    <a:pt x="2325" y="649"/>
                  </a:lnTo>
                  <a:lnTo>
                    <a:pt x="2243" y="653"/>
                  </a:lnTo>
                  <a:lnTo>
                    <a:pt x="2163" y="662"/>
                  </a:lnTo>
                  <a:lnTo>
                    <a:pt x="2085" y="673"/>
                  </a:lnTo>
                  <a:lnTo>
                    <a:pt x="2007" y="684"/>
                  </a:lnTo>
                  <a:lnTo>
                    <a:pt x="1927" y="693"/>
                  </a:lnTo>
                  <a:lnTo>
                    <a:pt x="1847" y="702"/>
                  </a:lnTo>
                  <a:lnTo>
                    <a:pt x="1765" y="708"/>
                  </a:lnTo>
                  <a:lnTo>
                    <a:pt x="1685" y="713"/>
                  </a:lnTo>
                  <a:lnTo>
                    <a:pt x="1649" y="713"/>
                  </a:lnTo>
                  <a:lnTo>
                    <a:pt x="1616" y="713"/>
                  </a:lnTo>
                  <a:lnTo>
                    <a:pt x="1582" y="709"/>
                  </a:lnTo>
                  <a:lnTo>
                    <a:pt x="1549" y="708"/>
                  </a:lnTo>
                  <a:lnTo>
                    <a:pt x="1516" y="700"/>
                  </a:lnTo>
                  <a:lnTo>
                    <a:pt x="1483" y="693"/>
                  </a:lnTo>
                  <a:lnTo>
                    <a:pt x="1451" y="684"/>
                  </a:lnTo>
                  <a:lnTo>
                    <a:pt x="1423" y="675"/>
                  </a:lnTo>
                  <a:lnTo>
                    <a:pt x="1414" y="678"/>
                  </a:lnTo>
                  <a:lnTo>
                    <a:pt x="1413" y="688"/>
                  </a:lnTo>
                  <a:lnTo>
                    <a:pt x="1443" y="702"/>
                  </a:lnTo>
                  <a:lnTo>
                    <a:pt x="1480" y="713"/>
                  </a:lnTo>
                  <a:lnTo>
                    <a:pt x="1514" y="720"/>
                  </a:lnTo>
                  <a:lnTo>
                    <a:pt x="1553" y="728"/>
                  </a:lnTo>
                  <a:lnTo>
                    <a:pt x="1591" y="728"/>
                  </a:lnTo>
                  <a:lnTo>
                    <a:pt x="1629" y="729"/>
                  </a:lnTo>
                  <a:lnTo>
                    <a:pt x="1669" y="729"/>
                  </a:lnTo>
                  <a:lnTo>
                    <a:pt x="1709" y="729"/>
                  </a:lnTo>
                  <a:lnTo>
                    <a:pt x="1714" y="726"/>
                  </a:lnTo>
                  <a:lnTo>
                    <a:pt x="1722" y="726"/>
                  </a:lnTo>
                  <a:lnTo>
                    <a:pt x="1782" y="722"/>
                  </a:lnTo>
                  <a:lnTo>
                    <a:pt x="1842" y="718"/>
                  </a:lnTo>
                  <a:lnTo>
                    <a:pt x="1902" y="711"/>
                  </a:lnTo>
                  <a:lnTo>
                    <a:pt x="1962" y="706"/>
                  </a:lnTo>
                  <a:lnTo>
                    <a:pt x="2022" y="697"/>
                  </a:lnTo>
                  <a:lnTo>
                    <a:pt x="2082" y="691"/>
                  </a:lnTo>
                  <a:lnTo>
                    <a:pt x="2143" y="684"/>
                  </a:lnTo>
                  <a:lnTo>
                    <a:pt x="2207" y="682"/>
                  </a:lnTo>
                  <a:lnTo>
                    <a:pt x="2214" y="678"/>
                  </a:lnTo>
                  <a:lnTo>
                    <a:pt x="2222" y="678"/>
                  </a:lnTo>
                  <a:lnTo>
                    <a:pt x="2231" y="678"/>
                  </a:lnTo>
                  <a:lnTo>
                    <a:pt x="2242" y="678"/>
                  </a:lnTo>
                  <a:lnTo>
                    <a:pt x="2260" y="673"/>
                  </a:lnTo>
                  <a:lnTo>
                    <a:pt x="2278" y="671"/>
                  </a:lnTo>
                  <a:lnTo>
                    <a:pt x="2296" y="667"/>
                  </a:lnTo>
                  <a:lnTo>
                    <a:pt x="2316" y="666"/>
                  </a:lnTo>
                  <a:lnTo>
                    <a:pt x="2334" y="664"/>
                  </a:lnTo>
                  <a:lnTo>
                    <a:pt x="2354" y="662"/>
                  </a:lnTo>
                  <a:lnTo>
                    <a:pt x="2372" y="660"/>
                  </a:lnTo>
                  <a:lnTo>
                    <a:pt x="2394" y="658"/>
                  </a:lnTo>
                  <a:lnTo>
                    <a:pt x="2400" y="655"/>
                  </a:lnTo>
                  <a:lnTo>
                    <a:pt x="2412" y="655"/>
                  </a:lnTo>
                  <a:lnTo>
                    <a:pt x="2425" y="655"/>
                  </a:lnTo>
                  <a:lnTo>
                    <a:pt x="2438" y="653"/>
                  </a:lnTo>
                  <a:lnTo>
                    <a:pt x="2454" y="646"/>
                  </a:lnTo>
                  <a:lnTo>
                    <a:pt x="2472" y="644"/>
                  </a:lnTo>
                  <a:lnTo>
                    <a:pt x="2492" y="642"/>
                  </a:lnTo>
                  <a:lnTo>
                    <a:pt x="2514" y="642"/>
                  </a:lnTo>
                  <a:lnTo>
                    <a:pt x="2534" y="640"/>
                  </a:lnTo>
                  <a:lnTo>
                    <a:pt x="2554" y="638"/>
                  </a:lnTo>
                  <a:lnTo>
                    <a:pt x="2572" y="635"/>
                  </a:lnTo>
                  <a:lnTo>
                    <a:pt x="2592" y="629"/>
                  </a:lnTo>
                  <a:lnTo>
                    <a:pt x="2620" y="624"/>
                  </a:lnTo>
                  <a:lnTo>
                    <a:pt x="2647" y="618"/>
                  </a:lnTo>
                  <a:lnTo>
                    <a:pt x="2676" y="613"/>
                  </a:lnTo>
                  <a:lnTo>
                    <a:pt x="2705" y="607"/>
                  </a:lnTo>
                  <a:lnTo>
                    <a:pt x="2734" y="602"/>
                  </a:lnTo>
                  <a:lnTo>
                    <a:pt x="2763" y="597"/>
                  </a:lnTo>
                  <a:lnTo>
                    <a:pt x="2792" y="591"/>
                  </a:lnTo>
                  <a:lnTo>
                    <a:pt x="2823" y="586"/>
                  </a:lnTo>
                  <a:lnTo>
                    <a:pt x="2831" y="587"/>
                  </a:lnTo>
                  <a:lnTo>
                    <a:pt x="2840" y="587"/>
                  </a:lnTo>
                  <a:lnTo>
                    <a:pt x="2838" y="584"/>
                  </a:lnTo>
                  <a:lnTo>
                    <a:pt x="2836" y="582"/>
                  </a:lnTo>
                  <a:lnTo>
                    <a:pt x="2851" y="577"/>
                  </a:lnTo>
                  <a:lnTo>
                    <a:pt x="2867" y="571"/>
                  </a:lnTo>
                  <a:lnTo>
                    <a:pt x="2885" y="564"/>
                  </a:lnTo>
                  <a:lnTo>
                    <a:pt x="2903" y="558"/>
                  </a:lnTo>
                  <a:lnTo>
                    <a:pt x="2922" y="551"/>
                  </a:lnTo>
                  <a:lnTo>
                    <a:pt x="2940" y="544"/>
                  </a:lnTo>
                  <a:lnTo>
                    <a:pt x="2958" y="538"/>
                  </a:lnTo>
                  <a:lnTo>
                    <a:pt x="2978" y="533"/>
                  </a:lnTo>
                  <a:lnTo>
                    <a:pt x="3029" y="511"/>
                  </a:lnTo>
                  <a:lnTo>
                    <a:pt x="3020" y="520"/>
                  </a:lnTo>
                  <a:lnTo>
                    <a:pt x="3014" y="531"/>
                  </a:lnTo>
                  <a:lnTo>
                    <a:pt x="3003" y="537"/>
                  </a:lnTo>
                  <a:lnTo>
                    <a:pt x="2994" y="546"/>
                  </a:lnTo>
                  <a:lnTo>
                    <a:pt x="2983" y="553"/>
                  </a:lnTo>
                  <a:lnTo>
                    <a:pt x="2971" y="558"/>
                  </a:lnTo>
                  <a:lnTo>
                    <a:pt x="2971" y="564"/>
                  </a:lnTo>
                  <a:lnTo>
                    <a:pt x="2965" y="571"/>
                  </a:lnTo>
                  <a:lnTo>
                    <a:pt x="2956" y="577"/>
                  </a:lnTo>
                  <a:lnTo>
                    <a:pt x="2949" y="582"/>
                  </a:lnTo>
                  <a:lnTo>
                    <a:pt x="2902" y="597"/>
                  </a:lnTo>
                  <a:lnTo>
                    <a:pt x="2856" y="611"/>
                  </a:lnTo>
                  <a:lnTo>
                    <a:pt x="2809" y="624"/>
                  </a:lnTo>
                  <a:lnTo>
                    <a:pt x="2763" y="638"/>
                  </a:lnTo>
                  <a:lnTo>
                    <a:pt x="2716" y="649"/>
                  </a:lnTo>
                  <a:lnTo>
                    <a:pt x="2669" y="660"/>
                  </a:lnTo>
                  <a:lnTo>
                    <a:pt x="2622" y="671"/>
                  </a:lnTo>
                  <a:lnTo>
                    <a:pt x="2574" y="684"/>
                  </a:lnTo>
                  <a:lnTo>
                    <a:pt x="2562" y="684"/>
                  </a:lnTo>
                  <a:lnTo>
                    <a:pt x="2551" y="682"/>
                  </a:lnTo>
                  <a:lnTo>
                    <a:pt x="2538" y="682"/>
                  </a:lnTo>
                  <a:lnTo>
                    <a:pt x="2532" y="693"/>
                  </a:lnTo>
                  <a:lnTo>
                    <a:pt x="2478" y="698"/>
                  </a:lnTo>
                  <a:lnTo>
                    <a:pt x="2427" y="708"/>
                  </a:lnTo>
                  <a:lnTo>
                    <a:pt x="2374" y="715"/>
                  </a:lnTo>
                  <a:lnTo>
                    <a:pt x="2323" y="724"/>
                  </a:lnTo>
                  <a:lnTo>
                    <a:pt x="2269" y="731"/>
                  </a:lnTo>
                  <a:lnTo>
                    <a:pt x="2216" y="738"/>
                  </a:lnTo>
                  <a:lnTo>
                    <a:pt x="2163" y="746"/>
                  </a:lnTo>
                  <a:lnTo>
                    <a:pt x="2111" y="755"/>
                  </a:lnTo>
                  <a:lnTo>
                    <a:pt x="2105" y="751"/>
                  </a:lnTo>
                  <a:lnTo>
                    <a:pt x="2100" y="751"/>
                  </a:lnTo>
                  <a:lnTo>
                    <a:pt x="2096" y="758"/>
                  </a:lnTo>
                  <a:lnTo>
                    <a:pt x="2014" y="764"/>
                  </a:lnTo>
                  <a:lnTo>
                    <a:pt x="1932" y="771"/>
                  </a:lnTo>
                  <a:lnTo>
                    <a:pt x="1851" y="777"/>
                  </a:lnTo>
                  <a:lnTo>
                    <a:pt x="1769" y="784"/>
                  </a:lnTo>
                  <a:lnTo>
                    <a:pt x="1685" y="786"/>
                  </a:lnTo>
                  <a:lnTo>
                    <a:pt x="1603" y="788"/>
                  </a:lnTo>
                  <a:lnTo>
                    <a:pt x="1522" y="788"/>
                  </a:lnTo>
                  <a:lnTo>
                    <a:pt x="1443" y="786"/>
                  </a:lnTo>
                  <a:lnTo>
                    <a:pt x="1425" y="778"/>
                  </a:lnTo>
                  <a:lnTo>
                    <a:pt x="1409" y="775"/>
                  </a:lnTo>
                  <a:lnTo>
                    <a:pt x="1393" y="768"/>
                  </a:lnTo>
                  <a:lnTo>
                    <a:pt x="1382" y="755"/>
                  </a:lnTo>
                  <a:lnTo>
                    <a:pt x="1385" y="720"/>
                  </a:lnTo>
                  <a:lnTo>
                    <a:pt x="1389" y="688"/>
                  </a:lnTo>
                  <a:lnTo>
                    <a:pt x="1393" y="653"/>
                  </a:lnTo>
                  <a:lnTo>
                    <a:pt x="1396" y="620"/>
                  </a:lnTo>
                  <a:lnTo>
                    <a:pt x="1398" y="586"/>
                  </a:lnTo>
                  <a:lnTo>
                    <a:pt x="1400" y="553"/>
                  </a:lnTo>
                  <a:lnTo>
                    <a:pt x="1398" y="520"/>
                  </a:lnTo>
                  <a:lnTo>
                    <a:pt x="1398" y="491"/>
                  </a:lnTo>
                  <a:lnTo>
                    <a:pt x="1393" y="462"/>
                  </a:lnTo>
                  <a:lnTo>
                    <a:pt x="1387" y="433"/>
                  </a:lnTo>
                  <a:lnTo>
                    <a:pt x="1378" y="406"/>
                  </a:lnTo>
                  <a:lnTo>
                    <a:pt x="1369" y="380"/>
                  </a:lnTo>
                  <a:lnTo>
                    <a:pt x="1356" y="355"/>
                  </a:lnTo>
                  <a:lnTo>
                    <a:pt x="1345" y="331"/>
                  </a:lnTo>
                  <a:lnTo>
                    <a:pt x="1331" y="307"/>
                  </a:lnTo>
                  <a:lnTo>
                    <a:pt x="1318" y="287"/>
                  </a:lnTo>
                  <a:lnTo>
                    <a:pt x="1298" y="258"/>
                  </a:lnTo>
                  <a:lnTo>
                    <a:pt x="1276" y="236"/>
                  </a:lnTo>
                  <a:lnTo>
                    <a:pt x="1253" y="218"/>
                  </a:lnTo>
                  <a:lnTo>
                    <a:pt x="1229" y="204"/>
                  </a:lnTo>
                  <a:lnTo>
                    <a:pt x="1202" y="189"/>
                  </a:lnTo>
                  <a:lnTo>
                    <a:pt x="1176" y="178"/>
                  </a:lnTo>
                  <a:lnTo>
                    <a:pt x="1149" y="167"/>
                  </a:lnTo>
                  <a:lnTo>
                    <a:pt x="1123" y="160"/>
                  </a:lnTo>
                  <a:lnTo>
                    <a:pt x="1091" y="146"/>
                  </a:lnTo>
                  <a:lnTo>
                    <a:pt x="1058" y="138"/>
                  </a:lnTo>
                  <a:lnTo>
                    <a:pt x="1025" y="133"/>
                  </a:lnTo>
                  <a:lnTo>
                    <a:pt x="994" y="135"/>
                  </a:lnTo>
                  <a:lnTo>
                    <a:pt x="962" y="136"/>
                  </a:lnTo>
                  <a:lnTo>
                    <a:pt x="929" y="144"/>
                  </a:lnTo>
                  <a:lnTo>
                    <a:pt x="896" y="153"/>
                  </a:lnTo>
                  <a:lnTo>
                    <a:pt x="867" y="167"/>
                  </a:lnTo>
                  <a:lnTo>
                    <a:pt x="829" y="184"/>
                  </a:lnTo>
                  <a:lnTo>
                    <a:pt x="796" y="207"/>
                  </a:lnTo>
                  <a:lnTo>
                    <a:pt x="765" y="233"/>
                  </a:lnTo>
                  <a:lnTo>
                    <a:pt x="740" y="266"/>
                  </a:lnTo>
                  <a:lnTo>
                    <a:pt x="713" y="298"/>
                  </a:lnTo>
                  <a:lnTo>
                    <a:pt x="689" y="333"/>
                  </a:lnTo>
                  <a:lnTo>
                    <a:pt x="667" y="367"/>
                  </a:lnTo>
                  <a:lnTo>
                    <a:pt x="645" y="402"/>
                  </a:lnTo>
                  <a:lnTo>
                    <a:pt x="622" y="449"/>
                  </a:lnTo>
                  <a:lnTo>
                    <a:pt x="605" y="502"/>
                  </a:lnTo>
                  <a:lnTo>
                    <a:pt x="594" y="555"/>
                  </a:lnTo>
                  <a:lnTo>
                    <a:pt x="589" y="611"/>
                  </a:lnTo>
                  <a:lnTo>
                    <a:pt x="583" y="666"/>
                  </a:lnTo>
                  <a:lnTo>
                    <a:pt x="583" y="720"/>
                  </a:lnTo>
                  <a:lnTo>
                    <a:pt x="582" y="775"/>
                  </a:lnTo>
                  <a:lnTo>
                    <a:pt x="582" y="831"/>
                  </a:lnTo>
                  <a:lnTo>
                    <a:pt x="573" y="838"/>
                  </a:lnTo>
                  <a:lnTo>
                    <a:pt x="558" y="842"/>
                  </a:lnTo>
                  <a:lnTo>
                    <a:pt x="540" y="840"/>
                  </a:lnTo>
                  <a:lnTo>
                    <a:pt x="525" y="840"/>
                  </a:lnTo>
                  <a:lnTo>
                    <a:pt x="505" y="833"/>
                  </a:lnTo>
                  <a:lnTo>
                    <a:pt x="485" y="826"/>
                  </a:lnTo>
                  <a:lnTo>
                    <a:pt x="465" y="817"/>
                  </a:lnTo>
                  <a:lnTo>
                    <a:pt x="449" y="809"/>
                  </a:lnTo>
                  <a:lnTo>
                    <a:pt x="431" y="797"/>
                  </a:lnTo>
                  <a:lnTo>
                    <a:pt x="418" y="782"/>
                  </a:lnTo>
                  <a:lnTo>
                    <a:pt x="405" y="764"/>
                  </a:lnTo>
                  <a:lnTo>
                    <a:pt x="400" y="746"/>
                  </a:lnTo>
                  <a:lnTo>
                    <a:pt x="389" y="729"/>
                  </a:lnTo>
                  <a:lnTo>
                    <a:pt x="378" y="715"/>
                  </a:lnTo>
                  <a:lnTo>
                    <a:pt x="367" y="698"/>
                  </a:lnTo>
                  <a:lnTo>
                    <a:pt x="358" y="684"/>
                  </a:lnTo>
                  <a:lnTo>
                    <a:pt x="345" y="667"/>
                  </a:lnTo>
                  <a:lnTo>
                    <a:pt x="334" y="655"/>
                  </a:lnTo>
                  <a:lnTo>
                    <a:pt x="322" y="640"/>
                  </a:lnTo>
                  <a:lnTo>
                    <a:pt x="311" y="627"/>
                  </a:lnTo>
                  <a:lnTo>
                    <a:pt x="274" y="598"/>
                  </a:lnTo>
                  <a:lnTo>
                    <a:pt x="238" y="575"/>
                  </a:lnTo>
                  <a:lnTo>
                    <a:pt x="200" y="551"/>
                  </a:lnTo>
                  <a:lnTo>
                    <a:pt x="163" y="533"/>
                  </a:lnTo>
                  <a:lnTo>
                    <a:pt x="122" y="515"/>
                  </a:lnTo>
                  <a:lnTo>
                    <a:pt x="82" y="498"/>
                  </a:lnTo>
                  <a:lnTo>
                    <a:pt x="42" y="486"/>
                  </a:lnTo>
                  <a:lnTo>
                    <a:pt x="2" y="475"/>
                  </a:lnTo>
                  <a:lnTo>
                    <a:pt x="0" y="438"/>
                  </a:lnTo>
                  <a:lnTo>
                    <a:pt x="2" y="404"/>
                  </a:lnTo>
                  <a:lnTo>
                    <a:pt x="2" y="369"/>
                  </a:lnTo>
                  <a:lnTo>
                    <a:pt x="5" y="335"/>
                  </a:lnTo>
                  <a:lnTo>
                    <a:pt x="7" y="300"/>
                  </a:lnTo>
                  <a:lnTo>
                    <a:pt x="9" y="266"/>
                  </a:lnTo>
                  <a:lnTo>
                    <a:pt x="11" y="231"/>
                  </a:lnTo>
                  <a:lnTo>
                    <a:pt x="13" y="198"/>
                  </a:lnTo>
                  <a:close/>
                </a:path>
              </a:pathLst>
            </a:custGeom>
            <a:solidFill>
              <a:srgbClr val="FF212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cs-CZ"/>
            </a:p>
          </p:txBody>
        </p:sp>
        <p:sp>
          <p:nvSpPr>
            <p:cNvPr id="48175" name="Freeform 46"/>
            <p:cNvSpPr>
              <a:spLocks/>
            </p:cNvSpPr>
            <p:nvPr/>
          </p:nvSpPr>
          <p:spPr bwMode="auto">
            <a:xfrm>
              <a:off x="4345" y="2401"/>
              <a:ext cx="26" cy="5"/>
            </a:xfrm>
            <a:custGeom>
              <a:avLst/>
              <a:gdLst>
                <a:gd name="T0" fmla="*/ 1 w 51"/>
                <a:gd name="T1" fmla="*/ 0 h 9"/>
                <a:gd name="T2" fmla="*/ 1 w 51"/>
                <a:gd name="T3" fmla="*/ 1 h 9"/>
                <a:gd name="T4" fmla="*/ 1 w 51"/>
                <a:gd name="T5" fmla="*/ 1 h 9"/>
                <a:gd name="T6" fmla="*/ 1 w 51"/>
                <a:gd name="T7" fmla="*/ 1 h 9"/>
                <a:gd name="T8" fmla="*/ 1 w 51"/>
                <a:gd name="T9" fmla="*/ 1 h 9"/>
                <a:gd name="T10" fmla="*/ 0 w 51"/>
                <a:gd name="T11" fmla="*/ 1 h 9"/>
                <a:gd name="T12" fmla="*/ 1 w 51"/>
                <a:gd name="T13" fmla="*/ 1 h 9"/>
                <a:gd name="T14" fmla="*/ 1 w 51"/>
                <a:gd name="T15" fmla="*/ 0 h 9"/>
                <a:gd name="T16" fmla="*/ 0 60000 65536"/>
                <a:gd name="T17" fmla="*/ 0 60000 65536"/>
                <a:gd name="T18" fmla="*/ 0 60000 65536"/>
                <a:gd name="T19" fmla="*/ 0 60000 65536"/>
                <a:gd name="T20" fmla="*/ 0 60000 65536"/>
                <a:gd name="T21" fmla="*/ 0 60000 65536"/>
                <a:gd name="T22" fmla="*/ 0 60000 65536"/>
                <a:gd name="T23" fmla="*/ 0 60000 65536"/>
                <a:gd name="T24" fmla="*/ 0 w 51"/>
                <a:gd name="T25" fmla="*/ 0 h 9"/>
                <a:gd name="T26" fmla="*/ 51 w 51"/>
                <a:gd name="T27" fmla="*/ 9 h 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1" h="9">
                  <a:moveTo>
                    <a:pt x="35" y="0"/>
                  </a:moveTo>
                  <a:lnTo>
                    <a:pt x="51" y="6"/>
                  </a:lnTo>
                  <a:lnTo>
                    <a:pt x="37" y="7"/>
                  </a:lnTo>
                  <a:lnTo>
                    <a:pt x="26" y="9"/>
                  </a:lnTo>
                  <a:lnTo>
                    <a:pt x="11" y="9"/>
                  </a:lnTo>
                  <a:lnTo>
                    <a:pt x="0" y="9"/>
                  </a:lnTo>
                  <a:lnTo>
                    <a:pt x="15" y="2"/>
                  </a:lnTo>
                  <a:lnTo>
                    <a:pt x="35" y="0"/>
                  </a:lnTo>
                  <a:close/>
                </a:path>
              </a:pathLst>
            </a:custGeom>
            <a:solidFill>
              <a:srgbClr val="FF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cs-CZ"/>
            </a:p>
          </p:txBody>
        </p:sp>
        <p:sp>
          <p:nvSpPr>
            <p:cNvPr id="48176" name="Freeform 47"/>
            <p:cNvSpPr>
              <a:spLocks/>
            </p:cNvSpPr>
            <p:nvPr/>
          </p:nvSpPr>
          <p:spPr bwMode="auto">
            <a:xfrm>
              <a:off x="4352" y="2266"/>
              <a:ext cx="92" cy="99"/>
            </a:xfrm>
            <a:custGeom>
              <a:avLst/>
              <a:gdLst>
                <a:gd name="T0" fmla="*/ 0 w 185"/>
                <a:gd name="T1" fmla="*/ 1 h 198"/>
                <a:gd name="T2" fmla="*/ 0 w 185"/>
                <a:gd name="T3" fmla="*/ 1 h 198"/>
                <a:gd name="T4" fmla="*/ 0 w 185"/>
                <a:gd name="T5" fmla="*/ 1 h 198"/>
                <a:gd name="T6" fmla="*/ 0 w 185"/>
                <a:gd name="T7" fmla="*/ 1 h 198"/>
                <a:gd name="T8" fmla="*/ 0 w 185"/>
                <a:gd name="T9" fmla="*/ 1 h 198"/>
                <a:gd name="T10" fmla="*/ 0 w 185"/>
                <a:gd name="T11" fmla="*/ 1 h 198"/>
                <a:gd name="T12" fmla="*/ 0 w 185"/>
                <a:gd name="T13" fmla="*/ 1 h 198"/>
                <a:gd name="T14" fmla="*/ 0 w 185"/>
                <a:gd name="T15" fmla="*/ 1 h 198"/>
                <a:gd name="T16" fmla="*/ 0 w 185"/>
                <a:gd name="T17" fmla="*/ 1 h 198"/>
                <a:gd name="T18" fmla="*/ 0 w 185"/>
                <a:gd name="T19" fmla="*/ 1 h 198"/>
                <a:gd name="T20" fmla="*/ 0 w 185"/>
                <a:gd name="T21" fmla="*/ 1 h 198"/>
                <a:gd name="T22" fmla="*/ 0 w 185"/>
                <a:gd name="T23" fmla="*/ 1 h 198"/>
                <a:gd name="T24" fmla="*/ 0 w 185"/>
                <a:gd name="T25" fmla="*/ 1 h 198"/>
                <a:gd name="T26" fmla="*/ 0 w 185"/>
                <a:gd name="T27" fmla="*/ 1 h 198"/>
                <a:gd name="T28" fmla="*/ 0 w 185"/>
                <a:gd name="T29" fmla="*/ 1 h 198"/>
                <a:gd name="T30" fmla="*/ 0 w 185"/>
                <a:gd name="T31" fmla="*/ 1 h 198"/>
                <a:gd name="T32" fmla="*/ 0 w 185"/>
                <a:gd name="T33" fmla="*/ 1 h 198"/>
                <a:gd name="T34" fmla="*/ 0 w 185"/>
                <a:gd name="T35" fmla="*/ 1 h 198"/>
                <a:gd name="T36" fmla="*/ 0 w 185"/>
                <a:gd name="T37" fmla="*/ 1 h 198"/>
                <a:gd name="T38" fmla="*/ 0 w 185"/>
                <a:gd name="T39" fmla="*/ 1 h 198"/>
                <a:gd name="T40" fmla="*/ 0 w 185"/>
                <a:gd name="T41" fmla="*/ 1 h 198"/>
                <a:gd name="T42" fmla="*/ 0 w 185"/>
                <a:gd name="T43" fmla="*/ 1 h 198"/>
                <a:gd name="T44" fmla="*/ 0 w 185"/>
                <a:gd name="T45" fmla="*/ 1 h 198"/>
                <a:gd name="T46" fmla="*/ 0 w 185"/>
                <a:gd name="T47" fmla="*/ 1 h 198"/>
                <a:gd name="T48" fmla="*/ 0 w 185"/>
                <a:gd name="T49" fmla="*/ 0 h 198"/>
                <a:gd name="T50" fmla="*/ 0 w 185"/>
                <a:gd name="T51" fmla="*/ 0 h 198"/>
                <a:gd name="T52" fmla="*/ 0 w 185"/>
                <a:gd name="T53" fmla="*/ 0 h 198"/>
                <a:gd name="T54" fmla="*/ 0 w 185"/>
                <a:gd name="T55" fmla="*/ 1 h 198"/>
                <a:gd name="T56" fmla="*/ 0 w 185"/>
                <a:gd name="T57" fmla="*/ 1 h 198"/>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85"/>
                <a:gd name="T88" fmla="*/ 0 h 198"/>
                <a:gd name="T89" fmla="*/ 185 w 185"/>
                <a:gd name="T90" fmla="*/ 198 h 198"/>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85" h="198">
                  <a:moveTo>
                    <a:pt x="71" y="6"/>
                  </a:moveTo>
                  <a:lnTo>
                    <a:pt x="89" y="22"/>
                  </a:lnTo>
                  <a:lnTo>
                    <a:pt x="107" y="44"/>
                  </a:lnTo>
                  <a:lnTo>
                    <a:pt x="122" y="66"/>
                  </a:lnTo>
                  <a:lnTo>
                    <a:pt x="136" y="89"/>
                  </a:lnTo>
                  <a:lnTo>
                    <a:pt x="147" y="111"/>
                  </a:lnTo>
                  <a:lnTo>
                    <a:pt x="158" y="137"/>
                  </a:lnTo>
                  <a:lnTo>
                    <a:pt x="165" y="158"/>
                  </a:lnTo>
                  <a:lnTo>
                    <a:pt x="175" y="184"/>
                  </a:lnTo>
                  <a:lnTo>
                    <a:pt x="185" y="198"/>
                  </a:lnTo>
                  <a:lnTo>
                    <a:pt x="169" y="186"/>
                  </a:lnTo>
                  <a:lnTo>
                    <a:pt x="155" y="175"/>
                  </a:lnTo>
                  <a:lnTo>
                    <a:pt x="140" y="162"/>
                  </a:lnTo>
                  <a:lnTo>
                    <a:pt x="127" y="149"/>
                  </a:lnTo>
                  <a:lnTo>
                    <a:pt x="115" y="135"/>
                  </a:lnTo>
                  <a:lnTo>
                    <a:pt x="107" y="120"/>
                  </a:lnTo>
                  <a:lnTo>
                    <a:pt x="100" y="104"/>
                  </a:lnTo>
                  <a:lnTo>
                    <a:pt x="98" y="87"/>
                  </a:lnTo>
                  <a:lnTo>
                    <a:pt x="85" y="67"/>
                  </a:lnTo>
                  <a:lnTo>
                    <a:pt x="75" y="51"/>
                  </a:lnTo>
                  <a:lnTo>
                    <a:pt x="62" y="35"/>
                  </a:lnTo>
                  <a:lnTo>
                    <a:pt x="47" y="24"/>
                  </a:lnTo>
                  <a:lnTo>
                    <a:pt x="0" y="13"/>
                  </a:lnTo>
                  <a:lnTo>
                    <a:pt x="15" y="4"/>
                  </a:lnTo>
                  <a:lnTo>
                    <a:pt x="33" y="0"/>
                  </a:lnTo>
                  <a:lnTo>
                    <a:pt x="42" y="0"/>
                  </a:lnTo>
                  <a:lnTo>
                    <a:pt x="51" y="0"/>
                  </a:lnTo>
                  <a:lnTo>
                    <a:pt x="60" y="2"/>
                  </a:lnTo>
                  <a:lnTo>
                    <a:pt x="71" y="6"/>
                  </a:lnTo>
                  <a:close/>
                </a:path>
              </a:pathLst>
            </a:custGeom>
            <a:solidFill>
              <a:srgbClr val="FF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cs-CZ"/>
            </a:p>
          </p:txBody>
        </p:sp>
        <p:sp>
          <p:nvSpPr>
            <p:cNvPr id="48177" name="Freeform 48"/>
            <p:cNvSpPr>
              <a:spLocks/>
            </p:cNvSpPr>
            <p:nvPr/>
          </p:nvSpPr>
          <p:spPr bwMode="auto">
            <a:xfrm>
              <a:off x="4354" y="2604"/>
              <a:ext cx="82" cy="22"/>
            </a:xfrm>
            <a:custGeom>
              <a:avLst/>
              <a:gdLst>
                <a:gd name="T0" fmla="*/ 1 w 164"/>
                <a:gd name="T1" fmla="*/ 1 h 43"/>
                <a:gd name="T2" fmla="*/ 1 w 164"/>
                <a:gd name="T3" fmla="*/ 1 h 43"/>
                <a:gd name="T4" fmla="*/ 1 w 164"/>
                <a:gd name="T5" fmla="*/ 1 h 43"/>
                <a:gd name="T6" fmla="*/ 1 w 164"/>
                <a:gd name="T7" fmla="*/ 1 h 43"/>
                <a:gd name="T8" fmla="*/ 1 w 164"/>
                <a:gd name="T9" fmla="*/ 1 h 43"/>
                <a:gd name="T10" fmla="*/ 1 w 164"/>
                <a:gd name="T11" fmla="*/ 0 h 43"/>
                <a:gd name="T12" fmla="*/ 1 w 164"/>
                <a:gd name="T13" fmla="*/ 0 h 43"/>
                <a:gd name="T14" fmla="*/ 1 w 164"/>
                <a:gd name="T15" fmla="*/ 0 h 43"/>
                <a:gd name="T16" fmla="*/ 1 w 164"/>
                <a:gd name="T17" fmla="*/ 0 h 43"/>
                <a:gd name="T18" fmla="*/ 1 w 164"/>
                <a:gd name="T19" fmla="*/ 1 h 43"/>
                <a:gd name="T20" fmla="*/ 1 w 164"/>
                <a:gd name="T21" fmla="*/ 1 h 43"/>
                <a:gd name="T22" fmla="*/ 1 w 164"/>
                <a:gd name="T23" fmla="*/ 1 h 43"/>
                <a:gd name="T24" fmla="*/ 0 w 164"/>
                <a:gd name="T25" fmla="*/ 1 h 43"/>
                <a:gd name="T26" fmla="*/ 1 w 164"/>
                <a:gd name="T27" fmla="*/ 1 h 43"/>
                <a:gd name="T28" fmla="*/ 1 w 164"/>
                <a:gd name="T29" fmla="*/ 1 h 4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64"/>
                <a:gd name="T46" fmla="*/ 0 h 43"/>
                <a:gd name="T47" fmla="*/ 164 w 164"/>
                <a:gd name="T48" fmla="*/ 43 h 4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64" h="43">
                  <a:moveTo>
                    <a:pt x="33" y="7"/>
                  </a:moveTo>
                  <a:lnTo>
                    <a:pt x="42" y="7"/>
                  </a:lnTo>
                  <a:lnTo>
                    <a:pt x="55" y="3"/>
                  </a:lnTo>
                  <a:lnTo>
                    <a:pt x="66" y="2"/>
                  </a:lnTo>
                  <a:lnTo>
                    <a:pt x="80" y="2"/>
                  </a:lnTo>
                  <a:lnTo>
                    <a:pt x="93" y="0"/>
                  </a:lnTo>
                  <a:lnTo>
                    <a:pt x="110" y="0"/>
                  </a:lnTo>
                  <a:lnTo>
                    <a:pt x="122" y="0"/>
                  </a:lnTo>
                  <a:lnTo>
                    <a:pt x="137" y="0"/>
                  </a:lnTo>
                  <a:lnTo>
                    <a:pt x="150" y="2"/>
                  </a:lnTo>
                  <a:lnTo>
                    <a:pt x="164" y="7"/>
                  </a:lnTo>
                  <a:lnTo>
                    <a:pt x="2" y="43"/>
                  </a:lnTo>
                  <a:lnTo>
                    <a:pt x="0" y="25"/>
                  </a:lnTo>
                  <a:lnTo>
                    <a:pt x="4" y="11"/>
                  </a:lnTo>
                  <a:lnTo>
                    <a:pt x="33" y="7"/>
                  </a:lnTo>
                  <a:close/>
                </a:path>
              </a:pathLst>
            </a:custGeom>
            <a:solidFill>
              <a:srgbClr val="BF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cs-CZ"/>
            </a:p>
          </p:txBody>
        </p:sp>
        <p:sp>
          <p:nvSpPr>
            <p:cNvPr id="48178" name="Freeform 49"/>
            <p:cNvSpPr>
              <a:spLocks/>
            </p:cNvSpPr>
            <p:nvPr/>
          </p:nvSpPr>
          <p:spPr bwMode="auto">
            <a:xfrm>
              <a:off x="4355" y="3010"/>
              <a:ext cx="260" cy="19"/>
            </a:xfrm>
            <a:custGeom>
              <a:avLst/>
              <a:gdLst>
                <a:gd name="T0" fmla="*/ 0 w 520"/>
                <a:gd name="T1" fmla="*/ 0 h 38"/>
                <a:gd name="T2" fmla="*/ 1 w 520"/>
                <a:gd name="T3" fmla="*/ 1 h 38"/>
                <a:gd name="T4" fmla="*/ 1 w 520"/>
                <a:gd name="T5" fmla="*/ 1 h 38"/>
                <a:gd name="T6" fmla="*/ 1 w 520"/>
                <a:gd name="T7" fmla="*/ 1 h 38"/>
                <a:gd name="T8" fmla="*/ 1 w 520"/>
                <a:gd name="T9" fmla="*/ 1 h 38"/>
                <a:gd name="T10" fmla="*/ 1 w 520"/>
                <a:gd name="T11" fmla="*/ 1 h 38"/>
                <a:gd name="T12" fmla="*/ 1 w 520"/>
                <a:gd name="T13" fmla="*/ 1 h 38"/>
                <a:gd name="T14" fmla="*/ 1 w 520"/>
                <a:gd name="T15" fmla="*/ 1 h 38"/>
                <a:gd name="T16" fmla="*/ 1 w 520"/>
                <a:gd name="T17" fmla="*/ 1 h 38"/>
                <a:gd name="T18" fmla="*/ 1 w 520"/>
                <a:gd name="T19" fmla="*/ 1 h 38"/>
                <a:gd name="T20" fmla="*/ 1 w 520"/>
                <a:gd name="T21" fmla="*/ 1 h 38"/>
                <a:gd name="T22" fmla="*/ 1 w 520"/>
                <a:gd name="T23" fmla="*/ 1 h 38"/>
                <a:gd name="T24" fmla="*/ 1 w 520"/>
                <a:gd name="T25" fmla="*/ 1 h 38"/>
                <a:gd name="T26" fmla="*/ 1 w 520"/>
                <a:gd name="T27" fmla="*/ 1 h 38"/>
                <a:gd name="T28" fmla="*/ 1 w 520"/>
                <a:gd name="T29" fmla="*/ 1 h 38"/>
                <a:gd name="T30" fmla="*/ 1 w 520"/>
                <a:gd name="T31" fmla="*/ 1 h 38"/>
                <a:gd name="T32" fmla="*/ 1 w 520"/>
                <a:gd name="T33" fmla="*/ 1 h 38"/>
                <a:gd name="T34" fmla="*/ 1 w 520"/>
                <a:gd name="T35" fmla="*/ 1 h 38"/>
                <a:gd name="T36" fmla="*/ 1 w 520"/>
                <a:gd name="T37" fmla="*/ 1 h 38"/>
                <a:gd name="T38" fmla="*/ 1 w 520"/>
                <a:gd name="T39" fmla="*/ 1 h 38"/>
                <a:gd name="T40" fmla="*/ 1 w 520"/>
                <a:gd name="T41" fmla="*/ 1 h 38"/>
                <a:gd name="T42" fmla="*/ 1 w 520"/>
                <a:gd name="T43" fmla="*/ 1 h 38"/>
                <a:gd name="T44" fmla="*/ 1 w 520"/>
                <a:gd name="T45" fmla="*/ 1 h 38"/>
                <a:gd name="T46" fmla="*/ 1 w 520"/>
                <a:gd name="T47" fmla="*/ 1 h 38"/>
                <a:gd name="T48" fmla="*/ 1 w 520"/>
                <a:gd name="T49" fmla="*/ 1 h 38"/>
                <a:gd name="T50" fmla="*/ 1 w 520"/>
                <a:gd name="T51" fmla="*/ 1 h 38"/>
                <a:gd name="T52" fmla="*/ 1 w 520"/>
                <a:gd name="T53" fmla="*/ 1 h 38"/>
                <a:gd name="T54" fmla="*/ 1 w 520"/>
                <a:gd name="T55" fmla="*/ 1 h 38"/>
                <a:gd name="T56" fmla="*/ 1 w 520"/>
                <a:gd name="T57" fmla="*/ 1 h 38"/>
                <a:gd name="T58" fmla="*/ 1 w 520"/>
                <a:gd name="T59" fmla="*/ 1 h 38"/>
                <a:gd name="T60" fmla="*/ 1 w 520"/>
                <a:gd name="T61" fmla="*/ 1 h 38"/>
                <a:gd name="T62" fmla="*/ 1 w 520"/>
                <a:gd name="T63" fmla="*/ 1 h 38"/>
                <a:gd name="T64" fmla="*/ 1 w 520"/>
                <a:gd name="T65" fmla="*/ 1 h 38"/>
                <a:gd name="T66" fmla="*/ 1 w 520"/>
                <a:gd name="T67" fmla="*/ 1 h 38"/>
                <a:gd name="T68" fmla="*/ 1 w 520"/>
                <a:gd name="T69" fmla="*/ 1 h 38"/>
                <a:gd name="T70" fmla="*/ 1 w 520"/>
                <a:gd name="T71" fmla="*/ 1 h 38"/>
                <a:gd name="T72" fmla="*/ 0 w 520"/>
                <a:gd name="T73" fmla="*/ 0 h 38"/>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520"/>
                <a:gd name="T112" fmla="*/ 0 h 38"/>
                <a:gd name="T113" fmla="*/ 520 w 520"/>
                <a:gd name="T114" fmla="*/ 38 h 38"/>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520" h="38">
                  <a:moveTo>
                    <a:pt x="0" y="0"/>
                  </a:moveTo>
                  <a:lnTo>
                    <a:pt x="49" y="1"/>
                  </a:lnTo>
                  <a:lnTo>
                    <a:pt x="102" y="7"/>
                  </a:lnTo>
                  <a:lnTo>
                    <a:pt x="151" y="11"/>
                  </a:lnTo>
                  <a:lnTo>
                    <a:pt x="204" y="14"/>
                  </a:lnTo>
                  <a:lnTo>
                    <a:pt x="255" y="14"/>
                  </a:lnTo>
                  <a:lnTo>
                    <a:pt x="306" y="14"/>
                  </a:lnTo>
                  <a:lnTo>
                    <a:pt x="357" y="9"/>
                  </a:lnTo>
                  <a:lnTo>
                    <a:pt x="409" y="1"/>
                  </a:lnTo>
                  <a:lnTo>
                    <a:pt x="422" y="3"/>
                  </a:lnTo>
                  <a:lnTo>
                    <a:pt x="435" y="7"/>
                  </a:lnTo>
                  <a:lnTo>
                    <a:pt x="448" y="9"/>
                  </a:lnTo>
                  <a:lnTo>
                    <a:pt x="462" y="12"/>
                  </a:lnTo>
                  <a:lnTo>
                    <a:pt x="475" y="14"/>
                  </a:lnTo>
                  <a:lnTo>
                    <a:pt x="489" y="16"/>
                  </a:lnTo>
                  <a:lnTo>
                    <a:pt x="504" y="18"/>
                  </a:lnTo>
                  <a:lnTo>
                    <a:pt x="520" y="21"/>
                  </a:lnTo>
                  <a:lnTo>
                    <a:pt x="475" y="23"/>
                  </a:lnTo>
                  <a:lnTo>
                    <a:pt x="431" y="25"/>
                  </a:lnTo>
                  <a:lnTo>
                    <a:pt x="388" y="25"/>
                  </a:lnTo>
                  <a:lnTo>
                    <a:pt x="344" y="27"/>
                  </a:lnTo>
                  <a:lnTo>
                    <a:pt x="300" y="27"/>
                  </a:lnTo>
                  <a:lnTo>
                    <a:pt x="257" y="29"/>
                  </a:lnTo>
                  <a:lnTo>
                    <a:pt x="213" y="31"/>
                  </a:lnTo>
                  <a:lnTo>
                    <a:pt x="169" y="34"/>
                  </a:lnTo>
                  <a:lnTo>
                    <a:pt x="151" y="34"/>
                  </a:lnTo>
                  <a:lnTo>
                    <a:pt x="133" y="34"/>
                  </a:lnTo>
                  <a:lnTo>
                    <a:pt x="115" y="36"/>
                  </a:lnTo>
                  <a:lnTo>
                    <a:pt x="97" y="38"/>
                  </a:lnTo>
                  <a:lnTo>
                    <a:pt x="77" y="38"/>
                  </a:lnTo>
                  <a:lnTo>
                    <a:pt x="58" y="38"/>
                  </a:lnTo>
                  <a:lnTo>
                    <a:pt x="38" y="38"/>
                  </a:lnTo>
                  <a:lnTo>
                    <a:pt x="20" y="38"/>
                  </a:lnTo>
                  <a:lnTo>
                    <a:pt x="15" y="27"/>
                  </a:lnTo>
                  <a:lnTo>
                    <a:pt x="9" y="18"/>
                  </a:lnTo>
                  <a:lnTo>
                    <a:pt x="4" y="9"/>
                  </a:lnTo>
                  <a:lnTo>
                    <a:pt x="0" y="0"/>
                  </a:lnTo>
                  <a:close/>
                </a:path>
              </a:pathLst>
            </a:custGeom>
            <a:solidFill>
              <a:srgbClr val="FF212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cs-CZ"/>
            </a:p>
          </p:txBody>
        </p:sp>
        <p:sp>
          <p:nvSpPr>
            <p:cNvPr id="48179" name="Freeform 50"/>
            <p:cNvSpPr>
              <a:spLocks/>
            </p:cNvSpPr>
            <p:nvPr/>
          </p:nvSpPr>
          <p:spPr bwMode="auto">
            <a:xfrm>
              <a:off x="4357" y="2558"/>
              <a:ext cx="15" cy="40"/>
            </a:xfrm>
            <a:custGeom>
              <a:avLst/>
              <a:gdLst>
                <a:gd name="T0" fmla="*/ 0 w 31"/>
                <a:gd name="T1" fmla="*/ 1 h 80"/>
                <a:gd name="T2" fmla="*/ 0 w 31"/>
                <a:gd name="T3" fmla="*/ 1 h 80"/>
                <a:gd name="T4" fmla="*/ 0 w 31"/>
                <a:gd name="T5" fmla="*/ 1 h 80"/>
                <a:gd name="T6" fmla="*/ 0 w 31"/>
                <a:gd name="T7" fmla="*/ 1 h 80"/>
                <a:gd name="T8" fmla="*/ 0 w 31"/>
                <a:gd name="T9" fmla="*/ 0 h 80"/>
                <a:gd name="T10" fmla="*/ 0 w 31"/>
                <a:gd name="T11" fmla="*/ 1 h 80"/>
                <a:gd name="T12" fmla="*/ 0 w 31"/>
                <a:gd name="T13" fmla="*/ 1 h 80"/>
                <a:gd name="T14" fmla="*/ 0 w 31"/>
                <a:gd name="T15" fmla="*/ 1 h 80"/>
                <a:gd name="T16" fmla="*/ 0 w 31"/>
                <a:gd name="T17" fmla="*/ 1 h 80"/>
                <a:gd name="T18" fmla="*/ 0 w 31"/>
                <a:gd name="T19" fmla="*/ 1 h 80"/>
                <a:gd name="T20" fmla="*/ 0 w 31"/>
                <a:gd name="T21" fmla="*/ 1 h 80"/>
                <a:gd name="T22" fmla="*/ 0 w 31"/>
                <a:gd name="T23" fmla="*/ 1 h 80"/>
                <a:gd name="T24" fmla="*/ 0 w 31"/>
                <a:gd name="T25" fmla="*/ 1 h 80"/>
                <a:gd name="T26" fmla="*/ 0 w 31"/>
                <a:gd name="T27" fmla="*/ 1 h 80"/>
                <a:gd name="T28" fmla="*/ 0 w 31"/>
                <a:gd name="T29" fmla="*/ 1 h 80"/>
                <a:gd name="T30" fmla="*/ 0 w 31"/>
                <a:gd name="T31" fmla="*/ 1 h 8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31"/>
                <a:gd name="T49" fmla="*/ 0 h 80"/>
                <a:gd name="T50" fmla="*/ 31 w 31"/>
                <a:gd name="T51" fmla="*/ 80 h 8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31" h="80">
                  <a:moveTo>
                    <a:pt x="5" y="62"/>
                  </a:moveTo>
                  <a:lnTo>
                    <a:pt x="4" y="45"/>
                  </a:lnTo>
                  <a:lnTo>
                    <a:pt x="4" y="31"/>
                  </a:lnTo>
                  <a:lnTo>
                    <a:pt x="4" y="14"/>
                  </a:lnTo>
                  <a:lnTo>
                    <a:pt x="5" y="0"/>
                  </a:lnTo>
                  <a:lnTo>
                    <a:pt x="13" y="5"/>
                  </a:lnTo>
                  <a:lnTo>
                    <a:pt x="20" y="18"/>
                  </a:lnTo>
                  <a:lnTo>
                    <a:pt x="22" y="31"/>
                  </a:lnTo>
                  <a:lnTo>
                    <a:pt x="24" y="43"/>
                  </a:lnTo>
                  <a:lnTo>
                    <a:pt x="24" y="56"/>
                  </a:lnTo>
                  <a:lnTo>
                    <a:pt x="31" y="69"/>
                  </a:lnTo>
                  <a:lnTo>
                    <a:pt x="27" y="73"/>
                  </a:lnTo>
                  <a:lnTo>
                    <a:pt x="27" y="78"/>
                  </a:lnTo>
                  <a:lnTo>
                    <a:pt x="0" y="80"/>
                  </a:lnTo>
                  <a:lnTo>
                    <a:pt x="0" y="69"/>
                  </a:lnTo>
                  <a:lnTo>
                    <a:pt x="5" y="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cs-CZ"/>
            </a:p>
          </p:txBody>
        </p:sp>
        <p:sp>
          <p:nvSpPr>
            <p:cNvPr id="48180" name="Freeform 51"/>
            <p:cNvSpPr>
              <a:spLocks/>
            </p:cNvSpPr>
            <p:nvPr/>
          </p:nvSpPr>
          <p:spPr bwMode="auto">
            <a:xfrm>
              <a:off x="4357" y="2343"/>
              <a:ext cx="22" cy="24"/>
            </a:xfrm>
            <a:custGeom>
              <a:avLst/>
              <a:gdLst>
                <a:gd name="T0" fmla="*/ 1 w 44"/>
                <a:gd name="T1" fmla="*/ 0 h 49"/>
                <a:gd name="T2" fmla="*/ 1 w 44"/>
                <a:gd name="T3" fmla="*/ 0 h 49"/>
                <a:gd name="T4" fmla="*/ 1 w 44"/>
                <a:gd name="T5" fmla="*/ 0 h 49"/>
                <a:gd name="T6" fmla="*/ 1 w 44"/>
                <a:gd name="T7" fmla="*/ 0 h 49"/>
                <a:gd name="T8" fmla="*/ 1 w 44"/>
                <a:gd name="T9" fmla="*/ 0 h 49"/>
                <a:gd name="T10" fmla="*/ 1 w 44"/>
                <a:gd name="T11" fmla="*/ 0 h 49"/>
                <a:gd name="T12" fmla="*/ 0 w 44"/>
                <a:gd name="T13" fmla="*/ 0 h 49"/>
                <a:gd name="T14" fmla="*/ 1 w 44"/>
                <a:gd name="T15" fmla="*/ 0 h 49"/>
                <a:gd name="T16" fmla="*/ 1 w 44"/>
                <a:gd name="T17" fmla="*/ 0 h 49"/>
                <a:gd name="T18" fmla="*/ 1 w 44"/>
                <a:gd name="T19" fmla="*/ 0 h 49"/>
                <a:gd name="T20" fmla="*/ 1 w 44"/>
                <a:gd name="T21" fmla="*/ 0 h 49"/>
                <a:gd name="T22" fmla="*/ 1 w 44"/>
                <a:gd name="T23" fmla="*/ 0 h 4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4"/>
                <a:gd name="T37" fmla="*/ 0 h 49"/>
                <a:gd name="T38" fmla="*/ 44 w 44"/>
                <a:gd name="T39" fmla="*/ 49 h 4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4" h="49">
                  <a:moveTo>
                    <a:pt x="31" y="29"/>
                  </a:moveTo>
                  <a:lnTo>
                    <a:pt x="44" y="49"/>
                  </a:lnTo>
                  <a:lnTo>
                    <a:pt x="31" y="36"/>
                  </a:lnTo>
                  <a:lnTo>
                    <a:pt x="16" y="29"/>
                  </a:lnTo>
                  <a:lnTo>
                    <a:pt x="7" y="23"/>
                  </a:lnTo>
                  <a:lnTo>
                    <a:pt x="4" y="18"/>
                  </a:lnTo>
                  <a:lnTo>
                    <a:pt x="0" y="9"/>
                  </a:lnTo>
                  <a:lnTo>
                    <a:pt x="4" y="0"/>
                  </a:lnTo>
                  <a:lnTo>
                    <a:pt x="11" y="2"/>
                  </a:lnTo>
                  <a:lnTo>
                    <a:pt x="18" y="11"/>
                  </a:lnTo>
                  <a:lnTo>
                    <a:pt x="22" y="20"/>
                  </a:lnTo>
                  <a:lnTo>
                    <a:pt x="31" y="29"/>
                  </a:lnTo>
                  <a:close/>
                </a:path>
              </a:pathLst>
            </a:custGeom>
            <a:solidFill>
              <a:srgbClr val="FFB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cs-CZ"/>
            </a:p>
          </p:txBody>
        </p:sp>
        <p:sp>
          <p:nvSpPr>
            <p:cNvPr id="48181" name="Freeform 52"/>
            <p:cNvSpPr>
              <a:spLocks/>
            </p:cNvSpPr>
            <p:nvPr/>
          </p:nvSpPr>
          <p:spPr bwMode="auto">
            <a:xfrm>
              <a:off x="4363" y="2490"/>
              <a:ext cx="137" cy="107"/>
            </a:xfrm>
            <a:custGeom>
              <a:avLst/>
              <a:gdLst>
                <a:gd name="T0" fmla="*/ 1 w 272"/>
                <a:gd name="T1" fmla="*/ 1 h 213"/>
                <a:gd name="T2" fmla="*/ 1 w 272"/>
                <a:gd name="T3" fmla="*/ 0 h 213"/>
                <a:gd name="T4" fmla="*/ 1 w 272"/>
                <a:gd name="T5" fmla="*/ 0 h 213"/>
                <a:gd name="T6" fmla="*/ 1 w 272"/>
                <a:gd name="T7" fmla="*/ 1 h 213"/>
                <a:gd name="T8" fmla="*/ 1 w 272"/>
                <a:gd name="T9" fmla="*/ 1 h 213"/>
                <a:gd name="T10" fmla="*/ 1 w 272"/>
                <a:gd name="T11" fmla="*/ 1 h 213"/>
                <a:gd name="T12" fmla="*/ 1 w 272"/>
                <a:gd name="T13" fmla="*/ 1 h 213"/>
                <a:gd name="T14" fmla="*/ 1 w 272"/>
                <a:gd name="T15" fmla="*/ 1 h 213"/>
                <a:gd name="T16" fmla="*/ 1 w 272"/>
                <a:gd name="T17" fmla="*/ 1 h 213"/>
                <a:gd name="T18" fmla="*/ 1 w 272"/>
                <a:gd name="T19" fmla="*/ 1 h 213"/>
                <a:gd name="T20" fmla="*/ 1 w 272"/>
                <a:gd name="T21" fmla="*/ 1 h 213"/>
                <a:gd name="T22" fmla="*/ 1 w 272"/>
                <a:gd name="T23" fmla="*/ 1 h 213"/>
                <a:gd name="T24" fmla="*/ 1 w 272"/>
                <a:gd name="T25" fmla="*/ 1 h 213"/>
                <a:gd name="T26" fmla="*/ 1 w 272"/>
                <a:gd name="T27" fmla="*/ 1 h 213"/>
                <a:gd name="T28" fmla="*/ 1 w 272"/>
                <a:gd name="T29" fmla="*/ 1 h 213"/>
                <a:gd name="T30" fmla="*/ 1 w 272"/>
                <a:gd name="T31" fmla="*/ 1 h 213"/>
                <a:gd name="T32" fmla="*/ 1 w 272"/>
                <a:gd name="T33" fmla="*/ 1 h 213"/>
                <a:gd name="T34" fmla="*/ 1 w 272"/>
                <a:gd name="T35" fmla="*/ 1 h 213"/>
                <a:gd name="T36" fmla="*/ 1 w 272"/>
                <a:gd name="T37" fmla="*/ 1 h 213"/>
                <a:gd name="T38" fmla="*/ 1 w 272"/>
                <a:gd name="T39" fmla="*/ 1 h 213"/>
                <a:gd name="T40" fmla="*/ 1 w 272"/>
                <a:gd name="T41" fmla="*/ 1 h 213"/>
                <a:gd name="T42" fmla="*/ 1 w 272"/>
                <a:gd name="T43" fmla="*/ 1 h 213"/>
                <a:gd name="T44" fmla="*/ 1 w 272"/>
                <a:gd name="T45" fmla="*/ 1 h 213"/>
                <a:gd name="T46" fmla="*/ 1 w 272"/>
                <a:gd name="T47" fmla="*/ 1 h 213"/>
                <a:gd name="T48" fmla="*/ 1 w 272"/>
                <a:gd name="T49" fmla="*/ 1 h 213"/>
                <a:gd name="T50" fmla="*/ 1 w 272"/>
                <a:gd name="T51" fmla="*/ 1 h 213"/>
                <a:gd name="T52" fmla="*/ 1 w 272"/>
                <a:gd name="T53" fmla="*/ 1 h 213"/>
                <a:gd name="T54" fmla="*/ 1 w 272"/>
                <a:gd name="T55" fmla="*/ 1 h 213"/>
                <a:gd name="T56" fmla="*/ 1 w 272"/>
                <a:gd name="T57" fmla="*/ 1 h 213"/>
                <a:gd name="T58" fmla="*/ 1 w 272"/>
                <a:gd name="T59" fmla="*/ 1 h 213"/>
                <a:gd name="T60" fmla="*/ 1 w 272"/>
                <a:gd name="T61" fmla="*/ 1 h 213"/>
                <a:gd name="T62" fmla="*/ 1 w 272"/>
                <a:gd name="T63" fmla="*/ 1 h 213"/>
                <a:gd name="T64" fmla="*/ 1 w 272"/>
                <a:gd name="T65" fmla="*/ 1 h 213"/>
                <a:gd name="T66" fmla="*/ 1 w 272"/>
                <a:gd name="T67" fmla="*/ 1 h 213"/>
                <a:gd name="T68" fmla="*/ 1 w 272"/>
                <a:gd name="T69" fmla="*/ 1 h 213"/>
                <a:gd name="T70" fmla="*/ 1 w 272"/>
                <a:gd name="T71" fmla="*/ 1 h 213"/>
                <a:gd name="T72" fmla="*/ 1 w 272"/>
                <a:gd name="T73" fmla="*/ 1 h 213"/>
                <a:gd name="T74" fmla="*/ 1 w 272"/>
                <a:gd name="T75" fmla="*/ 1 h 213"/>
                <a:gd name="T76" fmla="*/ 1 w 272"/>
                <a:gd name="T77" fmla="*/ 1 h 213"/>
                <a:gd name="T78" fmla="*/ 1 w 272"/>
                <a:gd name="T79" fmla="*/ 1 h 213"/>
                <a:gd name="T80" fmla="*/ 0 w 272"/>
                <a:gd name="T81" fmla="*/ 1 h 213"/>
                <a:gd name="T82" fmla="*/ 1 w 272"/>
                <a:gd name="T83" fmla="*/ 1 h 213"/>
                <a:gd name="T84" fmla="*/ 1 w 272"/>
                <a:gd name="T85" fmla="*/ 1 h 213"/>
                <a:gd name="T86" fmla="*/ 1 w 272"/>
                <a:gd name="T87" fmla="*/ 1 h 213"/>
                <a:gd name="T88" fmla="*/ 1 w 272"/>
                <a:gd name="T89" fmla="*/ 1 h 213"/>
                <a:gd name="T90" fmla="*/ 1 w 272"/>
                <a:gd name="T91" fmla="*/ 1 h 213"/>
                <a:gd name="T92" fmla="*/ 1 w 272"/>
                <a:gd name="T93" fmla="*/ 1 h 213"/>
                <a:gd name="T94" fmla="*/ 1 w 272"/>
                <a:gd name="T95" fmla="*/ 1 h 213"/>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72"/>
                <a:gd name="T145" fmla="*/ 0 h 213"/>
                <a:gd name="T146" fmla="*/ 272 w 272"/>
                <a:gd name="T147" fmla="*/ 213 h 213"/>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72" h="213">
                  <a:moveTo>
                    <a:pt x="21" y="4"/>
                  </a:moveTo>
                  <a:lnTo>
                    <a:pt x="47" y="0"/>
                  </a:lnTo>
                  <a:lnTo>
                    <a:pt x="74" y="0"/>
                  </a:lnTo>
                  <a:lnTo>
                    <a:pt x="101" y="4"/>
                  </a:lnTo>
                  <a:lnTo>
                    <a:pt x="129" y="9"/>
                  </a:lnTo>
                  <a:lnTo>
                    <a:pt x="152" y="15"/>
                  </a:lnTo>
                  <a:lnTo>
                    <a:pt x="178" y="24"/>
                  </a:lnTo>
                  <a:lnTo>
                    <a:pt x="201" y="35"/>
                  </a:lnTo>
                  <a:lnTo>
                    <a:pt x="227" y="48"/>
                  </a:lnTo>
                  <a:lnTo>
                    <a:pt x="229" y="55"/>
                  </a:lnTo>
                  <a:lnTo>
                    <a:pt x="234" y="60"/>
                  </a:lnTo>
                  <a:lnTo>
                    <a:pt x="240" y="62"/>
                  </a:lnTo>
                  <a:lnTo>
                    <a:pt x="245" y="69"/>
                  </a:lnTo>
                  <a:lnTo>
                    <a:pt x="256" y="86"/>
                  </a:lnTo>
                  <a:lnTo>
                    <a:pt x="263" y="104"/>
                  </a:lnTo>
                  <a:lnTo>
                    <a:pt x="265" y="113"/>
                  </a:lnTo>
                  <a:lnTo>
                    <a:pt x="267" y="122"/>
                  </a:lnTo>
                  <a:lnTo>
                    <a:pt x="269" y="133"/>
                  </a:lnTo>
                  <a:lnTo>
                    <a:pt x="272" y="144"/>
                  </a:lnTo>
                  <a:lnTo>
                    <a:pt x="267" y="157"/>
                  </a:lnTo>
                  <a:lnTo>
                    <a:pt x="261" y="171"/>
                  </a:lnTo>
                  <a:lnTo>
                    <a:pt x="252" y="182"/>
                  </a:lnTo>
                  <a:lnTo>
                    <a:pt x="241" y="195"/>
                  </a:lnTo>
                  <a:lnTo>
                    <a:pt x="216" y="206"/>
                  </a:lnTo>
                  <a:lnTo>
                    <a:pt x="192" y="211"/>
                  </a:lnTo>
                  <a:lnTo>
                    <a:pt x="167" y="211"/>
                  </a:lnTo>
                  <a:lnTo>
                    <a:pt x="143" y="213"/>
                  </a:lnTo>
                  <a:lnTo>
                    <a:pt x="116" y="210"/>
                  </a:lnTo>
                  <a:lnTo>
                    <a:pt x="91" y="210"/>
                  </a:lnTo>
                  <a:lnTo>
                    <a:pt x="65" y="208"/>
                  </a:lnTo>
                  <a:lnTo>
                    <a:pt x="40" y="213"/>
                  </a:lnTo>
                  <a:lnTo>
                    <a:pt x="34" y="200"/>
                  </a:lnTo>
                  <a:lnTo>
                    <a:pt x="32" y="188"/>
                  </a:lnTo>
                  <a:lnTo>
                    <a:pt x="31" y="175"/>
                  </a:lnTo>
                  <a:lnTo>
                    <a:pt x="31" y="162"/>
                  </a:lnTo>
                  <a:lnTo>
                    <a:pt x="27" y="150"/>
                  </a:lnTo>
                  <a:lnTo>
                    <a:pt x="25" y="137"/>
                  </a:lnTo>
                  <a:lnTo>
                    <a:pt x="18" y="126"/>
                  </a:lnTo>
                  <a:lnTo>
                    <a:pt x="12" y="115"/>
                  </a:lnTo>
                  <a:lnTo>
                    <a:pt x="1" y="104"/>
                  </a:lnTo>
                  <a:lnTo>
                    <a:pt x="0" y="89"/>
                  </a:lnTo>
                  <a:lnTo>
                    <a:pt x="3" y="77"/>
                  </a:lnTo>
                  <a:lnTo>
                    <a:pt x="5" y="62"/>
                  </a:lnTo>
                  <a:lnTo>
                    <a:pt x="11" y="51"/>
                  </a:lnTo>
                  <a:lnTo>
                    <a:pt x="14" y="39"/>
                  </a:lnTo>
                  <a:lnTo>
                    <a:pt x="18" y="28"/>
                  </a:lnTo>
                  <a:lnTo>
                    <a:pt x="20" y="15"/>
                  </a:lnTo>
                  <a:lnTo>
                    <a:pt x="21" y="4"/>
                  </a:lnTo>
                  <a:close/>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cs-CZ"/>
            </a:p>
          </p:txBody>
        </p:sp>
        <p:sp>
          <p:nvSpPr>
            <p:cNvPr id="48182" name="Freeform 53"/>
            <p:cNvSpPr>
              <a:spLocks/>
            </p:cNvSpPr>
            <p:nvPr/>
          </p:nvSpPr>
          <p:spPr bwMode="auto">
            <a:xfrm>
              <a:off x="4366" y="2369"/>
              <a:ext cx="15" cy="12"/>
            </a:xfrm>
            <a:custGeom>
              <a:avLst/>
              <a:gdLst>
                <a:gd name="T0" fmla="*/ 1 w 29"/>
                <a:gd name="T1" fmla="*/ 1 h 24"/>
                <a:gd name="T2" fmla="*/ 1 w 29"/>
                <a:gd name="T3" fmla="*/ 1 h 24"/>
                <a:gd name="T4" fmla="*/ 1 w 29"/>
                <a:gd name="T5" fmla="*/ 1 h 24"/>
                <a:gd name="T6" fmla="*/ 1 w 29"/>
                <a:gd name="T7" fmla="*/ 1 h 24"/>
                <a:gd name="T8" fmla="*/ 0 w 29"/>
                <a:gd name="T9" fmla="*/ 0 h 24"/>
                <a:gd name="T10" fmla="*/ 1 w 29"/>
                <a:gd name="T11" fmla="*/ 1 h 24"/>
                <a:gd name="T12" fmla="*/ 0 60000 65536"/>
                <a:gd name="T13" fmla="*/ 0 60000 65536"/>
                <a:gd name="T14" fmla="*/ 0 60000 65536"/>
                <a:gd name="T15" fmla="*/ 0 60000 65536"/>
                <a:gd name="T16" fmla="*/ 0 60000 65536"/>
                <a:gd name="T17" fmla="*/ 0 60000 65536"/>
                <a:gd name="T18" fmla="*/ 0 w 29"/>
                <a:gd name="T19" fmla="*/ 0 h 24"/>
                <a:gd name="T20" fmla="*/ 29 w 29"/>
                <a:gd name="T21" fmla="*/ 24 h 24"/>
              </a:gdLst>
              <a:ahLst/>
              <a:cxnLst>
                <a:cxn ang="T12">
                  <a:pos x="T0" y="T1"/>
                </a:cxn>
                <a:cxn ang="T13">
                  <a:pos x="T2" y="T3"/>
                </a:cxn>
                <a:cxn ang="T14">
                  <a:pos x="T4" y="T5"/>
                </a:cxn>
                <a:cxn ang="T15">
                  <a:pos x="T6" y="T7"/>
                </a:cxn>
                <a:cxn ang="T16">
                  <a:pos x="T8" y="T9"/>
                </a:cxn>
                <a:cxn ang="T17">
                  <a:pos x="T10" y="T11"/>
                </a:cxn>
              </a:cxnLst>
              <a:rect l="T18" t="T19" r="T20" b="T21"/>
              <a:pathLst>
                <a:path w="29" h="24">
                  <a:moveTo>
                    <a:pt x="29" y="24"/>
                  </a:moveTo>
                  <a:lnTo>
                    <a:pt x="18" y="24"/>
                  </a:lnTo>
                  <a:lnTo>
                    <a:pt x="11" y="17"/>
                  </a:lnTo>
                  <a:lnTo>
                    <a:pt x="6" y="8"/>
                  </a:lnTo>
                  <a:lnTo>
                    <a:pt x="0" y="0"/>
                  </a:lnTo>
                  <a:lnTo>
                    <a:pt x="29" y="24"/>
                  </a:lnTo>
                  <a:close/>
                </a:path>
              </a:pathLst>
            </a:custGeom>
            <a:solidFill>
              <a:srgbClr val="FF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cs-CZ"/>
            </a:p>
          </p:txBody>
        </p:sp>
        <p:sp>
          <p:nvSpPr>
            <p:cNvPr id="48183" name="Freeform 54"/>
            <p:cNvSpPr>
              <a:spLocks/>
            </p:cNvSpPr>
            <p:nvPr/>
          </p:nvSpPr>
          <p:spPr bwMode="auto">
            <a:xfrm>
              <a:off x="4382" y="2387"/>
              <a:ext cx="19" cy="12"/>
            </a:xfrm>
            <a:custGeom>
              <a:avLst/>
              <a:gdLst>
                <a:gd name="T0" fmla="*/ 1 w 36"/>
                <a:gd name="T1" fmla="*/ 1 h 24"/>
                <a:gd name="T2" fmla="*/ 0 w 36"/>
                <a:gd name="T3" fmla="*/ 1 h 24"/>
                <a:gd name="T4" fmla="*/ 1 w 36"/>
                <a:gd name="T5" fmla="*/ 0 h 24"/>
                <a:gd name="T6" fmla="*/ 1 w 36"/>
                <a:gd name="T7" fmla="*/ 1 h 24"/>
                <a:gd name="T8" fmla="*/ 0 60000 65536"/>
                <a:gd name="T9" fmla="*/ 0 60000 65536"/>
                <a:gd name="T10" fmla="*/ 0 60000 65536"/>
                <a:gd name="T11" fmla="*/ 0 60000 65536"/>
                <a:gd name="T12" fmla="*/ 0 w 36"/>
                <a:gd name="T13" fmla="*/ 0 h 24"/>
                <a:gd name="T14" fmla="*/ 36 w 36"/>
                <a:gd name="T15" fmla="*/ 24 h 24"/>
              </a:gdLst>
              <a:ahLst/>
              <a:cxnLst>
                <a:cxn ang="T8">
                  <a:pos x="T0" y="T1"/>
                </a:cxn>
                <a:cxn ang="T9">
                  <a:pos x="T2" y="T3"/>
                </a:cxn>
                <a:cxn ang="T10">
                  <a:pos x="T4" y="T5"/>
                </a:cxn>
                <a:cxn ang="T11">
                  <a:pos x="T6" y="T7"/>
                </a:cxn>
              </a:cxnLst>
              <a:rect l="T12" t="T13" r="T14" b="T15"/>
              <a:pathLst>
                <a:path w="36" h="24">
                  <a:moveTo>
                    <a:pt x="36" y="24"/>
                  </a:moveTo>
                  <a:lnTo>
                    <a:pt x="0" y="5"/>
                  </a:lnTo>
                  <a:lnTo>
                    <a:pt x="9" y="0"/>
                  </a:lnTo>
                  <a:lnTo>
                    <a:pt x="36" y="24"/>
                  </a:lnTo>
                  <a:close/>
                </a:path>
              </a:pathLst>
            </a:custGeom>
            <a:solidFill>
              <a:srgbClr val="FF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cs-CZ"/>
            </a:p>
          </p:txBody>
        </p:sp>
        <p:sp>
          <p:nvSpPr>
            <p:cNvPr id="48184" name="Freeform 55"/>
            <p:cNvSpPr>
              <a:spLocks/>
            </p:cNvSpPr>
            <p:nvPr/>
          </p:nvSpPr>
          <p:spPr bwMode="auto">
            <a:xfrm>
              <a:off x="4382" y="2433"/>
              <a:ext cx="441" cy="152"/>
            </a:xfrm>
            <a:custGeom>
              <a:avLst/>
              <a:gdLst>
                <a:gd name="T0" fmla="*/ 1 w 882"/>
                <a:gd name="T1" fmla="*/ 1 h 304"/>
                <a:gd name="T2" fmla="*/ 1 w 882"/>
                <a:gd name="T3" fmla="*/ 1 h 304"/>
                <a:gd name="T4" fmla="*/ 1 w 882"/>
                <a:gd name="T5" fmla="*/ 0 h 304"/>
                <a:gd name="T6" fmla="*/ 1 w 882"/>
                <a:gd name="T7" fmla="*/ 1 h 304"/>
                <a:gd name="T8" fmla="*/ 1 w 882"/>
                <a:gd name="T9" fmla="*/ 1 h 304"/>
                <a:gd name="T10" fmla="*/ 1 w 882"/>
                <a:gd name="T11" fmla="*/ 1 h 304"/>
                <a:gd name="T12" fmla="*/ 1 w 882"/>
                <a:gd name="T13" fmla="*/ 1 h 304"/>
                <a:gd name="T14" fmla="*/ 1 w 882"/>
                <a:gd name="T15" fmla="*/ 1 h 304"/>
                <a:gd name="T16" fmla="*/ 1 w 882"/>
                <a:gd name="T17" fmla="*/ 1 h 304"/>
                <a:gd name="T18" fmla="*/ 1 w 882"/>
                <a:gd name="T19" fmla="*/ 1 h 304"/>
                <a:gd name="T20" fmla="*/ 1 w 882"/>
                <a:gd name="T21" fmla="*/ 1 h 304"/>
                <a:gd name="T22" fmla="*/ 1 w 882"/>
                <a:gd name="T23" fmla="*/ 1 h 304"/>
                <a:gd name="T24" fmla="*/ 1 w 882"/>
                <a:gd name="T25" fmla="*/ 1 h 304"/>
                <a:gd name="T26" fmla="*/ 1 w 882"/>
                <a:gd name="T27" fmla="*/ 1 h 304"/>
                <a:gd name="T28" fmla="*/ 1 w 882"/>
                <a:gd name="T29" fmla="*/ 1 h 304"/>
                <a:gd name="T30" fmla="*/ 1 w 882"/>
                <a:gd name="T31" fmla="*/ 1 h 304"/>
                <a:gd name="T32" fmla="*/ 1 w 882"/>
                <a:gd name="T33" fmla="*/ 1 h 304"/>
                <a:gd name="T34" fmla="*/ 1 w 882"/>
                <a:gd name="T35" fmla="*/ 1 h 304"/>
                <a:gd name="T36" fmla="*/ 1 w 882"/>
                <a:gd name="T37" fmla="*/ 1 h 304"/>
                <a:gd name="T38" fmla="*/ 1 w 882"/>
                <a:gd name="T39" fmla="*/ 1 h 304"/>
                <a:gd name="T40" fmla="*/ 1 w 882"/>
                <a:gd name="T41" fmla="*/ 1 h 304"/>
                <a:gd name="T42" fmla="*/ 1 w 882"/>
                <a:gd name="T43" fmla="*/ 1 h 304"/>
                <a:gd name="T44" fmla="*/ 1 w 882"/>
                <a:gd name="T45" fmla="*/ 1 h 304"/>
                <a:gd name="T46" fmla="*/ 1 w 882"/>
                <a:gd name="T47" fmla="*/ 1 h 304"/>
                <a:gd name="T48" fmla="*/ 1 w 882"/>
                <a:gd name="T49" fmla="*/ 1 h 304"/>
                <a:gd name="T50" fmla="*/ 1 w 882"/>
                <a:gd name="T51" fmla="*/ 1 h 304"/>
                <a:gd name="T52" fmla="*/ 1 w 882"/>
                <a:gd name="T53" fmla="*/ 1 h 304"/>
                <a:gd name="T54" fmla="*/ 1 w 882"/>
                <a:gd name="T55" fmla="*/ 1 h 304"/>
                <a:gd name="T56" fmla="*/ 1 w 882"/>
                <a:gd name="T57" fmla="*/ 1 h 304"/>
                <a:gd name="T58" fmla="*/ 1 w 882"/>
                <a:gd name="T59" fmla="*/ 1 h 304"/>
                <a:gd name="T60" fmla="*/ 1 w 882"/>
                <a:gd name="T61" fmla="*/ 1 h 304"/>
                <a:gd name="T62" fmla="*/ 1 w 882"/>
                <a:gd name="T63" fmla="*/ 1 h 304"/>
                <a:gd name="T64" fmla="*/ 1 w 882"/>
                <a:gd name="T65" fmla="*/ 1 h 304"/>
                <a:gd name="T66" fmla="*/ 1 w 882"/>
                <a:gd name="T67" fmla="*/ 1 h 304"/>
                <a:gd name="T68" fmla="*/ 1 w 882"/>
                <a:gd name="T69" fmla="*/ 1 h 304"/>
                <a:gd name="T70" fmla="*/ 1 w 882"/>
                <a:gd name="T71" fmla="*/ 1 h 304"/>
                <a:gd name="T72" fmla="*/ 1 w 882"/>
                <a:gd name="T73" fmla="*/ 1 h 304"/>
                <a:gd name="T74" fmla="*/ 1 w 882"/>
                <a:gd name="T75" fmla="*/ 1 h 304"/>
                <a:gd name="T76" fmla="*/ 1 w 882"/>
                <a:gd name="T77" fmla="*/ 1 h 304"/>
                <a:gd name="T78" fmla="*/ 1 w 882"/>
                <a:gd name="T79" fmla="*/ 1 h 304"/>
                <a:gd name="T80" fmla="*/ 1 w 882"/>
                <a:gd name="T81" fmla="*/ 1 h 304"/>
                <a:gd name="T82" fmla="*/ 1 w 882"/>
                <a:gd name="T83" fmla="*/ 1 h 304"/>
                <a:gd name="T84" fmla="*/ 1 w 882"/>
                <a:gd name="T85" fmla="*/ 1 h 304"/>
                <a:gd name="T86" fmla="*/ 0 w 882"/>
                <a:gd name="T87" fmla="*/ 1 h 304"/>
                <a:gd name="T88" fmla="*/ 1 w 882"/>
                <a:gd name="T89" fmla="*/ 1 h 304"/>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882"/>
                <a:gd name="T136" fmla="*/ 0 h 304"/>
                <a:gd name="T137" fmla="*/ 882 w 882"/>
                <a:gd name="T138" fmla="*/ 304 h 304"/>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882" h="304">
                  <a:moveTo>
                    <a:pt x="7" y="18"/>
                  </a:moveTo>
                  <a:lnTo>
                    <a:pt x="5" y="13"/>
                  </a:lnTo>
                  <a:lnTo>
                    <a:pt x="93" y="7"/>
                  </a:lnTo>
                  <a:lnTo>
                    <a:pt x="180" y="3"/>
                  </a:lnTo>
                  <a:lnTo>
                    <a:pt x="267" y="0"/>
                  </a:lnTo>
                  <a:lnTo>
                    <a:pt x="354" y="0"/>
                  </a:lnTo>
                  <a:lnTo>
                    <a:pt x="442" y="0"/>
                  </a:lnTo>
                  <a:lnTo>
                    <a:pt x="529" y="2"/>
                  </a:lnTo>
                  <a:lnTo>
                    <a:pt x="618" y="3"/>
                  </a:lnTo>
                  <a:lnTo>
                    <a:pt x="711" y="9"/>
                  </a:lnTo>
                  <a:lnTo>
                    <a:pt x="731" y="11"/>
                  </a:lnTo>
                  <a:lnTo>
                    <a:pt x="753" y="13"/>
                  </a:lnTo>
                  <a:lnTo>
                    <a:pt x="774" y="14"/>
                  </a:lnTo>
                  <a:lnTo>
                    <a:pt x="796" y="16"/>
                  </a:lnTo>
                  <a:lnTo>
                    <a:pt x="816" y="16"/>
                  </a:lnTo>
                  <a:lnTo>
                    <a:pt x="838" y="18"/>
                  </a:lnTo>
                  <a:lnTo>
                    <a:pt x="860" y="20"/>
                  </a:lnTo>
                  <a:lnTo>
                    <a:pt x="882" y="25"/>
                  </a:lnTo>
                  <a:lnTo>
                    <a:pt x="878" y="25"/>
                  </a:lnTo>
                  <a:lnTo>
                    <a:pt x="871" y="33"/>
                  </a:lnTo>
                  <a:lnTo>
                    <a:pt x="858" y="36"/>
                  </a:lnTo>
                  <a:lnTo>
                    <a:pt x="842" y="38"/>
                  </a:lnTo>
                  <a:lnTo>
                    <a:pt x="831" y="47"/>
                  </a:lnTo>
                  <a:lnTo>
                    <a:pt x="785" y="40"/>
                  </a:lnTo>
                  <a:lnTo>
                    <a:pt x="742" y="36"/>
                  </a:lnTo>
                  <a:lnTo>
                    <a:pt x="698" y="33"/>
                  </a:lnTo>
                  <a:lnTo>
                    <a:pt x="654" y="33"/>
                  </a:lnTo>
                  <a:lnTo>
                    <a:pt x="611" y="31"/>
                  </a:lnTo>
                  <a:lnTo>
                    <a:pt x="567" y="33"/>
                  </a:lnTo>
                  <a:lnTo>
                    <a:pt x="523" y="36"/>
                  </a:lnTo>
                  <a:lnTo>
                    <a:pt x="482" y="42"/>
                  </a:lnTo>
                  <a:lnTo>
                    <a:pt x="460" y="43"/>
                  </a:lnTo>
                  <a:lnTo>
                    <a:pt x="442" y="45"/>
                  </a:lnTo>
                  <a:lnTo>
                    <a:pt x="422" y="47"/>
                  </a:lnTo>
                  <a:lnTo>
                    <a:pt x="403" y="53"/>
                  </a:lnTo>
                  <a:lnTo>
                    <a:pt x="383" y="54"/>
                  </a:lnTo>
                  <a:lnTo>
                    <a:pt x="367" y="60"/>
                  </a:lnTo>
                  <a:lnTo>
                    <a:pt x="351" y="65"/>
                  </a:lnTo>
                  <a:lnTo>
                    <a:pt x="336" y="76"/>
                  </a:lnTo>
                  <a:lnTo>
                    <a:pt x="329" y="83"/>
                  </a:lnTo>
                  <a:lnTo>
                    <a:pt x="327" y="93"/>
                  </a:lnTo>
                  <a:lnTo>
                    <a:pt x="327" y="103"/>
                  </a:lnTo>
                  <a:lnTo>
                    <a:pt x="327" y="116"/>
                  </a:lnTo>
                  <a:lnTo>
                    <a:pt x="333" y="131"/>
                  </a:lnTo>
                  <a:lnTo>
                    <a:pt x="343" y="145"/>
                  </a:lnTo>
                  <a:lnTo>
                    <a:pt x="354" y="160"/>
                  </a:lnTo>
                  <a:lnTo>
                    <a:pt x="365" y="174"/>
                  </a:lnTo>
                  <a:lnTo>
                    <a:pt x="376" y="189"/>
                  </a:lnTo>
                  <a:lnTo>
                    <a:pt x="387" y="205"/>
                  </a:lnTo>
                  <a:lnTo>
                    <a:pt x="396" y="222"/>
                  </a:lnTo>
                  <a:lnTo>
                    <a:pt x="407" y="240"/>
                  </a:lnTo>
                  <a:lnTo>
                    <a:pt x="383" y="247"/>
                  </a:lnTo>
                  <a:lnTo>
                    <a:pt x="362" y="256"/>
                  </a:lnTo>
                  <a:lnTo>
                    <a:pt x="340" y="265"/>
                  </a:lnTo>
                  <a:lnTo>
                    <a:pt x="318" y="274"/>
                  </a:lnTo>
                  <a:lnTo>
                    <a:pt x="294" y="282"/>
                  </a:lnTo>
                  <a:lnTo>
                    <a:pt x="273" y="289"/>
                  </a:lnTo>
                  <a:lnTo>
                    <a:pt x="251" y="296"/>
                  </a:lnTo>
                  <a:lnTo>
                    <a:pt x="229" y="304"/>
                  </a:lnTo>
                  <a:lnTo>
                    <a:pt x="234" y="294"/>
                  </a:lnTo>
                  <a:lnTo>
                    <a:pt x="242" y="285"/>
                  </a:lnTo>
                  <a:lnTo>
                    <a:pt x="247" y="276"/>
                  </a:lnTo>
                  <a:lnTo>
                    <a:pt x="254" y="267"/>
                  </a:lnTo>
                  <a:lnTo>
                    <a:pt x="258" y="256"/>
                  </a:lnTo>
                  <a:lnTo>
                    <a:pt x="260" y="245"/>
                  </a:lnTo>
                  <a:lnTo>
                    <a:pt x="260" y="234"/>
                  </a:lnTo>
                  <a:lnTo>
                    <a:pt x="258" y="225"/>
                  </a:lnTo>
                  <a:lnTo>
                    <a:pt x="253" y="202"/>
                  </a:lnTo>
                  <a:lnTo>
                    <a:pt x="245" y="183"/>
                  </a:lnTo>
                  <a:lnTo>
                    <a:pt x="233" y="165"/>
                  </a:lnTo>
                  <a:lnTo>
                    <a:pt x="220" y="153"/>
                  </a:lnTo>
                  <a:lnTo>
                    <a:pt x="202" y="138"/>
                  </a:lnTo>
                  <a:lnTo>
                    <a:pt x="183" y="129"/>
                  </a:lnTo>
                  <a:lnTo>
                    <a:pt x="165" y="118"/>
                  </a:lnTo>
                  <a:lnTo>
                    <a:pt x="147" y="113"/>
                  </a:lnTo>
                  <a:lnTo>
                    <a:pt x="129" y="109"/>
                  </a:lnTo>
                  <a:lnTo>
                    <a:pt x="113" y="105"/>
                  </a:lnTo>
                  <a:lnTo>
                    <a:pt x="96" y="102"/>
                  </a:lnTo>
                  <a:lnTo>
                    <a:pt x="80" y="98"/>
                  </a:lnTo>
                  <a:lnTo>
                    <a:pt x="62" y="94"/>
                  </a:lnTo>
                  <a:lnTo>
                    <a:pt x="45" y="93"/>
                  </a:lnTo>
                  <a:lnTo>
                    <a:pt x="29" y="93"/>
                  </a:lnTo>
                  <a:lnTo>
                    <a:pt x="13" y="94"/>
                  </a:lnTo>
                  <a:lnTo>
                    <a:pt x="7" y="85"/>
                  </a:lnTo>
                  <a:lnTo>
                    <a:pt x="5" y="76"/>
                  </a:lnTo>
                  <a:lnTo>
                    <a:pt x="2" y="65"/>
                  </a:lnTo>
                  <a:lnTo>
                    <a:pt x="2" y="56"/>
                  </a:lnTo>
                  <a:lnTo>
                    <a:pt x="0" y="45"/>
                  </a:lnTo>
                  <a:lnTo>
                    <a:pt x="0" y="36"/>
                  </a:lnTo>
                  <a:lnTo>
                    <a:pt x="2" y="25"/>
                  </a:lnTo>
                  <a:lnTo>
                    <a:pt x="7" y="18"/>
                  </a:lnTo>
                  <a:close/>
                </a:path>
              </a:pathLst>
            </a:custGeom>
            <a:solidFill>
              <a:srgbClr val="A3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cs-CZ"/>
            </a:p>
          </p:txBody>
        </p:sp>
        <p:sp>
          <p:nvSpPr>
            <p:cNvPr id="48185" name="Freeform 56"/>
            <p:cNvSpPr>
              <a:spLocks/>
            </p:cNvSpPr>
            <p:nvPr/>
          </p:nvSpPr>
          <p:spPr bwMode="auto">
            <a:xfrm>
              <a:off x="4394" y="2383"/>
              <a:ext cx="55" cy="25"/>
            </a:xfrm>
            <a:custGeom>
              <a:avLst/>
              <a:gdLst>
                <a:gd name="T0" fmla="*/ 1 w 110"/>
                <a:gd name="T1" fmla="*/ 0 h 51"/>
                <a:gd name="T2" fmla="*/ 1 w 110"/>
                <a:gd name="T3" fmla="*/ 0 h 51"/>
                <a:gd name="T4" fmla="*/ 1 w 110"/>
                <a:gd name="T5" fmla="*/ 0 h 51"/>
                <a:gd name="T6" fmla="*/ 1 w 110"/>
                <a:gd name="T7" fmla="*/ 0 h 51"/>
                <a:gd name="T8" fmla="*/ 1 w 110"/>
                <a:gd name="T9" fmla="*/ 0 h 51"/>
                <a:gd name="T10" fmla="*/ 1 w 110"/>
                <a:gd name="T11" fmla="*/ 0 h 51"/>
                <a:gd name="T12" fmla="*/ 1 w 110"/>
                <a:gd name="T13" fmla="*/ 0 h 51"/>
                <a:gd name="T14" fmla="*/ 1 w 110"/>
                <a:gd name="T15" fmla="*/ 0 h 51"/>
                <a:gd name="T16" fmla="*/ 1 w 110"/>
                <a:gd name="T17" fmla="*/ 0 h 51"/>
                <a:gd name="T18" fmla="*/ 1 w 110"/>
                <a:gd name="T19" fmla="*/ 0 h 51"/>
                <a:gd name="T20" fmla="*/ 1 w 110"/>
                <a:gd name="T21" fmla="*/ 0 h 51"/>
                <a:gd name="T22" fmla="*/ 1 w 110"/>
                <a:gd name="T23" fmla="*/ 0 h 51"/>
                <a:gd name="T24" fmla="*/ 0 w 110"/>
                <a:gd name="T25" fmla="*/ 0 h 51"/>
                <a:gd name="T26" fmla="*/ 1 w 110"/>
                <a:gd name="T27" fmla="*/ 0 h 51"/>
                <a:gd name="T28" fmla="*/ 1 w 110"/>
                <a:gd name="T29" fmla="*/ 0 h 51"/>
                <a:gd name="T30" fmla="*/ 1 w 110"/>
                <a:gd name="T31" fmla="*/ 0 h 51"/>
                <a:gd name="T32" fmla="*/ 1 w 110"/>
                <a:gd name="T33" fmla="*/ 0 h 51"/>
                <a:gd name="T34" fmla="*/ 1 w 110"/>
                <a:gd name="T35" fmla="*/ 0 h 51"/>
                <a:gd name="T36" fmla="*/ 1 w 110"/>
                <a:gd name="T37" fmla="*/ 0 h 51"/>
                <a:gd name="T38" fmla="*/ 1 w 110"/>
                <a:gd name="T39" fmla="*/ 0 h 51"/>
                <a:gd name="T40" fmla="*/ 1 w 110"/>
                <a:gd name="T41" fmla="*/ 0 h 5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10"/>
                <a:gd name="T64" fmla="*/ 0 h 51"/>
                <a:gd name="T65" fmla="*/ 110 w 110"/>
                <a:gd name="T66" fmla="*/ 51 h 51"/>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10" h="51">
                  <a:moveTo>
                    <a:pt x="110" y="47"/>
                  </a:moveTo>
                  <a:lnTo>
                    <a:pt x="99" y="51"/>
                  </a:lnTo>
                  <a:lnTo>
                    <a:pt x="88" y="51"/>
                  </a:lnTo>
                  <a:lnTo>
                    <a:pt x="73" y="47"/>
                  </a:lnTo>
                  <a:lnTo>
                    <a:pt x="62" y="47"/>
                  </a:lnTo>
                  <a:lnTo>
                    <a:pt x="55" y="40"/>
                  </a:lnTo>
                  <a:lnTo>
                    <a:pt x="48" y="36"/>
                  </a:lnTo>
                  <a:lnTo>
                    <a:pt x="39" y="33"/>
                  </a:lnTo>
                  <a:lnTo>
                    <a:pt x="31" y="29"/>
                  </a:lnTo>
                  <a:lnTo>
                    <a:pt x="22" y="22"/>
                  </a:lnTo>
                  <a:lnTo>
                    <a:pt x="13" y="16"/>
                  </a:lnTo>
                  <a:lnTo>
                    <a:pt x="4" y="9"/>
                  </a:lnTo>
                  <a:lnTo>
                    <a:pt x="0" y="0"/>
                  </a:lnTo>
                  <a:lnTo>
                    <a:pt x="11" y="5"/>
                  </a:lnTo>
                  <a:lnTo>
                    <a:pt x="24" y="11"/>
                  </a:lnTo>
                  <a:lnTo>
                    <a:pt x="37" y="16"/>
                  </a:lnTo>
                  <a:lnTo>
                    <a:pt x="51" y="23"/>
                  </a:lnTo>
                  <a:lnTo>
                    <a:pt x="66" y="29"/>
                  </a:lnTo>
                  <a:lnTo>
                    <a:pt x="80" y="34"/>
                  </a:lnTo>
                  <a:lnTo>
                    <a:pt x="95" y="40"/>
                  </a:lnTo>
                  <a:lnTo>
                    <a:pt x="110" y="47"/>
                  </a:lnTo>
                  <a:close/>
                </a:path>
              </a:pathLst>
            </a:custGeom>
            <a:solidFill>
              <a:srgbClr val="FF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cs-CZ"/>
            </a:p>
          </p:txBody>
        </p:sp>
        <p:sp>
          <p:nvSpPr>
            <p:cNvPr id="48186" name="Freeform 57"/>
            <p:cNvSpPr>
              <a:spLocks/>
            </p:cNvSpPr>
            <p:nvPr/>
          </p:nvSpPr>
          <p:spPr bwMode="auto">
            <a:xfrm>
              <a:off x="4402" y="2409"/>
              <a:ext cx="93" cy="13"/>
            </a:xfrm>
            <a:custGeom>
              <a:avLst/>
              <a:gdLst>
                <a:gd name="T0" fmla="*/ 0 w 187"/>
                <a:gd name="T1" fmla="*/ 1 h 25"/>
                <a:gd name="T2" fmla="*/ 0 w 187"/>
                <a:gd name="T3" fmla="*/ 1 h 25"/>
                <a:gd name="T4" fmla="*/ 0 w 187"/>
                <a:gd name="T5" fmla="*/ 1 h 25"/>
                <a:gd name="T6" fmla="*/ 0 w 187"/>
                <a:gd name="T7" fmla="*/ 1 h 25"/>
                <a:gd name="T8" fmla="*/ 0 w 187"/>
                <a:gd name="T9" fmla="*/ 1 h 25"/>
                <a:gd name="T10" fmla="*/ 0 w 187"/>
                <a:gd name="T11" fmla="*/ 1 h 25"/>
                <a:gd name="T12" fmla="*/ 0 w 187"/>
                <a:gd name="T13" fmla="*/ 0 h 25"/>
                <a:gd name="T14" fmla="*/ 0 w 187"/>
                <a:gd name="T15" fmla="*/ 1 h 25"/>
                <a:gd name="T16" fmla="*/ 0 w 187"/>
                <a:gd name="T17" fmla="*/ 1 h 25"/>
                <a:gd name="T18" fmla="*/ 0 w 187"/>
                <a:gd name="T19" fmla="*/ 1 h 25"/>
                <a:gd name="T20" fmla="*/ 0 w 187"/>
                <a:gd name="T21" fmla="*/ 1 h 25"/>
                <a:gd name="T22" fmla="*/ 0 w 187"/>
                <a:gd name="T23" fmla="*/ 1 h 25"/>
                <a:gd name="T24" fmla="*/ 0 w 187"/>
                <a:gd name="T25" fmla="*/ 1 h 25"/>
                <a:gd name="T26" fmla="*/ 0 w 187"/>
                <a:gd name="T27" fmla="*/ 1 h 25"/>
                <a:gd name="T28" fmla="*/ 0 w 187"/>
                <a:gd name="T29" fmla="*/ 1 h 25"/>
                <a:gd name="T30" fmla="*/ 0 w 187"/>
                <a:gd name="T31" fmla="*/ 1 h 25"/>
                <a:gd name="T32" fmla="*/ 0 w 187"/>
                <a:gd name="T33" fmla="*/ 1 h 25"/>
                <a:gd name="T34" fmla="*/ 0 w 187"/>
                <a:gd name="T35" fmla="*/ 1 h 25"/>
                <a:gd name="T36" fmla="*/ 0 w 187"/>
                <a:gd name="T37" fmla="*/ 1 h 25"/>
                <a:gd name="T38" fmla="*/ 0 w 187"/>
                <a:gd name="T39" fmla="*/ 1 h 25"/>
                <a:gd name="T40" fmla="*/ 0 w 187"/>
                <a:gd name="T41" fmla="*/ 1 h 25"/>
                <a:gd name="T42" fmla="*/ 0 w 187"/>
                <a:gd name="T43" fmla="*/ 1 h 25"/>
                <a:gd name="T44" fmla="*/ 0 w 187"/>
                <a:gd name="T45" fmla="*/ 1 h 25"/>
                <a:gd name="T46" fmla="*/ 0 w 187"/>
                <a:gd name="T47" fmla="*/ 1 h 25"/>
                <a:gd name="T48" fmla="*/ 0 w 187"/>
                <a:gd name="T49" fmla="*/ 1 h 25"/>
                <a:gd name="T50" fmla="*/ 0 w 187"/>
                <a:gd name="T51" fmla="*/ 1 h 25"/>
                <a:gd name="T52" fmla="*/ 0 w 187"/>
                <a:gd name="T53" fmla="*/ 1 h 25"/>
                <a:gd name="T54" fmla="*/ 0 w 187"/>
                <a:gd name="T55" fmla="*/ 1 h 25"/>
                <a:gd name="T56" fmla="*/ 0 w 187"/>
                <a:gd name="T57" fmla="*/ 1 h 25"/>
                <a:gd name="T58" fmla="*/ 0 w 187"/>
                <a:gd name="T59" fmla="*/ 1 h 25"/>
                <a:gd name="T60" fmla="*/ 0 w 187"/>
                <a:gd name="T61" fmla="*/ 1 h 25"/>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187"/>
                <a:gd name="T94" fmla="*/ 0 h 25"/>
                <a:gd name="T95" fmla="*/ 187 w 187"/>
                <a:gd name="T96" fmla="*/ 25 h 25"/>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187" h="25">
                  <a:moveTo>
                    <a:pt x="51" y="7"/>
                  </a:moveTo>
                  <a:lnTo>
                    <a:pt x="67" y="12"/>
                  </a:lnTo>
                  <a:lnTo>
                    <a:pt x="85" y="14"/>
                  </a:lnTo>
                  <a:lnTo>
                    <a:pt x="104" y="10"/>
                  </a:lnTo>
                  <a:lnTo>
                    <a:pt x="122" y="7"/>
                  </a:lnTo>
                  <a:lnTo>
                    <a:pt x="138" y="1"/>
                  </a:lnTo>
                  <a:lnTo>
                    <a:pt x="155" y="0"/>
                  </a:lnTo>
                  <a:lnTo>
                    <a:pt x="171" y="1"/>
                  </a:lnTo>
                  <a:lnTo>
                    <a:pt x="187" y="14"/>
                  </a:lnTo>
                  <a:lnTo>
                    <a:pt x="173" y="14"/>
                  </a:lnTo>
                  <a:lnTo>
                    <a:pt x="160" y="16"/>
                  </a:lnTo>
                  <a:lnTo>
                    <a:pt x="145" y="18"/>
                  </a:lnTo>
                  <a:lnTo>
                    <a:pt x="135" y="20"/>
                  </a:lnTo>
                  <a:lnTo>
                    <a:pt x="120" y="20"/>
                  </a:lnTo>
                  <a:lnTo>
                    <a:pt x="107" y="20"/>
                  </a:lnTo>
                  <a:lnTo>
                    <a:pt x="95" y="20"/>
                  </a:lnTo>
                  <a:lnTo>
                    <a:pt x="84" y="20"/>
                  </a:lnTo>
                  <a:lnTo>
                    <a:pt x="73" y="21"/>
                  </a:lnTo>
                  <a:lnTo>
                    <a:pt x="62" y="23"/>
                  </a:lnTo>
                  <a:lnTo>
                    <a:pt x="53" y="23"/>
                  </a:lnTo>
                  <a:lnTo>
                    <a:pt x="44" y="25"/>
                  </a:lnTo>
                  <a:lnTo>
                    <a:pt x="35" y="23"/>
                  </a:lnTo>
                  <a:lnTo>
                    <a:pt x="25" y="23"/>
                  </a:lnTo>
                  <a:lnTo>
                    <a:pt x="15" y="23"/>
                  </a:lnTo>
                  <a:lnTo>
                    <a:pt x="5" y="25"/>
                  </a:lnTo>
                  <a:lnTo>
                    <a:pt x="0" y="20"/>
                  </a:lnTo>
                  <a:lnTo>
                    <a:pt x="2" y="14"/>
                  </a:lnTo>
                  <a:lnTo>
                    <a:pt x="13" y="7"/>
                  </a:lnTo>
                  <a:lnTo>
                    <a:pt x="25" y="5"/>
                  </a:lnTo>
                  <a:lnTo>
                    <a:pt x="36" y="5"/>
                  </a:lnTo>
                  <a:lnTo>
                    <a:pt x="51" y="7"/>
                  </a:lnTo>
                  <a:close/>
                </a:path>
              </a:pathLst>
            </a:custGeom>
            <a:solidFill>
              <a:srgbClr val="FF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cs-CZ"/>
            </a:p>
          </p:txBody>
        </p:sp>
        <p:sp>
          <p:nvSpPr>
            <p:cNvPr id="48187" name="Freeform 58"/>
            <p:cNvSpPr>
              <a:spLocks/>
            </p:cNvSpPr>
            <p:nvPr/>
          </p:nvSpPr>
          <p:spPr bwMode="auto">
            <a:xfrm>
              <a:off x="4408" y="2341"/>
              <a:ext cx="22" cy="21"/>
            </a:xfrm>
            <a:custGeom>
              <a:avLst/>
              <a:gdLst>
                <a:gd name="T0" fmla="*/ 1 w 43"/>
                <a:gd name="T1" fmla="*/ 1 h 42"/>
                <a:gd name="T2" fmla="*/ 1 w 43"/>
                <a:gd name="T3" fmla="*/ 1 h 42"/>
                <a:gd name="T4" fmla="*/ 1 w 43"/>
                <a:gd name="T5" fmla="*/ 1 h 42"/>
                <a:gd name="T6" fmla="*/ 1 w 43"/>
                <a:gd name="T7" fmla="*/ 1 h 42"/>
                <a:gd name="T8" fmla="*/ 1 w 43"/>
                <a:gd name="T9" fmla="*/ 1 h 42"/>
                <a:gd name="T10" fmla="*/ 1 w 43"/>
                <a:gd name="T11" fmla="*/ 1 h 42"/>
                <a:gd name="T12" fmla="*/ 0 w 43"/>
                <a:gd name="T13" fmla="*/ 0 h 42"/>
                <a:gd name="T14" fmla="*/ 1 w 43"/>
                <a:gd name="T15" fmla="*/ 1 h 42"/>
                <a:gd name="T16" fmla="*/ 0 60000 65536"/>
                <a:gd name="T17" fmla="*/ 0 60000 65536"/>
                <a:gd name="T18" fmla="*/ 0 60000 65536"/>
                <a:gd name="T19" fmla="*/ 0 60000 65536"/>
                <a:gd name="T20" fmla="*/ 0 60000 65536"/>
                <a:gd name="T21" fmla="*/ 0 60000 65536"/>
                <a:gd name="T22" fmla="*/ 0 60000 65536"/>
                <a:gd name="T23" fmla="*/ 0 60000 65536"/>
                <a:gd name="T24" fmla="*/ 0 w 43"/>
                <a:gd name="T25" fmla="*/ 0 h 42"/>
                <a:gd name="T26" fmla="*/ 43 w 43"/>
                <a:gd name="T27" fmla="*/ 42 h 4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3" h="42">
                  <a:moveTo>
                    <a:pt x="43" y="42"/>
                  </a:moveTo>
                  <a:lnTo>
                    <a:pt x="29" y="42"/>
                  </a:lnTo>
                  <a:lnTo>
                    <a:pt x="16" y="42"/>
                  </a:lnTo>
                  <a:lnTo>
                    <a:pt x="11" y="31"/>
                  </a:lnTo>
                  <a:lnTo>
                    <a:pt x="7" y="22"/>
                  </a:lnTo>
                  <a:lnTo>
                    <a:pt x="2" y="11"/>
                  </a:lnTo>
                  <a:lnTo>
                    <a:pt x="0" y="0"/>
                  </a:lnTo>
                  <a:lnTo>
                    <a:pt x="43" y="42"/>
                  </a:lnTo>
                  <a:close/>
                </a:path>
              </a:pathLst>
            </a:custGeom>
            <a:solidFill>
              <a:srgbClr val="FF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cs-CZ"/>
            </a:p>
          </p:txBody>
        </p:sp>
        <p:sp>
          <p:nvSpPr>
            <p:cNvPr id="48188" name="Rectangle 59"/>
            <p:cNvSpPr>
              <a:spLocks noChangeArrowheads="1"/>
            </p:cNvSpPr>
            <p:nvPr/>
          </p:nvSpPr>
          <p:spPr bwMode="auto">
            <a:xfrm>
              <a:off x="4410" y="2407"/>
              <a:ext cx="2" cy="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cs-CZ"/>
            </a:p>
          </p:txBody>
        </p:sp>
        <p:sp>
          <p:nvSpPr>
            <p:cNvPr id="48189" name="Freeform 60"/>
            <p:cNvSpPr>
              <a:spLocks/>
            </p:cNvSpPr>
            <p:nvPr/>
          </p:nvSpPr>
          <p:spPr bwMode="auto">
            <a:xfrm>
              <a:off x="4423" y="2367"/>
              <a:ext cx="41" cy="34"/>
            </a:xfrm>
            <a:custGeom>
              <a:avLst/>
              <a:gdLst>
                <a:gd name="T0" fmla="*/ 1 w 81"/>
                <a:gd name="T1" fmla="*/ 0 h 67"/>
                <a:gd name="T2" fmla="*/ 1 w 81"/>
                <a:gd name="T3" fmla="*/ 1 h 67"/>
                <a:gd name="T4" fmla="*/ 1 w 81"/>
                <a:gd name="T5" fmla="*/ 1 h 67"/>
                <a:gd name="T6" fmla="*/ 1 w 81"/>
                <a:gd name="T7" fmla="*/ 1 h 67"/>
                <a:gd name="T8" fmla="*/ 1 w 81"/>
                <a:gd name="T9" fmla="*/ 1 h 67"/>
                <a:gd name="T10" fmla="*/ 1 w 81"/>
                <a:gd name="T11" fmla="*/ 1 h 67"/>
                <a:gd name="T12" fmla="*/ 1 w 81"/>
                <a:gd name="T13" fmla="*/ 1 h 67"/>
                <a:gd name="T14" fmla="*/ 1 w 81"/>
                <a:gd name="T15" fmla="*/ 1 h 67"/>
                <a:gd name="T16" fmla="*/ 1 w 81"/>
                <a:gd name="T17" fmla="*/ 1 h 67"/>
                <a:gd name="T18" fmla="*/ 1 w 81"/>
                <a:gd name="T19" fmla="*/ 1 h 67"/>
                <a:gd name="T20" fmla="*/ 1 w 81"/>
                <a:gd name="T21" fmla="*/ 1 h 67"/>
                <a:gd name="T22" fmla="*/ 0 w 81"/>
                <a:gd name="T23" fmla="*/ 1 h 67"/>
                <a:gd name="T24" fmla="*/ 1 w 81"/>
                <a:gd name="T25" fmla="*/ 0 h 6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81"/>
                <a:gd name="T40" fmla="*/ 0 h 67"/>
                <a:gd name="T41" fmla="*/ 81 w 81"/>
                <a:gd name="T42" fmla="*/ 67 h 67"/>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81" h="67">
                  <a:moveTo>
                    <a:pt x="16" y="0"/>
                  </a:moveTo>
                  <a:lnTo>
                    <a:pt x="27" y="2"/>
                  </a:lnTo>
                  <a:lnTo>
                    <a:pt x="34" y="7"/>
                  </a:lnTo>
                  <a:lnTo>
                    <a:pt x="40" y="14"/>
                  </a:lnTo>
                  <a:lnTo>
                    <a:pt x="52" y="22"/>
                  </a:lnTo>
                  <a:lnTo>
                    <a:pt x="81" y="67"/>
                  </a:lnTo>
                  <a:lnTo>
                    <a:pt x="61" y="64"/>
                  </a:lnTo>
                  <a:lnTo>
                    <a:pt x="45" y="60"/>
                  </a:lnTo>
                  <a:lnTo>
                    <a:pt x="31" y="45"/>
                  </a:lnTo>
                  <a:lnTo>
                    <a:pt x="20" y="31"/>
                  </a:lnTo>
                  <a:lnTo>
                    <a:pt x="7" y="16"/>
                  </a:lnTo>
                  <a:lnTo>
                    <a:pt x="0" y="3"/>
                  </a:lnTo>
                  <a:lnTo>
                    <a:pt x="16" y="0"/>
                  </a:lnTo>
                  <a:close/>
                </a:path>
              </a:pathLst>
            </a:custGeom>
            <a:solidFill>
              <a:srgbClr val="FF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cs-CZ"/>
            </a:p>
          </p:txBody>
        </p:sp>
        <p:sp>
          <p:nvSpPr>
            <p:cNvPr id="48190" name="Freeform 61"/>
            <p:cNvSpPr>
              <a:spLocks/>
            </p:cNvSpPr>
            <p:nvPr/>
          </p:nvSpPr>
          <p:spPr bwMode="auto">
            <a:xfrm>
              <a:off x="4423" y="2279"/>
              <a:ext cx="17" cy="26"/>
            </a:xfrm>
            <a:custGeom>
              <a:avLst/>
              <a:gdLst>
                <a:gd name="T0" fmla="*/ 1 w 32"/>
                <a:gd name="T1" fmla="*/ 1 h 51"/>
                <a:gd name="T2" fmla="*/ 1 w 32"/>
                <a:gd name="T3" fmla="*/ 0 h 51"/>
                <a:gd name="T4" fmla="*/ 1 w 32"/>
                <a:gd name="T5" fmla="*/ 1 h 51"/>
                <a:gd name="T6" fmla="*/ 1 w 32"/>
                <a:gd name="T7" fmla="*/ 1 h 51"/>
                <a:gd name="T8" fmla="*/ 1 w 32"/>
                <a:gd name="T9" fmla="*/ 1 h 51"/>
                <a:gd name="T10" fmla="*/ 1 w 32"/>
                <a:gd name="T11" fmla="*/ 1 h 51"/>
                <a:gd name="T12" fmla="*/ 1 w 32"/>
                <a:gd name="T13" fmla="*/ 1 h 51"/>
                <a:gd name="T14" fmla="*/ 1 w 32"/>
                <a:gd name="T15" fmla="*/ 1 h 51"/>
                <a:gd name="T16" fmla="*/ 0 w 32"/>
                <a:gd name="T17" fmla="*/ 1 h 51"/>
                <a:gd name="T18" fmla="*/ 1 w 32"/>
                <a:gd name="T19" fmla="*/ 1 h 51"/>
                <a:gd name="T20" fmla="*/ 1 w 32"/>
                <a:gd name="T21" fmla="*/ 1 h 5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2"/>
                <a:gd name="T34" fmla="*/ 0 h 51"/>
                <a:gd name="T35" fmla="*/ 32 w 32"/>
                <a:gd name="T36" fmla="*/ 51 h 5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2" h="51">
                  <a:moveTo>
                    <a:pt x="3" y="4"/>
                  </a:moveTo>
                  <a:lnTo>
                    <a:pt x="14" y="0"/>
                  </a:lnTo>
                  <a:lnTo>
                    <a:pt x="32" y="2"/>
                  </a:lnTo>
                  <a:lnTo>
                    <a:pt x="27" y="11"/>
                  </a:lnTo>
                  <a:lnTo>
                    <a:pt x="23" y="26"/>
                  </a:lnTo>
                  <a:lnTo>
                    <a:pt x="20" y="39"/>
                  </a:lnTo>
                  <a:lnTo>
                    <a:pt x="20" y="51"/>
                  </a:lnTo>
                  <a:lnTo>
                    <a:pt x="7" y="46"/>
                  </a:lnTo>
                  <a:lnTo>
                    <a:pt x="0" y="35"/>
                  </a:lnTo>
                  <a:lnTo>
                    <a:pt x="1" y="19"/>
                  </a:lnTo>
                  <a:lnTo>
                    <a:pt x="3" y="4"/>
                  </a:lnTo>
                  <a:close/>
                </a:path>
              </a:pathLst>
            </a:custGeom>
            <a:solidFill>
              <a:srgbClr val="FF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cs-CZ"/>
            </a:p>
          </p:txBody>
        </p:sp>
        <p:sp>
          <p:nvSpPr>
            <p:cNvPr id="48191" name="Freeform 62"/>
            <p:cNvSpPr>
              <a:spLocks/>
            </p:cNvSpPr>
            <p:nvPr/>
          </p:nvSpPr>
          <p:spPr bwMode="auto">
            <a:xfrm>
              <a:off x="4429" y="2309"/>
              <a:ext cx="13" cy="31"/>
            </a:xfrm>
            <a:custGeom>
              <a:avLst/>
              <a:gdLst>
                <a:gd name="T0" fmla="*/ 0 w 27"/>
                <a:gd name="T1" fmla="*/ 1 h 62"/>
                <a:gd name="T2" fmla="*/ 0 w 27"/>
                <a:gd name="T3" fmla="*/ 0 h 62"/>
                <a:gd name="T4" fmla="*/ 0 w 27"/>
                <a:gd name="T5" fmla="*/ 1 h 62"/>
                <a:gd name="T6" fmla="*/ 0 w 27"/>
                <a:gd name="T7" fmla="*/ 1 h 62"/>
                <a:gd name="T8" fmla="*/ 0 w 27"/>
                <a:gd name="T9" fmla="*/ 1 h 62"/>
                <a:gd name="T10" fmla="*/ 0 w 27"/>
                <a:gd name="T11" fmla="*/ 1 h 62"/>
                <a:gd name="T12" fmla="*/ 0 w 27"/>
                <a:gd name="T13" fmla="*/ 1 h 62"/>
                <a:gd name="T14" fmla="*/ 0 w 27"/>
                <a:gd name="T15" fmla="*/ 1 h 62"/>
                <a:gd name="T16" fmla="*/ 0 w 27"/>
                <a:gd name="T17" fmla="*/ 1 h 62"/>
                <a:gd name="T18" fmla="*/ 0 w 27"/>
                <a:gd name="T19" fmla="*/ 1 h 62"/>
                <a:gd name="T20" fmla="*/ 0 w 27"/>
                <a:gd name="T21" fmla="*/ 1 h 62"/>
                <a:gd name="T22" fmla="*/ 0 w 27"/>
                <a:gd name="T23" fmla="*/ 1 h 62"/>
                <a:gd name="T24" fmla="*/ 0 w 27"/>
                <a:gd name="T25" fmla="*/ 1 h 6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7"/>
                <a:gd name="T40" fmla="*/ 0 h 62"/>
                <a:gd name="T41" fmla="*/ 27 w 27"/>
                <a:gd name="T42" fmla="*/ 62 h 6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7" h="62">
                  <a:moveTo>
                    <a:pt x="0" y="2"/>
                  </a:moveTo>
                  <a:lnTo>
                    <a:pt x="7" y="0"/>
                  </a:lnTo>
                  <a:lnTo>
                    <a:pt x="14" y="6"/>
                  </a:lnTo>
                  <a:lnTo>
                    <a:pt x="20" y="13"/>
                  </a:lnTo>
                  <a:lnTo>
                    <a:pt x="25" y="20"/>
                  </a:lnTo>
                  <a:lnTo>
                    <a:pt x="25" y="30"/>
                  </a:lnTo>
                  <a:lnTo>
                    <a:pt x="27" y="40"/>
                  </a:lnTo>
                  <a:lnTo>
                    <a:pt x="27" y="50"/>
                  </a:lnTo>
                  <a:lnTo>
                    <a:pt x="27" y="62"/>
                  </a:lnTo>
                  <a:lnTo>
                    <a:pt x="20" y="46"/>
                  </a:lnTo>
                  <a:lnTo>
                    <a:pt x="12" y="31"/>
                  </a:lnTo>
                  <a:lnTo>
                    <a:pt x="5" y="17"/>
                  </a:lnTo>
                  <a:lnTo>
                    <a:pt x="0" y="2"/>
                  </a:lnTo>
                  <a:close/>
                </a:path>
              </a:pathLst>
            </a:custGeom>
            <a:solidFill>
              <a:srgbClr val="FF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cs-CZ"/>
            </a:p>
          </p:txBody>
        </p:sp>
        <p:sp>
          <p:nvSpPr>
            <p:cNvPr id="48192" name="Freeform 63"/>
            <p:cNvSpPr>
              <a:spLocks/>
            </p:cNvSpPr>
            <p:nvPr/>
          </p:nvSpPr>
          <p:spPr bwMode="auto">
            <a:xfrm>
              <a:off x="4442" y="2266"/>
              <a:ext cx="28" cy="81"/>
            </a:xfrm>
            <a:custGeom>
              <a:avLst/>
              <a:gdLst>
                <a:gd name="T0" fmla="*/ 1 w 56"/>
                <a:gd name="T1" fmla="*/ 1 h 162"/>
                <a:gd name="T2" fmla="*/ 1 w 56"/>
                <a:gd name="T3" fmla="*/ 1 h 162"/>
                <a:gd name="T4" fmla="*/ 1 w 56"/>
                <a:gd name="T5" fmla="*/ 1 h 162"/>
                <a:gd name="T6" fmla="*/ 1 w 56"/>
                <a:gd name="T7" fmla="*/ 1 h 162"/>
                <a:gd name="T8" fmla="*/ 1 w 56"/>
                <a:gd name="T9" fmla="*/ 1 h 162"/>
                <a:gd name="T10" fmla="*/ 1 w 56"/>
                <a:gd name="T11" fmla="*/ 1 h 162"/>
                <a:gd name="T12" fmla="*/ 1 w 56"/>
                <a:gd name="T13" fmla="*/ 1 h 162"/>
                <a:gd name="T14" fmla="*/ 1 w 56"/>
                <a:gd name="T15" fmla="*/ 1 h 162"/>
                <a:gd name="T16" fmla="*/ 1 w 56"/>
                <a:gd name="T17" fmla="*/ 1 h 162"/>
                <a:gd name="T18" fmla="*/ 1 w 56"/>
                <a:gd name="T19" fmla="*/ 1 h 162"/>
                <a:gd name="T20" fmla="*/ 1 w 56"/>
                <a:gd name="T21" fmla="*/ 1 h 162"/>
                <a:gd name="T22" fmla="*/ 1 w 56"/>
                <a:gd name="T23" fmla="*/ 1 h 162"/>
                <a:gd name="T24" fmla="*/ 1 w 56"/>
                <a:gd name="T25" fmla="*/ 1 h 162"/>
                <a:gd name="T26" fmla="*/ 1 w 56"/>
                <a:gd name="T27" fmla="*/ 1 h 162"/>
                <a:gd name="T28" fmla="*/ 1 w 56"/>
                <a:gd name="T29" fmla="*/ 1 h 162"/>
                <a:gd name="T30" fmla="*/ 1 w 56"/>
                <a:gd name="T31" fmla="*/ 1 h 162"/>
                <a:gd name="T32" fmla="*/ 0 w 56"/>
                <a:gd name="T33" fmla="*/ 1 h 162"/>
                <a:gd name="T34" fmla="*/ 1 w 56"/>
                <a:gd name="T35" fmla="*/ 1 h 162"/>
                <a:gd name="T36" fmla="*/ 1 w 56"/>
                <a:gd name="T37" fmla="*/ 1 h 162"/>
                <a:gd name="T38" fmla="*/ 1 w 56"/>
                <a:gd name="T39" fmla="*/ 1 h 162"/>
                <a:gd name="T40" fmla="*/ 1 w 56"/>
                <a:gd name="T41" fmla="*/ 1 h 162"/>
                <a:gd name="T42" fmla="*/ 1 w 56"/>
                <a:gd name="T43" fmla="*/ 1 h 162"/>
                <a:gd name="T44" fmla="*/ 1 w 56"/>
                <a:gd name="T45" fmla="*/ 1 h 162"/>
                <a:gd name="T46" fmla="*/ 1 w 56"/>
                <a:gd name="T47" fmla="*/ 1 h 162"/>
                <a:gd name="T48" fmla="*/ 1 w 56"/>
                <a:gd name="T49" fmla="*/ 1 h 162"/>
                <a:gd name="T50" fmla="*/ 1 w 56"/>
                <a:gd name="T51" fmla="*/ 0 h 162"/>
                <a:gd name="T52" fmla="*/ 1 w 56"/>
                <a:gd name="T53" fmla="*/ 1 h 162"/>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56"/>
                <a:gd name="T82" fmla="*/ 0 h 162"/>
                <a:gd name="T83" fmla="*/ 56 w 56"/>
                <a:gd name="T84" fmla="*/ 162 h 162"/>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56" h="162">
                  <a:moveTo>
                    <a:pt x="51" y="2"/>
                  </a:moveTo>
                  <a:lnTo>
                    <a:pt x="56" y="2"/>
                  </a:lnTo>
                  <a:lnTo>
                    <a:pt x="44" y="18"/>
                  </a:lnTo>
                  <a:lnTo>
                    <a:pt x="36" y="37"/>
                  </a:lnTo>
                  <a:lnTo>
                    <a:pt x="31" y="57"/>
                  </a:lnTo>
                  <a:lnTo>
                    <a:pt x="31" y="78"/>
                  </a:lnTo>
                  <a:lnTo>
                    <a:pt x="29" y="98"/>
                  </a:lnTo>
                  <a:lnTo>
                    <a:pt x="27" y="118"/>
                  </a:lnTo>
                  <a:lnTo>
                    <a:pt x="25" y="138"/>
                  </a:lnTo>
                  <a:lnTo>
                    <a:pt x="24" y="160"/>
                  </a:lnTo>
                  <a:lnTo>
                    <a:pt x="22" y="162"/>
                  </a:lnTo>
                  <a:lnTo>
                    <a:pt x="22" y="147"/>
                  </a:lnTo>
                  <a:lnTo>
                    <a:pt x="18" y="135"/>
                  </a:lnTo>
                  <a:lnTo>
                    <a:pt x="13" y="120"/>
                  </a:lnTo>
                  <a:lnTo>
                    <a:pt x="9" y="107"/>
                  </a:lnTo>
                  <a:lnTo>
                    <a:pt x="4" y="93"/>
                  </a:lnTo>
                  <a:lnTo>
                    <a:pt x="0" y="78"/>
                  </a:lnTo>
                  <a:lnTo>
                    <a:pt x="2" y="64"/>
                  </a:lnTo>
                  <a:lnTo>
                    <a:pt x="9" y="51"/>
                  </a:lnTo>
                  <a:lnTo>
                    <a:pt x="11" y="42"/>
                  </a:lnTo>
                  <a:lnTo>
                    <a:pt x="16" y="35"/>
                  </a:lnTo>
                  <a:lnTo>
                    <a:pt x="18" y="24"/>
                  </a:lnTo>
                  <a:lnTo>
                    <a:pt x="24" y="18"/>
                  </a:lnTo>
                  <a:lnTo>
                    <a:pt x="27" y="9"/>
                  </a:lnTo>
                  <a:lnTo>
                    <a:pt x="33" y="4"/>
                  </a:lnTo>
                  <a:lnTo>
                    <a:pt x="40" y="0"/>
                  </a:lnTo>
                  <a:lnTo>
                    <a:pt x="51" y="2"/>
                  </a:lnTo>
                  <a:close/>
                </a:path>
              </a:pathLst>
            </a:custGeom>
            <a:solidFill>
              <a:srgbClr val="FF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cs-CZ"/>
            </a:p>
          </p:txBody>
        </p:sp>
        <p:sp>
          <p:nvSpPr>
            <p:cNvPr id="48193" name="Freeform 64"/>
            <p:cNvSpPr>
              <a:spLocks/>
            </p:cNvSpPr>
            <p:nvPr/>
          </p:nvSpPr>
          <p:spPr bwMode="auto">
            <a:xfrm>
              <a:off x="4447" y="2385"/>
              <a:ext cx="1282" cy="229"/>
            </a:xfrm>
            <a:custGeom>
              <a:avLst/>
              <a:gdLst>
                <a:gd name="T0" fmla="*/ 1 w 2563"/>
                <a:gd name="T1" fmla="*/ 0 h 459"/>
                <a:gd name="T2" fmla="*/ 1 w 2563"/>
                <a:gd name="T3" fmla="*/ 0 h 459"/>
                <a:gd name="T4" fmla="*/ 1 w 2563"/>
                <a:gd name="T5" fmla="*/ 0 h 459"/>
                <a:gd name="T6" fmla="*/ 1 w 2563"/>
                <a:gd name="T7" fmla="*/ 0 h 459"/>
                <a:gd name="T8" fmla="*/ 1 w 2563"/>
                <a:gd name="T9" fmla="*/ 0 h 459"/>
                <a:gd name="T10" fmla="*/ 1 w 2563"/>
                <a:gd name="T11" fmla="*/ 0 h 459"/>
                <a:gd name="T12" fmla="*/ 1 w 2563"/>
                <a:gd name="T13" fmla="*/ 0 h 459"/>
                <a:gd name="T14" fmla="*/ 1 w 2563"/>
                <a:gd name="T15" fmla="*/ 0 h 459"/>
                <a:gd name="T16" fmla="*/ 1 w 2563"/>
                <a:gd name="T17" fmla="*/ 0 h 459"/>
                <a:gd name="T18" fmla="*/ 1 w 2563"/>
                <a:gd name="T19" fmla="*/ 0 h 459"/>
                <a:gd name="T20" fmla="*/ 1 w 2563"/>
                <a:gd name="T21" fmla="*/ 0 h 459"/>
                <a:gd name="T22" fmla="*/ 1 w 2563"/>
                <a:gd name="T23" fmla="*/ 0 h 459"/>
                <a:gd name="T24" fmla="*/ 1 w 2563"/>
                <a:gd name="T25" fmla="*/ 0 h 459"/>
                <a:gd name="T26" fmla="*/ 1 w 2563"/>
                <a:gd name="T27" fmla="*/ 0 h 459"/>
                <a:gd name="T28" fmla="*/ 1 w 2563"/>
                <a:gd name="T29" fmla="*/ 0 h 459"/>
                <a:gd name="T30" fmla="*/ 1 w 2563"/>
                <a:gd name="T31" fmla="*/ 0 h 459"/>
                <a:gd name="T32" fmla="*/ 1 w 2563"/>
                <a:gd name="T33" fmla="*/ 0 h 459"/>
                <a:gd name="T34" fmla="*/ 1 w 2563"/>
                <a:gd name="T35" fmla="*/ 0 h 459"/>
                <a:gd name="T36" fmla="*/ 1 w 2563"/>
                <a:gd name="T37" fmla="*/ 0 h 459"/>
                <a:gd name="T38" fmla="*/ 1 w 2563"/>
                <a:gd name="T39" fmla="*/ 0 h 459"/>
                <a:gd name="T40" fmla="*/ 1 w 2563"/>
                <a:gd name="T41" fmla="*/ 0 h 459"/>
                <a:gd name="T42" fmla="*/ 1 w 2563"/>
                <a:gd name="T43" fmla="*/ 0 h 459"/>
                <a:gd name="T44" fmla="*/ 1 w 2563"/>
                <a:gd name="T45" fmla="*/ 0 h 459"/>
                <a:gd name="T46" fmla="*/ 1 w 2563"/>
                <a:gd name="T47" fmla="*/ 0 h 459"/>
                <a:gd name="T48" fmla="*/ 1 w 2563"/>
                <a:gd name="T49" fmla="*/ 0 h 459"/>
                <a:gd name="T50" fmla="*/ 1 w 2563"/>
                <a:gd name="T51" fmla="*/ 0 h 459"/>
                <a:gd name="T52" fmla="*/ 1 w 2563"/>
                <a:gd name="T53" fmla="*/ 0 h 459"/>
                <a:gd name="T54" fmla="*/ 1 w 2563"/>
                <a:gd name="T55" fmla="*/ 0 h 459"/>
                <a:gd name="T56" fmla="*/ 1 w 2563"/>
                <a:gd name="T57" fmla="*/ 0 h 459"/>
                <a:gd name="T58" fmla="*/ 1 w 2563"/>
                <a:gd name="T59" fmla="*/ 0 h 459"/>
                <a:gd name="T60" fmla="*/ 1 w 2563"/>
                <a:gd name="T61" fmla="*/ 0 h 459"/>
                <a:gd name="T62" fmla="*/ 1 w 2563"/>
                <a:gd name="T63" fmla="*/ 0 h 459"/>
                <a:gd name="T64" fmla="*/ 1 w 2563"/>
                <a:gd name="T65" fmla="*/ 0 h 459"/>
                <a:gd name="T66" fmla="*/ 1 w 2563"/>
                <a:gd name="T67" fmla="*/ 0 h 459"/>
                <a:gd name="T68" fmla="*/ 1 w 2563"/>
                <a:gd name="T69" fmla="*/ 0 h 459"/>
                <a:gd name="T70" fmla="*/ 1 w 2563"/>
                <a:gd name="T71" fmla="*/ 0 h 459"/>
                <a:gd name="T72" fmla="*/ 1 w 2563"/>
                <a:gd name="T73" fmla="*/ 0 h 459"/>
                <a:gd name="T74" fmla="*/ 1 w 2563"/>
                <a:gd name="T75" fmla="*/ 0 h 459"/>
                <a:gd name="T76" fmla="*/ 1 w 2563"/>
                <a:gd name="T77" fmla="*/ 0 h 459"/>
                <a:gd name="T78" fmla="*/ 1 w 2563"/>
                <a:gd name="T79" fmla="*/ 0 h 459"/>
                <a:gd name="T80" fmla="*/ 1 w 2563"/>
                <a:gd name="T81" fmla="*/ 0 h 459"/>
                <a:gd name="T82" fmla="*/ 1 w 2563"/>
                <a:gd name="T83" fmla="*/ 0 h 459"/>
                <a:gd name="T84" fmla="*/ 1 w 2563"/>
                <a:gd name="T85" fmla="*/ 0 h 459"/>
                <a:gd name="T86" fmla="*/ 1 w 2563"/>
                <a:gd name="T87" fmla="*/ 0 h 459"/>
                <a:gd name="T88" fmla="*/ 1 w 2563"/>
                <a:gd name="T89" fmla="*/ 0 h 459"/>
                <a:gd name="T90" fmla="*/ 1 w 2563"/>
                <a:gd name="T91" fmla="*/ 0 h 459"/>
                <a:gd name="T92" fmla="*/ 1 w 2563"/>
                <a:gd name="T93" fmla="*/ 0 h 459"/>
                <a:gd name="T94" fmla="*/ 1 w 2563"/>
                <a:gd name="T95" fmla="*/ 0 h 459"/>
                <a:gd name="T96" fmla="*/ 1 w 2563"/>
                <a:gd name="T97" fmla="*/ 0 h 459"/>
                <a:gd name="T98" fmla="*/ 1 w 2563"/>
                <a:gd name="T99" fmla="*/ 0 h 459"/>
                <a:gd name="T100" fmla="*/ 1 w 2563"/>
                <a:gd name="T101" fmla="*/ 0 h 459"/>
                <a:gd name="T102" fmla="*/ 1 w 2563"/>
                <a:gd name="T103" fmla="*/ 0 h 459"/>
                <a:gd name="T104" fmla="*/ 1 w 2563"/>
                <a:gd name="T105" fmla="*/ 0 h 459"/>
                <a:gd name="T106" fmla="*/ 1 w 2563"/>
                <a:gd name="T107" fmla="*/ 0 h 459"/>
                <a:gd name="T108" fmla="*/ 1 w 2563"/>
                <a:gd name="T109" fmla="*/ 0 h 459"/>
                <a:gd name="T110" fmla="*/ 1 w 2563"/>
                <a:gd name="T111" fmla="*/ 0 h 459"/>
                <a:gd name="T112" fmla="*/ 0 w 2563"/>
                <a:gd name="T113" fmla="*/ 0 h 459"/>
                <a:gd name="T114" fmla="*/ 1 w 2563"/>
                <a:gd name="T115" fmla="*/ 0 h 459"/>
                <a:gd name="T116" fmla="*/ 1 w 2563"/>
                <a:gd name="T117" fmla="*/ 0 h 459"/>
                <a:gd name="T118" fmla="*/ 1 w 2563"/>
                <a:gd name="T119" fmla="*/ 0 h 459"/>
                <a:gd name="T120" fmla="*/ 1 w 2563"/>
                <a:gd name="T121" fmla="*/ 0 h 459"/>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563"/>
                <a:gd name="T184" fmla="*/ 0 h 459"/>
                <a:gd name="T185" fmla="*/ 2563 w 2563"/>
                <a:gd name="T186" fmla="*/ 459 h 459"/>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563" h="459">
                  <a:moveTo>
                    <a:pt x="544" y="262"/>
                  </a:moveTo>
                  <a:lnTo>
                    <a:pt x="596" y="233"/>
                  </a:lnTo>
                  <a:lnTo>
                    <a:pt x="651" y="204"/>
                  </a:lnTo>
                  <a:lnTo>
                    <a:pt x="705" y="173"/>
                  </a:lnTo>
                  <a:lnTo>
                    <a:pt x="760" y="144"/>
                  </a:lnTo>
                  <a:lnTo>
                    <a:pt x="814" y="115"/>
                  </a:lnTo>
                  <a:lnTo>
                    <a:pt x="869" y="91"/>
                  </a:lnTo>
                  <a:lnTo>
                    <a:pt x="925" y="71"/>
                  </a:lnTo>
                  <a:lnTo>
                    <a:pt x="987" y="59"/>
                  </a:lnTo>
                  <a:lnTo>
                    <a:pt x="1078" y="44"/>
                  </a:lnTo>
                  <a:lnTo>
                    <a:pt x="1173" y="37"/>
                  </a:lnTo>
                  <a:lnTo>
                    <a:pt x="1267" y="31"/>
                  </a:lnTo>
                  <a:lnTo>
                    <a:pt x="1364" y="31"/>
                  </a:lnTo>
                  <a:lnTo>
                    <a:pt x="1458" y="30"/>
                  </a:lnTo>
                  <a:lnTo>
                    <a:pt x="1554" y="30"/>
                  </a:lnTo>
                  <a:lnTo>
                    <a:pt x="1647" y="28"/>
                  </a:lnTo>
                  <a:lnTo>
                    <a:pt x="1742" y="28"/>
                  </a:lnTo>
                  <a:lnTo>
                    <a:pt x="1778" y="28"/>
                  </a:lnTo>
                  <a:lnTo>
                    <a:pt x="1816" y="28"/>
                  </a:lnTo>
                  <a:lnTo>
                    <a:pt x="1854" y="26"/>
                  </a:lnTo>
                  <a:lnTo>
                    <a:pt x="1893" y="26"/>
                  </a:lnTo>
                  <a:lnTo>
                    <a:pt x="1929" y="24"/>
                  </a:lnTo>
                  <a:lnTo>
                    <a:pt x="1967" y="22"/>
                  </a:lnTo>
                  <a:lnTo>
                    <a:pt x="2005" y="22"/>
                  </a:lnTo>
                  <a:lnTo>
                    <a:pt x="2043" y="24"/>
                  </a:lnTo>
                  <a:lnTo>
                    <a:pt x="2043" y="20"/>
                  </a:lnTo>
                  <a:lnTo>
                    <a:pt x="2105" y="17"/>
                  </a:lnTo>
                  <a:lnTo>
                    <a:pt x="2171" y="13"/>
                  </a:lnTo>
                  <a:lnTo>
                    <a:pt x="2236" y="10"/>
                  </a:lnTo>
                  <a:lnTo>
                    <a:pt x="2302" y="8"/>
                  </a:lnTo>
                  <a:lnTo>
                    <a:pt x="2367" y="2"/>
                  </a:lnTo>
                  <a:lnTo>
                    <a:pt x="2433" y="0"/>
                  </a:lnTo>
                  <a:lnTo>
                    <a:pt x="2498" y="0"/>
                  </a:lnTo>
                  <a:lnTo>
                    <a:pt x="2563" y="2"/>
                  </a:lnTo>
                  <a:lnTo>
                    <a:pt x="2563" y="10"/>
                  </a:lnTo>
                  <a:lnTo>
                    <a:pt x="2542" y="24"/>
                  </a:lnTo>
                  <a:lnTo>
                    <a:pt x="2522" y="40"/>
                  </a:lnTo>
                  <a:lnTo>
                    <a:pt x="2500" y="55"/>
                  </a:lnTo>
                  <a:lnTo>
                    <a:pt x="2478" y="68"/>
                  </a:lnTo>
                  <a:lnTo>
                    <a:pt x="2453" y="77"/>
                  </a:lnTo>
                  <a:lnTo>
                    <a:pt x="2429" y="84"/>
                  </a:lnTo>
                  <a:lnTo>
                    <a:pt x="2405" y="90"/>
                  </a:lnTo>
                  <a:lnTo>
                    <a:pt x="2382" y="95"/>
                  </a:lnTo>
                  <a:lnTo>
                    <a:pt x="2383" y="88"/>
                  </a:lnTo>
                  <a:lnTo>
                    <a:pt x="2391" y="82"/>
                  </a:lnTo>
                  <a:lnTo>
                    <a:pt x="2396" y="75"/>
                  </a:lnTo>
                  <a:lnTo>
                    <a:pt x="2396" y="70"/>
                  </a:lnTo>
                  <a:lnTo>
                    <a:pt x="2391" y="64"/>
                  </a:lnTo>
                  <a:lnTo>
                    <a:pt x="2282" y="64"/>
                  </a:lnTo>
                  <a:lnTo>
                    <a:pt x="2173" y="64"/>
                  </a:lnTo>
                  <a:lnTo>
                    <a:pt x="2063" y="66"/>
                  </a:lnTo>
                  <a:lnTo>
                    <a:pt x="1954" y="68"/>
                  </a:lnTo>
                  <a:lnTo>
                    <a:pt x="1842" y="70"/>
                  </a:lnTo>
                  <a:lnTo>
                    <a:pt x="1733" y="75"/>
                  </a:lnTo>
                  <a:lnTo>
                    <a:pt x="1622" y="80"/>
                  </a:lnTo>
                  <a:lnTo>
                    <a:pt x="1513" y="90"/>
                  </a:lnTo>
                  <a:lnTo>
                    <a:pt x="1460" y="88"/>
                  </a:lnTo>
                  <a:lnTo>
                    <a:pt x="1409" y="88"/>
                  </a:lnTo>
                  <a:lnTo>
                    <a:pt x="1358" y="91"/>
                  </a:lnTo>
                  <a:lnTo>
                    <a:pt x="1309" y="97"/>
                  </a:lnTo>
                  <a:lnTo>
                    <a:pt x="1258" y="102"/>
                  </a:lnTo>
                  <a:lnTo>
                    <a:pt x="1209" y="113"/>
                  </a:lnTo>
                  <a:lnTo>
                    <a:pt x="1162" y="124"/>
                  </a:lnTo>
                  <a:lnTo>
                    <a:pt x="1116" y="139"/>
                  </a:lnTo>
                  <a:lnTo>
                    <a:pt x="1102" y="148"/>
                  </a:lnTo>
                  <a:lnTo>
                    <a:pt x="1089" y="159"/>
                  </a:lnTo>
                  <a:lnTo>
                    <a:pt x="1076" y="170"/>
                  </a:lnTo>
                  <a:lnTo>
                    <a:pt x="1067" y="184"/>
                  </a:lnTo>
                  <a:lnTo>
                    <a:pt x="1056" y="200"/>
                  </a:lnTo>
                  <a:lnTo>
                    <a:pt x="1047" y="219"/>
                  </a:lnTo>
                  <a:lnTo>
                    <a:pt x="1038" y="237"/>
                  </a:lnTo>
                  <a:lnTo>
                    <a:pt x="1031" y="255"/>
                  </a:lnTo>
                  <a:lnTo>
                    <a:pt x="1022" y="271"/>
                  </a:lnTo>
                  <a:lnTo>
                    <a:pt x="1014" y="290"/>
                  </a:lnTo>
                  <a:lnTo>
                    <a:pt x="1005" y="308"/>
                  </a:lnTo>
                  <a:lnTo>
                    <a:pt x="1000" y="328"/>
                  </a:lnTo>
                  <a:lnTo>
                    <a:pt x="993" y="330"/>
                  </a:lnTo>
                  <a:lnTo>
                    <a:pt x="993" y="335"/>
                  </a:lnTo>
                  <a:lnTo>
                    <a:pt x="993" y="340"/>
                  </a:lnTo>
                  <a:lnTo>
                    <a:pt x="993" y="346"/>
                  </a:lnTo>
                  <a:lnTo>
                    <a:pt x="985" y="364"/>
                  </a:lnTo>
                  <a:lnTo>
                    <a:pt x="980" y="382"/>
                  </a:lnTo>
                  <a:lnTo>
                    <a:pt x="976" y="391"/>
                  </a:lnTo>
                  <a:lnTo>
                    <a:pt x="974" y="401"/>
                  </a:lnTo>
                  <a:lnTo>
                    <a:pt x="971" y="411"/>
                  </a:lnTo>
                  <a:lnTo>
                    <a:pt x="969" y="422"/>
                  </a:lnTo>
                  <a:lnTo>
                    <a:pt x="958" y="419"/>
                  </a:lnTo>
                  <a:lnTo>
                    <a:pt x="947" y="417"/>
                  </a:lnTo>
                  <a:lnTo>
                    <a:pt x="936" y="413"/>
                  </a:lnTo>
                  <a:lnTo>
                    <a:pt x="927" y="411"/>
                  </a:lnTo>
                  <a:lnTo>
                    <a:pt x="916" y="408"/>
                  </a:lnTo>
                  <a:lnTo>
                    <a:pt x="907" y="406"/>
                  </a:lnTo>
                  <a:lnTo>
                    <a:pt x="896" y="406"/>
                  </a:lnTo>
                  <a:lnTo>
                    <a:pt x="887" y="408"/>
                  </a:lnTo>
                  <a:lnTo>
                    <a:pt x="889" y="408"/>
                  </a:lnTo>
                  <a:lnTo>
                    <a:pt x="893" y="406"/>
                  </a:lnTo>
                  <a:lnTo>
                    <a:pt x="893" y="402"/>
                  </a:lnTo>
                  <a:lnTo>
                    <a:pt x="811" y="399"/>
                  </a:lnTo>
                  <a:lnTo>
                    <a:pt x="733" y="395"/>
                  </a:lnTo>
                  <a:lnTo>
                    <a:pt x="654" y="390"/>
                  </a:lnTo>
                  <a:lnTo>
                    <a:pt x="578" y="388"/>
                  </a:lnTo>
                  <a:lnTo>
                    <a:pt x="500" y="384"/>
                  </a:lnTo>
                  <a:lnTo>
                    <a:pt x="422" y="386"/>
                  </a:lnTo>
                  <a:lnTo>
                    <a:pt x="342" y="390"/>
                  </a:lnTo>
                  <a:lnTo>
                    <a:pt x="264" y="401"/>
                  </a:lnTo>
                  <a:lnTo>
                    <a:pt x="236" y="401"/>
                  </a:lnTo>
                  <a:lnTo>
                    <a:pt x="209" y="404"/>
                  </a:lnTo>
                  <a:lnTo>
                    <a:pt x="184" y="410"/>
                  </a:lnTo>
                  <a:lnTo>
                    <a:pt x="158" y="415"/>
                  </a:lnTo>
                  <a:lnTo>
                    <a:pt x="131" y="421"/>
                  </a:lnTo>
                  <a:lnTo>
                    <a:pt x="107" y="426"/>
                  </a:lnTo>
                  <a:lnTo>
                    <a:pt x="82" y="433"/>
                  </a:lnTo>
                  <a:lnTo>
                    <a:pt x="58" y="442"/>
                  </a:lnTo>
                  <a:lnTo>
                    <a:pt x="0" y="459"/>
                  </a:lnTo>
                  <a:lnTo>
                    <a:pt x="65" y="433"/>
                  </a:lnTo>
                  <a:lnTo>
                    <a:pt x="133" y="408"/>
                  </a:lnTo>
                  <a:lnTo>
                    <a:pt x="200" y="382"/>
                  </a:lnTo>
                  <a:lnTo>
                    <a:pt x="269" y="359"/>
                  </a:lnTo>
                  <a:lnTo>
                    <a:pt x="336" y="333"/>
                  </a:lnTo>
                  <a:lnTo>
                    <a:pt x="405" y="310"/>
                  </a:lnTo>
                  <a:lnTo>
                    <a:pt x="473" y="284"/>
                  </a:lnTo>
                  <a:lnTo>
                    <a:pt x="544" y="262"/>
                  </a:lnTo>
                  <a:close/>
                </a:path>
              </a:pathLst>
            </a:custGeom>
            <a:solidFill>
              <a:srgbClr val="FF212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cs-CZ"/>
            </a:p>
          </p:txBody>
        </p:sp>
        <p:sp>
          <p:nvSpPr>
            <p:cNvPr id="48194" name="Freeform 65"/>
            <p:cNvSpPr>
              <a:spLocks/>
            </p:cNvSpPr>
            <p:nvPr/>
          </p:nvSpPr>
          <p:spPr bwMode="auto">
            <a:xfrm>
              <a:off x="4453" y="2287"/>
              <a:ext cx="103" cy="87"/>
            </a:xfrm>
            <a:custGeom>
              <a:avLst/>
              <a:gdLst>
                <a:gd name="T0" fmla="*/ 1 w 205"/>
                <a:gd name="T1" fmla="*/ 0 h 175"/>
                <a:gd name="T2" fmla="*/ 1 w 205"/>
                <a:gd name="T3" fmla="*/ 0 h 175"/>
                <a:gd name="T4" fmla="*/ 1 w 205"/>
                <a:gd name="T5" fmla="*/ 0 h 175"/>
                <a:gd name="T6" fmla="*/ 1 w 205"/>
                <a:gd name="T7" fmla="*/ 0 h 175"/>
                <a:gd name="T8" fmla="*/ 1 w 205"/>
                <a:gd name="T9" fmla="*/ 0 h 175"/>
                <a:gd name="T10" fmla="*/ 1 w 205"/>
                <a:gd name="T11" fmla="*/ 0 h 175"/>
                <a:gd name="T12" fmla="*/ 1 w 205"/>
                <a:gd name="T13" fmla="*/ 0 h 175"/>
                <a:gd name="T14" fmla="*/ 1 w 205"/>
                <a:gd name="T15" fmla="*/ 0 h 175"/>
                <a:gd name="T16" fmla="*/ 1 w 205"/>
                <a:gd name="T17" fmla="*/ 0 h 175"/>
                <a:gd name="T18" fmla="*/ 1 w 205"/>
                <a:gd name="T19" fmla="*/ 0 h 175"/>
                <a:gd name="T20" fmla="*/ 1 w 205"/>
                <a:gd name="T21" fmla="*/ 0 h 175"/>
                <a:gd name="T22" fmla="*/ 1 w 205"/>
                <a:gd name="T23" fmla="*/ 0 h 175"/>
                <a:gd name="T24" fmla="*/ 1 w 205"/>
                <a:gd name="T25" fmla="*/ 0 h 175"/>
                <a:gd name="T26" fmla="*/ 1 w 205"/>
                <a:gd name="T27" fmla="*/ 0 h 175"/>
                <a:gd name="T28" fmla="*/ 1 w 205"/>
                <a:gd name="T29" fmla="*/ 0 h 175"/>
                <a:gd name="T30" fmla="*/ 1 w 205"/>
                <a:gd name="T31" fmla="*/ 0 h 175"/>
                <a:gd name="T32" fmla="*/ 1 w 205"/>
                <a:gd name="T33" fmla="*/ 0 h 175"/>
                <a:gd name="T34" fmla="*/ 1 w 205"/>
                <a:gd name="T35" fmla="*/ 0 h 175"/>
                <a:gd name="T36" fmla="*/ 1 w 205"/>
                <a:gd name="T37" fmla="*/ 0 h 175"/>
                <a:gd name="T38" fmla="*/ 1 w 205"/>
                <a:gd name="T39" fmla="*/ 0 h 175"/>
                <a:gd name="T40" fmla="*/ 1 w 205"/>
                <a:gd name="T41" fmla="*/ 0 h 175"/>
                <a:gd name="T42" fmla="*/ 1 w 205"/>
                <a:gd name="T43" fmla="*/ 0 h 175"/>
                <a:gd name="T44" fmla="*/ 1 w 205"/>
                <a:gd name="T45" fmla="*/ 0 h 175"/>
                <a:gd name="T46" fmla="*/ 1 w 205"/>
                <a:gd name="T47" fmla="*/ 0 h 175"/>
                <a:gd name="T48" fmla="*/ 1 w 205"/>
                <a:gd name="T49" fmla="*/ 0 h 175"/>
                <a:gd name="T50" fmla="*/ 1 w 205"/>
                <a:gd name="T51" fmla="*/ 0 h 175"/>
                <a:gd name="T52" fmla="*/ 1 w 205"/>
                <a:gd name="T53" fmla="*/ 0 h 175"/>
                <a:gd name="T54" fmla="*/ 1 w 205"/>
                <a:gd name="T55" fmla="*/ 0 h 175"/>
                <a:gd name="T56" fmla="*/ 1 w 205"/>
                <a:gd name="T57" fmla="*/ 0 h 175"/>
                <a:gd name="T58" fmla="*/ 1 w 205"/>
                <a:gd name="T59" fmla="*/ 0 h 175"/>
                <a:gd name="T60" fmla="*/ 1 w 205"/>
                <a:gd name="T61" fmla="*/ 0 h 175"/>
                <a:gd name="T62" fmla="*/ 0 w 205"/>
                <a:gd name="T63" fmla="*/ 0 h 175"/>
                <a:gd name="T64" fmla="*/ 0 w 205"/>
                <a:gd name="T65" fmla="*/ 0 h 175"/>
                <a:gd name="T66" fmla="*/ 1 w 205"/>
                <a:gd name="T67" fmla="*/ 0 h 175"/>
                <a:gd name="T68" fmla="*/ 1 w 205"/>
                <a:gd name="T69" fmla="*/ 0 h 175"/>
                <a:gd name="T70" fmla="*/ 1 w 205"/>
                <a:gd name="T71" fmla="*/ 0 h 175"/>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05"/>
                <a:gd name="T109" fmla="*/ 0 h 175"/>
                <a:gd name="T110" fmla="*/ 205 w 205"/>
                <a:gd name="T111" fmla="*/ 175 h 175"/>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05" h="175">
                  <a:moveTo>
                    <a:pt x="29" y="131"/>
                  </a:moveTo>
                  <a:lnTo>
                    <a:pt x="34" y="120"/>
                  </a:lnTo>
                  <a:lnTo>
                    <a:pt x="43" y="111"/>
                  </a:lnTo>
                  <a:lnTo>
                    <a:pt x="51" y="100"/>
                  </a:lnTo>
                  <a:lnTo>
                    <a:pt x="60" y="93"/>
                  </a:lnTo>
                  <a:lnTo>
                    <a:pt x="67" y="82"/>
                  </a:lnTo>
                  <a:lnTo>
                    <a:pt x="76" y="73"/>
                  </a:lnTo>
                  <a:lnTo>
                    <a:pt x="81" y="62"/>
                  </a:lnTo>
                  <a:lnTo>
                    <a:pt x="87" y="51"/>
                  </a:lnTo>
                  <a:lnTo>
                    <a:pt x="100" y="33"/>
                  </a:lnTo>
                  <a:lnTo>
                    <a:pt x="116" y="16"/>
                  </a:lnTo>
                  <a:lnTo>
                    <a:pt x="123" y="9"/>
                  </a:lnTo>
                  <a:lnTo>
                    <a:pt x="132" y="4"/>
                  </a:lnTo>
                  <a:lnTo>
                    <a:pt x="143" y="0"/>
                  </a:lnTo>
                  <a:lnTo>
                    <a:pt x="156" y="0"/>
                  </a:lnTo>
                  <a:lnTo>
                    <a:pt x="169" y="2"/>
                  </a:lnTo>
                  <a:lnTo>
                    <a:pt x="181" y="7"/>
                  </a:lnTo>
                  <a:lnTo>
                    <a:pt x="192" y="13"/>
                  </a:lnTo>
                  <a:lnTo>
                    <a:pt x="205" y="22"/>
                  </a:lnTo>
                  <a:lnTo>
                    <a:pt x="183" y="22"/>
                  </a:lnTo>
                  <a:lnTo>
                    <a:pt x="161" y="29"/>
                  </a:lnTo>
                  <a:lnTo>
                    <a:pt x="140" y="38"/>
                  </a:lnTo>
                  <a:lnTo>
                    <a:pt x="123" y="53"/>
                  </a:lnTo>
                  <a:lnTo>
                    <a:pt x="103" y="67"/>
                  </a:lnTo>
                  <a:lnTo>
                    <a:pt x="89" y="85"/>
                  </a:lnTo>
                  <a:lnTo>
                    <a:pt x="72" y="102"/>
                  </a:lnTo>
                  <a:lnTo>
                    <a:pt x="61" y="118"/>
                  </a:lnTo>
                  <a:lnTo>
                    <a:pt x="45" y="131"/>
                  </a:lnTo>
                  <a:lnTo>
                    <a:pt x="31" y="144"/>
                  </a:lnTo>
                  <a:lnTo>
                    <a:pt x="18" y="158"/>
                  </a:lnTo>
                  <a:lnTo>
                    <a:pt x="7" y="175"/>
                  </a:lnTo>
                  <a:lnTo>
                    <a:pt x="0" y="169"/>
                  </a:lnTo>
                  <a:lnTo>
                    <a:pt x="0" y="162"/>
                  </a:lnTo>
                  <a:lnTo>
                    <a:pt x="3" y="155"/>
                  </a:lnTo>
                  <a:lnTo>
                    <a:pt x="5" y="147"/>
                  </a:lnTo>
                  <a:lnTo>
                    <a:pt x="29" y="131"/>
                  </a:lnTo>
                  <a:close/>
                </a:path>
              </a:pathLst>
            </a:custGeom>
            <a:solidFill>
              <a:srgbClr val="FF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cs-CZ"/>
            </a:p>
          </p:txBody>
        </p:sp>
        <p:sp>
          <p:nvSpPr>
            <p:cNvPr id="48195" name="Freeform 66"/>
            <p:cNvSpPr>
              <a:spLocks/>
            </p:cNvSpPr>
            <p:nvPr/>
          </p:nvSpPr>
          <p:spPr bwMode="auto">
            <a:xfrm>
              <a:off x="4462" y="2266"/>
              <a:ext cx="30" cy="79"/>
            </a:xfrm>
            <a:custGeom>
              <a:avLst/>
              <a:gdLst>
                <a:gd name="T0" fmla="*/ 1 w 60"/>
                <a:gd name="T1" fmla="*/ 1 h 156"/>
                <a:gd name="T2" fmla="*/ 1 w 60"/>
                <a:gd name="T3" fmla="*/ 1 h 156"/>
                <a:gd name="T4" fmla="*/ 1 w 60"/>
                <a:gd name="T5" fmla="*/ 1 h 156"/>
                <a:gd name="T6" fmla="*/ 1 w 60"/>
                <a:gd name="T7" fmla="*/ 1 h 156"/>
                <a:gd name="T8" fmla="*/ 1 w 60"/>
                <a:gd name="T9" fmla="*/ 1 h 156"/>
                <a:gd name="T10" fmla="*/ 1 w 60"/>
                <a:gd name="T11" fmla="*/ 1 h 156"/>
                <a:gd name="T12" fmla="*/ 1 w 60"/>
                <a:gd name="T13" fmla="*/ 0 h 156"/>
                <a:gd name="T14" fmla="*/ 1 w 60"/>
                <a:gd name="T15" fmla="*/ 1 h 156"/>
                <a:gd name="T16" fmla="*/ 1 w 60"/>
                <a:gd name="T17" fmla="*/ 1 h 156"/>
                <a:gd name="T18" fmla="*/ 1 w 60"/>
                <a:gd name="T19" fmla="*/ 1 h 156"/>
                <a:gd name="T20" fmla="*/ 1 w 60"/>
                <a:gd name="T21" fmla="*/ 1 h 156"/>
                <a:gd name="T22" fmla="*/ 1 w 60"/>
                <a:gd name="T23" fmla="*/ 1 h 156"/>
                <a:gd name="T24" fmla="*/ 1 w 60"/>
                <a:gd name="T25" fmla="*/ 1 h 156"/>
                <a:gd name="T26" fmla="*/ 1 w 60"/>
                <a:gd name="T27" fmla="*/ 1 h 156"/>
                <a:gd name="T28" fmla="*/ 1 w 60"/>
                <a:gd name="T29" fmla="*/ 1 h 156"/>
                <a:gd name="T30" fmla="*/ 1 w 60"/>
                <a:gd name="T31" fmla="*/ 1 h 156"/>
                <a:gd name="T32" fmla="*/ 1 w 60"/>
                <a:gd name="T33" fmla="*/ 1 h 156"/>
                <a:gd name="T34" fmla="*/ 0 w 60"/>
                <a:gd name="T35" fmla="*/ 1 h 156"/>
                <a:gd name="T36" fmla="*/ 0 w 60"/>
                <a:gd name="T37" fmla="*/ 1 h 156"/>
                <a:gd name="T38" fmla="*/ 1 w 60"/>
                <a:gd name="T39" fmla="*/ 1 h 156"/>
                <a:gd name="T40" fmla="*/ 1 w 60"/>
                <a:gd name="T41" fmla="*/ 1 h 156"/>
                <a:gd name="T42" fmla="*/ 1 w 60"/>
                <a:gd name="T43" fmla="*/ 1 h 15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60"/>
                <a:gd name="T67" fmla="*/ 0 h 156"/>
                <a:gd name="T68" fmla="*/ 60 w 60"/>
                <a:gd name="T69" fmla="*/ 156 h 15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60" h="156">
                  <a:moveTo>
                    <a:pt x="9" y="124"/>
                  </a:moveTo>
                  <a:lnTo>
                    <a:pt x="18" y="109"/>
                  </a:lnTo>
                  <a:lnTo>
                    <a:pt x="25" y="95"/>
                  </a:lnTo>
                  <a:lnTo>
                    <a:pt x="29" y="78"/>
                  </a:lnTo>
                  <a:lnTo>
                    <a:pt x="35" y="62"/>
                  </a:lnTo>
                  <a:lnTo>
                    <a:pt x="15" y="29"/>
                  </a:lnTo>
                  <a:lnTo>
                    <a:pt x="35" y="0"/>
                  </a:lnTo>
                  <a:lnTo>
                    <a:pt x="49" y="9"/>
                  </a:lnTo>
                  <a:lnTo>
                    <a:pt x="58" y="24"/>
                  </a:lnTo>
                  <a:lnTo>
                    <a:pt x="58" y="38"/>
                  </a:lnTo>
                  <a:lnTo>
                    <a:pt x="60" y="55"/>
                  </a:lnTo>
                  <a:lnTo>
                    <a:pt x="55" y="69"/>
                  </a:lnTo>
                  <a:lnTo>
                    <a:pt x="51" y="85"/>
                  </a:lnTo>
                  <a:lnTo>
                    <a:pt x="44" y="100"/>
                  </a:lnTo>
                  <a:lnTo>
                    <a:pt x="36" y="116"/>
                  </a:lnTo>
                  <a:lnTo>
                    <a:pt x="27" y="129"/>
                  </a:lnTo>
                  <a:lnTo>
                    <a:pt x="18" y="144"/>
                  </a:lnTo>
                  <a:lnTo>
                    <a:pt x="0" y="156"/>
                  </a:lnTo>
                  <a:lnTo>
                    <a:pt x="0" y="147"/>
                  </a:lnTo>
                  <a:lnTo>
                    <a:pt x="5" y="140"/>
                  </a:lnTo>
                  <a:lnTo>
                    <a:pt x="9" y="131"/>
                  </a:lnTo>
                  <a:lnTo>
                    <a:pt x="9" y="124"/>
                  </a:lnTo>
                  <a:close/>
                </a:path>
              </a:pathLst>
            </a:custGeom>
            <a:solidFill>
              <a:srgbClr val="FFB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cs-CZ"/>
            </a:p>
          </p:txBody>
        </p:sp>
        <p:sp>
          <p:nvSpPr>
            <p:cNvPr id="48196" name="Freeform 67"/>
            <p:cNvSpPr>
              <a:spLocks/>
            </p:cNvSpPr>
            <p:nvPr/>
          </p:nvSpPr>
          <p:spPr bwMode="auto">
            <a:xfrm>
              <a:off x="4463" y="2348"/>
              <a:ext cx="65" cy="42"/>
            </a:xfrm>
            <a:custGeom>
              <a:avLst/>
              <a:gdLst>
                <a:gd name="T0" fmla="*/ 1 w 129"/>
                <a:gd name="T1" fmla="*/ 1 h 83"/>
                <a:gd name="T2" fmla="*/ 1 w 129"/>
                <a:gd name="T3" fmla="*/ 0 h 83"/>
                <a:gd name="T4" fmla="*/ 1 w 129"/>
                <a:gd name="T5" fmla="*/ 1 h 83"/>
                <a:gd name="T6" fmla="*/ 1 w 129"/>
                <a:gd name="T7" fmla="*/ 1 h 83"/>
                <a:gd name="T8" fmla="*/ 1 w 129"/>
                <a:gd name="T9" fmla="*/ 1 h 83"/>
                <a:gd name="T10" fmla="*/ 1 w 129"/>
                <a:gd name="T11" fmla="*/ 1 h 83"/>
                <a:gd name="T12" fmla="*/ 1 w 129"/>
                <a:gd name="T13" fmla="*/ 1 h 83"/>
                <a:gd name="T14" fmla="*/ 1 w 129"/>
                <a:gd name="T15" fmla="*/ 1 h 83"/>
                <a:gd name="T16" fmla="*/ 1 w 129"/>
                <a:gd name="T17" fmla="*/ 1 h 83"/>
                <a:gd name="T18" fmla="*/ 1 w 129"/>
                <a:gd name="T19" fmla="*/ 1 h 83"/>
                <a:gd name="T20" fmla="*/ 1 w 129"/>
                <a:gd name="T21" fmla="*/ 1 h 83"/>
                <a:gd name="T22" fmla="*/ 1 w 129"/>
                <a:gd name="T23" fmla="*/ 1 h 83"/>
                <a:gd name="T24" fmla="*/ 1 w 129"/>
                <a:gd name="T25" fmla="*/ 1 h 83"/>
                <a:gd name="T26" fmla="*/ 1 w 129"/>
                <a:gd name="T27" fmla="*/ 1 h 83"/>
                <a:gd name="T28" fmla="*/ 1 w 129"/>
                <a:gd name="T29" fmla="*/ 1 h 83"/>
                <a:gd name="T30" fmla="*/ 1 w 129"/>
                <a:gd name="T31" fmla="*/ 1 h 83"/>
                <a:gd name="T32" fmla="*/ 1 w 129"/>
                <a:gd name="T33" fmla="*/ 1 h 83"/>
                <a:gd name="T34" fmla="*/ 0 w 129"/>
                <a:gd name="T35" fmla="*/ 1 h 83"/>
                <a:gd name="T36" fmla="*/ 1 w 129"/>
                <a:gd name="T37" fmla="*/ 1 h 83"/>
                <a:gd name="T38" fmla="*/ 1 w 129"/>
                <a:gd name="T39" fmla="*/ 1 h 83"/>
                <a:gd name="T40" fmla="*/ 1 w 129"/>
                <a:gd name="T41" fmla="*/ 1 h 83"/>
                <a:gd name="T42" fmla="*/ 1 w 129"/>
                <a:gd name="T43" fmla="*/ 1 h 83"/>
                <a:gd name="T44" fmla="*/ 1 w 129"/>
                <a:gd name="T45" fmla="*/ 1 h 83"/>
                <a:gd name="T46" fmla="*/ 1 w 129"/>
                <a:gd name="T47" fmla="*/ 1 h 83"/>
                <a:gd name="T48" fmla="*/ 1 w 129"/>
                <a:gd name="T49" fmla="*/ 1 h 83"/>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29"/>
                <a:gd name="T76" fmla="*/ 0 h 83"/>
                <a:gd name="T77" fmla="*/ 129 w 129"/>
                <a:gd name="T78" fmla="*/ 83 h 83"/>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29" h="83">
                  <a:moveTo>
                    <a:pt x="67" y="1"/>
                  </a:moveTo>
                  <a:lnTo>
                    <a:pt x="83" y="0"/>
                  </a:lnTo>
                  <a:lnTo>
                    <a:pt x="100" y="7"/>
                  </a:lnTo>
                  <a:lnTo>
                    <a:pt x="114" y="16"/>
                  </a:lnTo>
                  <a:lnTo>
                    <a:pt x="129" y="29"/>
                  </a:lnTo>
                  <a:lnTo>
                    <a:pt x="118" y="23"/>
                  </a:lnTo>
                  <a:lnTo>
                    <a:pt x="107" y="21"/>
                  </a:lnTo>
                  <a:lnTo>
                    <a:pt x="96" y="20"/>
                  </a:lnTo>
                  <a:lnTo>
                    <a:pt x="87" y="21"/>
                  </a:lnTo>
                  <a:lnTo>
                    <a:pt x="76" y="21"/>
                  </a:lnTo>
                  <a:lnTo>
                    <a:pt x="65" y="27"/>
                  </a:lnTo>
                  <a:lnTo>
                    <a:pt x="54" y="32"/>
                  </a:lnTo>
                  <a:lnTo>
                    <a:pt x="47" y="38"/>
                  </a:lnTo>
                  <a:lnTo>
                    <a:pt x="34" y="49"/>
                  </a:lnTo>
                  <a:lnTo>
                    <a:pt x="25" y="63"/>
                  </a:lnTo>
                  <a:lnTo>
                    <a:pt x="14" y="74"/>
                  </a:lnTo>
                  <a:lnTo>
                    <a:pt x="3" y="83"/>
                  </a:lnTo>
                  <a:lnTo>
                    <a:pt x="0" y="67"/>
                  </a:lnTo>
                  <a:lnTo>
                    <a:pt x="11" y="52"/>
                  </a:lnTo>
                  <a:lnTo>
                    <a:pt x="21" y="38"/>
                  </a:lnTo>
                  <a:lnTo>
                    <a:pt x="34" y="21"/>
                  </a:lnTo>
                  <a:lnTo>
                    <a:pt x="40" y="12"/>
                  </a:lnTo>
                  <a:lnTo>
                    <a:pt x="47" y="7"/>
                  </a:lnTo>
                  <a:lnTo>
                    <a:pt x="56" y="1"/>
                  </a:lnTo>
                  <a:lnTo>
                    <a:pt x="67" y="1"/>
                  </a:lnTo>
                  <a:close/>
                </a:path>
              </a:pathLst>
            </a:custGeom>
            <a:solidFill>
              <a:srgbClr val="FF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cs-CZ"/>
            </a:p>
          </p:txBody>
        </p:sp>
        <p:sp>
          <p:nvSpPr>
            <p:cNvPr id="48197" name="Freeform 68"/>
            <p:cNvSpPr>
              <a:spLocks/>
            </p:cNvSpPr>
            <p:nvPr/>
          </p:nvSpPr>
          <p:spPr bwMode="auto">
            <a:xfrm>
              <a:off x="4465" y="2297"/>
              <a:ext cx="5" cy="18"/>
            </a:xfrm>
            <a:custGeom>
              <a:avLst/>
              <a:gdLst>
                <a:gd name="T0" fmla="*/ 0 w 9"/>
                <a:gd name="T1" fmla="*/ 0 h 36"/>
                <a:gd name="T2" fmla="*/ 1 w 9"/>
                <a:gd name="T3" fmla="*/ 1 h 36"/>
                <a:gd name="T4" fmla="*/ 1 w 9"/>
                <a:gd name="T5" fmla="*/ 1 h 36"/>
                <a:gd name="T6" fmla="*/ 1 w 9"/>
                <a:gd name="T7" fmla="*/ 1 h 36"/>
                <a:gd name="T8" fmla="*/ 1 w 9"/>
                <a:gd name="T9" fmla="*/ 1 h 36"/>
                <a:gd name="T10" fmla="*/ 0 w 9"/>
                <a:gd name="T11" fmla="*/ 1 h 36"/>
                <a:gd name="T12" fmla="*/ 0 w 9"/>
                <a:gd name="T13" fmla="*/ 1 h 36"/>
                <a:gd name="T14" fmla="*/ 0 w 9"/>
                <a:gd name="T15" fmla="*/ 1 h 36"/>
                <a:gd name="T16" fmla="*/ 0 w 9"/>
                <a:gd name="T17" fmla="*/ 0 h 3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9"/>
                <a:gd name="T28" fmla="*/ 0 h 36"/>
                <a:gd name="T29" fmla="*/ 9 w 9"/>
                <a:gd name="T30" fmla="*/ 36 h 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9" h="36">
                  <a:moveTo>
                    <a:pt x="0" y="0"/>
                  </a:moveTo>
                  <a:lnTo>
                    <a:pt x="8" y="5"/>
                  </a:lnTo>
                  <a:lnTo>
                    <a:pt x="9" y="15"/>
                  </a:lnTo>
                  <a:lnTo>
                    <a:pt x="6" y="25"/>
                  </a:lnTo>
                  <a:lnTo>
                    <a:pt x="4" y="36"/>
                  </a:lnTo>
                  <a:lnTo>
                    <a:pt x="0" y="25"/>
                  </a:lnTo>
                  <a:lnTo>
                    <a:pt x="0" y="15"/>
                  </a:lnTo>
                  <a:lnTo>
                    <a:pt x="0" y="4"/>
                  </a:lnTo>
                  <a:lnTo>
                    <a:pt x="0" y="0"/>
                  </a:lnTo>
                  <a:close/>
                </a:path>
              </a:pathLst>
            </a:custGeom>
            <a:solidFill>
              <a:srgbClr val="FF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cs-CZ"/>
            </a:p>
          </p:txBody>
        </p:sp>
        <p:sp>
          <p:nvSpPr>
            <p:cNvPr id="48198" name="Freeform 69"/>
            <p:cNvSpPr>
              <a:spLocks/>
            </p:cNvSpPr>
            <p:nvPr/>
          </p:nvSpPr>
          <p:spPr bwMode="auto">
            <a:xfrm>
              <a:off x="4487" y="2405"/>
              <a:ext cx="70" cy="12"/>
            </a:xfrm>
            <a:custGeom>
              <a:avLst/>
              <a:gdLst>
                <a:gd name="T0" fmla="*/ 1 w 140"/>
                <a:gd name="T1" fmla="*/ 1 h 24"/>
                <a:gd name="T2" fmla="*/ 1 w 140"/>
                <a:gd name="T3" fmla="*/ 1 h 24"/>
                <a:gd name="T4" fmla="*/ 1 w 140"/>
                <a:gd name="T5" fmla="*/ 1 h 24"/>
                <a:gd name="T6" fmla="*/ 1 w 140"/>
                <a:gd name="T7" fmla="*/ 1 h 24"/>
                <a:gd name="T8" fmla="*/ 1 w 140"/>
                <a:gd name="T9" fmla="*/ 1 h 24"/>
                <a:gd name="T10" fmla="*/ 1 w 140"/>
                <a:gd name="T11" fmla="*/ 1 h 24"/>
                <a:gd name="T12" fmla="*/ 1 w 140"/>
                <a:gd name="T13" fmla="*/ 1 h 24"/>
                <a:gd name="T14" fmla="*/ 1 w 140"/>
                <a:gd name="T15" fmla="*/ 1 h 24"/>
                <a:gd name="T16" fmla="*/ 1 w 140"/>
                <a:gd name="T17" fmla="*/ 1 h 24"/>
                <a:gd name="T18" fmla="*/ 1 w 140"/>
                <a:gd name="T19" fmla="*/ 1 h 24"/>
                <a:gd name="T20" fmla="*/ 0 w 140"/>
                <a:gd name="T21" fmla="*/ 1 h 24"/>
                <a:gd name="T22" fmla="*/ 1 w 140"/>
                <a:gd name="T23" fmla="*/ 0 h 24"/>
                <a:gd name="T24" fmla="*/ 1 w 140"/>
                <a:gd name="T25" fmla="*/ 0 h 24"/>
                <a:gd name="T26" fmla="*/ 1 w 140"/>
                <a:gd name="T27" fmla="*/ 0 h 24"/>
                <a:gd name="T28" fmla="*/ 1 w 140"/>
                <a:gd name="T29" fmla="*/ 1 h 24"/>
                <a:gd name="T30" fmla="*/ 1 w 140"/>
                <a:gd name="T31" fmla="*/ 1 h 24"/>
                <a:gd name="T32" fmla="*/ 1 w 140"/>
                <a:gd name="T33" fmla="*/ 1 h 24"/>
                <a:gd name="T34" fmla="*/ 1 w 140"/>
                <a:gd name="T35" fmla="*/ 1 h 24"/>
                <a:gd name="T36" fmla="*/ 1 w 140"/>
                <a:gd name="T37" fmla="*/ 1 h 2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40"/>
                <a:gd name="T58" fmla="*/ 0 h 24"/>
                <a:gd name="T59" fmla="*/ 140 w 140"/>
                <a:gd name="T60" fmla="*/ 24 h 2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40" h="24">
                  <a:moveTo>
                    <a:pt x="140" y="10"/>
                  </a:moveTo>
                  <a:lnTo>
                    <a:pt x="138" y="11"/>
                  </a:lnTo>
                  <a:lnTo>
                    <a:pt x="138" y="17"/>
                  </a:lnTo>
                  <a:lnTo>
                    <a:pt x="120" y="17"/>
                  </a:lnTo>
                  <a:lnTo>
                    <a:pt x="102" y="20"/>
                  </a:lnTo>
                  <a:lnTo>
                    <a:pt x="84" y="20"/>
                  </a:lnTo>
                  <a:lnTo>
                    <a:pt x="67" y="24"/>
                  </a:lnTo>
                  <a:lnTo>
                    <a:pt x="47" y="22"/>
                  </a:lnTo>
                  <a:lnTo>
                    <a:pt x="31" y="19"/>
                  </a:lnTo>
                  <a:lnTo>
                    <a:pt x="13" y="13"/>
                  </a:lnTo>
                  <a:lnTo>
                    <a:pt x="0" y="4"/>
                  </a:lnTo>
                  <a:lnTo>
                    <a:pt x="16" y="0"/>
                  </a:lnTo>
                  <a:lnTo>
                    <a:pt x="34" y="0"/>
                  </a:lnTo>
                  <a:lnTo>
                    <a:pt x="51" y="0"/>
                  </a:lnTo>
                  <a:lnTo>
                    <a:pt x="69" y="4"/>
                  </a:lnTo>
                  <a:lnTo>
                    <a:pt x="85" y="6"/>
                  </a:lnTo>
                  <a:lnTo>
                    <a:pt x="104" y="10"/>
                  </a:lnTo>
                  <a:lnTo>
                    <a:pt x="120" y="10"/>
                  </a:lnTo>
                  <a:lnTo>
                    <a:pt x="140" y="10"/>
                  </a:lnTo>
                  <a:close/>
                </a:path>
              </a:pathLst>
            </a:custGeom>
            <a:solidFill>
              <a:srgbClr val="FF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cs-CZ"/>
            </a:p>
          </p:txBody>
        </p:sp>
        <p:sp>
          <p:nvSpPr>
            <p:cNvPr id="48199" name="Freeform 70"/>
            <p:cNvSpPr>
              <a:spLocks/>
            </p:cNvSpPr>
            <p:nvPr/>
          </p:nvSpPr>
          <p:spPr bwMode="auto">
            <a:xfrm>
              <a:off x="4496" y="2321"/>
              <a:ext cx="24" cy="19"/>
            </a:xfrm>
            <a:custGeom>
              <a:avLst/>
              <a:gdLst>
                <a:gd name="T0" fmla="*/ 1 w 47"/>
                <a:gd name="T1" fmla="*/ 0 h 38"/>
                <a:gd name="T2" fmla="*/ 1 w 47"/>
                <a:gd name="T3" fmla="*/ 1 h 38"/>
                <a:gd name="T4" fmla="*/ 1 w 47"/>
                <a:gd name="T5" fmla="*/ 1 h 38"/>
                <a:gd name="T6" fmla="*/ 1 w 47"/>
                <a:gd name="T7" fmla="*/ 1 h 38"/>
                <a:gd name="T8" fmla="*/ 1 w 47"/>
                <a:gd name="T9" fmla="*/ 1 h 38"/>
                <a:gd name="T10" fmla="*/ 0 w 47"/>
                <a:gd name="T11" fmla="*/ 1 h 38"/>
                <a:gd name="T12" fmla="*/ 1 w 47"/>
                <a:gd name="T13" fmla="*/ 1 h 38"/>
                <a:gd name="T14" fmla="*/ 1 w 47"/>
                <a:gd name="T15" fmla="*/ 1 h 38"/>
                <a:gd name="T16" fmla="*/ 1 w 47"/>
                <a:gd name="T17" fmla="*/ 1 h 38"/>
                <a:gd name="T18" fmla="*/ 1 w 47"/>
                <a:gd name="T19" fmla="*/ 0 h 3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7"/>
                <a:gd name="T31" fmla="*/ 0 h 38"/>
                <a:gd name="T32" fmla="*/ 47 w 47"/>
                <a:gd name="T33" fmla="*/ 38 h 3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7" h="38">
                  <a:moveTo>
                    <a:pt x="47" y="0"/>
                  </a:moveTo>
                  <a:lnTo>
                    <a:pt x="40" y="11"/>
                  </a:lnTo>
                  <a:lnTo>
                    <a:pt x="35" y="22"/>
                  </a:lnTo>
                  <a:lnTo>
                    <a:pt x="26" y="29"/>
                  </a:lnTo>
                  <a:lnTo>
                    <a:pt x="16" y="38"/>
                  </a:lnTo>
                  <a:lnTo>
                    <a:pt x="0" y="38"/>
                  </a:lnTo>
                  <a:lnTo>
                    <a:pt x="11" y="31"/>
                  </a:lnTo>
                  <a:lnTo>
                    <a:pt x="24" y="22"/>
                  </a:lnTo>
                  <a:lnTo>
                    <a:pt x="35" y="11"/>
                  </a:lnTo>
                  <a:lnTo>
                    <a:pt x="47" y="0"/>
                  </a:lnTo>
                  <a:close/>
                </a:path>
              </a:pathLst>
            </a:custGeom>
            <a:solidFill>
              <a:srgbClr val="FF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cs-CZ"/>
            </a:p>
          </p:txBody>
        </p:sp>
        <p:sp>
          <p:nvSpPr>
            <p:cNvPr id="48200" name="Freeform 71"/>
            <p:cNvSpPr>
              <a:spLocks/>
            </p:cNvSpPr>
            <p:nvPr/>
          </p:nvSpPr>
          <p:spPr bwMode="auto">
            <a:xfrm>
              <a:off x="4502" y="2366"/>
              <a:ext cx="9" cy="23"/>
            </a:xfrm>
            <a:custGeom>
              <a:avLst/>
              <a:gdLst>
                <a:gd name="T0" fmla="*/ 1 w 16"/>
                <a:gd name="T1" fmla="*/ 0 h 48"/>
                <a:gd name="T2" fmla="*/ 1 w 16"/>
                <a:gd name="T3" fmla="*/ 0 h 48"/>
                <a:gd name="T4" fmla="*/ 1 w 16"/>
                <a:gd name="T5" fmla="*/ 0 h 48"/>
                <a:gd name="T6" fmla="*/ 1 w 16"/>
                <a:gd name="T7" fmla="*/ 0 h 48"/>
                <a:gd name="T8" fmla="*/ 1 w 16"/>
                <a:gd name="T9" fmla="*/ 0 h 48"/>
                <a:gd name="T10" fmla="*/ 1 w 16"/>
                <a:gd name="T11" fmla="*/ 0 h 48"/>
                <a:gd name="T12" fmla="*/ 1 w 16"/>
                <a:gd name="T13" fmla="*/ 0 h 48"/>
                <a:gd name="T14" fmla="*/ 1 w 16"/>
                <a:gd name="T15" fmla="*/ 0 h 48"/>
                <a:gd name="T16" fmla="*/ 1 w 16"/>
                <a:gd name="T17" fmla="*/ 0 h 48"/>
                <a:gd name="T18" fmla="*/ 0 w 16"/>
                <a:gd name="T19" fmla="*/ 0 h 48"/>
                <a:gd name="T20" fmla="*/ 1 w 16"/>
                <a:gd name="T21" fmla="*/ 0 h 48"/>
                <a:gd name="T22" fmla="*/ 1 w 16"/>
                <a:gd name="T23" fmla="*/ 0 h 4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6"/>
                <a:gd name="T37" fmla="*/ 0 h 48"/>
                <a:gd name="T38" fmla="*/ 16 w 16"/>
                <a:gd name="T39" fmla="*/ 48 h 4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6" h="48">
                  <a:moveTo>
                    <a:pt x="13" y="0"/>
                  </a:moveTo>
                  <a:lnTo>
                    <a:pt x="14" y="11"/>
                  </a:lnTo>
                  <a:lnTo>
                    <a:pt x="16" y="24"/>
                  </a:lnTo>
                  <a:lnTo>
                    <a:pt x="14" y="35"/>
                  </a:lnTo>
                  <a:lnTo>
                    <a:pt x="9" y="48"/>
                  </a:lnTo>
                  <a:lnTo>
                    <a:pt x="11" y="37"/>
                  </a:lnTo>
                  <a:lnTo>
                    <a:pt x="11" y="28"/>
                  </a:lnTo>
                  <a:lnTo>
                    <a:pt x="7" y="17"/>
                  </a:lnTo>
                  <a:lnTo>
                    <a:pt x="3" y="9"/>
                  </a:lnTo>
                  <a:lnTo>
                    <a:pt x="0" y="7"/>
                  </a:lnTo>
                  <a:lnTo>
                    <a:pt x="3" y="2"/>
                  </a:lnTo>
                  <a:lnTo>
                    <a:pt x="13" y="0"/>
                  </a:lnTo>
                  <a:close/>
                </a:path>
              </a:pathLst>
            </a:custGeom>
            <a:solidFill>
              <a:srgbClr val="FFB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cs-CZ"/>
            </a:p>
          </p:txBody>
        </p:sp>
        <p:sp>
          <p:nvSpPr>
            <p:cNvPr id="48201" name="Freeform 72"/>
            <p:cNvSpPr>
              <a:spLocks/>
            </p:cNvSpPr>
            <p:nvPr/>
          </p:nvSpPr>
          <p:spPr bwMode="auto">
            <a:xfrm>
              <a:off x="4512" y="2366"/>
              <a:ext cx="16" cy="29"/>
            </a:xfrm>
            <a:custGeom>
              <a:avLst/>
              <a:gdLst>
                <a:gd name="T0" fmla="*/ 1 w 31"/>
                <a:gd name="T1" fmla="*/ 0 h 58"/>
                <a:gd name="T2" fmla="*/ 1 w 31"/>
                <a:gd name="T3" fmla="*/ 0 h 58"/>
                <a:gd name="T4" fmla="*/ 1 w 31"/>
                <a:gd name="T5" fmla="*/ 1 h 58"/>
                <a:gd name="T6" fmla="*/ 1 w 31"/>
                <a:gd name="T7" fmla="*/ 1 h 58"/>
                <a:gd name="T8" fmla="*/ 1 w 31"/>
                <a:gd name="T9" fmla="*/ 1 h 58"/>
                <a:gd name="T10" fmla="*/ 1 w 31"/>
                <a:gd name="T11" fmla="*/ 1 h 58"/>
                <a:gd name="T12" fmla="*/ 0 w 31"/>
                <a:gd name="T13" fmla="*/ 1 h 58"/>
                <a:gd name="T14" fmla="*/ 1 w 31"/>
                <a:gd name="T15" fmla="*/ 1 h 58"/>
                <a:gd name="T16" fmla="*/ 1 w 31"/>
                <a:gd name="T17" fmla="*/ 1 h 58"/>
                <a:gd name="T18" fmla="*/ 1 w 31"/>
                <a:gd name="T19" fmla="*/ 1 h 58"/>
                <a:gd name="T20" fmla="*/ 1 w 31"/>
                <a:gd name="T21" fmla="*/ 0 h 5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1"/>
                <a:gd name="T34" fmla="*/ 0 h 58"/>
                <a:gd name="T35" fmla="*/ 31 w 31"/>
                <a:gd name="T36" fmla="*/ 58 h 5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1" h="58">
                  <a:moveTo>
                    <a:pt x="7" y="0"/>
                  </a:moveTo>
                  <a:lnTo>
                    <a:pt x="20" y="0"/>
                  </a:lnTo>
                  <a:lnTo>
                    <a:pt x="31" y="7"/>
                  </a:lnTo>
                  <a:lnTo>
                    <a:pt x="25" y="22"/>
                  </a:lnTo>
                  <a:lnTo>
                    <a:pt x="20" y="37"/>
                  </a:lnTo>
                  <a:lnTo>
                    <a:pt x="9" y="49"/>
                  </a:lnTo>
                  <a:lnTo>
                    <a:pt x="0" y="58"/>
                  </a:lnTo>
                  <a:lnTo>
                    <a:pt x="5" y="44"/>
                  </a:lnTo>
                  <a:lnTo>
                    <a:pt x="9" y="29"/>
                  </a:lnTo>
                  <a:lnTo>
                    <a:pt x="7" y="15"/>
                  </a:lnTo>
                  <a:lnTo>
                    <a:pt x="7" y="0"/>
                  </a:lnTo>
                  <a:close/>
                </a:path>
              </a:pathLst>
            </a:custGeom>
            <a:solidFill>
              <a:srgbClr val="FFB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cs-CZ"/>
            </a:p>
          </p:txBody>
        </p:sp>
        <p:sp>
          <p:nvSpPr>
            <p:cNvPr id="48202" name="Freeform 73"/>
            <p:cNvSpPr>
              <a:spLocks/>
            </p:cNvSpPr>
            <p:nvPr/>
          </p:nvSpPr>
          <p:spPr bwMode="auto">
            <a:xfrm>
              <a:off x="4516" y="2303"/>
              <a:ext cx="99" cy="49"/>
            </a:xfrm>
            <a:custGeom>
              <a:avLst/>
              <a:gdLst>
                <a:gd name="T0" fmla="*/ 1 w 198"/>
                <a:gd name="T1" fmla="*/ 1 h 98"/>
                <a:gd name="T2" fmla="*/ 1 w 198"/>
                <a:gd name="T3" fmla="*/ 1 h 98"/>
                <a:gd name="T4" fmla="*/ 1 w 198"/>
                <a:gd name="T5" fmla="*/ 1 h 98"/>
                <a:gd name="T6" fmla="*/ 1 w 198"/>
                <a:gd name="T7" fmla="*/ 1 h 98"/>
                <a:gd name="T8" fmla="*/ 1 w 198"/>
                <a:gd name="T9" fmla="*/ 1 h 98"/>
                <a:gd name="T10" fmla="*/ 1 w 198"/>
                <a:gd name="T11" fmla="*/ 1 h 98"/>
                <a:gd name="T12" fmla="*/ 1 w 198"/>
                <a:gd name="T13" fmla="*/ 1 h 98"/>
                <a:gd name="T14" fmla="*/ 1 w 198"/>
                <a:gd name="T15" fmla="*/ 1 h 98"/>
                <a:gd name="T16" fmla="*/ 1 w 198"/>
                <a:gd name="T17" fmla="*/ 0 h 98"/>
                <a:gd name="T18" fmla="*/ 1 w 198"/>
                <a:gd name="T19" fmla="*/ 0 h 98"/>
                <a:gd name="T20" fmla="*/ 1 w 198"/>
                <a:gd name="T21" fmla="*/ 1 h 98"/>
                <a:gd name="T22" fmla="*/ 1 w 198"/>
                <a:gd name="T23" fmla="*/ 1 h 98"/>
                <a:gd name="T24" fmla="*/ 1 w 198"/>
                <a:gd name="T25" fmla="*/ 1 h 98"/>
                <a:gd name="T26" fmla="*/ 1 w 198"/>
                <a:gd name="T27" fmla="*/ 1 h 98"/>
                <a:gd name="T28" fmla="*/ 1 w 198"/>
                <a:gd name="T29" fmla="*/ 1 h 98"/>
                <a:gd name="T30" fmla="*/ 1 w 198"/>
                <a:gd name="T31" fmla="*/ 1 h 98"/>
                <a:gd name="T32" fmla="*/ 1 w 198"/>
                <a:gd name="T33" fmla="*/ 1 h 98"/>
                <a:gd name="T34" fmla="*/ 1 w 198"/>
                <a:gd name="T35" fmla="*/ 1 h 98"/>
                <a:gd name="T36" fmla="*/ 1 w 198"/>
                <a:gd name="T37" fmla="*/ 1 h 98"/>
                <a:gd name="T38" fmla="*/ 1 w 198"/>
                <a:gd name="T39" fmla="*/ 1 h 98"/>
                <a:gd name="T40" fmla="*/ 1 w 198"/>
                <a:gd name="T41" fmla="*/ 1 h 98"/>
                <a:gd name="T42" fmla="*/ 1 w 198"/>
                <a:gd name="T43" fmla="*/ 1 h 98"/>
                <a:gd name="T44" fmla="*/ 0 w 198"/>
                <a:gd name="T45" fmla="*/ 1 h 98"/>
                <a:gd name="T46" fmla="*/ 1 w 198"/>
                <a:gd name="T47" fmla="*/ 1 h 98"/>
                <a:gd name="T48" fmla="*/ 1 w 198"/>
                <a:gd name="T49" fmla="*/ 1 h 98"/>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98"/>
                <a:gd name="T76" fmla="*/ 0 h 98"/>
                <a:gd name="T77" fmla="*/ 198 w 198"/>
                <a:gd name="T78" fmla="*/ 98 h 98"/>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98" h="98">
                  <a:moveTo>
                    <a:pt x="24" y="62"/>
                  </a:moveTo>
                  <a:lnTo>
                    <a:pt x="38" y="52"/>
                  </a:lnTo>
                  <a:lnTo>
                    <a:pt x="55" y="43"/>
                  </a:lnTo>
                  <a:lnTo>
                    <a:pt x="69" y="34"/>
                  </a:lnTo>
                  <a:lnTo>
                    <a:pt x="86" y="25"/>
                  </a:lnTo>
                  <a:lnTo>
                    <a:pt x="100" y="14"/>
                  </a:lnTo>
                  <a:lnTo>
                    <a:pt x="116" y="7"/>
                  </a:lnTo>
                  <a:lnTo>
                    <a:pt x="133" y="2"/>
                  </a:lnTo>
                  <a:lnTo>
                    <a:pt x="153" y="0"/>
                  </a:lnTo>
                  <a:lnTo>
                    <a:pt x="166" y="0"/>
                  </a:lnTo>
                  <a:lnTo>
                    <a:pt x="178" y="3"/>
                  </a:lnTo>
                  <a:lnTo>
                    <a:pt x="187" y="7"/>
                  </a:lnTo>
                  <a:lnTo>
                    <a:pt x="198" y="18"/>
                  </a:lnTo>
                  <a:lnTo>
                    <a:pt x="171" y="16"/>
                  </a:lnTo>
                  <a:lnTo>
                    <a:pt x="147" y="22"/>
                  </a:lnTo>
                  <a:lnTo>
                    <a:pt x="124" y="29"/>
                  </a:lnTo>
                  <a:lnTo>
                    <a:pt x="102" y="40"/>
                  </a:lnTo>
                  <a:lnTo>
                    <a:pt x="80" y="51"/>
                  </a:lnTo>
                  <a:lnTo>
                    <a:pt x="58" y="63"/>
                  </a:lnTo>
                  <a:lnTo>
                    <a:pt x="38" y="76"/>
                  </a:lnTo>
                  <a:lnTo>
                    <a:pt x="20" y="92"/>
                  </a:lnTo>
                  <a:lnTo>
                    <a:pt x="20" y="98"/>
                  </a:lnTo>
                  <a:lnTo>
                    <a:pt x="0" y="82"/>
                  </a:lnTo>
                  <a:lnTo>
                    <a:pt x="13" y="74"/>
                  </a:lnTo>
                  <a:lnTo>
                    <a:pt x="24" y="62"/>
                  </a:lnTo>
                  <a:close/>
                </a:path>
              </a:pathLst>
            </a:custGeom>
            <a:solidFill>
              <a:srgbClr val="FF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cs-CZ"/>
            </a:p>
          </p:txBody>
        </p:sp>
        <p:sp>
          <p:nvSpPr>
            <p:cNvPr id="48203" name="Freeform 74"/>
            <p:cNvSpPr>
              <a:spLocks/>
            </p:cNvSpPr>
            <p:nvPr/>
          </p:nvSpPr>
          <p:spPr bwMode="auto">
            <a:xfrm>
              <a:off x="4524" y="2305"/>
              <a:ext cx="34" cy="21"/>
            </a:xfrm>
            <a:custGeom>
              <a:avLst/>
              <a:gdLst>
                <a:gd name="T0" fmla="*/ 1 w 68"/>
                <a:gd name="T1" fmla="*/ 0 h 42"/>
                <a:gd name="T2" fmla="*/ 1 w 68"/>
                <a:gd name="T3" fmla="*/ 0 h 42"/>
                <a:gd name="T4" fmla="*/ 1 w 68"/>
                <a:gd name="T5" fmla="*/ 1 h 42"/>
                <a:gd name="T6" fmla="*/ 1 w 68"/>
                <a:gd name="T7" fmla="*/ 1 h 42"/>
                <a:gd name="T8" fmla="*/ 1 w 68"/>
                <a:gd name="T9" fmla="*/ 1 h 42"/>
                <a:gd name="T10" fmla="*/ 1 w 68"/>
                <a:gd name="T11" fmla="*/ 1 h 42"/>
                <a:gd name="T12" fmla="*/ 0 w 68"/>
                <a:gd name="T13" fmla="*/ 1 h 42"/>
                <a:gd name="T14" fmla="*/ 0 w 68"/>
                <a:gd name="T15" fmla="*/ 1 h 42"/>
                <a:gd name="T16" fmla="*/ 1 w 68"/>
                <a:gd name="T17" fmla="*/ 1 h 42"/>
                <a:gd name="T18" fmla="*/ 1 w 68"/>
                <a:gd name="T19" fmla="*/ 1 h 42"/>
                <a:gd name="T20" fmla="*/ 1 w 68"/>
                <a:gd name="T21" fmla="*/ 1 h 42"/>
                <a:gd name="T22" fmla="*/ 1 w 68"/>
                <a:gd name="T23" fmla="*/ 1 h 42"/>
                <a:gd name="T24" fmla="*/ 1 w 68"/>
                <a:gd name="T25" fmla="*/ 0 h 4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8"/>
                <a:gd name="T40" fmla="*/ 0 h 42"/>
                <a:gd name="T41" fmla="*/ 68 w 68"/>
                <a:gd name="T42" fmla="*/ 42 h 4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8" h="42">
                  <a:moveTo>
                    <a:pt x="46" y="0"/>
                  </a:moveTo>
                  <a:lnTo>
                    <a:pt x="57" y="0"/>
                  </a:lnTo>
                  <a:lnTo>
                    <a:pt x="68" y="6"/>
                  </a:lnTo>
                  <a:lnTo>
                    <a:pt x="50" y="13"/>
                  </a:lnTo>
                  <a:lnTo>
                    <a:pt x="33" y="24"/>
                  </a:lnTo>
                  <a:lnTo>
                    <a:pt x="17" y="31"/>
                  </a:lnTo>
                  <a:lnTo>
                    <a:pt x="0" y="42"/>
                  </a:lnTo>
                  <a:lnTo>
                    <a:pt x="0" y="31"/>
                  </a:lnTo>
                  <a:lnTo>
                    <a:pt x="4" y="24"/>
                  </a:lnTo>
                  <a:lnTo>
                    <a:pt x="8" y="17"/>
                  </a:lnTo>
                  <a:lnTo>
                    <a:pt x="15" y="13"/>
                  </a:lnTo>
                  <a:lnTo>
                    <a:pt x="30" y="6"/>
                  </a:lnTo>
                  <a:lnTo>
                    <a:pt x="46" y="0"/>
                  </a:lnTo>
                  <a:close/>
                </a:path>
              </a:pathLst>
            </a:custGeom>
            <a:solidFill>
              <a:srgbClr val="FFB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cs-CZ"/>
            </a:p>
          </p:txBody>
        </p:sp>
        <p:sp>
          <p:nvSpPr>
            <p:cNvPr id="48204" name="Freeform 75"/>
            <p:cNvSpPr>
              <a:spLocks/>
            </p:cNvSpPr>
            <p:nvPr/>
          </p:nvSpPr>
          <p:spPr bwMode="auto">
            <a:xfrm>
              <a:off x="4542" y="2331"/>
              <a:ext cx="30" cy="63"/>
            </a:xfrm>
            <a:custGeom>
              <a:avLst/>
              <a:gdLst>
                <a:gd name="T0" fmla="*/ 1 w 60"/>
                <a:gd name="T1" fmla="*/ 1 h 126"/>
                <a:gd name="T2" fmla="*/ 1 w 60"/>
                <a:gd name="T3" fmla="*/ 1 h 126"/>
                <a:gd name="T4" fmla="*/ 1 w 60"/>
                <a:gd name="T5" fmla="*/ 1 h 126"/>
                <a:gd name="T6" fmla="*/ 1 w 60"/>
                <a:gd name="T7" fmla="*/ 1 h 126"/>
                <a:gd name="T8" fmla="*/ 1 w 60"/>
                <a:gd name="T9" fmla="*/ 0 h 126"/>
                <a:gd name="T10" fmla="*/ 1 w 60"/>
                <a:gd name="T11" fmla="*/ 1 h 126"/>
                <a:gd name="T12" fmla="*/ 1 w 60"/>
                <a:gd name="T13" fmla="*/ 1 h 126"/>
                <a:gd name="T14" fmla="*/ 1 w 60"/>
                <a:gd name="T15" fmla="*/ 1 h 126"/>
                <a:gd name="T16" fmla="*/ 1 w 60"/>
                <a:gd name="T17" fmla="*/ 1 h 126"/>
                <a:gd name="T18" fmla="*/ 1 w 60"/>
                <a:gd name="T19" fmla="*/ 1 h 126"/>
                <a:gd name="T20" fmla="*/ 1 w 60"/>
                <a:gd name="T21" fmla="*/ 1 h 126"/>
                <a:gd name="T22" fmla="*/ 1 w 60"/>
                <a:gd name="T23" fmla="*/ 1 h 126"/>
                <a:gd name="T24" fmla="*/ 1 w 60"/>
                <a:gd name="T25" fmla="*/ 1 h 126"/>
                <a:gd name="T26" fmla="*/ 1 w 60"/>
                <a:gd name="T27" fmla="*/ 1 h 126"/>
                <a:gd name="T28" fmla="*/ 1 w 60"/>
                <a:gd name="T29" fmla="*/ 1 h 126"/>
                <a:gd name="T30" fmla="*/ 1 w 60"/>
                <a:gd name="T31" fmla="*/ 1 h 126"/>
                <a:gd name="T32" fmla="*/ 1 w 60"/>
                <a:gd name="T33" fmla="*/ 1 h 126"/>
                <a:gd name="T34" fmla="*/ 0 w 60"/>
                <a:gd name="T35" fmla="*/ 1 h 126"/>
                <a:gd name="T36" fmla="*/ 1 w 60"/>
                <a:gd name="T37" fmla="*/ 1 h 126"/>
                <a:gd name="T38" fmla="*/ 1 w 60"/>
                <a:gd name="T39" fmla="*/ 1 h 126"/>
                <a:gd name="T40" fmla="*/ 1 w 60"/>
                <a:gd name="T41" fmla="*/ 1 h 126"/>
                <a:gd name="T42" fmla="*/ 1 w 60"/>
                <a:gd name="T43" fmla="*/ 1 h 12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60"/>
                <a:gd name="T67" fmla="*/ 0 h 126"/>
                <a:gd name="T68" fmla="*/ 60 w 60"/>
                <a:gd name="T69" fmla="*/ 126 h 12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60" h="126">
                  <a:moveTo>
                    <a:pt x="40" y="49"/>
                  </a:moveTo>
                  <a:lnTo>
                    <a:pt x="40" y="33"/>
                  </a:lnTo>
                  <a:lnTo>
                    <a:pt x="42" y="20"/>
                  </a:lnTo>
                  <a:lnTo>
                    <a:pt x="45" y="9"/>
                  </a:lnTo>
                  <a:lnTo>
                    <a:pt x="51" y="0"/>
                  </a:lnTo>
                  <a:lnTo>
                    <a:pt x="56" y="6"/>
                  </a:lnTo>
                  <a:lnTo>
                    <a:pt x="60" y="16"/>
                  </a:lnTo>
                  <a:lnTo>
                    <a:pt x="60" y="27"/>
                  </a:lnTo>
                  <a:lnTo>
                    <a:pt x="58" y="40"/>
                  </a:lnTo>
                  <a:lnTo>
                    <a:pt x="53" y="51"/>
                  </a:lnTo>
                  <a:lnTo>
                    <a:pt x="49" y="64"/>
                  </a:lnTo>
                  <a:lnTo>
                    <a:pt x="42" y="75"/>
                  </a:lnTo>
                  <a:lnTo>
                    <a:pt x="36" y="87"/>
                  </a:lnTo>
                  <a:lnTo>
                    <a:pt x="27" y="98"/>
                  </a:lnTo>
                  <a:lnTo>
                    <a:pt x="20" y="109"/>
                  </a:lnTo>
                  <a:lnTo>
                    <a:pt x="11" y="117"/>
                  </a:lnTo>
                  <a:lnTo>
                    <a:pt x="3" y="126"/>
                  </a:lnTo>
                  <a:lnTo>
                    <a:pt x="0" y="122"/>
                  </a:lnTo>
                  <a:lnTo>
                    <a:pt x="11" y="104"/>
                  </a:lnTo>
                  <a:lnTo>
                    <a:pt x="25" y="87"/>
                  </a:lnTo>
                  <a:lnTo>
                    <a:pt x="34" y="67"/>
                  </a:lnTo>
                  <a:lnTo>
                    <a:pt x="40" y="49"/>
                  </a:lnTo>
                  <a:close/>
                </a:path>
              </a:pathLst>
            </a:custGeom>
            <a:solidFill>
              <a:srgbClr val="FFB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cs-CZ"/>
            </a:p>
          </p:txBody>
        </p:sp>
        <p:sp>
          <p:nvSpPr>
            <p:cNvPr id="48205" name="Freeform 76"/>
            <p:cNvSpPr>
              <a:spLocks/>
            </p:cNvSpPr>
            <p:nvPr/>
          </p:nvSpPr>
          <p:spPr bwMode="auto">
            <a:xfrm>
              <a:off x="4554" y="2458"/>
              <a:ext cx="234" cy="90"/>
            </a:xfrm>
            <a:custGeom>
              <a:avLst/>
              <a:gdLst>
                <a:gd name="T0" fmla="*/ 1 w 468"/>
                <a:gd name="T1" fmla="*/ 1 h 180"/>
                <a:gd name="T2" fmla="*/ 1 w 468"/>
                <a:gd name="T3" fmla="*/ 1 h 180"/>
                <a:gd name="T4" fmla="*/ 1 w 468"/>
                <a:gd name="T5" fmla="*/ 1 h 180"/>
                <a:gd name="T6" fmla="*/ 1 w 468"/>
                <a:gd name="T7" fmla="*/ 1 h 180"/>
                <a:gd name="T8" fmla="*/ 1 w 468"/>
                <a:gd name="T9" fmla="*/ 1 h 180"/>
                <a:gd name="T10" fmla="*/ 1 w 468"/>
                <a:gd name="T11" fmla="*/ 0 h 180"/>
                <a:gd name="T12" fmla="*/ 1 w 468"/>
                <a:gd name="T13" fmla="*/ 1 h 180"/>
                <a:gd name="T14" fmla="*/ 1 w 468"/>
                <a:gd name="T15" fmla="*/ 1 h 180"/>
                <a:gd name="T16" fmla="*/ 1 w 468"/>
                <a:gd name="T17" fmla="*/ 1 h 180"/>
                <a:gd name="T18" fmla="*/ 1 w 468"/>
                <a:gd name="T19" fmla="*/ 1 h 180"/>
                <a:gd name="T20" fmla="*/ 1 w 468"/>
                <a:gd name="T21" fmla="*/ 1 h 180"/>
                <a:gd name="T22" fmla="*/ 1 w 468"/>
                <a:gd name="T23" fmla="*/ 1 h 180"/>
                <a:gd name="T24" fmla="*/ 1 w 468"/>
                <a:gd name="T25" fmla="*/ 1 h 180"/>
                <a:gd name="T26" fmla="*/ 1 w 468"/>
                <a:gd name="T27" fmla="*/ 1 h 180"/>
                <a:gd name="T28" fmla="*/ 1 w 468"/>
                <a:gd name="T29" fmla="*/ 1 h 180"/>
                <a:gd name="T30" fmla="*/ 1 w 468"/>
                <a:gd name="T31" fmla="*/ 1 h 180"/>
                <a:gd name="T32" fmla="*/ 1 w 468"/>
                <a:gd name="T33" fmla="*/ 1 h 180"/>
                <a:gd name="T34" fmla="*/ 1 w 468"/>
                <a:gd name="T35" fmla="*/ 1 h 180"/>
                <a:gd name="T36" fmla="*/ 1 w 468"/>
                <a:gd name="T37" fmla="*/ 1 h 180"/>
                <a:gd name="T38" fmla="*/ 1 w 468"/>
                <a:gd name="T39" fmla="*/ 1 h 180"/>
                <a:gd name="T40" fmla="*/ 1 w 468"/>
                <a:gd name="T41" fmla="*/ 1 h 180"/>
                <a:gd name="T42" fmla="*/ 1 w 468"/>
                <a:gd name="T43" fmla="*/ 1 h 180"/>
                <a:gd name="T44" fmla="*/ 1 w 468"/>
                <a:gd name="T45" fmla="*/ 1 h 180"/>
                <a:gd name="T46" fmla="*/ 1 w 468"/>
                <a:gd name="T47" fmla="*/ 1 h 180"/>
                <a:gd name="T48" fmla="*/ 1 w 468"/>
                <a:gd name="T49" fmla="*/ 1 h 180"/>
                <a:gd name="T50" fmla="*/ 1 w 468"/>
                <a:gd name="T51" fmla="*/ 1 h 180"/>
                <a:gd name="T52" fmla="*/ 1 w 468"/>
                <a:gd name="T53" fmla="*/ 1 h 180"/>
                <a:gd name="T54" fmla="*/ 1 w 468"/>
                <a:gd name="T55" fmla="*/ 1 h 180"/>
                <a:gd name="T56" fmla="*/ 1 w 468"/>
                <a:gd name="T57" fmla="*/ 1 h 180"/>
                <a:gd name="T58" fmla="*/ 1 w 468"/>
                <a:gd name="T59" fmla="*/ 1 h 180"/>
                <a:gd name="T60" fmla="*/ 1 w 468"/>
                <a:gd name="T61" fmla="*/ 1 h 180"/>
                <a:gd name="T62" fmla="*/ 1 w 468"/>
                <a:gd name="T63" fmla="*/ 1 h 180"/>
                <a:gd name="T64" fmla="*/ 1 w 468"/>
                <a:gd name="T65" fmla="*/ 1 h 180"/>
                <a:gd name="T66" fmla="*/ 1 w 468"/>
                <a:gd name="T67" fmla="*/ 1 h 180"/>
                <a:gd name="T68" fmla="*/ 1 w 468"/>
                <a:gd name="T69" fmla="*/ 1 h 180"/>
                <a:gd name="T70" fmla="*/ 1 w 468"/>
                <a:gd name="T71" fmla="*/ 1 h 180"/>
                <a:gd name="T72" fmla="*/ 0 w 468"/>
                <a:gd name="T73" fmla="*/ 1 h 180"/>
                <a:gd name="T74" fmla="*/ 1 w 468"/>
                <a:gd name="T75" fmla="*/ 1 h 180"/>
                <a:gd name="T76" fmla="*/ 1 w 468"/>
                <a:gd name="T77" fmla="*/ 1 h 180"/>
                <a:gd name="T78" fmla="*/ 1 w 468"/>
                <a:gd name="T79" fmla="*/ 1 h 180"/>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468"/>
                <a:gd name="T121" fmla="*/ 0 h 180"/>
                <a:gd name="T122" fmla="*/ 468 w 468"/>
                <a:gd name="T123" fmla="*/ 180 h 180"/>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468" h="180">
                  <a:moveTo>
                    <a:pt x="31" y="29"/>
                  </a:moveTo>
                  <a:lnTo>
                    <a:pt x="82" y="18"/>
                  </a:lnTo>
                  <a:lnTo>
                    <a:pt x="137" y="11"/>
                  </a:lnTo>
                  <a:lnTo>
                    <a:pt x="191" y="3"/>
                  </a:lnTo>
                  <a:lnTo>
                    <a:pt x="248" y="2"/>
                  </a:lnTo>
                  <a:lnTo>
                    <a:pt x="302" y="0"/>
                  </a:lnTo>
                  <a:lnTo>
                    <a:pt x="359" y="2"/>
                  </a:lnTo>
                  <a:lnTo>
                    <a:pt x="413" y="5"/>
                  </a:lnTo>
                  <a:lnTo>
                    <a:pt x="468" y="12"/>
                  </a:lnTo>
                  <a:lnTo>
                    <a:pt x="468" y="18"/>
                  </a:lnTo>
                  <a:lnTo>
                    <a:pt x="459" y="18"/>
                  </a:lnTo>
                  <a:lnTo>
                    <a:pt x="453" y="20"/>
                  </a:lnTo>
                  <a:lnTo>
                    <a:pt x="431" y="29"/>
                  </a:lnTo>
                  <a:lnTo>
                    <a:pt x="411" y="40"/>
                  </a:lnTo>
                  <a:lnTo>
                    <a:pt x="390" y="49"/>
                  </a:lnTo>
                  <a:lnTo>
                    <a:pt x="370" y="60"/>
                  </a:lnTo>
                  <a:lnTo>
                    <a:pt x="348" y="69"/>
                  </a:lnTo>
                  <a:lnTo>
                    <a:pt x="326" y="78"/>
                  </a:lnTo>
                  <a:lnTo>
                    <a:pt x="306" y="89"/>
                  </a:lnTo>
                  <a:lnTo>
                    <a:pt x="288" y="103"/>
                  </a:lnTo>
                  <a:lnTo>
                    <a:pt x="260" y="112"/>
                  </a:lnTo>
                  <a:lnTo>
                    <a:pt x="235" y="123"/>
                  </a:lnTo>
                  <a:lnTo>
                    <a:pt x="210" y="132"/>
                  </a:lnTo>
                  <a:lnTo>
                    <a:pt x="184" y="142"/>
                  </a:lnTo>
                  <a:lnTo>
                    <a:pt x="157" y="151"/>
                  </a:lnTo>
                  <a:lnTo>
                    <a:pt x="131" y="160"/>
                  </a:lnTo>
                  <a:lnTo>
                    <a:pt x="106" y="169"/>
                  </a:lnTo>
                  <a:lnTo>
                    <a:pt x="80" y="180"/>
                  </a:lnTo>
                  <a:lnTo>
                    <a:pt x="71" y="163"/>
                  </a:lnTo>
                  <a:lnTo>
                    <a:pt x="64" y="149"/>
                  </a:lnTo>
                  <a:lnTo>
                    <a:pt x="53" y="134"/>
                  </a:lnTo>
                  <a:lnTo>
                    <a:pt x="44" y="120"/>
                  </a:lnTo>
                  <a:lnTo>
                    <a:pt x="33" y="105"/>
                  </a:lnTo>
                  <a:lnTo>
                    <a:pt x="22" y="92"/>
                  </a:lnTo>
                  <a:lnTo>
                    <a:pt x="11" y="78"/>
                  </a:lnTo>
                  <a:lnTo>
                    <a:pt x="2" y="65"/>
                  </a:lnTo>
                  <a:lnTo>
                    <a:pt x="0" y="49"/>
                  </a:lnTo>
                  <a:lnTo>
                    <a:pt x="8" y="40"/>
                  </a:lnTo>
                  <a:lnTo>
                    <a:pt x="19" y="32"/>
                  </a:lnTo>
                  <a:lnTo>
                    <a:pt x="31" y="29"/>
                  </a:lnTo>
                  <a:close/>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cs-CZ"/>
            </a:p>
          </p:txBody>
        </p:sp>
        <p:sp>
          <p:nvSpPr>
            <p:cNvPr id="48206" name="Freeform 77"/>
            <p:cNvSpPr>
              <a:spLocks/>
            </p:cNvSpPr>
            <p:nvPr/>
          </p:nvSpPr>
          <p:spPr bwMode="auto">
            <a:xfrm>
              <a:off x="4556" y="2332"/>
              <a:ext cx="49" cy="65"/>
            </a:xfrm>
            <a:custGeom>
              <a:avLst/>
              <a:gdLst>
                <a:gd name="T0" fmla="*/ 1 w 98"/>
                <a:gd name="T1" fmla="*/ 1 h 129"/>
                <a:gd name="T2" fmla="*/ 1 w 98"/>
                <a:gd name="T3" fmla="*/ 1 h 129"/>
                <a:gd name="T4" fmla="*/ 1 w 98"/>
                <a:gd name="T5" fmla="*/ 1 h 129"/>
                <a:gd name="T6" fmla="*/ 1 w 98"/>
                <a:gd name="T7" fmla="*/ 1 h 129"/>
                <a:gd name="T8" fmla="*/ 1 w 98"/>
                <a:gd name="T9" fmla="*/ 0 h 129"/>
                <a:gd name="T10" fmla="*/ 1 w 98"/>
                <a:gd name="T11" fmla="*/ 1 h 129"/>
                <a:gd name="T12" fmla="*/ 1 w 98"/>
                <a:gd name="T13" fmla="*/ 1 h 129"/>
                <a:gd name="T14" fmla="*/ 1 w 98"/>
                <a:gd name="T15" fmla="*/ 1 h 129"/>
                <a:gd name="T16" fmla="*/ 1 w 98"/>
                <a:gd name="T17" fmla="*/ 1 h 129"/>
                <a:gd name="T18" fmla="*/ 1 w 98"/>
                <a:gd name="T19" fmla="*/ 1 h 129"/>
                <a:gd name="T20" fmla="*/ 1 w 98"/>
                <a:gd name="T21" fmla="*/ 1 h 129"/>
                <a:gd name="T22" fmla="*/ 1 w 98"/>
                <a:gd name="T23" fmla="*/ 1 h 129"/>
                <a:gd name="T24" fmla="*/ 1 w 98"/>
                <a:gd name="T25" fmla="*/ 1 h 129"/>
                <a:gd name="T26" fmla="*/ 1 w 98"/>
                <a:gd name="T27" fmla="*/ 1 h 129"/>
                <a:gd name="T28" fmla="*/ 1 w 98"/>
                <a:gd name="T29" fmla="*/ 1 h 129"/>
                <a:gd name="T30" fmla="*/ 1 w 98"/>
                <a:gd name="T31" fmla="*/ 1 h 129"/>
                <a:gd name="T32" fmla="*/ 0 w 98"/>
                <a:gd name="T33" fmla="*/ 1 h 129"/>
                <a:gd name="T34" fmla="*/ 1 w 98"/>
                <a:gd name="T35" fmla="*/ 1 h 129"/>
                <a:gd name="T36" fmla="*/ 1 w 98"/>
                <a:gd name="T37" fmla="*/ 1 h 129"/>
                <a:gd name="T38" fmla="*/ 1 w 98"/>
                <a:gd name="T39" fmla="*/ 1 h 129"/>
                <a:gd name="T40" fmla="*/ 1 w 98"/>
                <a:gd name="T41" fmla="*/ 1 h 129"/>
                <a:gd name="T42" fmla="*/ 1 w 98"/>
                <a:gd name="T43" fmla="*/ 1 h 129"/>
                <a:gd name="T44" fmla="*/ 1 w 98"/>
                <a:gd name="T45" fmla="*/ 1 h 129"/>
                <a:gd name="T46" fmla="*/ 1 w 98"/>
                <a:gd name="T47" fmla="*/ 1 h 129"/>
                <a:gd name="T48" fmla="*/ 1 w 98"/>
                <a:gd name="T49" fmla="*/ 1 h 129"/>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98"/>
                <a:gd name="T76" fmla="*/ 0 h 129"/>
                <a:gd name="T77" fmla="*/ 98 w 98"/>
                <a:gd name="T78" fmla="*/ 129 h 129"/>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98" h="129">
                  <a:moveTo>
                    <a:pt x="60" y="56"/>
                  </a:moveTo>
                  <a:lnTo>
                    <a:pt x="66" y="40"/>
                  </a:lnTo>
                  <a:lnTo>
                    <a:pt x="76" y="25"/>
                  </a:lnTo>
                  <a:lnTo>
                    <a:pt x="87" y="11"/>
                  </a:lnTo>
                  <a:lnTo>
                    <a:pt x="98" y="0"/>
                  </a:lnTo>
                  <a:lnTo>
                    <a:pt x="96" y="13"/>
                  </a:lnTo>
                  <a:lnTo>
                    <a:pt x="96" y="27"/>
                  </a:lnTo>
                  <a:lnTo>
                    <a:pt x="95" y="42"/>
                  </a:lnTo>
                  <a:lnTo>
                    <a:pt x="93" y="56"/>
                  </a:lnTo>
                  <a:lnTo>
                    <a:pt x="87" y="69"/>
                  </a:lnTo>
                  <a:lnTo>
                    <a:pt x="82" y="82"/>
                  </a:lnTo>
                  <a:lnTo>
                    <a:pt x="75" y="93"/>
                  </a:lnTo>
                  <a:lnTo>
                    <a:pt x="67" y="105"/>
                  </a:lnTo>
                  <a:lnTo>
                    <a:pt x="51" y="115"/>
                  </a:lnTo>
                  <a:lnTo>
                    <a:pt x="35" y="124"/>
                  </a:lnTo>
                  <a:lnTo>
                    <a:pt x="16" y="127"/>
                  </a:lnTo>
                  <a:lnTo>
                    <a:pt x="0" y="129"/>
                  </a:lnTo>
                  <a:lnTo>
                    <a:pt x="9" y="120"/>
                  </a:lnTo>
                  <a:lnTo>
                    <a:pt x="18" y="111"/>
                  </a:lnTo>
                  <a:lnTo>
                    <a:pt x="24" y="102"/>
                  </a:lnTo>
                  <a:lnTo>
                    <a:pt x="31" y="93"/>
                  </a:lnTo>
                  <a:lnTo>
                    <a:pt x="36" y="82"/>
                  </a:lnTo>
                  <a:lnTo>
                    <a:pt x="42" y="71"/>
                  </a:lnTo>
                  <a:lnTo>
                    <a:pt x="49" y="62"/>
                  </a:lnTo>
                  <a:lnTo>
                    <a:pt x="60" y="56"/>
                  </a:lnTo>
                  <a:close/>
                </a:path>
              </a:pathLst>
            </a:custGeom>
            <a:solidFill>
              <a:srgbClr val="BFD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cs-CZ"/>
            </a:p>
          </p:txBody>
        </p:sp>
        <p:sp>
          <p:nvSpPr>
            <p:cNvPr id="48207" name="Freeform 78"/>
            <p:cNvSpPr>
              <a:spLocks/>
            </p:cNvSpPr>
            <p:nvPr/>
          </p:nvSpPr>
          <p:spPr bwMode="auto">
            <a:xfrm>
              <a:off x="4571" y="2372"/>
              <a:ext cx="113" cy="38"/>
            </a:xfrm>
            <a:custGeom>
              <a:avLst/>
              <a:gdLst>
                <a:gd name="T0" fmla="*/ 0 w 227"/>
                <a:gd name="T1" fmla="*/ 1 h 76"/>
                <a:gd name="T2" fmla="*/ 0 w 227"/>
                <a:gd name="T3" fmla="*/ 1 h 76"/>
                <a:gd name="T4" fmla="*/ 0 w 227"/>
                <a:gd name="T5" fmla="*/ 1 h 76"/>
                <a:gd name="T6" fmla="*/ 0 w 227"/>
                <a:gd name="T7" fmla="*/ 1 h 76"/>
                <a:gd name="T8" fmla="*/ 0 w 227"/>
                <a:gd name="T9" fmla="*/ 1 h 76"/>
                <a:gd name="T10" fmla="*/ 0 w 227"/>
                <a:gd name="T11" fmla="*/ 1 h 76"/>
                <a:gd name="T12" fmla="*/ 0 w 227"/>
                <a:gd name="T13" fmla="*/ 1 h 76"/>
                <a:gd name="T14" fmla="*/ 0 w 227"/>
                <a:gd name="T15" fmla="*/ 1 h 76"/>
                <a:gd name="T16" fmla="*/ 0 w 227"/>
                <a:gd name="T17" fmla="*/ 1 h 76"/>
                <a:gd name="T18" fmla="*/ 0 w 227"/>
                <a:gd name="T19" fmla="*/ 1 h 76"/>
                <a:gd name="T20" fmla="*/ 0 w 227"/>
                <a:gd name="T21" fmla="*/ 1 h 76"/>
                <a:gd name="T22" fmla="*/ 0 w 227"/>
                <a:gd name="T23" fmla="*/ 1 h 76"/>
                <a:gd name="T24" fmla="*/ 0 w 227"/>
                <a:gd name="T25" fmla="*/ 1 h 76"/>
                <a:gd name="T26" fmla="*/ 0 w 227"/>
                <a:gd name="T27" fmla="*/ 1 h 76"/>
                <a:gd name="T28" fmla="*/ 0 w 227"/>
                <a:gd name="T29" fmla="*/ 1 h 76"/>
                <a:gd name="T30" fmla="*/ 0 w 227"/>
                <a:gd name="T31" fmla="*/ 1 h 76"/>
                <a:gd name="T32" fmla="*/ 0 w 227"/>
                <a:gd name="T33" fmla="*/ 1 h 76"/>
                <a:gd name="T34" fmla="*/ 0 w 227"/>
                <a:gd name="T35" fmla="*/ 1 h 76"/>
                <a:gd name="T36" fmla="*/ 0 w 227"/>
                <a:gd name="T37" fmla="*/ 1 h 76"/>
                <a:gd name="T38" fmla="*/ 0 w 227"/>
                <a:gd name="T39" fmla="*/ 0 h 76"/>
                <a:gd name="T40" fmla="*/ 0 w 227"/>
                <a:gd name="T41" fmla="*/ 0 h 76"/>
                <a:gd name="T42" fmla="*/ 0 w 227"/>
                <a:gd name="T43" fmla="*/ 1 h 76"/>
                <a:gd name="T44" fmla="*/ 0 w 227"/>
                <a:gd name="T45" fmla="*/ 1 h 76"/>
                <a:gd name="T46" fmla="*/ 0 w 227"/>
                <a:gd name="T47" fmla="*/ 1 h 76"/>
                <a:gd name="T48" fmla="*/ 0 w 227"/>
                <a:gd name="T49" fmla="*/ 1 h 76"/>
                <a:gd name="T50" fmla="*/ 0 w 227"/>
                <a:gd name="T51" fmla="*/ 1 h 76"/>
                <a:gd name="T52" fmla="*/ 0 w 227"/>
                <a:gd name="T53" fmla="*/ 1 h 76"/>
                <a:gd name="T54" fmla="*/ 0 w 227"/>
                <a:gd name="T55" fmla="*/ 1 h 76"/>
                <a:gd name="T56" fmla="*/ 0 w 227"/>
                <a:gd name="T57" fmla="*/ 1 h 76"/>
                <a:gd name="T58" fmla="*/ 0 w 227"/>
                <a:gd name="T59" fmla="*/ 1 h 76"/>
                <a:gd name="T60" fmla="*/ 0 w 227"/>
                <a:gd name="T61" fmla="*/ 1 h 76"/>
                <a:gd name="T62" fmla="*/ 0 w 227"/>
                <a:gd name="T63" fmla="*/ 1 h 76"/>
                <a:gd name="T64" fmla="*/ 0 w 227"/>
                <a:gd name="T65" fmla="*/ 1 h 76"/>
                <a:gd name="T66" fmla="*/ 0 w 227"/>
                <a:gd name="T67" fmla="*/ 1 h 76"/>
                <a:gd name="T68" fmla="*/ 0 w 227"/>
                <a:gd name="T69" fmla="*/ 1 h 76"/>
                <a:gd name="T70" fmla="*/ 0 w 227"/>
                <a:gd name="T71" fmla="*/ 1 h 76"/>
                <a:gd name="T72" fmla="*/ 0 w 227"/>
                <a:gd name="T73" fmla="*/ 1 h 76"/>
                <a:gd name="T74" fmla="*/ 0 w 227"/>
                <a:gd name="T75" fmla="*/ 1 h 76"/>
                <a:gd name="T76" fmla="*/ 0 w 227"/>
                <a:gd name="T77" fmla="*/ 1 h 76"/>
                <a:gd name="T78" fmla="*/ 0 w 227"/>
                <a:gd name="T79" fmla="*/ 1 h 76"/>
                <a:gd name="T80" fmla="*/ 0 w 227"/>
                <a:gd name="T81" fmla="*/ 1 h 76"/>
                <a:gd name="T82" fmla="*/ 0 w 227"/>
                <a:gd name="T83" fmla="*/ 1 h 76"/>
                <a:gd name="T84" fmla="*/ 0 w 227"/>
                <a:gd name="T85" fmla="*/ 1 h 7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227"/>
                <a:gd name="T130" fmla="*/ 0 h 76"/>
                <a:gd name="T131" fmla="*/ 227 w 227"/>
                <a:gd name="T132" fmla="*/ 76 h 7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227" h="76">
                  <a:moveTo>
                    <a:pt x="44" y="75"/>
                  </a:moveTo>
                  <a:lnTo>
                    <a:pt x="53" y="69"/>
                  </a:lnTo>
                  <a:lnTo>
                    <a:pt x="62" y="69"/>
                  </a:lnTo>
                  <a:lnTo>
                    <a:pt x="73" y="69"/>
                  </a:lnTo>
                  <a:lnTo>
                    <a:pt x="84" y="69"/>
                  </a:lnTo>
                  <a:lnTo>
                    <a:pt x="93" y="67"/>
                  </a:lnTo>
                  <a:lnTo>
                    <a:pt x="104" y="65"/>
                  </a:lnTo>
                  <a:lnTo>
                    <a:pt x="115" y="64"/>
                  </a:lnTo>
                  <a:lnTo>
                    <a:pt x="126" y="64"/>
                  </a:lnTo>
                  <a:lnTo>
                    <a:pt x="135" y="67"/>
                  </a:lnTo>
                  <a:lnTo>
                    <a:pt x="146" y="69"/>
                  </a:lnTo>
                  <a:lnTo>
                    <a:pt x="135" y="58"/>
                  </a:lnTo>
                  <a:lnTo>
                    <a:pt x="144" y="51"/>
                  </a:lnTo>
                  <a:lnTo>
                    <a:pt x="153" y="45"/>
                  </a:lnTo>
                  <a:lnTo>
                    <a:pt x="160" y="36"/>
                  </a:lnTo>
                  <a:lnTo>
                    <a:pt x="167" y="29"/>
                  </a:lnTo>
                  <a:lnTo>
                    <a:pt x="175" y="18"/>
                  </a:lnTo>
                  <a:lnTo>
                    <a:pt x="182" y="11"/>
                  </a:lnTo>
                  <a:lnTo>
                    <a:pt x="191" y="4"/>
                  </a:lnTo>
                  <a:lnTo>
                    <a:pt x="202" y="0"/>
                  </a:lnTo>
                  <a:lnTo>
                    <a:pt x="209" y="0"/>
                  </a:lnTo>
                  <a:lnTo>
                    <a:pt x="215" y="7"/>
                  </a:lnTo>
                  <a:lnTo>
                    <a:pt x="218" y="11"/>
                  </a:lnTo>
                  <a:lnTo>
                    <a:pt x="227" y="11"/>
                  </a:lnTo>
                  <a:lnTo>
                    <a:pt x="218" y="16"/>
                  </a:lnTo>
                  <a:lnTo>
                    <a:pt x="222" y="18"/>
                  </a:lnTo>
                  <a:lnTo>
                    <a:pt x="226" y="18"/>
                  </a:lnTo>
                  <a:lnTo>
                    <a:pt x="211" y="16"/>
                  </a:lnTo>
                  <a:lnTo>
                    <a:pt x="202" y="25"/>
                  </a:lnTo>
                  <a:lnTo>
                    <a:pt x="195" y="35"/>
                  </a:lnTo>
                  <a:lnTo>
                    <a:pt x="187" y="44"/>
                  </a:lnTo>
                  <a:lnTo>
                    <a:pt x="167" y="60"/>
                  </a:lnTo>
                  <a:lnTo>
                    <a:pt x="146" y="71"/>
                  </a:lnTo>
                  <a:lnTo>
                    <a:pt x="122" y="75"/>
                  </a:lnTo>
                  <a:lnTo>
                    <a:pt x="100" y="76"/>
                  </a:lnTo>
                  <a:lnTo>
                    <a:pt x="75" y="73"/>
                  </a:lnTo>
                  <a:lnTo>
                    <a:pt x="49" y="71"/>
                  </a:lnTo>
                  <a:lnTo>
                    <a:pt x="24" y="71"/>
                  </a:lnTo>
                  <a:lnTo>
                    <a:pt x="0" y="75"/>
                  </a:lnTo>
                  <a:lnTo>
                    <a:pt x="11" y="73"/>
                  </a:lnTo>
                  <a:lnTo>
                    <a:pt x="22" y="75"/>
                  </a:lnTo>
                  <a:lnTo>
                    <a:pt x="33" y="75"/>
                  </a:lnTo>
                  <a:lnTo>
                    <a:pt x="44" y="75"/>
                  </a:lnTo>
                  <a:close/>
                </a:path>
              </a:pathLst>
            </a:custGeom>
            <a:solidFill>
              <a:srgbClr val="FF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cs-CZ"/>
            </a:p>
          </p:txBody>
        </p:sp>
        <p:sp>
          <p:nvSpPr>
            <p:cNvPr id="48208" name="Freeform 79"/>
            <p:cNvSpPr>
              <a:spLocks/>
            </p:cNvSpPr>
            <p:nvPr/>
          </p:nvSpPr>
          <p:spPr bwMode="auto">
            <a:xfrm>
              <a:off x="4587" y="2330"/>
              <a:ext cx="37" cy="70"/>
            </a:xfrm>
            <a:custGeom>
              <a:avLst/>
              <a:gdLst>
                <a:gd name="T0" fmla="*/ 1 w 74"/>
                <a:gd name="T1" fmla="*/ 1 h 140"/>
                <a:gd name="T2" fmla="*/ 1 w 74"/>
                <a:gd name="T3" fmla="*/ 1 h 140"/>
                <a:gd name="T4" fmla="*/ 1 w 74"/>
                <a:gd name="T5" fmla="*/ 0 h 140"/>
                <a:gd name="T6" fmla="*/ 1 w 74"/>
                <a:gd name="T7" fmla="*/ 1 h 140"/>
                <a:gd name="T8" fmla="*/ 1 w 74"/>
                <a:gd name="T9" fmla="*/ 1 h 140"/>
                <a:gd name="T10" fmla="*/ 1 w 74"/>
                <a:gd name="T11" fmla="*/ 1 h 140"/>
                <a:gd name="T12" fmla="*/ 1 w 74"/>
                <a:gd name="T13" fmla="*/ 1 h 140"/>
                <a:gd name="T14" fmla="*/ 1 w 74"/>
                <a:gd name="T15" fmla="*/ 1 h 140"/>
                <a:gd name="T16" fmla="*/ 1 w 74"/>
                <a:gd name="T17" fmla="*/ 1 h 140"/>
                <a:gd name="T18" fmla="*/ 1 w 74"/>
                <a:gd name="T19" fmla="*/ 1 h 140"/>
                <a:gd name="T20" fmla="*/ 1 w 74"/>
                <a:gd name="T21" fmla="*/ 1 h 140"/>
                <a:gd name="T22" fmla="*/ 1 w 74"/>
                <a:gd name="T23" fmla="*/ 1 h 140"/>
                <a:gd name="T24" fmla="*/ 1 w 74"/>
                <a:gd name="T25" fmla="*/ 1 h 140"/>
                <a:gd name="T26" fmla="*/ 1 w 74"/>
                <a:gd name="T27" fmla="*/ 1 h 140"/>
                <a:gd name="T28" fmla="*/ 1 w 74"/>
                <a:gd name="T29" fmla="*/ 1 h 140"/>
                <a:gd name="T30" fmla="*/ 0 w 74"/>
                <a:gd name="T31" fmla="*/ 1 h 140"/>
                <a:gd name="T32" fmla="*/ 1 w 74"/>
                <a:gd name="T33" fmla="*/ 1 h 140"/>
                <a:gd name="T34" fmla="*/ 1 w 74"/>
                <a:gd name="T35" fmla="*/ 1 h 140"/>
                <a:gd name="T36" fmla="*/ 1 w 74"/>
                <a:gd name="T37" fmla="*/ 1 h 140"/>
                <a:gd name="T38" fmla="*/ 1 w 74"/>
                <a:gd name="T39" fmla="*/ 1 h 140"/>
                <a:gd name="T40" fmla="*/ 1 w 74"/>
                <a:gd name="T41" fmla="*/ 1 h 140"/>
                <a:gd name="T42" fmla="*/ 1 w 74"/>
                <a:gd name="T43" fmla="*/ 1 h 140"/>
                <a:gd name="T44" fmla="*/ 1 w 74"/>
                <a:gd name="T45" fmla="*/ 1 h 140"/>
                <a:gd name="T46" fmla="*/ 1 w 74"/>
                <a:gd name="T47" fmla="*/ 1 h 140"/>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74"/>
                <a:gd name="T73" fmla="*/ 0 h 140"/>
                <a:gd name="T74" fmla="*/ 74 w 74"/>
                <a:gd name="T75" fmla="*/ 140 h 140"/>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74" h="140">
                  <a:moveTo>
                    <a:pt x="62" y="28"/>
                  </a:moveTo>
                  <a:lnTo>
                    <a:pt x="56" y="2"/>
                  </a:lnTo>
                  <a:lnTo>
                    <a:pt x="64" y="0"/>
                  </a:lnTo>
                  <a:lnTo>
                    <a:pt x="73" y="4"/>
                  </a:lnTo>
                  <a:lnTo>
                    <a:pt x="73" y="18"/>
                  </a:lnTo>
                  <a:lnTo>
                    <a:pt x="74" y="35"/>
                  </a:lnTo>
                  <a:lnTo>
                    <a:pt x="71" y="51"/>
                  </a:lnTo>
                  <a:lnTo>
                    <a:pt x="69" y="68"/>
                  </a:lnTo>
                  <a:lnTo>
                    <a:pt x="64" y="82"/>
                  </a:lnTo>
                  <a:lnTo>
                    <a:pt x="58" y="99"/>
                  </a:lnTo>
                  <a:lnTo>
                    <a:pt x="53" y="113"/>
                  </a:lnTo>
                  <a:lnTo>
                    <a:pt x="47" y="128"/>
                  </a:lnTo>
                  <a:lnTo>
                    <a:pt x="34" y="133"/>
                  </a:lnTo>
                  <a:lnTo>
                    <a:pt x="24" y="139"/>
                  </a:lnTo>
                  <a:lnTo>
                    <a:pt x="11" y="140"/>
                  </a:lnTo>
                  <a:lnTo>
                    <a:pt x="0" y="140"/>
                  </a:lnTo>
                  <a:lnTo>
                    <a:pt x="13" y="129"/>
                  </a:lnTo>
                  <a:lnTo>
                    <a:pt x="25" y="119"/>
                  </a:lnTo>
                  <a:lnTo>
                    <a:pt x="34" y="104"/>
                  </a:lnTo>
                  <a:lnTo>
                    <a:pt x="44" y="91"/>
                  </a:lnTo>
                  <a:lnTo>
                    <a:pt x="47" y="75"/>
                  </a:lnTo>
                  <a:lnTo>
                    <a:pt x="53" y="58"/>
                  </a:lnTo>
                  <a:lnTo>
                    <a:pt x="56" y="42"/>
                  </a:lnTo>
                  <a:lnTo>
                    <a:pt x="62" y="28"/>
                  </a:lnTo>
                  <a:close/>
                </a:path>
              </a:pathLst>
            </a:custGeom>
            <a:solidFill>
              <a:srgbClr val="FFB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cs-CZ"/>
            </a:p>
          </p:txBody>
        </p:sp>
        <p:sp>
          <p:nvSpPr>
            <p:cNvPr id="48209" name="Freeform 80"/>
            <p:cNvSpPr>
              <a:spLocks/>
            </p:cNvSpPr>
            <p:nvPr/>
          </p:nvSpPr>
          <p:spPr bwMode="auto">
            <a:xfrm>
              <a:off x="4621" y="2048"/>
              <a:ext cx="360" cy="371"/>
            </a:xfrm>
            <a:custGeom>
              <a:avLst/>
              <a:gdLst>
                <a:gd name="T0" fmla="*/ 0 w 718"/>
                <a:gd name="T1" fmla="*/ 1 h 742"/>
                <a:gd name="T2" fmla="*/ 1 w 718"/>
                <a:gd name="T3" fmla="*/ 1 h 742"/>
                <a:gd name="T4" fmla="*/ 1 w 718"/>
                <a:gd name="T5" fmla="*/ 1 h 742"/>
                <a:gd name="T6" fmla="*/ 1 w 718"/>
                <a:gd name="T7" fmla="*/ 1 h 742"/>
                <a:gd name="T8" fmla="*/ 1 w 718"/>
                <a:gd name="T9" fmla="*/ 1 h 742"/>
                <a:gd name="T10" fmla="*/ 1 w 718"/>
                <a:gd name="T11" fmla="*/ 1 h 742"/>
                <a:gd name="T12" fmla="*/ 1 w 718"/>
                <a:gd name="T13" fmla="*/ 1 h 742"/>
                <a:gd name="T14" fmla="*/ 1 w 718"/>
                <a:gd name="T15" fmla="*/ 1 h 742"/>
                <a:gd name="T16" fmla="*/ 1 w 718"/>
                <a:gd name="T17" fmla="*/ 1 h 742"/>
                <a:gd name="T18" fmla="*/ 1 w 718"/>
                <a:gd name="T19" fmla="*/ 1 h 742"/>
                <a:gd name="T20" fmla="*/ 1 w 718"/>
                <a:gd name="T21" fmla="*/ 1 h 742"/>
                <a:gd name="T22" fmla="*/ 1 w 718"/>
                <a:gd name="T23" fmla="*/ 1 h 742"/>
                <a:gd name="T24" fmla="*/ 1 w 718"/>
                <a:gd name="T25" fmla="*/ 1 h 742"/>
                <a:gd name="T26" fmla="*/ 1 w 718"/>
                <a:gd name="T27" fmla="*/ 1 h 742"/>
                <a:gd name="T28" fmla="*/ 1 w 718"/>
                <a:gd name="T29" fmla="*/ 1 h 742"/>
                <a:gd name="T30" fmla="*/ 1 w 718"/>
                <a:gd name="T31" fmla="*/ 1 h 742"/>
                <a:gd name="T32" fmla="*/ 1 w 718"/>
                <a:gd name="T33" fmla="*/ 1 h 742"/>
                <a:gd name="T34" fmla="*/ 1 w 718"/>
                <a:gd name="T35" fmla="*/ 0 h 742"/>
                <a:gd name="T36" fmla="*/ 1 w 718"/>
                <a:gd name="T37" fmla="*/ 1 h 742"/>
                <a:gd name="T38" fmla="*/ 1 w 718"/>
                <a:gd name="T39" fmla="*/ 1 h 742"/>
                <a:gd name="T40" fmla="*/ 1 w 718"/>
                <a:gd name="T41" fmla="*/ 1 h 742"/>
                <a:gd name="T42" fmla="*/ 1 w 718"/>
                <a:gd name="T43" fmla="*/ 1 h 742"/>
                <a:gd name="T44" fmla="*/ 1 w 718"/>
                <a:gd name="T45" fmla="*/ 1 h 742"/>
                <a:gd name="T46" fmla="*/ 1 w 718"/>
                <a:gd name="T47" fmla="*/ 1 h 742"/>
                <a:gd name="T48" fmla="*/ 1 w 718"/>
                <a:gd name="T49" fmla="*/ 1 h 742"/>
                <a:gd name="T50" fmla="*/ 1 w 718"/>
                <a:gd name="T51" fmla="*/ 1 h 742"/>
                <a:gd name="T52" fmla="*/ 1 w 718"/>
                <a:gd name="T53" fmla="*/ 1 h 742"/>
                <a:gd name="T54" fmla="*/ 1 w 718"/>
                <a:gd name="T55" fmla="*/ 1 h 742"/>
                <a:gd name="T56" fmla="*/ 1 w 718"/>
                <a:gd name="T57" fmla="*/ 1 h 742"/>
                <a:gd name="T58" fmla="*/ 1 w 718"/>
                <a:gd name="T59" fmla="*/ 1 h 742"/>
                <a:gd name="T60" fmla="*/ 1 w 718"/>
                <a:gd name="T61" fmla="*/ 1 h 742"/>
                <a:gd name="T62" fmla="*/ 1 w 718"/>
                <a:gd name="T63" fmla="*/ 1 h 742"/>
                <a:gd name="T64" fmla="*/ 1 w 718"/>
                <a:gd name="T65" fmla="*/ 1 h 742"/>
                <a:gd name="T66" fmla="*/ 1 w 718"/>
                <a:gd name="T67" fmla="*/ 1 h 742"/>
                <a:gd name="T68" fmla="*/ 1 w 718"/>
                <a:gd name="T69" fmla="*/ 1 h 742"/>
                <a:gd name="T70" fmla="*/ 1 w 718"/>
                <a:gd name="T71" fmla="*/ 1 h 742"/>
                <a:gd name="T72" fmla="*/ 1 w 718"/>
                <a:gd name="T73" fmla="*/ 1 h 742"/>
                <a:gd name="T74" fmla="*/ 1 w 718"/>
                <a:gd name="T75" fmla="*/ 1 h 742"/>
                <a:gd name="T76" fmla="*/ 1 w 718"/>
                <a:gd name="T77" fmla="*/ 1 h 742"/>
                <a:gd name="T78" fmla="*/ 1 w 718"/>
                <a:gd name="T79" fmla="*/ 1 h 742"/>
                <a:gd name="T80" fmla="*/ 1 w 718"/>
                <a:gd name="T81" fmla="*/ 1 h 742"/>
                <a:gd name="T82" fmla="*/ 1 w 718"/>
                <a:gd name="T83" fmla="*/ 1 h 742"/>
                <a:gd name="T84" fmla="*/ 1 w 718"/>
                <a:gd name="T85" fmla="*/ 1 h 742"/>
                <a:gd name="T86" fmla="*/ 1 w 718"/>
                <a:gd name="T87" fmla="*/ 1 h 742"/>
                <a:gd name="T88" fmla="*/ 1 w 718"/>
                <a:gd name="T89" fmla="*/ 1 h 742"/>
                <a:gd name="T90" fmla="*/ 1 w 718"/>
                <a:gd name="T91" fmla="*/ 1 h 742"/>
                <a:gd name="T92" fmla="*/ 1 w 718"/>
                <a:gd name="T93" fmla="*/ 1 h 742"/>
                <a:gd name="T94" fmla="*/ 1 w 718"/>
                <a:gd name="T95" fmla="*/ 1 h 742"/>
                <a:gd name="T96" fmla="*/ 1 w 718"/>
                <a:gd name="T97" fmla="*/ 1 h 742"/>
                <a:gd name="T98" fmla="*/ 1 w 718"/>
                <a:gd name="T99" fmla="*/ 1 h 742"/>
                <a:gd name="T100" fmla="*/ 1 w 718"/>
                <a:gd name="T101" fmla="*/ 1 h 742"/>
                <a:gd name="T102" fmla="*/ 1 w 718"/>
                <a:gd name="T103" fmla="*/ 1 h 742"/>
                <a:gd name="T104" fmla="*/ 1 w 718"/>
                <a:gd name="T105" fmla="*/ 1 h 742"/>
                <a:gd name="T106" fmla="*/ 1 w 718"/>
                <a:gd name="T107" fmla="*/ 1 h 742"/>
                <a:gd name="T108" fmla="*/ 1 w 718"/>
                <a:gd name="T109" fmla="*/ 1 h 742"/>
                <a:gd name="T110" fmla="*/ 1 w 718"/>
                <a:gd name="T111" fmla="*/ 1 h 742"/>
                <a:gd name="T112" fmla="*/ 0 w 718"/>
                <a:gd name="T113" fmla="*/ 1 h 742"/>
                <a:gd name="T114" fmla="*/ 1 w 718"/>
                <a:gd name="T115" fmla="*/ 1 h 742"/>
                <a:gd name="T116" fmla="*/ 1 w 718"/>
                <a:gd name="T117" fmla="*/ 1 h 742"/>
                <a:gd name="T118" fmla="*/ 1 w 718"/>
                <a:gd name="T119" fmla="*/ 1 h 742"/>
                <a:gd name="T120" fmla="*/ 1 w 718"/>
                <a:gd name="T121" fmla="*/ 1 h 74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18"/>
                <a:gd name="T184" fmla="*/ 0 h 742"/>
                <a:gd name="T185" fmla="*/ 718 w 718"/>
                <a:gd name="T186" fmla="*/ 742 h 742"/>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18" h="742">
                  <a:moveTo>
                    <a:pt x="15" y="534"/>
                  </a:moveTo>
                  <a:lnTo>
                    <a:pt x="0" y="516"/>
                  </a:lnTo>
                  <a:lnTo>
                    <a:pt x="11" y="500"/>
                  </a:lnTo>
                  <a:lnTo>
                    <a:pt x="24" y="483"/>
                  </a:lnTo>
                  <a:lnTo>
                    <a:pt x="36" y="465"/>
                  </a:lnTo>
                  <a:lnTo>
                    <a:pt x="49" y="449"/>
                  </a:lnTo>
                  <a:lnTo>
                    <a:pt x="60" y="431"/>
                  </a:lnTo>
                  <a:lnTo>
                    <a:pt x="75" y="412"/>
                  </a:lnTo>
                  <a:lnTo>
                    <a:pt x="87" y="396"/>
                  </a:lnTo>
                  <a:lnTo>
                    <a:pt x="104" y="381"/>
                  </a:lnTo>
                  <a:lnTo>
                    <a:pt x="104" y="378"/>
                  </a:lnTo>
                  <a:lnTo>
                    <a:pt x="115" y="360"/>
                  </a:lnTo>
                  <a:lnTo>
                    <a:pt x="129" y="343"/>
                  </a:lnTo>
                  <a:lnTo>
                    <a:pt x="144" y="327"/>
                  </a:lnTo>
                  <a:lnTo>
                    <a:pt x="160" y="311"/>
                  </a:lnTo>
                  <a:lnTo>
                    <a:pt x="173" y="292"/>
                  </a:lnTo>
                  <a:lnTo>
                    <a:pt x="185" y="276"/>
                  </a:lnTo>
                  <a:lnTo>
                    <a:pt x="196" y="258"/>
                  </a:lnTo>
                  <a:lnTo>
                    <a:pt x="207" y="240"/>
                  </a:lnTo>
                  <a:lnTo>
                    <a:pt x="220" y="223"/>
                  </a:lnTo>
                  <a:lnTo>
                    <a:pt x="233" y="207"/>
                  </a:lnTo>
                  <a:lnTo>
                    <a:pt x="244" y="189"/>
                  </a:lnTo>
                  <a:lnTo>
                    <a:pt x="256" y="172"/>
                  </a:lnTo>
                  <a:lnTo>
                    <a:pt x="267" y="152"/>
                  </a:lnTo>
                  <a:lnTo>
                    <a:pt x="280" y="134"/>
                  </a:lnTo>
                  <a:lnTo>
                    <a:pt x="291" y="116"/>
                  </a:lnTo>
                  <a:lnTo>
                    <a:pt x="304" y="100"/>
                  </a:lnTo>
                  <a:lnTo>
                    <a:pt x="313" y="87"/>
                  </a:lnTo>
                  <a:lnTo>
                    <a:pt x="324" y="74"/>
                  </a:lnTo>
                  <a:lnTo>
                    <a:pt x="335" y="61"/>
                  </a:lnTo>
                  <a:lnTo>
                    <a:pt x="345" y="49"/>
                  </a:lnTo>
                  <a:lnTo>
                    <a:pt x="355" y="34"/>
                  </a:lnTo>
                  <a:lnTo>
                    <a:pt x="365" y="23"/>
                  </a:lnTo>
                  <a:lnTo>
                    <a:pt x="376" y="10"/>
                  </a:lnTo>
                  <a:lnTo>
                    <a:pt x="387" y="0"/>
                  </a:lnTo>
                  <a:lnTo>
                    <a:pt x="396" y="0"/>
                  </a:lnTo>
                  <a:lnTo>
                    <a:pt x="404" y="7"/>
                  </a:lnTo>
                  <a:lnTo>
                    <a:pt x="415" y="10"/>
                  </a:lnTo>
                  <a:lnTo>
                    <a:pt x="427" y="16"/>
                  </a:lnTo>
                  <a:lnTo>
                    <a:pt x="438" y="21"/>
                  </a:lnTo>
                  <a:lnTo>
                    <a:pt x="449" y="30"/>
                  </a:lnTo>
                  <a:lnTo>
                    <a:pt x="460" y="38"/>
                  </a:lnTo>
                  <a:lnTo>
                    <a:pt x="471" y="49"/>
                  </a:lnTo>
                  <a:lnTo>
                    <a:pt x="480" y="56"/>
                  </a:lnTo>
                  <a:lnTo>
                    <a:pt x="491" y="65"/>
                  </a:lnTo>
                  <a:lnTo>
                    <a:pt x="500" y="76"/>
                  </a:lnTo>
                  <a:lnTo>
                    <a:pt x="511" y="87"/>
                  </a:lnTo>
                  <a:lnTo>
                    <a:pt x="522" y="96"/>
                  </a:lnTo>
                  <a:lnTo>
                    <a:pt x="535" y="107"/>
                  </a:lnTo>
                  <a:lnTo>
                    <a:pt x="547" y="116"/>
                  </a:lnTo>
                  <a:lnTo>
                    <a:pt x="562" y="127"/>
                  </a:lnTo>
                  <a:lnTo>
                    <a:pt x="575" y="136"/>
                  </a:lnTo>
                  <a:lnTo>
                    <a:pt x="587" y="147"/>
                  </a:lnTo>
                  <a:lnTo>
                    <a:pt x="600" y="158"/>
                  </a:lnTo>
                  <a:lnTo>
                    <a:pt x="613" y="170"/>
                  </a:lnTo>
                  <a:lnTo>
                    <a:pt x="622" y="180"/>
                  </a:lnTo>
                  <a:lnTo>
                    <a:pt x="633" y="189"/>
                  </a:lnTo>
                  <a:lnTo>
                    <a:pt x="645" y="198"/>
                  </a:lnTo>
                  <a:lnTo>
                    <a:pt x="660" y="209"/>
                  </a:lnTo>
                  <a:lnTo>
                    <a:pt x="671" y="216"/>
                  </a:lnTo>
                  <a:lnTo>
                    <a:pt x="684" y="227"/>
                  </a:lnTo>
                  <a:lnTo>
                    <a:pt x="695" y="236"/>
                  </a:lnTo>
                  <a:lnTo>
                    <a:pt x="707" y="247"/>
                  </a:lnTo>
                  <a:lnTo>
                    <a:pt x="709" y="252"/>
                  </a:lnTo>
                  <a:lnTo>
                    <a:pt x="715" y="258"/>
                  </a:lnTo>
                  <a:lnTo>
                    <a:pt x="718" y="261"/>
                  </a:lnTo>
                  <a:lnTo>
                    <a:pt x="718" y="270"/>
                  </a:lnTo>
                  <a:lnTo>
                    <a:pt x="715" y="270"/>
                  </a:lnTo>
                  <a:lnTo>
                    <a:pt x="711" y="272"/>
                  </a:lnTo>
                  <a:lnTo>
                    <a:pt x="669" y="320"/>
                  </a:lnTo>
                  <a:lnTo>
                    <a:pt x="629" y="369"/>
                  </a:lnTo>
                  <a:lnTo>
                    <a:pt x="585" y="416"/>
                  </a:lnTo>
                  <a:lnTo>
                    <a:pt x="542" y="463"/>
                  </a:lnTo>
                  <a:lnTo>
                    <a:pt x="496" y="509"/>
                  </a:lnTo>
                  <a:lnTo>
                    <a:pt x="451" y="556"/>
                  </a:lnTo>
                  <a:lnTo>
                    <a:pt x="407" y="603"/>
                  </a:lnTo>
                  <a:lnTo>
                    <a:pt x="367" y="652"/>
                  </a:lnTo>
                  <a:lnTo>
                    <a:pt x="269" y="742"/>
                  </a:lnTo>
                  <a:lnTo>
                    <a:pt x="242" y="738"/>
                  </a:lnTo>
                  <a:lnTo>
                    <a:pt x="216" y="736"/>
                  </a:lnTo>
                  <a:lnTo>
                    <a:pt x="191" y="734"/>
                  </a:lnTo>
                  <a:lnTo>
                    <a:pt x="169" y="732"/>
                  </a:lnTo>
                  <a:lnTo>
                    <a:pt x="144" y="731"/>
                  </a:lnTo>
                  <a:lnTo>
                    <a:pt x="118" y="729"/>
                  </a:lnTo>
                  <a:lnTo>
                    <a:pt x="93" y="729"/>
                  </a:lnTo>
                  <a:lnTo>
                    <a:pt x="69" y="729"/>
                  </a:lnTo>
                  <a:lnTo>
                    <a:pt x="82" y="718"/>
                  </a:lnTo>
                  <a:lnTo>
                    <a:pt x="95" y="705"/>
                  </a:lnTo>
                  <a:lnTo>
                    <a:pt x="100" y="700"/>
                  </a:lnTo>
                  <a:lnTo>
                    <a:pt x="109" y="696"/>
                  </a:lnTo>
                  <a:lnTo>
                    <a:pt x="118" y="694"/>
                  </a:lnTo>
                  <a:lnTo>
                    <a:pt x="129" y="698"/>
                  </a:lnTo>
                  <a:lnTo>
                    <a:pt x="142" y="692"/>
                  </a:lnTo>
                  <a:lnTo>
                    <a:pt x="155" y="683"/>
                  </a:lnTo>
                  <a:lnTo>
                    <a:pt x="164" y="669"/>
                  </a:lnTo>
                  <a:lnTo>
                    <a:pt x="171" y="656"/>
                  </a:lnTo>
                  <a:lnTo>
                    <a:pt x="171" y="636"/>
                  </a:lnTo>
                  <a:lnTo>
                    <a:pt x="167" y="618"/>
                  </a:lnTo>
                  <a:lnTo>
                    <a:pt x="158" y="601"/>
                  </a:lnTo>
                  <a:lnTo>
                    <a:pt x="149" y="587"/>
                  </a:lnTo>
                  <a:lnTo>
                    <a:pt x="131" y="576"/>
                  </a:lnTo>
                  <a:lnTo>
                    <a:pt x="115" y="578"/>
                  </a:lnTo>
                  <a:lnTo>
                    <a:pt x="98" y="585"/>
                  </a:lnTo>
                  <a:lnTo>
                    <a:pt x="84" y="592"/>
                  </a:lnTo>
                  <a:lnTo>
                    <a:pt x="73" y="609"/>
                  </a:lnTo>
                  <a:lnTo>
                    <a:pt x="62" y="627"/>
                  </a:lnTo>
                  <a:lnTo>
                    <a:pt x="56" y="634"/>
                  </a:lnTo>
                  <a:lnTo>
                    <a:pt x="55" y="643"/>
                  </a:lnTo>
                  <a:lnTo>
                    <a:pt x="53" y="654"/>
                  </a:lnTo>
                  <a:lnTo>
                    <a:pt x="55" y="665"/>
                  </a:lnTo>
                  <a:lnTo>
                    <a:pt x="40" y="674"/>
                  </a:lnTo>
                  <a:lnTo>
                    <a:pt x="27" y="685"/>
                  </a:lnTo>
                  <a:lnTo>
                    <a:pt x="13" y="692"/>
                  </a:lnTo>
                  <a:lnTo>
                    <a:pt x="0" y="696"/>
                  </a:lnTo>
                  <a:lnTo>
                    <a:pt x="9" y="676"/>
                  </a:lnTo>
                  <a:lnTo>
                    <a:pt x="18" y="656"/>
                  </a:lnTo>
                  <a:lnTo>
                    <a:pt x="24" y="636"/>
                  </a:lnTo>
                  <a:lnTo>
                    <a:pt x="27" y="616"/>
                  </a:lnTo>
                  <a:lnTo>
                    <a:pt x="27" y="594"/>
                  </a:lnTo>
                  <a:lnTo>
                    <a:pt x="25" y="572"/>
                  </a:lnTo>
                  <a:lnTo>
                    <a:pt x="20" y="552"/>
                  </a:lnTo>
                  <a:lnTo>
                    <a:pt x="15" y="534"/>
                  </a:lnTo>
                  <a:close/>
                </a:path>
              </a:pathLst>
            </a:custGeom>
            <a:solidFill>
              <a:srgbClr val="BFD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cs-CZ"/>
            </a:p>
          </p:txBody>
        </p:sp>
        <p:sp>
          <p:nvSpPr>
            <p:cNvPr id="48210" name="Freeform 81"/>
            <p:cNvSpPr>
              <a:spLocks/>
            </p:cNvSpPr>
            <p:nvPr/>
          </p:nvSpPr>
          <p:spPr bwMode="auto">
            <a:xfrm>
              <a:off x="4646" y="2257"/>
              <a:ext cx="76" cy="64"/>
            </a:xfrm>
            <a:custGeom>
              <a:avLst/>
              <a:gdLst>
                <a:gd name="T0" fmla="*/ 0 w 153"/>
                <a:gd name="T1" fmla="*/ 1 h 127"/>
                <a:gd name="T2" fmla="*/ 0 w 153"/>
                <a:gd name="T3" fmla="*/ 1 h 127"/>
                <a:gd name="T4" fmla="*/ 0 w 153"/>
                <a:gd name="T5" fmla="*/ 1 h 127"/>
                <a:gd name="T6" fmla="*/ 0 w 153"/>
                <a:gd name="T7" fmla="*/ 1 h 127"/>
                <a:gd name="T8" fmla="*/ 0 w 153"/>
                <a:gd name="T9" fmla="*/ 1 h 127"/>
                <a:gd name="T10" fmla="*/ 0 w 153"/>
                <a:gd name="T11" fmla="*/ 1 h 127"/>
                <a:gd name="T12" fmla="*/ 0 w 153"/>
                <a:gd name="T13" fmla="*/ 1 h 127"/>
                <a:gd name="T14" fmla="*/ 0 w 153"/>
                <a:gd name="T15" fmla="*/ 1 h 127"/>
                <a:gd name="T16" fmla="*/ 0 w 153"/>
                <a:gd name="T17" fmla="*/ 1 h 127"/>
                <a:gd name="T18" fmla="*/ 0 w 153"/>
                <a:gd name="T19" fmla="*/ 1 h 127"/>
                <a:gd name="T20" fmla="*/ 0 w 153"/>
                <a:gd name="T21" fmla="*/ 1 h 127"/>
                <a:gd name="T22" fmla="*/ 0 w 153"/>
                <a:gd name="T23" fmla="*/ 1 h 127"/>
                <a:gd name="T24" fmla="*/ 0 w 153"/>
                <a:gd name="T25" fmla="*/ 1 h 127"/>
                <a:gd name="T26" fmla="*/ 0 w 153"/>
                <a:gd name="T27" fmla="*/ 1 h 127"/>
                <a:gd name="T28" fmla="*/ 0 w 153"/>
                <a:gd name="T29" fmla="*/ 1 h 127"/>
                <a:gd name="T30" fmla="*/ 0 w 153"/>
                <a:gd name="T31" fmla="*/ 1 h 127"/>
                <a:gd name="T32" fmla="*/ 0 w 153"/>
                <a:gd name="T33" fmla="*/ 1 h 127"/>
                <a:gd name="T34" fmla="*/ 0 w 153"/>
                <a:gd name="T35" fmla="*/ 0 h 127"/>
                <a:gd name="T36" fmla="*/ 0 w 153"/>
                <a:gd name="T37" fmla="*/ 0 h 127"/>
                <a:gd name="T38" fmla="*/ 0 w 153"/>
                <a:gd name="T39" fmla="*/ 0 h 127"/>
                <a:gd name="T40" fmla="*/ 0 w 153"/>
                <a:gd name="T41" fmla="*/ 1 h 127"/>
                <a:gd name="T42" fmla="*/ 0 w 153"/>
                <a:gd name="T43" fmla="*/ 1 h 127"/>
                <a:gd name="T44" fmla="*/ 0 w 153"/>
                <a:gd name="T45" fmla="*/ 1 h 127"/>
                <a:gd name="T46" fmla="*/ 0 w 153"/>
                <a:gd name="T47" fmla="*/ 1 h 127"/>
                <a:gd name="T48" fmla="*/ 0 w 153"/>
                <a:gd name="T49" fmla="*/ 1 h 127"/>
                <a:gd name="T50" fmla="*/ 0 w 153"/>
                <a:gd name="T51" fmla="*/ 1 h 127"/>
                <a:gd name="T52" fmla="*/ 0 w 153"/>
                <a:gd name="T53" fmla="*/ 1 h 127"/>
                <a:gd name="T54" fmla="*/ 0 w 153"/>
                <a:gd name="T55" fmla="*/ 1 h 127"/>
                <a:gd name="T56" fmla="*/ 0 w 153"/>
                <a:gd name="T57" fmla="*/ 1 h 127"/>
                <a:gd name="T58" fmla="*/ 0 w 153"/>
                <a:gd name="T59" fmla="*/ 1 h 127"/>
                <a:gd name="T60" fmla="*/ 0 w 153"/>
                <a:gd name="T61" fmla="*/ 1 h 127"/>
                <a:gd name="T62" fmla="*/ 0 w 153"/>
                <a:gd name="T63" fmla="*/ 1 h 127"/>
                <a:gd name="T64" fmla="*/ 0 w 153"/>
                <a:gd name="T65" fmla="*/ 1 h 127"/>
                <a:gd name="T66" fmla="*/ 0 w 153"/>
                <a:gd name="T67" fmla="*/ 1 h 127"/>
                <a:gd name="T68" fmla="*/ 0 w 153"/>
                <a:gd name="T69" fmla="*/ 1 h 127"/>
                <a:gd name="T70" fmla="*/ 0 w 153"/>
                <a:gd name="T71" fmla="*/ 1 h 127"/>
                <a:gd name="T72" fmla="*/ 0 w 153"/>
                <a:gd name="T73" fmla="*/ 1 h 127"/>
                <a:gd name="T74" fmla="*/ 0 w 153"/>
                <a:gd name="T75" fmla="*/ 1 h 127"/>
                <a:gd name="T76" fmla="*/ 0 w 153"/>
                <a:gd name="T77" fmla="*/ 1 h 127"/>
                <a:gd name="T78" fmla="*/ 0 w 153"/>
                <a:gd name="T79" fmla="*/ 1 h 127"/>
                <a:gd name="T80" fmla="*/ 0 w 153"/>
                <a:gd name="T81" fmla="*/ 1 h 127"/>
                <a:gd name="T82" fmla="*/ 0 w 153"/>
                <a:gd name="T83" fmla="*/ 1 h 127"/>
                <a:gd name="T84" fmla="*/ 0 w 153"/>
                <a:gd name="T85" fmla="*/ 1 h 127"/>
                <a:gd name="T86" fmla="*/ 0 w 153"/>
                <a:gd name="T87" fmla="*/ 1 h 127"/>
                <a:gd name="T88" fmla="*/ 0 w 153"/>
                <a:gd name="T89" fmla="*/ 1 h 127"/>
                <a:gd name="T90" fmla="*/ 0 w 153"/>
                <a:gd name="T91" fmla="*/ 1 h 127"/>
                <a:gd name="T92" fmla="*/ 0 w 153"/>
                <a:gd name="T93" fmla="*/ 1 h 127"/>
                <a:gd name="T94" fmla="*/ 0 w 153"/>
                <a:gd name="T95" fmla="*/ 1 h 127"/>
                <a:gd name="T96" fmla="*/ 0 w 153"/>
                <a:gd name="T97" fmla="*/ 1 h 127"/>
                <a:gd name="T98" fmla="*/ 0 w 153"/>
                <a:gd name="T99" fmla="*/ 1 h 127"/>
                <a:gd name="T100" fmla="*/ 0 w 153"/>
                <a:gd name="T101" fmla="*/ 1 h 127"/>
                <a:gd name="T102" fmla="*/ 0 w 153"/>
                <a:gd name="T103" fmla="*/ 1 h 127"/>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53"/>
                <a:gd name="T157" fmla="*/ 0 h 127"/>
                <a:gd name="T158" fmla="*/ 153 w 153"/>
                <a:gd name="T159" fmla="*/ 127 h 127"/>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53" h="127">
                  <a:moveTo>
                    <a:pt x="26" y="78"/>
                  </a:moveTo>
                  <a:lnTo>
                    <a:pt x="33" y="85"/>
                  </a:lnTo>
                  <a:lnTo>
                    <a:pt x="42" y="83"/>
                  </a:lnTo>
                  <a:lnTo>
                    <a:pt x="55" y="69"/>
                  </a:lnTo>
                  <a:lnTo>
                    <a:pt x="42" y="60"/>
                  </a:lnTo>
                  <a:lnTo>
                    <a:pt x="31" y="58"/>
                  </a:lnTo>
                  <a:lnTo>
                    <a:pt x="31" y="42"/>
                  </a:lnTo>
                  <a:lnTo>
                    <a:pt x="46" y="43"/>
                  </a:lnTo>
                  <a:lnTo>
                    <a:pt x="62" y="51"/>
                  </a:lnTo>
                  <a:lnTo>
                    <a:pt x="76" y="56"/>
                  </a:lnTo>
                  <a:lnTo>
                    <a:pt x="93" y="62"/>
                  </a:lnTo>
                  <a:lnTo>
                    <a:pt x="84" y="45"/>
                  </a:lnTo>
                  <a:lnTo>
                    <a:pt x="78" y="31"/>
                  </a:lnTo>
                  <a:lnTo>
                    <a:pt x="73" y="16"/>
                  </a:lnTo>
                  <a:lnTo>
                    <a:pt x="73" y="3"/>
                  </a:lnTo>
                  <a:lnTo>
                    <a:pt x="80" y="2"/>
                  </a:lnTo>
                  <a:lnTo>
                    <a:pt x="91" y="2"/>
                  </a:lnTo>
                  <a:lnTo>
                    <a:pt x="102" y="0"/>
                  </a:lnTo>
                  <a:lnTo>
                    <a:pt x="115" y="0"/>
                  </a:lnTo>
                  <a:lnTo>
                    <a:pt x="124" y="0"/>
                  </a:lnTo>
                  <a:lnTo>
                    <a:pt x="135" y="2"/>
                  </a:lnTo>
                  <a:lnTo>
                    <a:pt x="144" y="5"/>
                  </a:lnTo>
                  <a:lnTo>
                    <a:pt x="153" y="13"/>
                  </a:lnTo>
                  <a:lnTo>
                    <a:pt x="142" y="18"/>
                  </a:lnTo>
                  <a:lnTo>
                    <a:pt x="133" y="18"/>
                  </a:lnTo>
                  <a:lnTo>
                    <a:pt x="120" y="20"/>
                  </a:lnTo>
                  <a:lnTo>
                    <a:pt x="115" y="29"/>
                  </a:lnTo>
                  <a:lnTo>
                    <a:pt x="109" y="38"/>
                  </a:lnTo>
                  <a:lnTo>
                    <a:pt x="102" y="49"/>
                  </a:lnTo>
                  <a:lnTo>
                    <a:pt x="104" y="58"/>
                  </a:lnTo>
                  <a:lnTo>
                    <a:pt x="104" y="67"/>
                  </a:lnTo>
                  <a:lnTo>
                    <a:pt x="100" y="71"/>
                  </a:lnTo>
                  <a:lnTo>
                    <a:pt x="95" y="78"/>
                  </a:lnTo>
                  <a:lnTo>
                    <a:pt x="89" y="80"/>
                  </a:lnTo>
                  <a:lnTo>
                    <a:pt x="84" y="76"/>
                  </a:lnTo>
                  <a:lnTo>
                    <a:pt x="78" y="74"/>
                  </a:lnTo>
                  <a:lnTo>
                    <a:pt x="71" y="71"/>
                  </a:lnTo>
                  <a:lnTo>
                    <a:pt x="66" y="71"/>
                  </a:lnTo>
                  <a:lnTo>
                    <a:pt x="60" y="73"/>
                  </a:lnTo>
                  <a:lnTo>
                    <a:pt x="58" y="83"/>
                  </a:lnTo>
                  <a:lnTo>
                    <a:pt x="55" y="91"/>
                  </a:lnTo>
                  <a:lnTo>
                    <a:pt x="56" y="98"/>
                  </a:lnTo>
                  <a:lnTo>
                    <a:pt x="66" y="100"/>
                  </a:lnTo>
                  <a:lnTo>
                    <a:pt x="71" y="105"/>
                  </a:lnTo>
                  <a:lnTo>
                    <a:pt x="73" y="111"/>
                  </a:lnTo>
                  <a:lnTo>
                    <a:pt x="73" y="123"/>
                  </a:lnTo>
                  <a:lnTo>
                    <a:pt x="73" y="127"/>
                  </a:lnTo>
                  <a:lnTo>
                    <a:pt x="66" y="122"/>
                  </a:lnTo>
                  <a:lnTo>
                    <a:pt x="55" y="123"/>
                  </a:lnTo>
                  <a:lnTo>
                    <a:pt x="0" y="82"/>
                  </a:lnTo>
                  <a:lnTo>
                    <a:pt x="11" y="74"/>
                  </a:lnTo>
                  <a:lnTo>
                    <a:pt x="26" y="7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cs-CZ"/>
            </a:p>
          </p:txBody>
        </p:sp>
        <p:sp>
          <p:nvSpPr>
            <p:cNvPr id="48211" name="Freeform 82"/>
            <p:cNvSpPr>
              <a:spLocks/>
            </p:cNvSpPr>
            <p:nvPr/>
          </p:nvSpPr>
          <p:spPr bwMode="auto">
            <a:xfrm>
              <a:off x="4661" y="2686"/>
              <a:ext cx="375" cy="525"/>
            </a:xfrm>
            <a:custGeom>
              <a:avLst/>
              <a:gdLst>
                <a:gd name="T0" fmla="*/ 1 w 749"/>
                <a:gd name="T1" fmla="*/ 0 h 1052"/>
                <a:gd name="T2" fmla="*/ 1 w 749"/>
                <a:gd name="T3" fmla="*/ 0 h 1052"/>
                <a:gd name="T4" fmla="*/ 1 w 749"/>
                <a:gd name="T5" fmla="*/ 0 h 1052"/>
                <a:gd name="T6" fmla="*/ 1 w 749"/>
                <a:gd name="T7" fmla="*/ 0 h 1052"/>
                <a:gd name="T8" fmla="*/ 1 w 749"/>
                <a:gd name="T9" fmla="*/ 0 h 1052"/>
                <a:gd name="T10" fmla="*/ 1 w 749"/>
                <a:gd name="T11" fmla="*/ 0 h 1052"/>
                <a:gd name="T12" fmla="*/ 1 w 749"/>
                <a:gd name="T13" fmla="*/ 0 h 1052"/>
                <a:gd name="T14" fmla="*/ 1 w 749"/>
                <a:gd name="T15" fmla="*/ 0 h 1052"/>
                <a:gd name="T16" fmla="*/ 1 w 749"/>
                <a:gd name="T17" fmla="*/ 0 h 1052"/>
                <a:gd name="T18" fmla="*/ 1 w 749"/>
                <a:gd name="T19" fmla="*/ 0 h 1052"/>
                <a:gd name="T20" fmla="*/ 1 w 749"/>
                <a:gd name="T21" fmla="*/ 0 h 1052"/>
                <a:gd name="T22" fmla="*/ 1 w 749"/>
                <a:gd name="T23" fmla="*/ 0 h 1052"/>
                <a:gd name="T24" fmla="*/ 1 w 749"/>
                <a:gd name="T25" fmla="*/ 0 h 1052"/>
                <a:gd name="T26" fmla="*/ 1 w 749"/>
                <a:gd name="T27" fmla="*/ 0 h 1052"/>
                <a:gd name="T28" fmla="*/ 1 w 749"/>
                <a:gd name="T29" fmla="*/ 0 h 1052"/>
                <a:gd name="T30" fmla="*/ 1 w 749"/>
                <a:gd name="T31" fmla="*/ 0 h 1052"/>
                <a:gd name="T32" fmla="*/ 1 w 749"/>
                <a:gd name="T33" fmla="*/ 0 h 1052"/>
                <a:gd name="T34" fmla="*/ 1 w 749"/>
                <a:gd name="T35" fmla="*/ 0 h 1052"/>
                <a:gd name="T36" fmla="*/ 1 w 749"/>
                <a:gd name="T37" fmla="*/ 0 h 1052"/>
                <a:gd name="T38" fmla="*/ 1 w 749"/>
                <a:gd name="T39" fmla="*/ 0 h 1052"/>
                <a:gd name="T40" fmla="*/ 1 w 749"/>
                <a:gd name="T41" fmla="*/ 0 h 1052"/>
                <a:gd name="T42" fmla="*/ 1 w 749"/>
                <a:gd name="T43" fmla="*/ 0 h 1052"/>
                <a:gd name="T44" fmla="*/ 1 w 749"/>
                <a:gd name="T45" fmla="*/ 0 h 1052"/>
                <a:gd name="T46" fmla="*/ 1 w 749"/>
                <a:gd name="T47" fmla="*/ 0 h 1052"/>
                <a:gd name="T48" fmla="*/ 1 w 749"/>
                <a:gd name="T49" fmla="*/ 0 h 1052"/>
                <a:gd name="T50" fmla="*/ 1 w 749"/>
                <a:gd name="T51" fmla="*/ 0 h 1052"/>
                <a:gd name="T52" fmla="*/ 1 w 749"/>
                <a:gd name="T53" fmla="*/ 0 h 1052"/>
                <a:gd name="T54" fmla="*/ 1 w 749"/>
                <a:gd name="T55" fmla="*/ 0 h 1052"/>
                <a:gd name="T56" fmla="*/ 1 w 749"/>
                <a:gd name="T57" fmla="*/ 0 h 1052"/>
                <a:gd name="T58" fmla="*/ 1 w 749"/>
                <a:gd name="T59" fmla="*/ 0 h 1052"/>
                <a:gd name="T60" fmla="*/ 1 w 749"/>
                <a:gd name="T61" fmla="*/ 0 h 1052"/>
                <a:gd name="T62" fmla="*/ 1 w 749"/>
                <a:gd name="T63" fmla="*/ 0 h 1052"/>
                <a:gd name="T64" fmla="*/ 1 w 749"/>
                <a:gd name="T65" fmla="*/ 0 h 1052"/>
                <a:gd name="T66" fmla="*/ 1 w 749"/>
                <a:gd name="T67" fmla="*/ 0 h 1052"/>
                <a:gd name="T68" fmla="*/ 1 w 749"/>
                <a:gd name="T69" fmla="*/ 0 h 1052"/>
                <a:gd name="T70" fmla="*/ 1 w 749"/>
                <a:gd name="T71" fmla="*/ 0 h 1052"/>
                <a:gd name="T72" fmla="*/ 1 w 749"/>
                <a:gd name="T73" fmla="*/ 0 h 1052"/>
                <a:gd name="T74" fmla="*/ 1 w 749"/>
                <a:gd name="T75" fmla="*/ 0 h 1052"/>
                <a:gd name="T76" fmla="*/ 1 w 749"/>
                <a:gd name="T77" fmla="*/ 0 h 1052"/>
                <a:gd name="T78" fmla="*/ 1 w 749"/>
                <a:gd name="T79" fmla="*/ 0 h 1052"/>
                <a:gd name="T80" fmla="*/ 0 w 749"/>
                <a:gd name="T81" fmla="*/ 0 h 1052"/>
                <a:gd name="T82" fmla="*/ 0 w 749"/>
                <a:gd name="T83" fmla="*/ 0 h 1052"/>
                <a:gd name="T84" fmla="*/ 1 w 749"/>
                <a:gd name="T85" fmla="*/ 0 h 1052"/>
                <a:gd name="T86" fmla="*/ 1 w 749"/>
                <a:gd name="T87" fmla="*/ 0 h 1052"/>
                <a:gd name="T88" fmla="*/ 1 w 749"/>
                <a:gd name="T89" fmla="*/ 0 h 1052"/>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749"/>
                <a:gd name="T136" fmla="*/ 0 h 1052"/>
                <a:gd name="T137" fmla="*/ 749 w 749"/>
                <a:gd name="T138" fmla="*/ 1052 h 1052"/>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749" h="1052">
                  <a:moveTo>
                    <a:pt x="51" y="286"/>
                  </a:moveTo>
                  <a:lnTo>
                    <a:pt x="69" y="244"/>
                  </a:lnTo>
                  <a:lnTo>
                    <a:pt x="91" y="202"/>
                  </a:lnTo>
                  <a:lnTo>
                    <a:pt x="116" y="162"/>
                  </a:lnTo>
                  <a:lnTo>
                    <a:pt x="147" y="126"/>
                  </a:lnTo>
                  <a:lnTo>
                    <a:pt x="178" y="91"/>
                  </a:lnTo>
                  <a:lnTo>
                    <a:pt x="215" y="62"/>
                  </a:lnTo>
                  <a:lnTo>
                    <a:pt x="256" y="39"/>
                  </a:lnTo>
                  <a:lnTo>
                    <a:pt x="304" y="22"/>
                  </a:lnTo>
                  <a:lnTo>
                    <a:pt x="338" y="9"/>
                  </a:lnTo>
                  <a:lnTo>
                    <a:pt x="376" y="4"/>
                  </a:lnTo>
                  <a:lnTo>
                    <a:pt x="415" y="0"/>
                  </a:lnTo>
                  <a:lnTo>
                    <a:pt x="455" y="4"/>
                  </a:lnTo>
                  <a:lnTo>
                    <a:pt x="491" y="9"/>
                  </a:lnTo>
                  <a:lnTo>
                    <a:pt x="529" y="20"/>
                  </a:lnTo>
                  <a:lnTo>
                    <a:pt x="564" y="35"/>
                  </a:lnTo>
                  <a:lnTo>
                    <a:pt x="596" y="57"/>
                  </a:lnTo>
                  <a:lnTo>
                    <a:pt x="633" y="89"/>
                  </a:lnTo>
                  <a:lnTo>
                    <a:pt x="665" y="128"/>
                  </a:lnTo>
                  <a:lnTo>
                    <a:pt x="693" y="170"/>
                  </a:lnTo>
                  <a:lnTo>
                    <a:pt x="715" y="217"/>
                  </a:lnTo>
                  <a:lnTo>
                    <a:pt x="729" y="264"/>
                  </a:lnTo>
                  <a:lnTo>
                    <a:pt x="740" y="313"/>
                  </a:lnTo>
                  <a:lnTo>
                    <a:pt x="744" y="364"/>
                  </a:lnTo>
                  <a:lnTo>
                    <a:pt x="742" y="419"/>
                  </a:lnTo>
                  <a:lnTo>
                    <a:pt x="738" y="435"/>
                  </a:lnTo>
                  <a:lnTo>
                    <a:pt x="736" y="455"/>
                  </a:lnTo>
                  <a:lnTo>
                    <a:pt x="733" y="473"/>
                  </a:lnTo>
                  <a:lnTo>
                    <a:pt x="729" y="493"/>
                  </a:lnTo>
                  <a:lnTo>
                    <a:pt x="724" y="510"/>
                  </a:lnTo>
                  <a:lnTo>
                    <a:pt x="720" y="530"/>
                  </a:lnTo>
                  <a:lnTo>
                    <a:pt x="716" y="548"/>
                  </a:lnTo>
                  <a:lnTo>
                    <a:pt x="715" y="568"/>
                  </a:lnTo>
                  <a:lnTo>
                    <a:pt x="718" y="581"/>
                  </a:lnTo>
                  <a:lnTo>
                    <a:pt x="725" y="595"/>
                  </a:lnTo>
                  <a:lnTo>
                    <a:pt x="735" y="606"/>
                  </a:lnTo>
                  <a:lnTo>
                    <a:pt x="749" y="615"/>
                  </a:lnTo>
                  <a:lnTo>
                    <a:pt x="747" y="639"/>
                  </a:lnTo>
                  <a:lnTo>
                    <a:pt x="744" y="662"/>
                  </a:lnTo>
                  <a:lnTo>
                    <a:pt x="738" y="686"/>
                  </a:lnTo>
                  <a:lnTo>
                    <a:pt x="735" y="711"/>
                  </a:lnTo>
                  <a:lnTo>
                    <a:pt x="725" y="735"/>
                  </a:lnTo>
                  <a:lnTo>
                    <a:pt x="718" y="759"/>
                  </a:lnTo>
                  <a:lnTo>
                    <a:pt x="709" y="782"/>
                  </a:lnTo>
                  <a:lnTo>
                    <a:pt x="704" y="806"/>
                  </a:lnTo>
                  <a:lnTo>
                    <a:pt x="682" y="844"/>
                  </a:lnTo>
                  <a:lnTo>
                    <a:pt x="660" y="886"/>
                  </a:lnTo>
                  <a:lnTo>
                    <a:pt x="633" y="922"/>
                  </a:lnTo>
                  <a:lnTo>
                    <a:pt x="605" y="961"/>
                  </a:lnTo>
                  <a:lnTo>
                    <a:pt x="573" y="992"/>
                  </a:lnTo>
                  <a:lnTo>
                    <a:pt x="536" y="1019"/>
                  </a:lnTo>
                  <a:lnTo>
                    <a:pt x="495" y="1039"/>
                  </a:lnTo>
                  <a:lnTo>
                    <a:pt x="451" y="1052"/>
                  </a:lnTo>
                  <a:lnTo>
                    <a:pt x="422" y="1052"/>
                  </a:lnTo>
                  <a:lnTo>
                    <a:pt x="395" y="1052"/>
                  </a:lnTo>
                  <a:lnTo>
                    <a:pt x="367" y="1050"/>
                  </a:lnTo>
                  <a:lnTo>
                    <a:pt x="342" y="1048"/>
                  </a:lnTo>
                  <a:lnTo>
                    <a:pt x="315" y="1041"/>
                  </a:lnTo>
                  <a:lnTo>
                    <a:pt x="291" y="1035"/>
                  </a:lnTo>
                  <a:lnTo>
                    <a:pt x="265" y="1024"/>
                  </a:lnTo>
                  <a:lnTo>
                    <a:pt x="244" y="1013"/>
                  </a:lnTo>
                  <a:lnTo>
                    <a:pt x="215" y="990"/>
                  </a:lnTo>
                  <a:lnTo>
                    <a:pt x="189" y="964"/>
                  </a:lnTo>
                  <a:lnTo>
                    <a:pt x="164" y="937"/>
                  </a:lnTo>
                  <a:lnTo>
                    <a:pt x="142" y="910"/>
                  </a:lnTo>
                  <a:lnTo>
                    <a:pt x="120" y="881"/>
                  </a:lnTo>
                  <a:lnTo>
                    <a:pt x="98" y="851"/>
                  </a:lnTo>
                  <a:lnTo>
                    <a:pt x="78" y="821"/>
                  </a:lnTo>
                  <a:lnTo>
                    <a:pt x="62" y="791"/>
                  </a:lnTo>
                  <a:lnTo>
                    <a:pt x="53" y="773"/>
                  </a:lnTo>
                  <a:lnTo>
                    <a:pt x="45" y="755"/>
                  </a:lnTo>
                  <a:lnTo>
                    <a:pt x="36" y="737"/>
                  </a:lnTo>
                  <a:lnTo>
                    <a:pt x="31" y="721"/>
                  </a:lnTo>
                  <a:lnTo>
                    <a:pt x="22" y="702"/>
                  </a:lnTo>
                  <a:lnTo>
                    <a:pt x="18" y="686"/>
                  </a:lnTo>
                  <a:lnTo>
                    <a:pt x="15" y="670"/>
                  </a:lnTo>
                  <a:lnTo>
                    <a:pt x="16" y="653"/>
                  </a:lnTo>
                  <a:lnTo>
                    <a:pt x="9" y="641"/>
                  </a:lnTo>
                  <a:lnTo>
                    <a:pt x="7" y="628"/>
                  </a:lnTo>
                  <a:lnTo>
                    <a:pt x="5" y="613"/>
                  </a:lnTo>
                  <a:lnTo>
                    <a:pt x="4" y="601"/>
                  </a:lnTo>
                  <a:lnTo>
                    <a:pt x="0" y="571"/>
                  </a:lnTo>
                  <a:lnTo>
                    <a:pt x="0" y="544"/>
                  </a:lnTo>
                  <a:lnTo>
                    <a:pt x="0" y="515"/>
                  </a:lnTo>
                  <a:lnTo>
                    <a:pt x="4" y="488"/>
                  </a:lnTo>
                  <a:lnTo>
                    <a:pt x="5" y="460"/>
                  </a:lnTo>
                  <a:lnTo>
                    <a:pt x="9" y="433"/>
                  </a:lnTo>
                  <a:lnTo>
                    <a:pt x="15" y="406"/>
                  </a:lnTo>
                  <a:lnTo>
                    <a:pt x="20" y="379"/>
                  </a:lnTo>
                  <a:lnTo>
                    <a:pt x="51" y="286"/>
                  </a:lnTo>
                  <a:close/>
                </a:path>
              </a:pathLst>
            </a:custGeom>
            <a:solidFill>
              <a:srgbClr val="5C5C5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cs-CZ"/>
            </a:p>
          </p:txBody>
        </p:sp>
        <p:sp>
          <p:nvSpPr>
            <p:cNvPr id="48212" name="Freeform 83"/>
            <p:cNvSpPr>
              <a:spLocks/>
            </p:cNvSpPr>
            <p:nvPr/>
          </p:nvSpPr>
          <p:spPr bwMode="auto">
            <a:xfrm>
              <a:off x="4691" y="2266"/>
              <a:ext cx="6" cy="7"/>
            </a:xfrm>
            <a:custGeom>
              <a:avLst/>
              <a:gdLst>
                <a:gd name="T0" fmla="*/ 0 w 13"/>
                <a:gd name="T1" fmla="*/ 0 h 13"/>
                <a:gd name="T2" fmla="*/ 0 w 13"/>
                <a:gd name="T3" fmla="*/ 1 h 13"/>
                <a:gd name="T4" fmla="*/ 0 w 13"/>
                <a:gd name="T5" fmla="*/ 1 h 13"/>
                <a:gd name="T6" fmla="*/ 0 w 13"/>
                <a:gd name="T7" fmla="*/ 1 h 13"/>
                <a:gd name="T8" fmla="*/ 0 w 13"/>
                <a:gd name="T9" fmla="*/ 0 h 13"/>
                <a:gd name="T10" fmla="*/ 0 60000 65536"/>
                <a:gd name="T11" fmla="*/ 0 60000 65536"/>
                <a:gd name="T12" fmla="*/ 0 60000 65536"/>
                <a:gd name="T13" fmla="*/ 0 60000 65536"/>
                <a:gd name="T14" fmla="*/ 0 60000 65536"/>
                <a:gd name="T15" fmla="*/ 0 w 13"/>
                <a:gd name="T16" fmla="*/ 0 h 13"/>
                <a:gd name="T17" fmla="*/ 13 w 13"/>
                <a:gd name="T18" fmla="*/ 13 h 13"/>
              </a:gdLst>
              <a:ahLst/>
              <a:cxnLst>
                <a:cxn ang="T10">
                  <a:pos x="T0" y="T1"/>
                </a:cxn>
                <a:cxn ang="T11">
                  <a:pos x="T2" y="T3"/>
                </a:cxn>
                <a:cxn ang="T12">
                  <a:pos x="T4" y="T5"/>
                </a:cxn>
                <a:cxn ang="T13">
                  <a:pos x="T6" y="T7"/>
                </a:cxn>
                <a:cxn ang="T14">
                  <a:pos x="T8" y="T9"/>
                </a:cxn>
              </a:cxnLst>
              <a:rect l="T15" t="T16" r="T17" b="T18"/>
              <a:pathLst>
                <a:path w="13" h="13">
                  <a:moveTo>
                    <a:pt x="13" y="0"/>
                  </a:moveTo>
                  <a:lnTo>
                    <a:pt x="11" y="7"/>
                  </a:lnTo>
                  <a:lnTo>
                    <a:pt x="4" y="13"/>
                  </a:lnTo>
                  <a:lnTo>
                    <a:pt x="0" y="2"/>
                  </a:lnTo>
                  <a:lnTo>
                    <a:pt x="13" y="0"/>
                  </a:lnTo>
                  <a:close/>
                </a:path>
              </a:pathLst>
            </a:custGeom>
            <a:solidFill>
              <a:srgbClr val="BFD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cs-CZ"/>
            </a:p>
          </p:txBody>
        </p:sp>
        <p:sp>
          <p:nvSpPr>
            <p:cNvPr id="48213" name="Freeform 84"/>
            <p:cNvSpPr>
              <a:spLocks/>
            </p:cNvSpPr>
            <p:nvPr/>
          </p:nvSpPr>
          <p:spPr bwMode="auto">
            <a:xfrm>
              <a:off x="4692" y="2296"/>
              <a:ext cx="35" cy="41"/>
            </a:xfrm>
            <a:custGeom>
              <a:avLst/>
              <a:gdLst>
                <a:gd name="T0" fmla="*/ 1 w 69"/>
                <a:gd name="T1" fmla="*/ 1 h 82"/>
                <a:gd name="T2" fmla="*/ 1 w 69"/>
                <a:gd name="T3" fmla="*/ 0 h 82"/>
                <a:gd name="T4" fmla="*/ 1 w 69"/>
                <a:gd name="T5" fmla="*/ 1 h 82"/>
                <a:gd name="T6" fmla="*/ 1 w 69"/>
                <a:gd name="T7" fmla="*/ 1 h 82"/>
                <a:gd name="T8" fmla="*/ 1 w 69"/>
                <a:gd name="T9" fmla="*/ 1 h 82"/>
                <a:gd name="T10" fmla="*/ 1 w 69"/>
                <a:gd name="T11" fmla="*/ 1 h 82"/>
                <a:gd name="T12" fmla="*/ 1 w 69"/>
                <a:gd name="T13" fmla="*/ 1 h 82"/>
                <a:gd name="T14" fmla="*/ 1 w 69"/>
                <a:gd name="T15" fmla="*/ 1 h 82"/>
                <a:gd name="T16" fmla="*/ 1 w 69"/>
                <a:gd name="T17" fmla="*/ 1 h 82"/>
                <a:gd name="T18" fmla="*/ 1 w 69"/>
                <a:gd name="T19" fmla="*/ 1 h 82"/>
                <a:gd name="T20" fmla="*/ 1 w 69"/>
                <a:gd name="T21" fmla="*/ 1 h 82"/>
                <a:gd name="T22" fmla="*/ 1 w 69"/>
                <a:gd name="T23" fmla="*/ 1 h 82"/>
                <a:gd name="T24" fmla="*/ 1 w 69"/>
                <a:gd name="T25" fmla="*/ 1 h 82"/>
                <a:gd name="T26" fmla="*/ 1 w 69"/>
                <a:gd name="T27" fmla="*/ 1 h 82"/>
                <a:gd name="T28" fmla="*/ 1 w 69"/>
                <a:gd name="T29" fmla="*/ 1 h 82"/>
                <a:gd name="T30" fmla="*/ 1 w 69"/>
                <a:gd name="T31" fmla="*/ 1 h 82"/>
                <a:gd name="T32" fmla="*/ 1 w 69"/>
                <a:gd name="T33" fmla="*/ 1 h 82"/>
                <a:gd name="T34" fmla="*/ 1 w 69"/>
                <a:gd name="T35" fmla="*/ 1 h 82"/>
                <a:gd name="T36" fmla="*/ 1 w 69"/>
                <a:gd name="T37" fmla="*/ 1 h 82"/>
                <a:gd name="T38" fmla="*/ 1 w 69"/>
                <a:gd name="T39" fmla="*/ 1 h 82"/>
                <a:gd name="T40" fmla="*/ 1 w 69"/>
                <a:gd name="T41" fmla="*/ 1 h 82"/>
                <a:gd name="T42" fmla="*/ 1 w 69"/>
                <a:gd name="T43" fmla="*/ 1 h 82"/>
                <a:gd name="T44" fmla="*/ 1 w 69"/>
                <a:gd name="T45" fmla="*/ 1 h 82"/>
                <a:gd name="T46" fmla="*/ 1 w 69"/>
                <a:gd name="T47" fmla="*/ 1 h 82"/>
                <a:gd name="T48" fmla="*/ 1 w 69"/>
                <a:gd name="T49" fmla="*/ 1 h 82"/>
                <a:gd name="T50" fmla="*/ 1 w 69"/>
                <a:gd name="T51" fmla="*/ 1 h 82"/>
                <a:gd name="T52" fmla="*/ 0 w 69"/>
                <a:gd name="T53" fmla="*/ 1 h 82"/>
                <a:gd name="T54" fmla="*/ 0 w 69"/>
                <a:gd name="T55" fmla="*/ 1 h 82"/>
                <a:gd name="T56" fmla="*/ 1 w 69"/>
                <a:gd name="T57" fmla="*/ 1 h 82"/>
                <a:gd name="T58" fmla="*/ 1 w 69"/>
                <a:gd name="T59" fmla="*/ 1 h 82"/>
                <a:gd name="T60" fmla="*/ 1 w 69"/>
                <a:gd name="T61" fmla="*/ 1 h 82"/>
                <a:gd name="T62" fmla="*/ 1 w 69"/>
                <a:gd name="T63" fmla="*/ 1 h 82"/>
                <a:gd name="T64" fmla="*/ 1 w 69"/>
                <a:gd name="T65" fmla="*/ 1 h 8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69"/>
                <a:gd name="T100" fmla="*/ 0 h 82"/>
                <a:gd name="T101" fmla="*/ 69 w 69"/>
                <a:gd name="T102" fmla="*/ 82 h 8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69" h="82">
                  <a:moveTo>
                    <a:pt x="43" y="2"/>
                  </a:moveTo>
                  <a:lnTo>
                    <a:pt x="51" y="0"/>
                  </a:lnTo>
                  <a:lnTo>
                    <a:pt x="56" y="4"/>
                  </a:lnTo>
                  <a:lnTo>
                    <a:pt x="51" y="11"/>
                  </a:lnTo>
                  <a:lnTo>
                    <a:pt x="45" y="20"/>
                  </a:lnTo>
                  <a:lnTo>
                    <a:pt x="36" y="29"/>
                  </a:lnTo>
                  <a:lnTo>
                    <a:pt x="31" y="40"/>
                  </a:lnTo>
                  <a:lnTo>
                    <a:pt x="25" y="44"/>
                  </a:lnTo>
                  <a:lnTo>
                    <a:pt x="22" y="51"/>
                  </a:lnTo>
                  <a:lnTo>
                    <a:pt x="27" y="57"/>
                  </a:lnTo>
                  <a:lnTo>
                    <a:pt x="36" y="55"/>
                  </a:lnTo>
                  <a:lnTo>
                    <a:pt x="43" y="47"/>
                  </a:lnTo>
                  <a:lnTo>
                    <a:pt x="53" y="42"/>
                  </a:lnTo>
                  <a:lnTo>
                    <a:pt x="56" y="31"/>
                  </a:lnTo>
                  <a:lnTo>
                    <a:pt x="65" y="29"/>
                  </a:lnTo>
                  <a:lnTo>
                    <a:pt x="65" y="37"/>
                  </a:lnTo>
                  <a:lnTo>
                    <a:pt x="60" y="47"/>
                  </a:lnTo>
                  <a:lnTo>
                    <a:pt x="53" y="57"/>
                  </a:lnTo>
                  <a:lnTo>
                    <a:pt x="49" y="66"/>
                  </a:lnTo>
                  <a:lnTo>
                    <a:pt x="54" y="69"/>
                  </a:lnTo>
                  <a:lnTo>
                    <a:pt x="63" y="71"/>
                  </a:lnTo>
                  <a:lnTo>
                    <a:pt x="67" y="73"/>
                  </a:lnTo>
                  <a:lnTo>
                    <a:pt x="69" y="82"/>
                  </a:lnTo>
                  <a:lnTo>
                    <a:pt x="51" y="78"/>
                  </a:lnTo>
                  <a:lnTo>
                    <a:pt x="34" y="71"/>
                  </a:lnTo>
                  <a:lnTo>
                    <a:pt x="16" y="62"/>
                  </a:lnTo>
                  <a:lnTo>
                    <a:pt x="0" y="60"/>
                  </a:lnTo>
                  <a:lnTo>
                    <a:pt x="0" y="47"/>
                  </a:lnTo>
                  <a:lnTo>
                    <a:pt x="3" y="40"/>
                  </a:lnTo>
                  <a:lnTo>
                    <a:pt x="9" y="31"/>
                  </a:lnTo>
                  <a:lnTo>
                    <a:pt x="18" y="26"/>
                  </a:lnTo>
                  <a:lnTo>
                    <a:pt x="31" y="13"/>
                  </a:lnTo>
                  <a:lnTo>
                    <a:pt x="43"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cs-CZ"/>
            </a:p>
          </p:txBody>
        </p:sp>
        <p:sp>
          <p:nvSpPr>
            <p:cNvPr id="48214" name="Freeform 85"/>
            <p:cNvSpPr>
              <a:spLocks/>
            </p:cNvSpPr>
            <p:nvPr/>
          </p:nvSpPr>
          <p:spPr bwMode="auto">
            <a:xfrm>
              <a:off x="4698" y="2221"/>
              <a:ext cx="31" cy="34"/>
            </a:xfrm>
            <a:custGeom>
              <a:avLst/>
              <a:gdLst>
                <a:gd name="T0" fmla="*/ 1 w 62"/>
                <a:gd name="T1" fmla="*/ 1 h 67"/>
                <a:gd name="T2" fmla="*/ 1 w 62"/>
                <a:gd name="T3" fmla="*/ 0 h 67"/>
                <a:gd name="T4" fmla="*/ 1 w 62"/>
                <a:gd name="T5" fmla="*/ 1 h 67"/>
                <a:gd name="T6" fmla="*/ 1 w 62"/>
                <a:gd name="T7" fmla="*/ 1 h 67"/>
                <a:gd name="T8" fmla="*/ 1 w 62"/>
                <a:gd name="T9" fmla="*/ 1 h 67"/>
                <a:gd name="T10" fmla="*/ 1 w 62"/>
                <a:gd name="T11" fmla="*/ 1 h 67"/>
                <a:gd name="T12" fmla="*/ 1 w 62"/>
                <a:gd name="T13" fmla="*/ 1 h 67"/>
                <a:gd name="T14" fmla="*/ 1 w 62"/>
                <a:gd name="T15" fmla="*/ 1 h 67"/>
                <a:gd name="T16" fmla="*/ 1 w 62"/>
                <a:gd name="T17" fmla="*/ 1 h 67"/>
                <a:gd name="T18" fmla="*/ 1 w 62"/>
                <a:gd name="T19" fmla="*/ 1 h 67"/>
                <a:gd name="T20" fmla="*/ 1 w 62"/>
                <a:gd name="T21" fmla="*/ 1 h 67"/>
                <a:gd name="T22" fmla="*/ 1 w 62"/>
                <a:gd name="T23" fmla="*/ 1 h 67"/>
                <a:gd name="T24" fmla="*/ 0 w 62"/>
                <a:gd name="T25" fmla="*/ 1 h 67"/>
                <a:gd name="T26" fmla="*/ 1 w 62"/>
                <a:gd name="T27" fmla="*/ 1 h 67"/>
                <a:gd name="T28" fmla="*/ 1 w 62"/>
                <a:gd name="T29" fmla="*/ 1 h 67"/>
                <a:gd name="T30" fmla="*/ 1 w 62"/>
                <a:gd name="T31" fmla="*/ 1 h 6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62"/>
                <a:gd name="T49" fmla="*/ 0 h 67"/>
                <a:gd name="T50" fmla="*/ 62 w 62"/>
                <a:gd name="T51" fmla="*/ 67 h 67"/>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62" h="67">
                  <a:moveTo>
                    <a:pt x="18" y="9"/>
                  </a:moveTo>
                  <a:lnTo>
                    <a:pt x="34" y="0"/>
                  </a:lnTo>
                  <a:lnTo>
                    <a:pt x="52" y="2"/>
                  </a:lnTo>
                  <a:lnTo>
                    <a:pt x="58" y="16"/>
                  </a:lnTo>
                  <a:lnTo>
                    <a:pt x="54" y="35"/>
                  </a:lnTo>
                  <a:lnTo>
                    <a:pt x="51" y="51"/>
                  </a:lnTo>
                  <a:lnTo>
                    <a:pt x="62" y="64"/>
                  </a:lnTo>
                  <a:lnTo>
                    <a:pt x="62" y="67"/>
                  </a:lnTo>
                  <a:lnTo>
                    <a:pt x="45" y="62"/>
                  </a:lnTo>
                  <a:lnTo>
                    <a:pt x="31" y="58"/>
                  </a:lnTo>
                  <a:lnTo>
                    <a:pt x="14" y="51"/>
                  </a:lnTo>
                  <a:lnTo>
                    <a:pt x="2" y="44"/>
                  </a:lnTo>
                  <a:lnTo>
                    <a:pt x="0" y="33"/>
                  </a:lnTo>
                  <a:lnTo>
                    <a:pt x="3" y="24"/>
                  </a:lnTo>
                  <a:lnTo>
                    <a:pt x="11" y="16"/>
                  </a:lnTo>
                  <a:lnTo>
                    <a:pt x="18" y="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cs-CZ"/>
            </a:p>
          </p:txBody>
        </p:sp>
        <p:sp>
          <p:nvSpPr>
            <p:cNvPr id="48215" name="Freeform 86"/>
            <p:cNvSpPr>
              <a:spLocks/>
            </p:cNvSpPr>
            <p:nvPr/>
          </p:nvSpPr>
          <p:spPr bwMode="auto">
            <a:xfrm>
              <a:off x="4701" y="2732"/>
              <a:ext cx="280" cy="406"/>
            </a:xfrm>
            <a:custGeom>
              <a:avLst/>
              <a:gdLst>
                <a:gd name="T0" fmla="*/ 0 w 562"/>
                <a:gd name="T1" fmla="*/ 1 h 811"/>
                <a:gd name="T2" fmla="*/ 0 w 562"/>
                <a:gd name="T3" fmla="*/ 1 h 811"/>
                <a:gd name="T4" fmla="*/ 0 w 562"/>
                <a:gd name="T5" fmla="*/ 1 h 811"/>
                <a:gd name="T6" fmla="*/ 0 w 562"/>
                <a:gd name="T7" fmla="*/ 1 h 811"/>
                <a:gd name="T8" fmla="*/ 0 w 562"/>
                <a:gd name="T9" fmla="*/ 1 h 811"/>
                <a:gd name="T10" fmla="*/ 0 w 562"/>
                <a:gd name="T11" fmla="*/ 1 h 811"/>
                <a:gd name="T12" fmla="*/ 0 w 562"/>
                <a:gd name="T13" fmla="*/ 1 h 811"/>
                <a:gd name="T14" fmla="*/ 0 w 562"/>
                <a:gd name="T15" fmla="*/ 1 h 811"/>
                <a:gd name="T16" fmla="*/ 0 w 562"/>
                <a:gd name="T17" fmla="*/ 1 h 811"/>
                <a:gd name="T18" fmla="*/ 0 w 562"/>
                <a:gd name="T19" fmla="*/ 1 h 811"/>
                <a:gd name="T20" fmla="*/ 0 w 562"/>
                <a:gd name="T21" fmla="*/ 1 h 811"/>
                <a:gd name="T22" fmla="*/ 0 w 562"/>
                <a:gd name="T23" fmla="*/ 1 h 811"/>
                <a:gd name="T24" fmla="*/ 0 w 562"/>
                <a:gd name="T25" fmla="*/ 1 h 811"/>
                <a:gd name="T26" fmla="*/ 0 w 562"/>
                <a:gd name="T27" fmla="*/ 1 h 811"/>
                <a:gd name="T28" fmla="*/ 0 w 562"/>
                <a:gd name="T29" fmla="*/ 1 h 811"/>
                <a:gd name="T30" fmla="*/ 0 w 562"/>
                <a:gd name="T31" fmla="*/ 1 h 811"/>
                <a:gd name="T32" fmla="*/ 0 w 562"/>
                <a:gd name="T33" fmla="*/ 1 h 811"/>
                <a:gd name="T34" fmla="*/ 0 w 562"/>
                <a:gd name="T35" fmla="*/ 1 h 811"/>
                <a:gd name="T36" fmla="*/ 0 w 562"/>
                <a:gd name="T37" fmla="*/ 1 h 811"/>
                <a:gd name="T38" fmla="*/ 0 w 562"/>
                <a:gd name="T39" fmla="*/ 1 h 811"/>
                <a:gd name="T40" fmla="*/ 0 w 562"/>
                <a:gd name="T41" fmla="*/ 1 h 811"/>
                <a:gd name="T42" fmla="*/ 0 w 562"/>
                <a:gd name="T43" fmla="*/ 1 h 811"/>
                <a:gd name="T44" fmla="*/ 0 w 562"/>
                <a:gd name="T45" fmla="*/ 1 h 811"/>
                <a:gd name="T46" fmla="*/ 0 w 562"/>
                <a:gd name="T47" fmla="*/ 1 h 811"/>
                <a:gd name="T48" fmla="*/ 0 w 562"/>
                <a:gd name="T49" fmla="*/ 1 h 811"/>
                <a:gd name="T50" fmla="*/ 0 w 562"/>
                <a:gd name="T51" fmla="*/ 1 h 811"/>
                <a:gd name="T52" fmla="*/ 0 w 562"/>
                <a:gd name="T53" fmla="*/ 1 h 811"/>
                <a:gd name="T54" fmla="*/ 0 w 562"/>
                <a:gd name="T55" fmla="*/ 1 h 811"/>
                <a:gd name="T56" fmla="*/ 0 w 562"/>
                <a:gd name="T57" fmla="*/ 1 h 811"/>
                <a:gd name="T58" fmla="*/ 0 w 562"/>
                <a:gd name="T59" fmla="*/ 1 h 811"/>
                <a:gd name="T60" fmla="*/ 0 w 562"/>
                <a:gd name="T61" fmla="*/ 1 h 811"/>
                <a:gd name="T62" fmla="*/ 0 w 562"/>
                <a:gd name="T63" fmla="*/ 1 h 811"/>
                <a:gd name="T64" fmla="*/ 0 w 562"/>
                <a:gd name="T65" fmla="*/ 1 h 811"/>
                <a:gd name="T66" fmla="*/ 0 w 562"/>
                <a:gd name="T67" fmla="*/ 1 h 811"/>
                <a:gd name="T68" fmla="*/ 0 w 562"/>
                <a:gd name="T69" fmla="*/ 1 h 811"/>
                <a:gd name="T70" fmla="*/ 0 w 562"/>
                <a:gd name="T71" fmla="*/ 1 h 811"/>
                <a:gd name="T72" fmla="*/ 0 w 562"/>
                <a:gd name="T73" fmla="*/ 1 h 811"/>
                <a:gd name="T74" fmla="*/ 0 w 562"/>
                <a:gd name="T75" fmla="*/ 1 h 811"/>
                <a:gd name="T76" fmla="*/ 0 w 562"/>
                <a:gd name="T77" fmla="*/ 1 h 811"/>
                <a:gd name="T78" fmla="*/ 0 w 562"/>
                <a:gd name="T79" fmla="*/ 1 h 811"/>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562"/>
                <a:gd name="T121" fmla="*/ 0 h 811"/>
                <a:gd name="T122" fmla="*/ 562 w 562"/>
                <a:gd name="T123" fmla="*/ 811 h 811"/>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562" h="811">
                  <a:moveTo>
                    <a:pt x="33" y="211"/>
                  </a:moveTo>
                  <a:lnTo>
                    <a:pt x="40" y="198"/>
                  </a:lnTo>
                  <a:lnTo>
                    <a:pt x="44" y="184"/>
                  </a:lnTo>
                  <a:lnTo>
                    <a:pt x="58" y="155"/>
                  </a:lnTo>
                  <a:lnTo>
                    <a:pt x="77" y="127"/>
                  </a:lnTo>
                  <a:lnTo>
                    <a:pt x="95" y="100"/>
                  </a:lnTo>
                  <a:lnTo>
                    <a:pt x="118" y="78"/>
                  </a:lnTo>
                  <a:lnTo>
                    <a:pt x="140" y="57"/>
                  </a:lnTo>
                  <a:lnTo>
                    <a:pt x="169" y="38"/>
                  </a:lnTo>
                  <a:lnTo>
                    <a:pt x="197" y="22"/>
                  </a:lnTo>
                  <a:lnTo>
                    <a:pt x="231" y="13"/>
                  </a:lnTo>
                  <a:lnTo>
                    <a:pt x="242" y="13"/>
                  </a:lnTo>
                  <a:lnTo>
                    <a:pt x="251" y="7"/>
                  </a:lnTo>
                  <a:lnTo>
                    <a:pt x="282" y="2"/>
                  </a:lnTo>
                  <a:lnTo>
                    <a:pt x="315" y="0"/>
                  </a:lnTo>
                  <a:lnTo>
                    <a:pt x="346" y="2"/>
                  </a:lnTo>
                  <a:lnTo>
                    <a:pt x="378" y="9"/>
                  </a:lnTo>
                  <a:lnTo>
                    <a:pt x="406" y="18"/>
                  </a:lnTo>
                  <a:lnTo>
                    <a:pt x="433" y="35"/>
                  </a:lnTo>
                  <a:lnTo>
                    <a:pt x="457" y="55"/>
                  </a:lnTo>
                  <a:lnTo>
                    <a:pt x="477" y="82"/>
                  </a:lnTo>
                  <a:lnTo>
                    <a:pt x="491" y="100"/>
                  </a:lnTo>
                  <a:lnTo>
                    <a:pt x="506" y="122"/>
                  </a:lnTo>
                  <a:lnTo>
                    <a:pt x="515" y="144"/>
                  </a:lnTo>
                  <a:lnTo>
                    <a:pt x="524" y="171"/>
                  </a:lnTo>
                  <a:lnTo>
                    <a:pt x="529" y="195"/>
                  </a:lnTo>
                  <a:lnTo>
                    <a:pt x="537" y="222"/>
                  </a:lnTo>
                  <a:lnTo>
                    <a:pt x="542" y="247"/>
                  </a:lnTo>
                  <a:lnTo>
                    <a:pt x="549" y="273"/>
                  </a:lnTo>
                  <a:lnTo>
                    <a:pt x="547" y="284"/>
                  </a:lnTo>
                  <a:lnTo>
                    <a:pt x="549" y="295"/>
                  </a:lnTo>
                  <a:lnTo>
                    <a:pt x="551" y="306"/>
                  </a:lnTo>
                  <a:lnTo>
                    <a:pt x="557" y="317"/>
                  </a:lnTo>
                  <a:lnTo>
                    <a:pt x="560" y="349"/>
                  </a:lnTo>
                  <a:lnTo>
                    <a:pt x="562" y="384"/>
                  </a:lnTo>
                  <a:lnTo>
                    <a:pt x="560" y="417"/>
                  </a:lnTo>
                  <a:lnTo>
                    <a:pt x="560" y="449"/>
                  </a:lnTo>
                  <a:lnTo>
                    <a:pt x="555" y="480"/>
                  </a:lnTo>
                  <a:lnTo>
                    <a:pt x="551" y="511"/>
                  </a:lnTo>
                  <a:lnTo>
                    <a:pt x="544" y="542"/>
                  </a:lnTo>
                  <a:lnTo>
                    <a:pt x="538" y="575"/>
                  </a:lnTo>
                  <a:lnTo>
                    <a:pt x="522" y="606"/>
                  </a:lnTo>
                  <a:lnTo>
                    <a:pt x="507" y="638"/>
                  </a:lnTo>
                  <a:lnTo>
                    <a:pt x="487" y="671"/>
                  </a:lnTo>
                  <a:lnTo>
                    <a:pt x="467" y="704"/>
                  </a:lnTo>
                  <a:lnTo>
                    <a:pt x="442" y="733"/>
                  </a:lnTo>
                  <a:lnTo>
                    <a:pt x="417" y="760"/>
                  </a:lnTo>
                  <a:lnTo>
                    <a:pt x="386" y="784"/>
                  </a:lnTo>
                  <a:lnTo>
                    <a:pt x="355" y="804"/>
                  </a:lnTo>
                  <a:lnTo>
                    <a:pt x="338" y="806"/>
                  </a:lnTo>
                  <a:lnTo>
                    <a:pt x="324" y="809"/>
                  </a:lnTo>
                  <a:lnTo>
                    <a:pt x="307" y="809"/>
                  </a:lnTo>
                  <a:lnTo>
                    <a:pt x="293" y="811"/>
                  </a:lnTo>
                  <a:lnTo>
                    <a:pt x="277" y="809"/>
                  </a:lnTo>
                  <a:lnTo>
                    <a:pt x="262" y="809"/>
                  </a:lnTo>
                  <a:lnTo>
                    <a:pt x="246" y="808"/>
                  </a:lnTo>
                  <a:lnTo>
                    <a:pt x="231" y="808"/>
                  </a:lnTo>
                  <a:lnTo>
                    <a:pt x="198" y="797"/>
                  </a:lnTo>
                  <a:lnTo>
                    <a:pt x="169" y="786"/>
                  </a:lnTo>
                  <a:lnTo>
                    <a:pt x="140" y="769"/>
                  </a:lnTo>
                  <a:lnTo>
                    <a:pt x="117" y="751"/>
                  </a:lnTo>
                  <a:lnTo>
                    <a:pt x="93" y="728"/>
                  </a:lnTo>
                  <a:lnTo>
                    <a:pt x="75" y="704"/>
                  </a:lnTo>
                  <a:lnTo>
                    <a:pt x="58" y="677"/>
                  </a:lnTo>
                  <a:lnTo>
                    <a:pt x="47" y="651"/>
                  </a:lnTo>
                  <a:lnTo>
                    <a:pt x="31" y="618"/>
                  </a:lnTo>
                  <a:lnTo>
                    <a:pt x="20" y="588"/>
                  </a:lnTo>
                  <a:lnTo>
                    <a:pt x="11" y="553"/>
                  </a:lnTo>
                  <a:lnTo>
                    <a:pt x="6" y="520"/>
                  </a:lnTo>
                  <a:lnTo>
                    <a:pt x="0" y="484"/>
                  </a:lnTo>
                  <a:lnTo>
                    <a:pt x="0" y="449"/>
                  </a:lnTo>
                  <a:lnTo>
                    <a:pt x="0" y="413"/>
                  </a:lnTo>
                  <a:lnTo>
                    <a:pt x="0" y="380"/>
                  </a:lnTo>
                  <a:lnTo>
                    <a:pt x="0" y="358"/>
                  </a:lnTo>
                  <a:lnTo>
                    <a:pt x="2" y="337"/>
                  </a:lnTo>
                  <a:lnTo>
                    <a:pt x="4" y="315"/>
                  </a:lnTo>
                  <a:lnTo>
                    <a:pt x="7" y="295"/>
                  </a:lnTo>
                  <a:lnTo>
                    <a:pt x="11" y="273"/>
                  </a:lnTo>
                  <a:lnTo>
                    <a:pt x="17" y="251"/>
                  </a:lnTo>
                  <a:lnTo>
                    <a:pt x="22" y="231"/>
                  </a:lnTo>
                  <a:lnTo>
                    <a:pt x="33" y="2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cs-CZ"/>
            </a:p>
          </p:txBody>
        </p:sp>
        <p:sp>
          <p:nvSpPr>
            <p:cNvPr id="48216" name="Freeform 87"/>
            <p:cNvSpPr>
              <a:spLocks/>
            </p:cNvSpPr>
            <p:nvPr/>
          </p:nvSpPr>
          <p:spPr bwMode="auto">
            <a:xfrm>
              <a:off x="4707" y="2227"/>
              <a:ext cx="12" cy="14"/>
            </a:xfrm>
            <a:custGeom>
              <a:avLst/>
              <a:gdLst>
                <a:gd name="T0" fmla="*/ 1 w 24"/>
                <a:gd name="T1" fmla="*/ 0 h 27"/>
                <a:gd name="T2" fmla="*/ 1 w 24"/>
                <a:gd name="T3" fmla="*/ 1 h 27"/>
                <a:gd name="T4" fmla="*/ 1 w 24"/>
                <a:gd name="T5" fmla="*/ 1 h 27"/>
                <a:gd name="T6" fmla="*/ 0 w 24"/>
                <a:gd name="T7" fmla="*/ 1 h 27"/>
                <a:gd name="T8" fmla="*/ 1 w 24"/>
                <a:gd name="T9" fmla="*/ 1 h 27"/>
                <a:gd name="T10" fmla="*/ 1 w 24"/>
                <a:gd name="T11" fmla="*/ 1 h 27"/>
                <a:gd name="T12" fmla="*/ 1 w 24"/>
                <a:gd name="T13" fmla="*/ 1 h 27"/>
                <a:gd name="T14" fmla="*/ 1 w 24"/>
                <a:gd name="T15" fmla="*/ 0 h 27"/>
                <a:gd name="T16" fmla="*/ 0 60000 65536"/>
                <a:gd name="T17" fmla="*/ 0 60000 65536"/>
                <a:gd name="T18" fmla="*/ 0 60000 65536"/>
                <a:gd name="T19" fmla="*/ 0 60000 65536"/>
                <a:gd name="T20" fmla="*/ 0 60000 65536"/>
                <a:gd name="T21" fmla="*/ 0 60000 65536"/>
                <a:gd name="T22" fmla="*/ 0 60000 65536"/>
                <a:gd name="T23" fmla="*/ 0 60000 65536"/>
                <a:gd name="T24" fmla="*/ 0 w 24"/>
                <a:gd name="T25" fmla="*/ 0 h 27"/>
                <a:gd name="T26" fmla="*/ 24 w 24"/>
                <a:gd name="T27" fmla="*/ 27 h 2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4" h="27">
                  <a:moveTo>
                    <a:pt x="24" y="0"/>
                  </a:moveTo>
                  <a:lnTo>
                    <a:pt x="24" y="27"/>
                  </a:lnTo>
                  <a:lnTo>
                    <a:pt x="11" y="27"/>
                  </a:lnTo>
                  <a:lnTo>
                    <a:pt x="0" y="23"/>
                  </a:lnTo>
                  <a:lnTo>
                    <a:pt x="2" y="14"/>
                  </a:lnTo>
                  <a:lnTo>
                    <a:pt x="9" y="9"/>
                  </a:lnTo>
                  <a:lnTo>
                    <a:pt x="16" y="3"/>
                  </a:lnTo>
                  <a:lnTo>
                    <a:pt x="24" y="0"/>
                  </a:lnTo>
                  <a:close/>
                </a:path>
              </a:pathLst>
            </a:custGeom>
            <a:solidFill>
              <a:srgbClr val="BFD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cs-CZ"/>
            </a:p>
          </p:txBody>
        </p:sp>
        <p:sp>
          <p:nvSpPr>
            <p:cNvPr id="48217" name="Freeform 88"/>
            <p:cNvSpPr>
              <a:spLocks/>
            </p:cNvSpPr>
            <p:nvPr/>
          </p:nvSpPr>
          <p:spPr bwMode="auto">
            <a:xfrm>
              <a:off x="4711" y="2745"/>
              <a:ext cx="228" cy="382"/>
            </a:xfrm>
            <a:custGeom>
              <a:avLst/>
              <a:gdLst>
                <a:gd name="T0" fmla="*/ 0 w 457"/>
                <a:gd name="T1" fmla="*/ 1 h 763"/>
                <a:gd name="T2" fmla="*/ 0 w 457"/>
                <a:gd name="T3" fmla="*/ 1 h 763"/>
                <a:gd name="T4" fmla="*/ 0 w 457"/>
                <a:gd name="T5" fmla="*/ 1 h 763"/>
                <a:gd name="T6" fmla="*/ 0 w 457"/>
                <a:gd name="T7" fmla="*/ 1 h 763"/>
                <a:gd name="T8" fmla="*/ 0 w 457"/>
                <a:gd name="T9" fmla="*/ 1 h 763"/>
                <a:gd name="T10" fmla="*/ 0 w 457"/>
                <a:gd name="T11" fmla="*/ 1 h 763"/>
                <a:gd name="T12" fmla="*/ 0 w 457"/>
                <a:gd name="T13" fmla="*/ 1 h 763"/>
                <a:gd name="T14" fmla="*/ 0 w 457"/>
                <a:gd name="T15" fmla="*/ 1 h 763"/>
                <a:gd name="T16" fmla="*/ 0 w 457"/>
                <a:gd name="T17" fmla="*/ 1 h 763"/>
                <a:gd name="T18" fmla="*/ 0 w 457"/>
                <a:gd name="T19" fmla="*/ 1 h 763"/>
                <a:gd name="T20" fmla="*/ 0 w 457"/>
                <a:gd name="T21" fmla="*/ 1 h 763"/>
                <a:gd name="T22" fmla="*/ 0 w 457"/>
                <a:gd name="T23" fmla="*/ 1 h 763"/>
                <a:gd name="T24" fmla="*/ 0 w 457"/>
                <a:gd name="T25" fmla="*/ 1 h 763"/>
                <a:gd name="T26" fmla="*/ 0 w 457"/>
                <a:gd name="T27" fmla="*/ 1 h 763"/>
                <a:gd name="T28" fmla="*/ 0 w 457"/>
                <a:gd name="T29" fmla="*/ 1 h 763"/>
                <a:gd name="T30" fmla="*/ 0 w 457"/>
                <a:gd name="T31" fmla="*/ 1 h 763"/>
                <a:gd name="T32" fmla="*/ 0 w 457"/>
                <a:gd name="T33" fmla="*/ 1 h 763"/>
                <a:gd name="T34" fmla="*/ 0 w 457"/>
                <a:gd name="T35" fmla="*/ 1 h 763"/>
                <a:gd name="T36" fmla="*/ 0 w 457"/>
                <a:gd name="T37" fmla="*/ 1 h 763"/>
                <a:gd name="T38" fmla="*/ 0 w 457"/>
                <a:gd name="T39" fmla="*/ 1 h 763"/>
                <a:gd name="T40" fmla="*/ 0 w 457"/>
                <a:gd name="T41" fmla="*/ 1 h 763"/>
                <a:gd name="T42" fmla="*/ 0 w 457"/>
                <a:gd name="T43" fmla="*/ 1 h 763"/>
                <a:gd name="T44" fmla="*/ 0 w 457"/>
                <a:gd name="T45" fmla="*/ 1 h 763"/>
                <a:gd name="T46" fmla="*/ 0 w 457"/>
                <a:gd name="T47" fmla="*/ 1 h 763"/>
                <a:gd name="T48" fmla="*/ 0 w 457"/>
                <a:gd name="T49" fmla="*/ 1 h 763"/>
                <a:gd name="T50" fmla="*/ 0 w 457"/>
                <a:gd name="T51" fmla="*/ 1 h 763"/>
                <a:gd name="T52" fmla="*/ 0 w 457"/>
                <a:gd name="T53" fmla="*/ 1 h 763"/>
                <a:gd name="T54" fmla="*/ 0 w 457"/>
                <a:gd name="T55" fmla="*/ 1 h 763"/>
                <a:gd name="T56" fmla="*/ 0 w 457"/>
                <a:gd name="T57" fmla="*/ 1 h 763"/>
                <a:gd name="T58" fmla="*/ 0 w 457"/>
                <a:gd name="T59" fmla="*/ 1 h 763"/>
                <a:gd name="T60" fmla="*/ 0 w 457"/>
                <a:gd name="T61" fmla="*/ 1 h 763"/>
                <a:gd name="T62" fmla="*/ 0 w 457"/>
                <a:gd name="T63" fmla="*/ 1 h 763"/>
                <a:gd name="T64" fmla="*/ 0 w 457"/>
                <a:gd name="T65" fmla="*/ 1 h 763"/>
                <a:gd name="T66" fmla="*/ 0 w 457"/>
                <a:gd name="T67" fmla="*/ 1 h 763"/>
                <a:gd name="T68" fmla="*/ 0 w 457"/>
                <a:gd name="T69" fmla="*/ 1 h 763"/>
                <a:gd name="T70" fmla="*/ 0 w 457"/>
                <a:gd name="T71" fmla="*/ 1 h 763"/>
                <a:gd name="T72" fmla="*/ 0 w 457"/>
                <a:gd name="T73" fmla="*/ 1 h 763"/>
                <a:gd name="T74" fmla="*/ 0 w 457"/>
                <a:gd name="T75" fmla="*/ 1 h 763"/>
                <a:gd name="T76" fmla="*/ 0 w 457"/>
                <a:gd name="T77" fmla="*/ 1 h 763"/>
                <a:gd name="T78" fmla="*/ 0 w 457"/>
                <a:gd name="T79" fmla="*/ 1 h 763"/>
                <a:gd name="T80" fmla="*/ 0 w 457"/>
                <a:gd name="T81" fmla="*/ 1 h 763"/>
                <a:gd name="T82" fmla="*/ 0 w 457"/>
                <a:gd name="T83" fmla="*/ 1 h 763"/>
                <a:gd name="T84" fmla="*/ 0 w 457"/>
                <a:gd name="T85" fmla="*/ 1 h 763"/>
                <a:gd name="T86" fmla="*/ 0 w 457"/>
                <a:gd name="T87" fmla="*/ 1 h 763"/>
                <a:gd name="T88" fmla="*/ 0 w 457"/>
                <a:gd name="T89" fmla="*/ 1 h 763"/>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457"/>
                <a:gd name="T136" fmla="*/ 0 h 763"/>
                <a:gd name="T137" fmla="*/ 457 w 457"/>
                <a:gd name="T138" fmla="*/ 763 h 763"/>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457" h="763">
                  <a:moveTo>
                    <a:pt x="71" y="121"/>
                  </a:moveTo>
                  <a:lnTo>
                    <a:pt x="87" y="94"/>
                  </a:lnTo>
                  <a:lnTo>
                    <a:pt x="109" y="71"/>
                  </a:lnTo>
                  <a:lnTo>
                    <a:pt x="131" y="47"/>
                  </a:lnTo>
                  <a:lnTo>
                    <a:pt x="158" y="31"/>
                  </a:lnTo>
                  <a:lnTo>
                    <a:pt x="186" y="14"/>
                  </a:lnTo>
                  <a:lnTo>
                    <a:pt x="217" y="5"/>
                  </a:lnTo>
                  <a:lnTo>
                    <a:pt x="247" y="0"/>
                  </a:lnTo>
                  <a:lnTo>
                    <a:pt x="280" y="1"/>
                  </a:lnTo>
                  <a:lnTo>
                    <a:pt x="278" y="3"/>
                  </a:lnTo>
                  <a:lnTo>
                    <a:pt x="280" y="3"/>
                  </a:lnTo>
                  <a:lnTo>
                    <a:pt x="264" y="7"/>
                  </a:lnTo>
                  <a:lnTo>
                    <a:pt x="246" y="16"/>
                  </a:lnTo>
                  <a:lnTo>
                    <a:pt x="227" y="31"/>
                  </a:lnTo>
                  <a:lnTo>
                    <a:pt x="211" y="45"/>
                  </a:lnTo>
                  <a:lnTo>
                    <a:pt x="193" y="56"/>
                  </a:lnTo>
                  <a:lnTo>
                    <a:pt x="177" y="71"/>
                  </a:lnTo>
                  <a:lnTo>
                    <a:pt x="162" y="85"/>
                  </a:lnTo>
                  <a:lnTo>
                    <a:pt x="151" y="103"/>
                  </a:lnTo>
                  <a:lnTo>
                    <a:pt x="138" y="120"/>
                  </a:lnTo>
                  <a:lnTo>
                    <a:pt x="127" y="140"/>
                  </a:lnTo>
                  <a:lnTo>
                    <a:pt x="117" y="158"/>
                  </a:lnTo>
                  <a:lnTo>
                    <a:pt x="107" y="178"/>
                  </a:lnTo>
                  <a:lnTo>
                    <a:pt x="100" y="191"/>
                  </a:lnTo>
                  <a:lnTo>
                    <a:pt x="95" y="203"/>
                  </a:lnTo>
                  <a:lnTo>
                    <a:pt x="87" y="218"/>
                  </a:lnTo>
                  <a:lnTo>
                    <a:pt x="86" y="234"/>
                  </a:lnTo>
                  <a:lnTo>
                    <a:pt x="73" y="251"/>
                  </a:lnTo>
                  <a:lnTo>
                    <a:pt x="67" y="271"/>
                  </a:lnTo>
                  <a:lnTo>
                    <a:pt x="64" y="280"/>
                  </a:lnTo>
                  <a:lnTo>
                    <a:pt x="62" y="289"/>
                  </a:lnTo>
                  <a:lnTo>
                    <a:pt x="58" y="298"/>
                  </a:lnTo>
                  <a:lnTo>
                    <a:pt x="55" y="309"/>
                  </a:lnTo>
                  <a:lnTo>
                    <a:pt x="49" y="323"/>
                  </a:lnTo>
                  <a:lnTo>
                    <a:pt x="47" y="340"/>
                  </a:lnTo>
                  <a:lnTo>
                    <a:pt x="46" y="356"/>
                  </a:lnTo>
                  <a:lnTo>
                    <a:pt x="46" y="372"/>
                  </a:lnTo>
                  <a:lnTo>
                    <a:pt x="44" y="387"/>
                  </a:lnTo>
                  <a:lnTo>
                    <a:pt x="44" y="403"/>
                  </a:lnTo>
                  <a:lnTo>
                    <a:pt x="44" y="420"/>
                  </a:lnTo>
                  <a:lnTo>
                    <a:pt x="44" y="436"/>
                  </a:lnTo>
                  <a:lnTo>
                    <a:pt x="44" y="462"/>
                  </a:lnTo>
                  <a:lnTo>
                    <a:pt x="49" y="489"/>
                  </a:lnTo>
                  <a:lnTo>
                    <a:pt x="55" y="514"/>
                  </a:lnTo>
                  <a:lnTo>
                    <a:pt x="66" y="542"/>
                  </a:lnTo>
                  <a:lnTo>
                    <a:pt x="75" y="565"/>
                  </a:lnTo>
                  <a:lnTo>
                    <a:pt x="87" y="591"/>
                  </a:lnTo>
                  <a:lnTo>
                    <a:pt x="100" y="614"/>
                  </a:lnTo>
                  <a:lnTo>
                    <a:pt x="115" y="638"/>
                  </a:lnTo>
                  <a:lnTo>
                    <a:pt x="124" y="647"/>
                  </a:lnTo>
                  <a:lnTo>
                    <a:pt x="133" y="656"/>
                  </a:lnTo>
                  <a:lnTo>
                    <a:pt x="131" y="656"/>
                  </a:lnTo>
                  <a:lnTo>
                    <a:pt x="133" y="658"/>
                  </a:lnTo>
                  <a:lnTo>
                    <a:pt x="138" y="658"/>
                  </a:lnTo>
                  <a:lnTo>
                    <a:pt x="135" y="660"/>
                  </a:lnTo>
                  <a:lnTo>
                    <a:pt x="144" y="669"/>
                  </a:lnTo>
                  <a:lnTo>
                    <a:pt x="155" y="680"/>
                  </a:lnTo>
                  <a:lnTo>
                    <a:pt x="166" y="689"/>
                  </a:lnTo>
                  <a:lnTo>
                    <a:pt x="178" y="700"/>
                  </a:lnTo>
                  <a:lnTo>
                    <a:pt x="189" y="707"/>
                  </a:lnTo>
                  <a:lnTo>
                    <a:pt x="204" y="714"/>
                  </a:lnTo>
                  <a:lnTo>
                    <a:pt x="218" y="720"/>
                  </a:lnTo>
                  <a:lnTo>
                    <a:pt x="235" y="725"/>
                  </a:lnTo>
                  <a:lnTo>
                    <a:pt x="246" y="732"/>
                  </a:lnTo>
                  <a:lnTo>
                    <a:pt x="257" y="740"/>
                  </a:lnTo>
                  <a:lnTo>
                    <a:pt x="269" y="743"/>
                  </a:lnTo>
                  <a:lnTo>
                    <a:pt x="286" y="749"/>
                  </a:lnTo>
                  <a:lnTo>
                    <a:pt x="284" y="751"/>
                  </a:lnTo>
                  <a:lnTo>
                    <a:pt x="289" y="753"/>
                  </a:lnTo>
                  <a:lnTo>
                    <a:pt x="295" y="754"/>
                  </a:lnTo>
                  <a:lnTo>
                    <a:pt x="302" y="756"/>
                  </a:lnTo>
                  <a:lnTo>
                    <a:pt x="313" y="743"/>
                  </a:lnTo>
                  <a:lnTo>
                    <a:pt x="326" y="732"/>
                  </a:lnTo>
                  <a:lnTo>
                    <a:pt x="338" y="720"/>
                  </a:lnTo>
                  <a:lnTo>
                    <a:pt x="351" y="705"/>
                  </a:lnTo>
                  <a:lnTo>
                    <a:pt x="338" y="692"/>
                  </a:lnTo>
                  <a:lnTo>
                    <a:pt x="333" y="678"/>
                  </a:lnTo>
                  <a:lnTo>
                    <a:pt x="327" y="662"/>
                  </a:lnTo>
                  <a:lnTo>
                    <a:pt x="326" y="647"/>
                  </a:lnTo>
                  <a:lnTo>
                    <a:pt x="320" y="631"/>
                  </a:lnTo>
                  <a:lnTo>
                    <a:pt x="318" y="614"/>
                  </a:lnTo>
                  <a:lnTo>
                    <a:pt x="317" y="600"/>
                  </a:lnTo>
                  <a:lnTo>
                    <a:pt x="315" y="585"/>
                  </a:lnTo>
                  <a:lnTo>
                    <a:pt x="313" y="569"/>
                  </a:lnTo>
                  <a:lnTo>
                    <a:pt x="311" y="556"/>
                  </a:lnTo>
                  <a:lnTo>
                    <a:pt x="309" y="540"/>
                  </a:lnTo>
                  <a:lnTo>
                    <a:pt x="307" y="527"/>
                  </a:lnTo>
                  <a:lnTo>
                    <a:pt x="320" y="518"/>
                  </a:lnTo>
                  <a:lnTo>
                    <a:pt x="333" y="509"/>
                  </a:lnTo>
                  <a:lnTo>
                    <a:pt x="346" y="494"/>
                  </a:lnTo>
                  <a:lnTo>
                    <a:pt x="360" y="483"/>
                  </a:lnTo>
                  <a:lnTo>
                    <a:pt x="366" y="494"/>
                  </a:lnTo>
                  <a:lnTo>
                    <a:pt x="373" y="507"/>
                  </a:lnTo>
                  <a:lnTo>
                    <a:pt x="378" y="518"/>
                  </a:lnTo>
                  <a:lnTo>
                    <a:pt x="386" y="532"/>
                  </a:lnTo>
                  <a:lnTo>
                    <a:pt x="391" y="545"/>
                  </a:lnTo>
                  <a:lnTo>
                    <a:pt x="398" y="558"/>
                  </a:lnTo>
                  <a:lnTo>
                    <a:pt x="406" y="571"/>
                  </a:lnTo>
                  <a:lnTo>
                    <a:pt x="417" y="585"/>
                  </a:lnTo>
                  <a:lnTo>
                    <a:pt x="420" y="600"/>
                  </a:lnTo>
                  <a:lnTo>
                    <a:pt x="431" y="609"/>
                  </a:lnTo>
                  <a:lnTo>
                    <a:pt x="444" y="616"/>
                  </a:lnTo>
                  <a:lnTo>
                    <a:pt x="457" y="627"/>
                  </a:lnTo>
                  <a:lnTo>
                    <a:pt x="433" y="649"/>
                  </a:lnTo>
                  <a:lnTo>
                    <a:pt x="411" y="674"/>
                  </a:lnTo>
                  <a:lnTo>
                    <a:pt x="387" y="698"/>
                  </a:lnTo>
                  <a:lnTo>
                    <a:pt x="366" y="722"/>
                  </a:lnTo>
                  <a:lnTo>
                    <a:pt x="338" y="740"/>
                  </a:lnTo>
                  <a:lnTo>
                    <a:pt x="313" y="754"/>
                  </a:lnTo>
                  <a:lnTo>
                    <a:pt x="282" y="762"/>
                  </a:lnTo>
                  <a:lnTo>
                    <a:pt x="249" y="763"/>
                  </a:lnTo>
                  <a:lnTo>
                    <a:pt x="217" y="758"/>
                  </a:lnTo>
                  <a:lnTo>
                    <a:pt x="186" y="751"/>
                  </a:lnTo>
                  <a:lnTo>
                    <a:pt x="155" y="740"/>
                  </a:lnTo>
                  <a:lnTo>
                    <a:pt x="129" y="727"/>
                  </a:lnTo>
                  <a:lnTo>
                    <a:pt x="102" y="707"/>
                  </a:lnTo>
                  <a:lnTo>
                    <a:pt x="80" y="685"/>
                  </a:lnTo>
                  <a:lnTo>
                    <a:pt x="62" y="658"/>
                  </a:lnTo>
                  <a:lnTo>
                    <a:pt x="49" y="631"/>
                  </a:lnTo>
                  <a:lnTo>
                    <a:pt x="29" y="596"/>
                  </a:lnTo>
                  <a:lnTo>
                    <a:pt x="17" y="562"/>
                  </a:lnTo>
                  <a:lnTo>
                    <a:pt x="7" y="523"/>
                  </a:lnTo>
                  <a:lnTo>
                    <a:pt x="4" y="487"/>
                  </a:lnTo>
                  <a:lnTo>
                    <a:pt x="0" y="447"/>
                  </a:lnTo>
                  <a:lnTo>
                    <a:pt x="0" y="409"/>
                  </a:lnTo>
                  <a:lnTo>
                    <a:pt x="0" y="372"/>
                  </a:lnTo>
                  <a:lnTo>
                    <a:pt x="2" y="338"/>
                  </a:lnTo>
                  <a:lnTo>
                    <a:pt x="4" y="307"/>
                  </a:lnTo>
                  <a:lnTo>
                    <a:pt x="9" y="280"/>
                  </a:lnTo>
                  <a:lnTo>
                    <a:pt x="13" y="249"/>
                  </a:lnTo>
                  <a:lnTo>
                    <a:pt x="20" y="221"/>
                  </a:lnTo>
                  <a:lnTo>
                    <a:pt x="26" y="194"/>
                  </a:lnTo>
                  <a:lnTo>
                    <a:pt x="38" y="167"/>
                  </a:lnTo>
                  <a:lnTo>
                    <a:pt x="51" y="141"/>
                  </a:lnTo>
                  <a:lnTo>
                    <a:pt x="71" y="121"/>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cs-CZ"/>
            </a:p>
          </p:txBody>
        </p:sp>
        <p:sp>
          <p:nvSpPr>
            <p:cNvPr id="48218" name="Freeform 89"/>
            <p:cNvSpPr>
              <a:spLocks/>
            </p:cNvSpPr>
            <p:nvPr/>
          </p:nvSpPr>
          <p:spPr bwMode="auto">
            <a:xfrm>
              <a:off x="4723" y="2189"/>
              <a:ext cx="29" cy="37"/>
            </a:xfrm>
            <a:custGeom>
              <a:avLst/>
              <a:gdLst>
                <a:gd name="T0" fmla="*/ 1 w 58"/>
                <a:gd name="T1" fmla="*/ 0 h 75"/>
                <a:gd name="T2" fmla="*/ 1 w 58"/>
                <a:gd name="T3" fmla="*/ 0 h 75"/>
                <a:gd name="T4" fmla="*/ 1 w 58"/>
                <a:gd name="T5" fmla="*/ 0 h 75"/>
                <a:gd name="T6" fmla="*/ 1 w 58"/>
                <a:gd name="T7" fmla="*/ 0 h 75"/>
                <a:gd name="T8" fmla="*/ 1 w 58"/>
                <a:gd name="T9" fmla="*/ 0 h 75"/>
                <a:gd name="T10" fmla="*/ 1 w 58"/>
                <a:gd name="T11" fmla="*/ 0 h 75"/>
                <a:gd name="T12" fmla="*/ 1 w 58"/>
                <a:gd name="T13" fmla="*/ 0 h 75"/>
                <a:gd name="T14" fmla="*/ 1 w 58"/>
                <a:gd name="T15" fmla="*/ 0 h 75"/>
                <a:gd name="T16" fmla="*/ 1 w 58"/>
                <a:gd name="T17" fmla="*/ 0 h 75"/>
                <a:gd name="T18" fmla="*/ 1 w 58"/>
                <a:gd name="T19" fmla="*/ 0 h 75"/>
                <a:gd name="T20" fmla="*/ 1 w 58"/>
                <a:gd name="T21" fmla="*/ 0 h 75"/>
                <a:gd name="T22" fmla="*/ 1 w 58"/>
                <a:gd name="T23" fmla="*/ 0 h 75"/>
                <a:gd name="T24" fmla="*/ 1 w 58"/>
                <a:gd name="T25" fmla="*/ 0 h 75"/>
                <a:gd name="T26" fmla="*/ 1 w 58"/>
                <a:gd name="T27" fmla="*/ 0 h 75"/>
                <a:gd name="T28" fmla="*/ 1 w 58"/>
                <a:gd name="T29" fmla="*/ 0 h 75"/>
                <a:gd name="T30" fmla="*/ 1 w 58"/>
                <a:gd name="T31" fmla="*/ 0 h 75"/>
                <a:gd name="T32" fmla="*/ 1 w 58"/>
                <a:gd name="T33" fmla="*/ 0 h 75"/>
                <a:gd name="T34" fmla="*/ 1 w 58"/>
                <a:gd name="T35" fmla="*/ 0 h 75"/>
                <a:gd name="T36" fmla="*/ 1 w 58"/>
                <a:gd name="T37" fmla="*/ 0 h 75"/>
                <a:gd name="T38" fmla="*/ 0 w 58"/>
                <a:gd name="T39" fmla="*/ 0 h 75"/>
                <a:gd name="T40" fmla="*/ 1 w 58"/>
                <a:gd name="T41" fmla="*/ 0 h 75"/>
                <a:gd name="T42" fmla="*/ 1 w 58"/>
                <a:gd name="T43" fmla="*/ 0 h 75"/>
                <a:gd name="T44" fmla="*/ 1 w 58"/>
                <a:gd name="T45" fmla="*/ 0 h 7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58"/>
                <a:gd name="T70" fmla="*/ 0 h 75"/>
                <a:gd name="T71" fmla="*/ 58 w 58"/>
                <a:gd name="T72" fmla="*/ 75 h 75"/>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58" h="75">
                  <a:moveTo>
                    <a:pt x="25" y="6"/>
                  </a:moveTo>
                  <a:lnTo>
                    <a:pt x="31" y="2"/>
                  </a:lnTo>
                  <a:lnTo>
                    <a:pt x="40" y="2"/>
                  </a:lnTo>
                  <a:lnTo>
                    <a:pt x="47" y="0"/>
                  </a:lnTo>
                  <a:lnTo>
                    <a:pt x="56" y="4"/>
                  </a:lnTo>
                  <a:lnTo>
                    <a:pt x="58" y="11"/>
                  </a:lnTo>
                  <a:lnTo>
                    <a:pt x="58" y="20"/>
                  </a:lnTo>
                  <a:lnTo>
                    <a:pt x="56" y="28"/>
                  </a:lnTo>
                  <a:lnTo>
                    <a:pt x="56" y="39"/>
                  </a:lnTo>
                  <a:lnTo>
                    <a:pt x="47" y="48"/>
                  </a:lnTo>
                  <a:lnTo>
                    <a:pt x="43" y="59"/>
                  </a:lnTo>
                  <a:lnTo>
                    <a:pt x="51" y="62"/>
                  </a:lnTo>
                  <a:lnTo>
                    <a:pt x="56" y="66"/>
                  </a:lnTo>
                  <a:lnTo>
                    <a:pt x="54" y="71"/>
                  </a:lnTo>
                  <a:lnTo>
                    <a:pt x="51" y="75"/>
                  </a:lnTo>
                  <a:lnTo>
                    <a:pt x="36" y="71"/>
                  </a:lnTo>
                  <a:lnTo>
                    <a:pt x="25" y="68"/>
                  </a:lnTo>
                  <a:lnTo>
                    <a:pt x="14" y="60"/>
                  </a:lnTo>
                  <a:lnTo>
                    <a:pt x="3" y="55"/>
                  </a:lnTo>
                  <a:lnTo>
                    <a:pt x="0" y="39"/>
                  </a:lnTo>
                  <a:lnTo>
                    <a:pt x="3" y="26"/>
                  </a:lnTo>
                  <a:lnTo>
                    <a:pt x="12" y="13"/>
                  </a:lnTo>
                  <a:lnTo>
                    <a:pt x="25"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cs-CZ"/>
            </a:p>
          </p:txBody>
        </p:sp>
        <p:sp>
          <p:nvSpPr>
            <p:cNvPr id="48219" name="Freeform 90"/>
            <p:cNvSpPr>
              <a:spLocks/>
            </p:cNvSpPr>
            <p:nvPr/>
          </p:nvSpPr>
          <p:spPr bwMode="auto">
            <a:xfrm>
              <a:off x="4725" y="2278"/>
              <a:ext cx="40" cy="34"/>
            </a:xfrm>
            <a:custGeom>
              <a:avLst/>
              <a:gdLst>
                <a:gd name="T0" fmla="*/ 1 w 80"/>
                <a:gd name="T1" fmla="*/ 1 h 67"/>
                <a:gd name="T2" fmla="*/ 1 w 80"/>
                <a:gd name="T3" fmla="*/ 1 h 67"/>
                <a:gd name="T4" fmla="*/ 1 w 80"/>
                <a:gd name="T5" fmla="*/ 1 h 67"/>
                <a:gd name="T6" fmla="*/ 1 w 80"/>
                <a:gd name="T7" fmla="*/ 1 h 67"/>
                <a:gd name="T8" fmla="*/ 1 w 80"/>
                <a:gd name="T9" fmla="*/ 1 h 67"/>
                <a:gd name="T10" fmla="*/ 1 w 80"/>
                <a:gd name="T11" fmla="*/ 1 h 67"/>
                <a:gd name="T12" fmla="*/ 1 w 80"/>
                <a:gd name="T13" fmla="*/ 1 h 67"/>
                <a:gd name="T14" fmla="*/ 1 w 80"/>
                <a:gd name="T15" fmla="*/ 1 h 67"/>
                <a:gd name="T16" fmla="*/ 1 w 80"/>
                <a:gd name="T17" fmla="*/ 1 h 67"/>
                <a:gd name="T18" fmla="*/ 1 w 80"/>
                <a:gd name="T19" fmla="*/ 1 h 67"/>
                <a:gd name="T20" fmla="*/ 1 w 80"/>
                <a:gd name="T21" fmla="*/ 1 h 67"/>
                <a:gd name="T22" fmla="*/ 1 w 80"/>
                <a:gd name="T23" fmla="*/ 1 h 67"/>
                <a:gd name="T24" fmla="*/ 1 w 80"/>
                <a:gd name="T25" fmla="*/ 1 h 67"/>
                <a:gd name="T26" fmla="*/ 1 w 80"/>
                <a:gd name="T27" fmla="*/ 1 h 67"/>
                <a:gd name="T28" fmla="*/ 1 w 80"/>
                <a:gd name="T29" fmla="*/ 1 h 67"/>
                <a:gd name="T30" fmla="*/ 1 w 80"/>
                <a:gd name="T31" fmla="*/ 1 h 67"/>
                <a:gd name="T32" fmla="*/ 0 w 80"/>
                <a:gd name="T33" fmla="*/ 1 h 67"/>
                <a:gd name="T34" fmla="*/ 1 w 80"/>
                <a:gd name="T35" fmla="*/ 1 h 67"/>
                <a:gd name="T36" fmla="*/ 1 w 80"/>
                <a:gd name="T37" fmla="*/ 0 h 67"/>
                <a:gd name="T38" fmla="*/ 1 w 80"/>
                <a:gd name="T39" fmla="*/ 0 h 67"/>
                <a:gd name="T40" fmla="*/ 1 w 80"/>
                <a:gd name="T41" fmla="*/ 0 h 67"/>
                <a:gd name="T42" fmla="*/ 1 w 80"/>
                <a:gd name="T43" fmla="*/ 0 h 67"/>
                <a:gd name="T44" fmla="*/ 1 w 80"/>
                <a:gd name="T45" fmla="*/ 1 h 67"/>
                <a:gd name="T46" fmla="*/ 1 w 80"/>
                <a:gd name="T47" fmla="*/ 1 h 67"/>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80"/>
                <a:gd name="T73" fmla="*/ 0 h 67"/>
                <a:gd name="T74" fmla="*/ 80 w 80"/>
                <a:gd name="T75" fmla="*/ 67 h 67"/>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80" h="67">
                  <a:moveTo>
                    <a:pt x="80" y="3"/>
                  </a:moveTo>
                  <a:lnTo>
                    <a:pt x="80" y="16"/>
                  </a:lnTo>
                  <a:lnTo>
                    <a:pt x="69" y="11"/>
                  </a:lnTo>
                  <a:lnTo>
                    <a:pt x="62" y="11"/>
                  </a:lnTo>
                  <a:lnTo>
                    <a:pt x="55" y="12"/>
                  </a:lnTo>
                  <a:lnTo>
                    <a:pt x="49" y="18"/>
                  </a:lnTo>
                  <a:lnTo>
                    <a:pt x="38" y="32"/>
                  </a:lnTo>
                  <a:lnTo>
                    <a:pt x="29" y="47"/>
                  </a:lnTo>
                  <a:lnTo>
                    <a:pt x="31" y="52"/>
                  </a:lnTo>
                  <a:lnTo>
                    <a:pt x="35" y="58"/>
                  </a:lnTo>
                  <a:lnTo>
                    <a:pt x="37" y="61"/>
                  </a:lnTo>
                  <a:lnTo>
                    <a:pt x="31" y="67"/>
                  </a:lnTo>
                  <a:lnTo>
                    <a:pt x="18" y="54"/>
                  </a:lnTo>
                  <a:lnTo>
                    <a:pt x="8" y="38"/>
                  </a:lnTo>
                  <a:lnTo>
                    <a:pt x="8" y="27"/>
                  </a:lnTo>
                  <a:lnTo>
                    <a:pt x="4" y="20"/>
                  </a:lnTo>
                  <a:lnTo>
                    <a:pt x="0" y="11"/>
                  </a:lnTo>
                  <a:lnTo>
                    <a:pt x="8" y="3"/>
                  </a:lnTo>
                  <a:lnTo>
                    <a:pt x="22" y="0"/>
                  </a:lnTo>
                  <a:lnTo>
                    <a:pt x="42" y="0"/>
                  </a:lnTo>
                  <a:lnTo>
                    <a:pt x="51" y="0"/>
                  </a:lnTo>
                  <a:lnTo>
                    <a:pt x="60" y="0"/>
                  </a:lnTo>
                  <a:lnTo>
                    <a:pt x="69" y="1"/>
                  </a:lnTo>
                  <a:lnTo>
                    <a:pt x="80" y="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cs-CZ"/>
            </a:p>
          </p:txBody>
        </p:sp>
        <p:sp>
          <p:nvSpPr>
            <p:cNvPr id="48220" name="Freeform 91"/>
            <p:cNvSpPr>
              <a:spLocks/>
            </p:cNvSpPr>
            <p:nvPr/>
          </p:nvSpPr>
          <p:spPr bwMode="auto">
            <a:xfrm>
              <a:off x="4731" y="2197"/>
              <a:ext cx="14" cy="16"/>
            </a:xfrm>
            <a:custGeom>
              <a:avLst/>
              <a:gdLst>
                <a:gd name="T0" fmla="*/ 0 w 29"/>
                <a:gd name="T1" fmla="*/ 0 h 31"/>
                <a:gd name="T2" fmla="*/ 0 w 29"/>
                <a:gd name="T3" fmla="*/ 1 h 31"/>
                <a:gd name="T4" fmla="*/ 0 w 29"/>
                <a:gd name="T5" fmla="*/ 1 h 31"/>
                <a:gd name="T6" fmla="*/ 0 w 29"/>
                <a:gd name="T7" fmla="*/ 1 h 31"/>
                <a:gd name="T8" fmla="*/ 0 w 29"/>
                <a:gd name="T9" fmla="*/ 1 h 31"/>
                <a:gd name="T10" fmla="*/ 0 w 29"/>
                <a:gd name="T11" fmla="*/ 1 h 31"/>
                <a:gd name="T12" fmla="*/ 0 w 29"/>
                <a:gd name="T13" fmla="*/ 1 h 31"/>
                <a:gd name="T14" fmla="*/ 0 w 29"/>
                <a:gd name="T15" fmla="*/ 1 h 31"/>
                <a:gd name="T16" fmla="*/ 0 w 29"/>
                <a:gd name="T17" fmla="*/ 0 h 3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9"/>
                <a:gd name="T28" fmla="*/ 0 h 31"/>
                <a:gd name="T29" fmla="*/ 29 w 29"/>
                <a:gd name="T30" fmla="*/ 31 h 3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9" h="31">
                  <a:moveTo>
                    <a:pt x="24" y="0"/>
                  </a:moveTo>
                  <a:lnTo>
                    <a:pt x="29" y="11"/>
                  </a:lnTo>
                  <a:lnTo>
                    <a:pt x="24" y="23"/>
                  </a:lnTo>
                  <a:lnTo>
                    <a:pt x="15" y="31"/>
                  </a:lnTo>
                  <a:lnTo>
                    <a:pt x="6" y="31"/>
                  </a:lnTo>
                  <a:lnTo>
                    <a:pt x="0" y="20"/>
                  </a:lnTo>
                  <a:lnTo>
                    <a:pt x="7" y="9"/>
                  </a:lnTo>
                  <a:lnTo>
                    <a:pt x="15" y="2"/>
                  </a:lnTo>
                  <a:lnTo>
                    <a:pt x="24" y="0"/>
                  </a:lnTo>
                  <a:close/>
                </a:path>
              </a:pathLst>
            </a:custGeom>
            <a:solidFill>
              <a:srgbClr val="BFD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cs-CZ"/>
            </a:p>
          </p:txBody>
        </p:sp>
        <p:sp>
          <p:nvSpPr>
            <p:cNvPr id="48221" name="Freeform 92"/>
            <p:cNvSpPr>
              <a:spLocks/>
            </p:cNvSpPr>
            <p:nvPr/>
          </p:nvSpPr>
          <p:spPr bwMode="auto">
            <a:xfrm>
              <a:off x="4734" y="2287"/>
              <a:ext cx="6" cy="6"/>
            </a:xfrm>
            <a:custGeom>
              <a:avLst/>
              <a:gdLst>
                <a:gd name="T0" fmla="*/ 1 w 11"/>
                <a:gd name="T1" fmla="*/ 0 h 11"/>
                <a:gd name="T2" fmla="*/ 1 w 11"/>
                <a:gd name="T3" fmla="*/ 1 h 11"/>
                <a:gd name="T4" fmla="*/ 1 w 11"/>
                <a:gd name="T5" fmla="*/ 1 h 11"/>
                <a:gd name="T6" fmla="*/ 0 w 11"/>
                <a:gd name="T7" fmla="*/ 1 h 11"/>
                <a:gd name="T8" fmla="*/ 0 w 11"/>
                <a:gd name="T9" fmla="*/ 0 h 11"/>
                <a:gd name="T10" fmla="*/ 1 w 11"/>
                <a:gd name="T11" fmla="*/ 0 h 11"/>
                <a:gd name="T12" fmla="*/ 0 60000 65536"/>
                <a:gd name="T13" fmla="*/ 0 60000 65536"/>
                <a:gd name="T14" fmla="*/ 0 60000 65536"/>
                <a:gd name="T15" fmla="*/ 0 60000 65536"/>
                <a:gd name="T16" fmla="*/ 0 60000 65536"/>
                <a:gd name="T17" fmla="*/ 0 60000 65536"/>
                <a:gd name="T18" fmla="*/ 0 w 11"/>
                <a:gd name="T19" fmla="*/ 0 h 11"/>
                <a:gd name="T20" fmla="*/ 11 w 11"/>
                <a:gd name="T21" fmla="*/ 11 h 11"/>
              </a:gdLst>
              <a:ahLst/>
              <a:cxnLst>
                <a:cxn ang="T12">
                  <a:pos x="T0" y="T1"/>
                </a:cxn>
                <a:cxn ang="T13">
                  <a:pos x="T2" y="T3"/>
                </a:cxn>
                <a:cxn ang="T14">
                  <a:pos x="T4" y="T5"/>
                </a:cxn>
                <a:cxn ang="T15">
                  <a:pos x="T6" y="T7"/>
                </a:cxn>
                <a:cxn ang="T16">
                  <a:pos x="T8" y="T9"/>
                </a:cxn>
                <a:cxn ang="T17">
                  <a:pos x="T10" y="T11"/>
                </a:cxn>
              </a:cxnLst>
              <a:rect l="T18" t="T19" r="T20" b="T21"/>
              <a:pathLst>
                <a:path w="11" h="11">
                  <a:moveTo>
                    <a:pt x="11" y="0"/>
                  </a:moveTo>
                  <a:lnTo>
                    <a:pt x="10" y="5"/>
                  </a:lnTo>
                  <a:lnTo>
                    <a:pt x="4" y="11"/>
                  </a:lnTo>
                  <a:lnTo>
                    <a:pt x="0" y="7"/>
                  </a:lnTo>
                  <a:lnTo>
                    <a:pt x="0" y="0"/>
                  </a:lnTo>
                  <a:lnTo>
                    <a:pt x="11" y="0"/>
                  </a:lnTo>
                  <a:close/>
                </a:path>
              </a:pathLst>
            </a:custGeom>
            <a:solidFill>
              <a:srgbClr val="BFD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cs-CZ"/>
            </a:p>
          </p:txBody>
        </p:sp>
        <p:sp>
          <p:nvSpPr>
            <p:cNvPr id="48222" name="Freeform 93"/>
            <p:cNvSpPr>
              <a:spLocks/>
            </p:cNvSpPr>
            <p:nvPr/>
          </p:nvSpPr>
          <p:spPr bwMode="auto">
            <a:xfrm>
              <a:off x="4741" y="2877"/>
              <a:ext cx="22" cy="99"/>
            </a:xfrm>
            <a:custGeom>
              <a:avLst/>
              <a:gdLst>
                <a:gd name="T0" fmla="*/ 0 w 46"/>
                <a:gd name="T1" fmla="*/ 0 h 199"/>
                <a:gd name="T2" fmla="*/ 0 w 46"/>
                <a:gd name="T3" fmla="*/ 0 h 199"/>
                <a:gd name="T4" fmla="*/ 0 w 46"/>
                <a:gd name="T5" fmla="*/ 0 h 199"/>
                <a:gd name="T6" fmla="*/ 0 w 46"/>
                <a:gd name="T7" fmla="*/ 0 h 199"/>
                <a:gd name="T8" fmla="*/ 0 w 46"/>
                <a:gd name="T9" fmla="*/ 0 h 199"/>
                <a:gd name="T10" fmla="*/ 0 w 46"/>
                <a:gd name="T11" fmla="*/ 0 h 199"/>
                <a:gd name="T12" fmla="*/ 0 w 46"/>
                <a:gd name="T13" fmla="*/ 0 h 199"/>
                <a:gd name="T14" fmla="*/ 0 w 46"/>
                <a:gd name="T15" fmla="*/ 0 h 199"/>
                <a:gd name="T16" fmla="*/ 0 w 46"/>
                <a:gd name="T17" fmla="*/ 0 h 199"/>
                <a:gd name="T18" fmla="*/ 0 w 46"/>
                <a:gd name="T19" fmla="*/ 0 h 199"/>
                <a:gd name="T20" fmla="*/ 0 w 46"/>
                <a:gd name="T21" fmla="*/ 0 h 199"/>
                <a:gd name="T22" fmla="*/ 0 w 46"/>
                <a:gd name="T23" fmla="*/ 0 h 199"/>
                <a:gd name="T24" fmla="*/ 0 w 46"/>
                <a:gd name="T25" fmla="*/ 0 h 199"/>
                <a:gd name="T26" fmla="*/ 0 w 46"/>
                <a:gd name="T27" fmla="*/ 0 h 199"/>
                <a:gd name="T28" fmla="*/ 0 w 46"/>
                <a:gd name="T29" fmla="*/ 0 h 199"/>
                <a:gd name="T30" fmla="*/ 0 w 46"/>
                <a:gd name="T31" fmla="*/ 0 h 199"/>
                <a:gd name="T32" fmla="*/ 0 w 46"/>
                <a:gd name="T33" fmla="*/ 0 h 199"/>
                <a:gd name="T34" fmla="*/ 0 w 46"/>
                <a:gd name="T35" fmla="*/ 0 h 199"/>
                <a:gd name="T36" fmla="*/ 0 w 46"/>
                <a:gd name="T37" fmla="*/ 0 h 199"/>
                <a:gd name="T38" fmla="*/ 0 w 46"/>
                <a:gd name="T39" fmla="*/ 0 h 199"/>
                <a:gd name="T40" fmla="*/ 0 w 46"/>
                <a:gd name="T41" fmla="*/ 0 h 199"/>
                <a:gd name="T42" fmla="*/ 0 w 46"/>
                <a:gd name="T43" fmla="*/ 0 h 199"/>
                <a:gd name="T44" fmla="*/ 0 w 46"/>
                <a:gd name="T45" fmla="*/ 0 h 199"/>
                <a:gd name="T46" fmla="*/ 0 w 46"/>
                <a:gd name="T47" fmla="*/ 0 h 199"/>
                <a:gd name="T48" fmla="*/ 0 w 46"/>
                <a:gd name="T49" fmla="*/ 0 h 199"/>
                <a:gd name="T50" fmla="*/ 0 w 46"/>
                <a:gd name="T51" fmla="*/ 0 h 199"/>
                <a:gd name="T52" fmla="*/ 0 w 46"/>
                <a:gd name="T53" fmla="*/ 0 h 199"/>
                <a:gd name="T54" fmla="*/ 0 w 46"/>
                <a:gd name="T55" fmla="*/ 0 h 199"/>
                <a:gd name="T56" fmla="*/ 0 w 46"/>
                <a:gd name="T57" fmla="*/ 0 h 199"/>
                <a:gd name="T58" fmla="*/ 0 w 46"/>
                <a:gd name="T59" fmla="*/ 0 h 199"/>
                <a:gd name="T60" fmla="*/ 0 w 46"/>
                <a:gd name="T61" fmla="*/ 0 h 199"/>
                <a:gd name="T62" fmla="*/ 0 w 46"/>
                <a:gd name="T63" fmla="*/ 0 h 199"/>
                <a:gd name="T64" fmla="*/ 0 w 46"/>
                <a:gd name="T65" fmla="*/ 0 h 19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46"/>
                <a:gd name="T100" fmla="*/ 0 h 199"/>
                <a:gd name="T101" fmla="*/ 46 w 46"/>
                <a:gd name="T102" fmla="*/ 199 h 199"/>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46" h="199">
                  <a:moveTo>
                    <a:pt x="37" y="0"/>
                  </a:moveTo>
                  <a:lnTo>
                    <a:pt x="44" y="6"/>
                  </a:lnTo>
                  <a:lnTo>
                    <a:pt x="46" y="17"/>
                  </a:lnTo>
                  <a:lnTo>
                    <a:pt x="38" y="24"/>
                  </a:lnTo>
                  <a:lnTo>
                    <a:pt x="33" y="33"/>
                  </a:lnTo>
                  <a:lnTo>
                    <a:pt x="27" y="44"/>
                  </a:lnTo>
                  <a:lnTo>
                    <a:pt x="26" y="55"/>
                  </a:lnTo>
                  <a:lnTo>
                    <a:pt x="20" y="69"/>
                  </a:lnTo>
                  <a:lnTo>
                    <a:pt x="18" y="86"/>
                  </a:lnTo>
                  <a:lnTo>
                    <a:pt x="17" y="104"/>
                  </a:lnTo>
                  <a:lnTo>
                    <a:pt x="17" y="124"/>
                  </a:lnTo>
                  <a:lnTo>
                    <a:pt x="17" y="142"/>
                  </a:lnTo>
                  <a:lnTo>
                    <a:pt x="18" y="160"/>
                  </a:lnTo>
                  <a:lnTo>
                    <a:pt x="20" y="179"/>
                  </a:lnTo>
                  <a:lnTo>
                    <a:pt x="26" y="199"/>
                  </a:lnTo>
                  <a:lnTo>
                    <a:pt x="18" y="199"/>
                  </a:lnTo>
                  <a:lnTo>
                    <a:pt x="9" y="199"/>
                  </a:lnTo>
                  <a:lnTo>
                    <a:pt x="4" y="184"/>
                  </a:lnTo>
                  <a:lnTo>
                    <a:pt x="2" y="171"/>
                  </a:lnTo>
                  <a:lnTo>
                    <a:pt x="0" y="157"/>
                  </a:lnTo>
                  <a:lnTo>
                    <a:pt x="0" y="146"/>
                  </a:lnTo>
                  <a:lnTo>
                    <a:pt x="0" y="131"/>
                  </a:lnTo>
                  <a:lnTo>
                    <a:pt x="0" y="119"/>
                  </a:lnTo>
                  <a:lnTo>
                    <a:pt x="2" y="106"/>
                  </a:lnTo>
                  <a:lnTo>
                    <a:pt x="4" y="95"/>
                  </a:lnTo>
                  <a:lnTo>
                    <a:pt x="6" y="82"/>
                  </a:lnTo>
                  <a:lnTo>
                    <a:pt x="7" y="69"/>
                  </a:lnTo>
                  <a:lnTo>
                    <a:pt x="9" y="57"/>
                  </a:lnTo>
                  <a:lnTo>
                    <a:pt x="15" y="46"/>
                  </a:lnTo>
                  <a:lnTo>
                    <a:pt x="17" y="33"/>
                  </a:lnTo>
                  <a:lnTo>
                    <a:pt x="22" y="20"/>
                  </a:lnTo>
                  <a:lnTo>
                    <a:pt x="27" y="9"/>
                  </a:lnTo>
                  <a:lnTo>
                    <a:pt x="37" y="0"/>
                  </a:lnTo>
                  <a:close/>
                </a:path>
              </a:pathLst>
            </a:custGeom>
            <a:solidFill>
              <a:srgbClr val="EBEB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cs-CZ"/>
            </a:p>
          </p:txBody>
        </p:sp>
        <p:sp>
          <p:nvSpPr>
            <p:cNvPr id="48223" name="Freeform 94"/>
            <p:cNvSpPr>
              <a:spLocks/>
            </p:cNvSpPr>
            <p:nvPr/>
          </p:nvSpPr>
          <p:spPr bwMode="auto">
            <a:xfrm>
              <a:off x="4741" y="2214"/>
              <a:ext cx="71" cy="56"/>
            </a:xfrm>
            <a:custGeom>
              <a:avLst/>
              <a:gdLst>
                <a:gd name="T0" fmla="*/ 0 w 144"/>
                <a:gd name="T1" fmla="*/ 1 h 112"/>
                <a:gd name="T2" fmla="*/ 0 w 144"/>
                <a:gd name="T3" fmla="*/ 1 h 112"/>
                <a:gd name="T4" fmla="*/ 0 w 144"/>
                <a:gd name="T5" fmla="*/ 1 h 112"/>
                <a:gd name="T6" fmla="*/ 0 w 144"/>
                <a:gd name="T7" fmla="*/ 1 h 112"/>
                <a:gd name="T8" fmla="*/ 0 w 144"/>
                <a:gd name="T9" fmla="*/ 1 h 112"/>
                <a:gd name="T10" fmla="*/ 0 w 144"/>
                <a:gd name="T11" fmla="*/ 1 h 112"/>
                <a:gd name="T12" fmla="*/ 0 w 144"/>
                <a:gd name="T13" fmla="*/ 1 h 112"/>
                <a:gd name="T14" fmla="*/ 0 w 144"/>
                <a:gd name="T15" fmla="*/ 1 h 112"/>
                <a:gd name="T16" fmla="*/ 0 w 144"/>
                <a:gd name="T17" fmla="*/ 1 h 112"/>
                <a:gd name="T18" fmla="*/ 0 w 144"/>
                <a:gd name="T19" fmla="*/ 1 h 112"/>
                <a:gd name="T20" fmla="*/ 0 w 144"/>
                <a:gd name="T21" fmla="*/ 1 h 112"/>
                <a:gd name="T22" fmla="*/ 0 w 144"/>
                <a:gd name="T23" fmla="*/ 1 h 112"/>
                <a:gd name="T24" fmla="*/ 0 w 144"/>
                <a:gd name="T25" fmla="*/ 1 h 112"/>
                <a:gd name="T26" fmla="*/ 0 w 144"/>
                <a:gd name="T27" fmla="*/ 0 h 112"/>
                <a:gd name="T28" fmla="*/ 0 w 144"/>
                <a:gd name="T29" fmla="*/ 1 h 112"/>
                <a:gd name="T30" fmla="*/ 0 w 144"/>
                <a:gd name="T31" fmla="*/ 1 h 112"/>
                <a:gd name="T32" fmla="*/ 0 w 144"/>
                <a:gd name="T33" fmla="*/ 1 h 112"/>
                <a:gd name="T34" fmla="*/ 0 w 144"/>
                <a:gd name="T35" fmla="*/ 1 h 112"/>
                <a:gd name="T36" fmla="*/ 0 w 144"/>
                <a:gd name="T37" fmla="*/ 1 h 112"/>
                <a:gd name="T38" fmla="*/ 0 w 144"/>
                <a:gd name="T39" fmla="*/ 1 h 112"/>
                <a:gd name="T40" fmla="*/ 0 w 144"/>
                <a:gd name="T41" fmla="*/ 1 h 112"/>
                <a:gd name="T42" fmla="*/ 0 w 144"/>
                <a:gd name="T43" fmla="*/ 1 h 112"/>
                <a:gd name="T44" fmla="*/ 0 w 144"/>
                <a:gd name="T45" fmla="*/ 1 h 112"/>
                <a:gd name="T46" fmla="*/ 0 w 144"/>
                <a:gd name="T47" fmla="*/ 1 h 112"/>
                <a:gd name="T48" fmla="*/ 0 w 144"/>
                <a:gd name="T49" fmla="*/ 1 h 112"/>
                <a:gd name="T50" fmla="*/ 0 w 144"/>
                <a:gd name="T51" fmla="*/ 1 h 112"/>
                <a:gd name="T52" fmla="*/ 0 w 144"/>
                <a:gd name="T53" fmla="*/ 1 h 112"/>
                <a:gd name="T54" fmla="*/ 0 w 144"/>
                <a:gd name="T55" fmla="*/ 1 h 112"/>
                <a:gd name="T56" fmla="*/ 0 w 144"/>
                <a:gd name="T57" fmla="*/ 1 h 112"/>
                <a:gd name="T58" fmla="*/ 0 w 144"/>
                <a:gd name="T59" fmla="*/ 1 h 112"/>
                <a:gd name="T60" fmla="*/ 0 w 144"/>
                <a:gd name="T61" fmla="*/ 1 h 112"/>
                <a:gd name="T62" fmla="*/ 0 w 144"/>
                <a:gd name="T63" fmla="*/ 1 h 112"/>
                <a:gd name="T64" fmla="*/ 0 w 144"/>
                <a:gd name="T65" fmla="*/ 1 h 112"/>
                <a:gd name="T66" fmla="*/ 0 w 144"/>
                <a:gd name="T67" fmla="*/ 1 h 112"/>
                <a:gd name="T68" fmla="*/ 0 w 144"/>
                <a:gd name="T69" fmla="*/ 1 h 112"/>
                <a:gd name="T70" fmla="*/ 0 w 144"/>
                <a:gd name="T71" fmla="*/ 1 h 112"/>
                <a:gd name="T72" fmla="*/ 0 w 144"/>
                <a:gd name="T73" fmla="*/ 1 h 112"/>
                <a:gd name="T74" fmla="*/ 0 w 144"/>
                <a:gd name="T75" fmla="*/ 1 h 112"/>
                <a:gd name="T76" fmla="*/ 0 w 144"/>
                <a:gd name="T77" fmla="*/ 1 h 112"/>
                <a:gd name="T78" fmla="*/ 0 w 144"/>
                <a:gd name="T79" fmla="*/ 1 h 112"/>
                <a:gd name="T80" fmla="*/ 0 w 144"/>
                <a:gd name="T81" fmla="*/ 1 h 112"/>
                <a:gd name="T82" fmla="*/ 0 w 144"/>
                <a:gd name="T83" fmla="*/ 1 h 112"/>
                <a:gd name="T84" fmla="*/ 0 w 144"/>
                <a:gd name="T85" fmla="*/ 1 h 112"/>
                <a:gd name="T86" fmla="*/ 0 w 144"/>
                <a:gd name="T87" fmla="*/ 1 h 112"/>
                <a:gd name="T88" fmla="*/ 0 w 144"/>
                <a:gd name="T89" fmla="*/ 1 h 112"/>
                <a:gd name="T90" fmla="*/ 0 w 144"/>
                <a:gd name="T91" fmla="*/ 1 h 112"/>
                <a:gd name="T92" fmla="*/ 0 w 144"/>
                <a:gd name="T93" fmla="*/ 1 h 112"/>
                <a:gd name="T94" fmla="*/ 0 w 144"/>
                <a:gd name="T95" fmla="*/ 1 h 112"/>
                <a:gd name="T96" fmla="*/ 0 w 144"/>
                <a:gd name="T97" fmla="*/ 1 h 112"/>
                <a:gd name="T98" fmla="*/ 0 w 144"/>
                <a:gd name="T99" fmla="*/ 1 h 112"/>
                <a:gd name="T100" fmla="*/ 0 w 144"/>
                <a:gd name="T101" fmla="*/ 1 h 112"/>
                <a:gd name="T102" fmla="*/ 0 w 144"/>
                <a:gd name="T103" fmla="*/ 1 h 112"/>
                <a:gd name="T104" fmla="*/ 0 w 144"/>
                <a:gd name="T105" fmla="*/ 1 h 112"/>
                <a:gd name="T106" fmla="*/ 0 w 144"/>
                <a:gd name="T107" fmla="*/ 1 h 112"/>
                <a:gd name="T108" fmla="*/ 0 w 144"/>
                <a:gd name="T109" fmla="*/ 1 h 112"/>
                <a:gd name="T110" fmla="*/ 0 w 144"/>
                <a:gd name="T111" fmla="*/ 1 h 112"/>
                <a:gd name="T112" fmla="*/ 0 w 144"/>
                <a:gd name="T113" fmla="*/ 1 h 11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44"/>
                <a:gd name="T172" fmla="*/ 0 h 112"/>
                <a:gd name="T173" fmla="*/ 144 w 144"/>
                <a:gd name="T174" fmla="*/ 112 h 112"/>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44" h="112">
                  <a:moveTo>
                    <a:pt x="57" y="34"/>
                  </a:moveTo>
                  <a:lnTo>
                    <a:pt x="64" y="32"/>
                  </a:lnTo>
                  <a:lnTo>
                    <a:pt x="71" y="38"/>
                  </a:lnTo>
                  <a:lnTo>
                    <a:pt x="78" y="41"/>
                  </a:lnTo>
                  <a:lnTo>
                    <a:pt x="87" y="47"/>
                  </a:lnTo>
                  <a:lnTo>
                    <a:pt x="91" y="38"/>
                  </a:lnTo>
                  <a:lnTo>
                    <a:pt x="98" y="30"/>
                  </a:lnTo>
                  <a:lnTo>
                    <a:pt x="104" y="23"/>
                  </a:lnTo>
                  <a:lnTo>
                    <a:pt x="106" y="16"/>
                  </a:lnTo>
                  <a:lnTo>
                    <a:pt x="97" y="14"/>
                  </a:lnTo>
                  <a:lnTo>
                    <a:pt x="87" y="14"/>
                  </a:lnTo>
                  <a:lnTo>
                    <a:pt x="80" y="12"/>
                  </a:lnTo>
                  <a:lnTo>
                    <a:pt x="80" y="5"/>
                  </a:lnTo>
                  <a:lnTo>
                    <a:pt x="89" y="0"/>
                  </a:lnTo>
                  <a:lnTo>
                    <a:pt x="100" y="1"/>
                  </a:lnTo>
                  <a:lnTo>
                    <a:pt x="109" y="3"/>
                  </a:lnTo>
                  <a:lnTo>
                    <a:pt x="120" y="3"/>
                  </a:lnTo>
                  <a:lnTo>
                    <a:pt x="126" y="3"/>
                  </a:lnTo>
                  <a:lnTo>
                    <a:pt x="129" y="10"/>
                  </a:lnTo>
                  <a:lnTo>
                    <a:pt x="133" y="16"/>
                  </a:lnTo>
                  <a:lnTo>
                    <a:pt x="140" y="20"/>
                  </a:lnTo>
                  <a:lnTo>
                    <a:pt x="144" y="27"/>
                  </a:lnTo>
                  <a:lnTo>
                    <a:pt x="140" y="34"/>
                  </a:lnTo>
                  <a:lnTo>
                    <a:pt x="137" y="36"/>
                  </a:lnTo>
                  <a:lnTo>
                    <a:pt x="135" y="38"/>
                  </a:lnTo>
                  <a:lnTo>
                    <a:pt x="127" y="29"/>
                  </a:lnTo>
                  <a:lnTo>
                    <a:pt x="118" y="25"/>
                  </a:lnTo>
                  <a:lnTo>
                    <a:pt x="106" y="40"/>
                  </a:lnTo>
                  <a:lnTo>
                    <a:pt x="100" y="54"/>
                  </a:lnTo>
                  <a:lnTo>
                    <a:pt x="104" y="56"/>
                  </a:lnTo>
                  <a:lnTo>
                    <a:pt x="113" y="60"/>
                  </a:lnTo>
                  <a:lnTo>
                    <a:pt x="117" y="61"/>
                  </a:lnTo>
                  <a:lnTo>
                    <a:pt x="117" y="70"/>
                  </a:lnTo>
                  <a:lnTo>
                    <a:pt x="104" y="72"/>
                  </a:lnTo>
                  <a:lnTo>
                    <a:pt x="93" y="70"/>
                  </a:lnTo>
                  <a:lnTo>
                    <a:pt x="82" y="63"/>
                  </a:lnTo>
                  <a:lnTo>
                    <a:pt x="71" y="56"/>
                  </a:lnTo>
                  <a:lnTo>
                    <a:pt x="60" y="58"/>
                  </a:lnTo>
                  <a:lnTo>
                    <a:pt x="53" y="65"/>
                  </a:lnTo>
                  <a:lnTo>
                    <a:pt x="46" y="74"/>
                  </a:lnTo>
                  <a:lnTo>
                    <a:pt x="40" y="83"/>
                  </a:lnTo>
                  <a:lnTo>
                    <a:pt x="49" y="87"/>
                  </a:lnTo>
                  <a:lnTo>
                    <a:pt x="64" y="90"/>
                  </a:lnTo>
                  <a:lnTo>
                    <a:pt x="77" y="94"/>
                  </a:lnTo>
                  <a:lnTo>
                    <a:pt x="86" y="105"/>
                  </a:lnTo>
                  <a:lnTo>
                    <a:pt x="78" y="109"/>
                  </a:lnTo>
                  <a:lnTo>
                    <a:pt x="67" y="107"/>
                  </a:lnTo>
                  <a:lnTo>
                    <a:pt x="58" y="105"/>
                  </a:lnTo>
                  <a:lnTo>
                    <a:pt x="47" y="101"/>
                  </a:lnTo>
                  <a:lnTo>
                    <a:pt x="38" y="100"/>
                  </a:lnTo>
                  <a:lnTo>
                    <a:pt x="29" y="96"/>
                  </a:lnTo>
                  <a:lnTo>
                    <a:pt x="22" y="98"/>
                  </a:lnTo>
                  <a:lnTo>
                    <a:pt x="15" y="101"/>
                  </a:lnTo>
                  <a:lnTo>
                    <a:pt x="9" y="112"/>
                  </a:lnTo>
                  <a:lnTo>
                    <a:pt x="0" y="105"/>
                  </a:lnTo>
                  <a:lnTo>
                    <a:pt x="57" y="47"/>
                  </a:lnTo>
                  <a:lnTo>
                    <a:pt x="57" y="3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cs-CZ"/>
            </a:p>
          </p:txBody>
        </p:sp>
        <p:sp>
          <p:nvSpPr>
            <p:cNvPr id="48224" name="Freeform 95"/>
            <p:cNvSpPr>
              <a:spLocks/>
            </p:cNvSpPr>
            <p:nvPr/>
          </p:nvSpPr>
          <p:spPr bwMode="auto">
            <a:xfrm>
              <a:off x="4746" y="2145"/>
              <a:ext cx="44" cy="41"/>
            </a:xfrm>
            <a:custGeom>
              <a:avLst/>
              <a:gdLst>
                <a:gd name="T0" fmla="*/ 1 w 87"/>
                <a:gd name="T1" fmla="*/ 0 h 84"/>
                <a:gd name="T2" fmla="*/ 1 w 87"/>
                <a:gd name="T3" fmla="*/ 0 h 84"/>
                <a:gd name="T4" fmla="*/ 1 w 87"/>
                <a:gd name="T5" fmla="*/ 0 h 84"/>
                <a:gd name="T6" fmla="*/ 1 w 87"/>
                <a:gd name="T7" fmla="*/ 0 h 84"/>
                <a:gd name="T8" fmla="*/ 1 w 87"/>
                <a:gd name="T9" fmla="*/ 0 h 84"/>
                <a:gd name="T10" fmla="*/ 1 w 87"/>
                <a:gd name="T11" fmla="*/ 0 h 84"/>
                <a:gd name="T12" fmla="*/ 1 w 87"/>
                <a:gd name="T13" fmla="*/ 0 h 84"/>
                <a:gd name="T14" fmla="*/ 1 w 87"/>
                <a:gd name="T15" fmla="*/ 0 h 84"/>
                <a:gd name="T16" fmla="*/ 1 w 87"/>
                <a:gd name="T17" fmla="*/ 0 h 84"/>
                <a:gd name="T18" fmla="*/ 1 w 87"/>
                <a:gd name="T19" fmla="*/ 0 h 84"/>
                <a:gd name="T20" fmla="*/ 1 w 87"/>
                <a:gd name="T21" fmla="*/ 0 h 84"/>
                <a:gd name="T22" fmla="*/ 1 w 87"/>
                <a:gd name="T23" fmla="*/ 0 h 84"/>
                <a:gd name="T24" fmla="*/ 1 w 87"/>
                <a:gd name="T25" fmla="*/ 0 h 84"/>
                <a:gd name="T26" fmla="*/ 1 w 87"/>
                <a:gd name="T27" fmla="*/ 0 h 84"/>
                <a:gd name="T28" fmla="*/ 1 w 87"/>
                <a:gd name="T29" fmla="*/ 0 h 84"/>
                <a:gd name="T30" fmla="*/ 1 w 87"/>
                <a:gd name="T31" fmla="*/ 0 h 84"/>
                <a:gd name="T32" fmla="*/ 1 w 87"/>
                <a:gd name="T33" fmla="*/ 0 h 84"/>
                <a:gd name="T34" fmla="*/ 1 w 87"/>
                <a:gd name="T35" fmla="*/ 0 h 84"/>
                <a:gd name="T36" fmla="*/ 1 w 87"/>
                <a:gd name="T37" fmla="*/ 0 h 84"/>
                <a:gd name="T38" fmla="*/ 1 w 87"/>
                <a:gd name="T39" fmla="*/ 0 h 84"/>
                <a:gd name="T40" fmla="*/ 1 w 87"/>
                <a:gd name="T41" fmla="*/ 0 h 84"/>
                <a:gd name="T42" fmla="*/ 1 w 87"/>
                <a:gd name="T43" fmla="*/ 0 h 84"/>
                <a:gd name="T44" fmla="*/ 0 w 87"/>
                <a:gd name="T45" fmla="*/ 0 h 84"/>
                <a:gd name="T46" fmla="*/ 1 w 87"/>
                <a:gd name="T47" fmla="*/ 0 h 84"/>
                <a:gd name="T48" fmla="*/ 1 w 87"/>
                <a:gd name="T49" fmla="*/ 0 h 84"/>
                <a:gd name="T50" fmla="*/ 1 w 87"/>
                <a:gd name="T51" fmla="*/ 0 h 84"/>
                <a:gd name="T52" fmla="*/ 1 w 87"/>
                <a:gd name="T53" fmla="*/ 0 h 84"/>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87"/>
                <a:gd name="T82" fmla="*/ 0 h 84"/>
                <a:gd name="T83" fmla="*/ 87 w 87"/>
                <a:gd name="T84" fmla="*/ 84 h 84"/>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87" h="84">
                  <a:moveTo>
                    <a:pt x="35" y="62"/>
                  </a:moveTo>
                  <a:lnTo>
                    <a:pt x="47" y="53"/>
                  </a:lnTo>
                  <a:lnTo>
                    <a:pt x="56" y="44"/>
                  </a:lnTo>
                  <a:lnTo>
                    <a:pt x="53" y="33"/>
                  </a:lnTo>
                  <a:lnTo>
                    <a:pt x="51" y="22"/>
                  </a:lnTo>
                  <a:lnTo>
                    <a:pt x="51" y="11"/>
                  </a:lnTo>
                  <a:lnTo>
                    <a:pt x="56" y="0"/>
                  </a:lnTo>
                  <a:lnTo>
                    <a:pt x="66" y="8"/>
                  </a:lnTo>
                  <a:lnTo>
                    <a:pt x="71" y="20"/>
                  </a:lnTo>
                  <a:lnTo>
                    <a:pt x="73" y="33"/>
                  </a:lnTo>
                  <a:lnTo>
                    <a:pt x="78" y="48"/>
                  </a:lnTo>
                  <a:lnTo>
                    <a:pt x="76" y="55"/>
                  </a:lnTo>
                  <a:lnTo>
                    <a:pt x="84" y="64"/>
                  </a:lnTo>
                  <a:lnTo>
                    <a:pt x="87" y="71"/>
                  </a:lnTo>
                  <a:lnTo>
                    <a:pt x="82" y="84"/>
                  </a:lnTo>
                  <a:lnTo>
                    <a:pt x="69" y="77"/>
                  </a:lnTo>
                  <a:lnTo>
                    <a:pt x="58" y="73"/>
                  </a:lnTo>
                  <a:lnTo>
                    <a:pt x="46" y="73"/>
                  </a:lnTo>
                  <a:lnTo>
                    <a:pt x="35" y="80"/>
                  </a:lnTo>
                  <a:lnTo>
                    <a:pt x="24" y="78"/>
                  </a:lnTo>
                  <a:lnTo>
                    <a:pt x="15" y="77"/>
                  </a:lnTo>
                  <a:lnTo>
                    <a:pt x="4" y="75"/>
                  </a:lnTo>
                  <a:lnTo>
                    <a:pt x="0" y="68"/>
                  </a:lnTo>
                  <a:lnTo>
                    <a:pt x="6" y="58"/>
                  </a:lnTo>
                  <a:lnTo>
                    <a:pt x="15" y="62"/>
                  </a:lnTo>
                  <a:lnTo>
                    <a:pt x="24" y="64"/>
                  </a:lnTo>
                  <a:lnTo>
                    <a:pt x="35" y="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cs-CZ"/>
            </a:p>
          </p:txBody>
        </p:sp>
        <p:sp>
          <p:nvSpPr>
            <p:cNvPr id="48225" name="Freeform 96"/>
            <p:cNvSpPr>
              <a:spLocks/>
            </p:cNvSpPr>
            <p:nvPr/>
          </p:nvSpPr>
          <p:spPr bwMode="auto">
            <a:xfrm>
              <a:off x="4747" y="2954"/>
              <a:ext cx="92" cy="99"/>
            </a:xfrm>
            <a:custGeom>
              <a:avLst/>
              <a:gdLst>
                <a:gd name="T0" fmla="*/ 1 w 184"/>
                <a:gd name="T1" fmla="*/ 1 h 198"/>
                <a:gd name="T2" fmla="*/ 1 w 184"/>
                <a:gd name="T3" fmla="*/ 1 h 198"/>
                <a:gd name="T4" fmla="*/ 1 w 184"/>
                <a:gd name="T5" fmla="*/ 1 h 198"/>
                <a:gd name="T6" fmla="*/ 1 w 184"/>
                <a:gd name="T7" fmla="*/ 1 h 198"/>
                <a:gd name="T8" fmla="*/ 1 w 184"/>
                <a:gd name="T9" fmla="*/ 1 h 198"/>
                <a:gd name="T10" fmla="*/ 1 w 184"/>
                <a:gd name="T11" fmla="*/ 1 h 198"/>
                <a:gd name="T12" fmla="*/ 1 w 184"/>
                <a:gd name="T13" fmla="*/ 1 h 198"/>
                <a:gd name="T14" fmla="*/ 1 w 184"/>
                <a:gd name="T15" fmla="*/ 1 h 198"/>
                <a:gd name="T16" fmla="*/ 1 w 184"/>
                <a:gd name="T17" fmla="*/ 1 h 198"/>
                <a:gd name="T18" fmla="*/ 1 w 184"/>
                <a:gd name="T19" fmla="*/ 1 h 198"/>
                <a:gd name="T20" fmla="*/ 1 w 184"/>
                <a:gd name="T21" fmla="*/ 1 h 198"/>
                <a:gd name="T22" fmla="*/ 1 w 184"/>
                <a:gd name="T23" fmla="*/ 1 h 198"/>
                <a:gd name="T24" fmla="*/ 1 w 184"/>
                <a:gd name="T25" fmla="*/ 0 h 198"/>
                <a:gd name="T26" fmla="*/ 1 w 184"/>
                <a:gd name="T27" fmla="*/ 1 h 198"/>
                <a:gd name="T28" fmla="*/ 1 w 184"/>
                <a:gd name="T29" fmla="*/ 1 h 198"/>
                <a:gd name="T30" fmla="*/ 1 w 184"/>
                <a:gd name="T31" fmla="*/ 1 h 198"/>
                <a:gd name="T32" fmla="*/ 1 w 184"/>
                <a:gd name="T33" fmla="*/ 1 h 198"/>
                <a:gd name="T34" fmla="*/ 1 w 184"/>
                <a:gd name="T35" fmla="*/ 1 h 198"/>
                <a:gd name="T36" fmla="*/ 1 w 184"/>
                <a:gd name="T37" fmla="*/ 1 h 198"/>
                <a:gd name="T38" fmla="*/ 1 w 184"/>
                <a:gd name="T39" fmla="*/ 1 h 198"/>
                <a:gd name="T40" fmla="*/ 1 w 184"/>
                <a:gd name="T41" fmla="*/ 1 h 198"/>
                <a:gd name="T42" fmla="*/ 1 w 184"/>
                <a:gd name="T43" fmla="*/ 1 h 198"/>
                <a:gd name="T44" fmla="*/ 1 w 184"/>
                <a:gd name="T45" fmla="*/ 1 h 198"/>
                <a:gd name="T46" fmla="*/ 1 w 184"/>
                <a:gd name="T47" fmla="*/ 1 h 198"/>
                <a:gd name="T48" fmla="*/ 1 w 184"/>
                <a:gd name="T49" fmla="*/ 1 h 198"/>
                <a:gd name="T50" fmla="*/ 1 w 184"/>
                <a:gd name="T51" fmla="*/ 1 h 198"/>
                <a:gd name="T52" fmla="*/ 1 w 184"/>
                <a:gd name="T53" fmla="*/ 1 h 198"/>
                <a:gd name="T54" fmla="*/ 1 w 184"/>
                <a:gd name="T55" fmla="*/ 1 h 198"/>
                <a:gd name="T56" fmla="*/ 1 w 184"/>
                <a:gd name="T57" fmla="*/ 1 h 198"/>
                <a:gd name="T58" fmla="*/ 1 w 184"/>
                <a:gd name="T59" fmla="*/ 1 h 198"/>
                <a:gd name="T60" fmla="*/ 1 w 184"/>
                <a:gd name="T61" fmla="*/ 1 h 198"/>
                <a:gd name="T62" fmla="*/ 1 w 184"/>
                <a:gd name="T63" fmla="*/ 1 h 198"/>
                <a:gd name="T64" fmla="*/ 1 w 184"/>
                <a:gd name="T65" fmla="*/ 1 h 198"/>
                <a:gd name="T66" fmla="*/ 1 w 184"/>
                <a:gd name="T67" fmla="*/ 1 h 198"/>
                <a:gd name="T68" fmla="*/ 1 w 184"/>
                <a:gd name="T69" fmla="*/ 1 h 198"/>
                <a:gd name="T70" fmla="*/ 1 w 184"/>
                <a:gd name="T71" fmla="*/ 1 h 198"/>
                <a:gd name="T72" fmla="*/ 1 w 184"/>
                <a:gd name="T73" fmla="*/ 1 h 198"/>
                <a:gd name="T74" fmla="*/ 0 w 184"/>
                <a:gd name="T75" fmla="*/ 1 h 198"/>
                <a:gd name="T76" fmla="*/ 0 w 184"/>
                <a:gd name="T77" fmla="*/ 1 h 198"/>
                <a:gd name="T78" fmla="*/ 1 w 184"/>
                <a:gd name="T79" fmla="*/ 1 h 198"/>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184"/>
                <a:gd name="T121" fmla="*/ 0 h 198"/>
                <a:gd name="T122" fmla="*/ 184 w 184"/>
                <a:gd name="T123" fmla="*/ 198 h 198"/>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184" h="198">
                  <a:moveTo>
                    <a:pt x="11" y="64"/>
                  </a:moveTo>
                  <a:lnTo>
                    <a:pt x="16" y="65"/>
                  </a:lnTo>
                  <a:lnTo>
                    <a:pt x="24" y="64"/>
                  </a:lnTo>
                  <a:lnTo>
                    <a:pt x="29" y="58"/>
                  </a:lnTo>
                  <a:lnTo>
                    <a:pt x="36" y="58"/>
                  </a:lnTo>
                  <a:lnTo>
                    <a:pt x="49" y="47"/>
                  </a:lnTo>
                  <a:lnTo>
                    <a:pt x="67" y="44"/>
                  </a:lnTo>
                  <a:lnTo>
                    <a:pt x="84" y="29"/>
                  </a:lnTo>
                  <a:lnTo>
                    <a:pt x="104" y="18"/>
                  </a:lnTo>
                  <a:lnTo>
                    <a:pt x="113" y="13"/>
                  </a:lnTo>
                  <a:lnTo>
                    <a:pt x="124" y="9"/>
                  </a:lnTo>
                  <a:lnTo>
                    <a:pt x="134" y="4"/>
                  </a:lnTo>
                  <a:lnTo>
                    <a:pt x="145" y="0"/>
                  </a:lnTo>
                  <a:lnTo>
                    <a:pt x="147" y="11"/>
                  </a:lnTo>
                  <a:lnTo>
                    <a:pt x="149" y="22"/>
                  </a:lnTo>
                  <a:lnTo>
                    <a:pt x="151" y="34"/>
                  </a:lnTo>
                  <a:lnTo>
                    <a:pt x="156" y="47"/>
                  </a:lnTo>
                  <a:lnTo>
                    <a:pt x="160" y="56"/>
                  </a:lnTo>
                  <a:lnTo>
                    <a:pt x="167" y="67"/>
                  </a:lnTo>
                  <a:lnTo>
                    <a:pt x="173" y="76"/>
                  </a:lnTo>
                  <a:lnTo>
                    <a:pt x="184" y="87"/>
                  </a:lnTo>
                  <a:lnTo>
                    <a:pt x="169" y="96"/>
                  </a:lnTo>
                  <a:lnTo>
                    <a:pt x="156" y="107"/>
                  </a:lnTo>
                  <a:lnTo>
                    <a:pt x="144" y="120"/>
                  </a:lnTo>
                  <a:lnTo>
                    <a:pt x="131" y="134"/>
                  </a:lnTo>
                  <a:lnTo>
                    <a:pt x="116" y="147"/>
                  </a:lnTo>
                  <a:lnTo>
                    <a:pt x="104" y="160"/>
                  </a:lnTo>
                  <a:lnTo>
                    <a:pt x="89" y="171"/>
                  </a:lnTo>
                  <a:lnTo>
                    <a:pt x="74" y="182"/>
                  </a:lnTo>
                  <a:lnTo>
                    <a:pt x="56" y="198"/>
                  </a:lnTo>
                  <a:lnTo>
                    <a:pt x="44" y="185"/>
                  </a:lnTo>
                  <a:lnTo>
                    <a:pt x="34" y="173"/>
                  </a:lnTo>
                  <a:lnTo>
                    <a:pt x="25" y="158"/>
                  </a:lnTo>
                  <a:lnTo>
                    <a:pt x="20" y="144"/>
                  </a:lnTo>
                  <a:lnTo>
                    <a:pt x="13" y="127"/>
                  </a:lnTo>
                  <a:lnTo>
                    <a:pt x="7" y="111"/>
                  </a:lnTo>
                  <a:lnTo>
                    <a:pt x="4" y="94"/>
                  </a:lnTo>
                  <a:lnTo>
                    <a:pt x="0" y="78"/>
                  </a:lnTo>
                  <a:lnTo>
                    <a:pt x="0" y="65"/>
                  </a:lnTo>
                  <a:lnTo>
                    <a:pt x="11" y="64"/>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cs-CZ"/>
            </a:p>
          </p:txBody>
        </p:sp>
        <p:sp>
          <p:nvSpPr>
            <p:cNvPr id="48226" name="Freeform 97"/>
            <p:cNvSpPr>
              <a:spLocks/>
            </p:cNvSpPr>
            <p:nvPr/>
          </p:nvSpPr>
          <p:spPr bwMode="auto">
            <a:xfrm>
              <a:off x="4761" y="2891"/>
              <a:ext cx="59" cy="74"/>
            </a:xfrm>
            <a:custGeom>
              <a:avLst/>
              <a:gdLst>
                <a:gd name="T0" fmla="*/ 1 w 118"/>
                <a:gd name="T1" fmla="*/ 1 h 148"/>
                <a:gd name="T2" fmla="*/ 1 w 118"/>
                <a:gd name="T3" fmla="*/ 1 h 148"/>
                <a:gd name="T4" fmla="*/ 1 w 118"/>
                <a:gd name="T5" fmla="*/ 1 h 148"/>
                <a:gd name="T6" fmla="*/ 1 w 118"/>
                <a:gd name="T7" fmla="*/ 1 h 148"/>
                <a:gd name="T8" fmla="*/ 1 w 118"/>
                <a:gd name="T9" fmla="*/ 0 h 148"/>
                <a:gd name="T10" fmla="*/ 1 w 118"/>
                <a:gd name="T11" fmla="*/ 1 h 148"/>
                <a:gd name="T12" fmla="*/ 1 w 118"/>
                <a:gd name="T13" fmla="*/ 1 h 148"/>
                <a:gd name="T14" fmla="*/ 1 w 118"/>
                <a:gd name="T15" fmla="*/ 1 h 148"/>
                <a:gd name="T16" fmla="*/ 1 w 118"/>
                <a:gd name="T17" fmla="*/ 1 h 148"/>
                <a:gd name="T18" fmla="*/ 1 w 118"/>
                <a:gd name="T19" fmla="*/ 1 h 148"/>
                <a:gd name="T20" fmla="*/ 1 w 118"/>
                <a:gd name="T21" fmla="*/ 1 h 148"/>
                <a:gd name="T22" fmla="*/ 1 w 118"/>
                <a:gd name="T23" fmla="*/ 1 h 148"/>
                <a:gd name="T24" fmla="*/ 1 w 118"/>
                <a:gd name="T25" fmla="*/ 1 h 148"/>
                <a:gd name="T26" fmla="*/ 1 w 118"/>
                <a:gd name="T27" fmla="*/ 1 h 148"/>
                <a:gd name="T28" fmla="*/ 1 w 118"/>
                <a:gd name="T29" fmla="*/ 1 h 148"/>
                <a:gd name="T30" fmla="*/ 1 w 118"/>
                <a:gd name="T31" fmla="*/ 1 h 148"/>
                <a:gd name="T32" fmla="*/ 1 w 118"/>
                <a:gd name="T33" fmla="*/ 1 h 148"/>
                <a:gd name="T34" fmla="*/ 1 w 118"/>
                <a:gd name="T35" fmla="*/ 1 h 148"/>
                <a:gd name="T36" fmla="*/ 1 w 118"/>
                <a:gd name="T37" fmla="*/ 1 h 148"/>
                <a:gd name="T38" fmla="*/ 1 w 118"/>
                <a:gd name="T39" fmla="*/ 1 h 148"/>
                <a:gd name="T40" fmla="*/ 1 w 118"/>
                <a:gd name="T41" fmla="*/ 1 h 148"/>
                <a:gd name="T42" fmla="*/ 1 w 118"/>
                <a:gd name="T43" fmla="*/ 1 h 148"/>
                <a:gd name="T44" fmla="*/ 1 w 118"/>
                <a:gd name="T45" fmla="*/ 1 h 148"/>
                <a:gd name="T46" fmla="*/ 1 w 118"/>
                <a:gd name="T47" fmla="*/ 1 h 148"/>
                <a:gd name="T48" fmla="*/ 1 w 118"/>
                <a:gd name="T49" fmla="*/ 1 h 148"/>
                <a:gd name="T50" fmla="*/ 0 w 118"/>
                <a:gd name="T51" fmla="*/ 1 h 148"/>
                <a:gd name="T52" fmla="*/ 0 w 118"/>
                <a:gd name="T53" fmla="*/ 1 h 148"/>
                <a:gd name="T54" fmla="*/ 1 w 118"/>
                <a:gd name="T55" fmla="*/ 1 h 148"/>
                <a:gd name="T56" fmla="*/ 1 w 118"/>
                <a:gd name="T57" fmla="*/ 1 h 148"/>
                <a:gd name="T58" fmla="*/ 1 w 118"/>
                <a:gd name="T59" fmla="*/ 1 h 148"/>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118"/>
                <a:gd name="T91" fmla="*/ 0 h 148"/>
                <a:gd name="T92" fmla="*/ 118 w 118"/>
                <a:gd name="T93" fmla="*/ 148 h 148"/>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118" h="148">
                  <a:moveTo>
                    <a:pt x="7" y="37"/>
                  </a:moveTo>
                  <a:lnTo>
                    <a:pt x="11" y="26"/>
                  </a:lnTo>
                  <a:lnTo>
                    <a:pt x="15" y="17"/>
                  </a:lnTo>
                  <a:lnTo>
                    <a:pt x="20" y="8"/>
                  </a:lnTo>
                  <a:lnTo>
                    <a:pt x="29" y="0"/>
                  </a:lnTo>
                  <a:lnTo>
                    <a:pt x="40" y="11"/>
                  </a:lnTo>
                  <a:lnTo>
                    <a:pt x="51" y="22"/>
                  </a:lnTo>
                  <a:lnTo>
                    <a:pt x="62" y="35"/>
                  </a:lnTo>
                  <a:lnTo>
                    <a:pt x="73" y="48"/>
                  </a:lnTo>
                  <a:lnTo>
                    <a:pt x="82" y="60"/>
                  </a:lnTo>
                  <a:lnTo>
                    <a:pt x="93" y="73"/>
                  </a:lnTo>
                  <a:lnTo>
                    <a:pt x="104" y="84"/>
                  </a:lnTo>
                  <a:lnTo>
                    <a:pt x="118" y="95"/>
                  </a:lnTo>
                  <a:lnTo>
                    <a:pt x="117" y="95"/>
                  </a:lnTo>
                  <a:lnTo>
                    <a:pt x="115" y="97"/>
                  </a:lnTo>
                  <a:lnTo>
                    <a:pt x="115" y="99"/>
                  </a:lnTo>
                  <a:lnTo>
                    <a:pt x="118" y="100"/>
                  </a:lnTo>
                  <a:lnTo>
                    <a:pt x="109" y="104"/>
                  </a:lnTo>
                  <a:lnTo>
                    <a:pt x="98" y="111"/>
                  </a:lnTo>
                  <a:lnTo>
                    <a:pt x="86" y="119"/>
                  </a:lnTo>
                  <a:lnTo>
                    <a:pt x="75" y="124"/>
                  </a:lnTo>
                  <a:lnTo>
                    <a:pt x="17" y="148"/>
                  </a:lnTo>
                  <a:lnTo>
                    <a:pt x="7" y="131"/>
                  </a:lnTo>
                  <a:lnTo>
                    <a:pt x="4" y="117"/>
                  </a:lnTo>
                  <a:lnTo>
                    <a:pt x="2" y="100"/>
                  </a:lnTo>
                  <a:lnTo>
                    <a:pt x="0" y="86"/>
                  </a:lnTo>
                  <a:lnTo>
                    <a:pt x="0" y="71"/>
                  </a:lnTo>
                  <a:lnTo>
                    <a:pt x="2" y="59"/>
                  </a:lnTo>
                  <a:lnTo>
                    <a:pt x="2" y="46"/>
                  </a:lnTo>
                  <a:lnTo>
                    <a:pt x="7" y="3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cs-CZ"/>
            </a:p>
          </p:txBody>
        </p:sp>
        <p:sp>
          <p:nvSpPr>
            <p:cNvPr id="48227" name="Freeform 98"/>
            <p:cNvSpPr>
              <a:spLocks/>
            </p:cNvSpPr>
            <p:nvPr/>
          </p:nvSpPr>
          <p:spPr bwMode="auto">
            <a:xfrm>
              <a:off x="4761" y="2798"/>
              <a:ext cx="82" cy="130"/>
            </a:xfrm>
            <a:custGeom>
              <a:avLst/>
              <a:gdLst>
                <a:gd name="T0" fmla="*/ 1 w 164"/>
                <a:gd name="T1" fmla="*/ 0 h 260"/>
                <a:gd name="T2" fmla="*/ 1 w 164"/>
                <a:gd name="T3" fmla="*/ 0 h 260"/>
                <a:gd name="T4" fmla="*/ 1 w 164"/>
                <a:gd name="T5" fmla="*/ 1 h 260"/>
                <a:gd name="T6" fmla="*/ 1 w 164"/>
                <a:gd name="T7" fmla="*/ 1 h 260"/>
                <a:gd name="T8" fmla="*/ 1 w 164"/>
                <a:gd name="T9" fmla="*/ 1 h 260"/>
                <a:gd name="T10" fmla="*/ 1 w 164"/>
                <a:gd name="T11" fmla="*/ 1 h 260"/>
                <a:gd name="T12" fmla="*/ 1 w 164"/>
                <a:gd name="T13" fmla="*/ 1 h 260"/>
                <a:gd name="T14" fmla="*/ 1 w 164"/>
                <a:gd name="T15" fmla="*/ 1 h 260"/>
                <a:gd name="T16" fmla="*/ 1 w 164"/>
                <a:gd name="T17" fmla="*/ 1 h 260"/>
                <a:gd name="T18" fmla="*/ 1 w 164"/>
                <a:gd name="T19" fmla="*/ 1 h 260"/>
                <a:gd name="T20" fmla="*/ 1 w 164"/>
                <a:gd name="T21" fmla="*/ 1 h 260"/>
                <a:gd name="T22" fmla="*/ 1 w 164"/>
                <a:gd name="T23" fmla="*/ 1 h 260"/>
                <a:gd name="T24" fmla="*/ 1 w 164"/>
                <a:gd name="T25" fmla="*/ 1 h 260"/>
                <a:gd name="T26" fmla="*/ 1 w 164"/>
                <a:gd name="T27" fmla="*/ 1 h 260"/>
                <a:gd name="T28" fmla="*/ 1 w 164"/>
                <a:gd name="T29" fmla="*/ 1 h 260"/>
                <a:gd name="T30" fmla="*/ 1 w 164"/>
                <a:gd name="T31" fmla="*/ 1 h 260"/>
                <a:gd name="T32" fmla="*/ 1 w 164"/>
                <a:gd name="T33" fmla="*/ 1 h 260"/>
                <a:gd name="T34" fmla="*/ 1 w 164"/>
                <a:gd name="T35" fmla="*/ 1 h 260"/>
                <a:gd name="T36" fmla="*/ 1 w 164"/>
                <a:gd name="T37" fmla="*/ 1 h 260"/>
                <a:gd name="T38" fmla="*/ 1 w 164"/>
                <a:gd name="T39" fmla="*/ 1 h 260"/>
                <a:gd name="T40" fmla="*/ 1 w 164"/>
                <a:gd name="T41" fmla="*/ 1 h 260"/>
                <a:gd name="T42" fmla="*/ 1 w 164"/>
                <a:gd name="T43" fmla="*/ 1 h 260"/>
                <a:gd name="T44" fmla="*/ 1 w 164"/>
                <a:gd name="T45" fmla="*/ 1 h 260"/>
                <a:gd name="T46" fmla="*/ 1 w 164"/>
                <a:gd name="T47" fmla="*/ 1 h 260"/>
                <a:gd name="T48" fmla="*/ 1 w 164"/>
                <a:gd name="T49" fmla="*/ 1 h 260"/>
                <a:gd name="T50" fmla="*/ 1 w 164"/>
                <a:gd name="T51" fmla="*/ 1 h 260"/>
                <a:gd name="T52" fmla="*/ 1 w 164"/>
                <a:gd name="T53" fmla="*/ 1 h 260"/>
                <a:gd name="T54" fmla="*/ 1 w 164"/>
                <a:gd name="T55" fmla="*/ 1 h 260"/>
                <a:gd name="T56" fmla="*/ 1 w 164"/>
                <a:gd name="T57" fmla="*/ 1 h 260"/>
                <a:gd name="T58" fmla="*/ 1 w 164"/>
                <a:gd name="T59" fmla="*/ 1 h 260"/>
                <a:gd name="T60" fmla="*/ 1 w 164"/>
                <a:gd name="T61" fmla="*/ 1 h 260"/>
                <a:gd name="T62" fmla="*/ 1 w 164"/>
                <a:gd name="T63" fmla="*/ 1 h 260"/>
                <a:gd name="T64" fmla="*/ 1 w 164"/>
                <a:gd name="T65" fmla="*/ 1 h 260"/>
                <a:gd name="T66" fmla="*/ 1 w 164"/>
                <a:gd name="T67" fmla="*/ 1 h 260"/>
                <a:gd name="T68" fmla="*/ 1 w 164"/>
                <a:gd name="T69" fmla="*/ 1 h 260"/>
                <a:gd name="T70" fmla="*/ 1 w 164"/>
                <a:gd name="T71" fmla="*/ 1 h 260"/>
                <a:gd name="T72" fmla="*/ 1 w 164"/>
                <a:gd name="T73" fmla="*/ 1 h 260"/>
                <a:gd name="T74" fmla="*/ 0 w 164"/>
                <a:gd name="T75" fmla="*/ 1 h 260"/>
                <a:gd name="T76" fmla="*/ 1 w 164"/>
                <a:gd name="T77" fmla="*/ 1 h 260"/>
                <a:gd name="T78" fmla="*/ 1 w 164"/>
                <a:gd name="T79" fmla="*/ 1 h 260"/>
                <a:gd name="T80" fmla="*/ 1 w 164"/>
                <a:gd name="T81" fmla="*/ 1 h 260"/>
                <a:gd name="T82" fmla="*/ 1 w 164"/>
                <a:gd name="T83" fmla="*/ 1 h 260"/>
                <a:gd name="T84" fmla="*/ 1 w 164"/>
                <a:gd name="T85" fmla="*/ 1 h 260"/>
                <a:gd name="T86" fmla="*/ 1 w 164"/>
                <a:gd name="T87" fmla="*/ 1 h 260"/>
                <a:gd name="T88" fmla="*/ 1 w 164"/>
                <a:gd name="T89" fmla="*/ 1 h 260"/>
                <a:gd name="T90" fmla="*/ 1 w 164"/>
                <a:gd name="T91" fmla="*/ 0 h 260"/>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64"/>
                <a:gd name="T139" fmla="*/ 0 h 260"/>
                <a:gd name="T140" fmla="*/ 164 w 164"/>
                <a:gd name="T141" fmla="*/ 260 h 260"/>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64" h="260">
                  <a:moveTo>
                    <a:pt x="78" y="0"/>
                  </a:moveTo>
                  <a:lnTo>
                    <a:pt x="85" y="0"/>
                  </a:lnTo>
                  <a:lnTo>
                    <a:pt x="87" y="7"/>
                  </a:lnTo>
                  <a:lnTo>
                    <a:pt x="84" y="13"/>
                  </a:lnTo>
                  <a:lnTo>
                    <a:pt x="91" y="22"/>
                  </a:lnTo>
                  <a:lnTo>
                    <a:pt x="98" y="36"/>
                  </a:lnTo>
                  <a:lnTo>
                    <a:pt x="104" y="51"/>
                  </a:lnTo>
                  <a:lnTo>
                    <a:pt x="113" y="66"/>
                  </a:lnTo>
                  <a:lnTo>
                    <a:pt x="118" y="78"/>
                  </a:lnTo>
                  <a:lnTo>
                    <a:pt x="125" y="95"/>
                  </a:lnTo>
                  <a:lnTo>
                    <a:pt x="129" y="111"/>
                  </a:lnTo>
                  <a:lnTo>
                    <a:pt x="135" y="129"/>
                  </a:lnTo>
                  <a:lnTo>
                    <a:pt x="138" y="144"/>
                  </a:lnTo>
                  <a:lnTo>
                    <a:pt x="144" y="160"/>
                  </a:lnTo>
                  <a:lnTo>
                    <a:pt x="151" y="175"/>
                  </a:lnTo>
                  <a:lnTo>
                    <a:pt x="164" y="189"/>
                  </a:lnTo>
                  <a:lnTo>
                    <a:pt x="164" y="200"/>
                  </a:lnTo>
                  <a:lnTo>
                    <a:pt x="158" y="207"/>
                  </a:lnTo>
                  <a:lnTo>
                    <a:pt x="147" y="213"/>
                  </a:lnTo>
                  <a:lnTo>
                    <a:pt x="140" y="222"/>
                  </a:lnTo>
                  <a:lnTo>
                    <a:pt x="131" y="229"/>
                  </a:lnTo>
                  <a:lnTo>
                    <a:pt x="127" y="240"/>
                  </a:lnTo>
                  <a:lnTo>
                    <a:pt x="124" y="249"/>
                  </a:lnTo>
                  <a:lnTo>
                    <a:pt x="116" y="260"/>
                  </a:lnTo>
                  <a:lnTo>
                    <a:pt x="104" y="249"/>
                  </a:lnTo>
                  <a:lnTo>
                    <a:pt x="93" y="238"/>
                  </a:lnTo>
                  <a:lnTo>
                    <a:pt x="84" y="227"/>
                  </a:lnTo>
                  <a:lnTo>
                    <a:pt x="75" y="216"/>
                  </a:lnTo>
                  <a:lnTo>
                    <a:pt x="64" y="204"/>
                  </a:lnTo>
                  <a:lnTo>
                    <a:pt x="56" y="193"/>
                  </a:lnTo>
                  <a:lnTo>
                    <a:pt x="47" y="180"/>
                  </a:lnTo>
                  <a:lnTo>
                    <a:pt x="42" y="169"/>
                  </a:lnTo>
                  <a:lnTo>
                    <a:pt x="42" y="160"/>
                  </a:lnTo>
                  <a:lnTo>
                    <a:pt x="36" y="155"/>
                  </a:lnTo>
                  <a:lnTo>
                    <a:pt x="29" y="151"/>
                  </a:lnTo>
                  <a:lnTo>
                    <a:pt x="25" y="147"/>
                  </a:lnTo>
                  <a:lnTo>
                    <a:pt x="11" y="144"/>
                  </a:lnTo>
                  <a:lnTo>
                    <a:pt x="0" y="142"/>
                  </a:lnTo>
                  <a:lnTo>
                    <a:pt x="5" y="122"/>
                  </a:lnTo>
                  <a:lnTo>
                    <a:pt x="15" y="104"/>
                  </a:lnTo>
                  <a:lnTo>
                    <a:pt x="22" y="84"/>
                  </a:lnTo>
                  <a:lnTo>
                    <a:pt x="33" y="67"/>
                  </a:lnTo>
                  <a:lnTo>
                    <a:pt x="42" y="47"/>
                  </a:lnTo>
                  <a:lnTo>
                    <a:pt x="53" y="31"/>
                  </a:lnTo>
                  <a:lnTo>
                    <a:pt x="65" y="13"/>
                  </a:lnTo>
                  <a:lnTo>
                    <a:pt x="78"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cs-CZ"/>
            </a:p>
          </p:txBody>
        </p:sp>
        <p:sp>
          <p:nvSpPr>
            <p:cNvPr id="48228" name="Freeform 99"/>
            <p:cNvSpPr>
              <a:spLocks/>
            </p:cNvSpPr>
            <p:nvPr/>
          </p:nvSpPr>
          <p:spPr bwMode="auto">
            <a:xfrm>
              <a:off x="4780" y="2266"/>
              <a:ext cx="51" cy="42"/>
            </a:xfrm>
            <a:custGeom>
              <a:avLst/>
              <a:gdLst>
                <a:gd name="T0" fmla="*/ 1 w 102"/>
                <a:gd name="T1" fmla="*/ 1 h 84"/>
                <a:gd name="T2" fmla="*/ 1 w 102"/>
                <a:gd name="T3" fmla="*/ 1 h 84"/>
                <a:gd name="T4" fmla="*/ 1 w 102"/>
                <a:gd name="T5" fmla="*/ 1 h 84"/>
                <a:gd name="T6" fmla="*/ 1 w 102"/>
                <a:gd name="T7" fmla="*/ 1 h 84"/>
                <a:gd name="T8" fmla="*/ 1 w 102"/>
                <a:gd name="T9" fmla="*/ 1 h 84"/>
                <a:gd name="T10" fmla="*/ 1 w 102"/>
                <a:gd name="T11" fmla="*/ 1 h 84"/>
                <a:gd name="T12" fmla="*/ 1 w 102"/>
                <a:gd name="T13" fmla="*/ 0 h 84"/>
                <a:gd name="T14" fmla="*/ 1 w 102"/>
                <a:gd name="T15" fmla="*/ 0 h 84"/>
                <a:gd name="T16" fmla="*/ 1 w 102"/>
                <a:gd name="T17" fmla="*/ 1 h 84"/>
                <a:gd name="T18" fmla="*/ 1 w 102"/>
                <a:gd name="T19" fmla="*/ 1 h 84"/>
                <a:gd name="T20" fmla="*/ 1 w 102"/>
                <a:gd name="T21" fmla="*/ 1 h 84"/>
                <a:gd name="T22" fmla="*/ 1 w 102"/>
                <a:gd name="T23" fmla="*/ 1 h 84"/>
                <a:gd name="T24" fmla="*/ 1 w 102"/>
                <a:gd name="T25" fmla="*/ 1 h 84"/>
                <a:gd name="T26" fmla="*/ 1 w 102"/>
                <a:gd name="T27" fmla="*/ 1 h 84"/>
                <a:gd name="T28" fmla="*/ 1 w 102"/>
                <a:gd name="T29" fmla="*/ 1 h 84"/>
                <a:gd name="T30" fmla="*/ 1 w 102"/>
                <a:gd name="T31" fmla="*/ 1 h 84"/>
                <a:gd name="T32" fmla="*/ 1 w 102"/>
                <a:gd name="T33" fmla="*/ 1 h 84"/>
                <a:gd name="T34" fmla="*/ 1 w 102"/>
                <a:gd name="T35" fmla="*/ 1 h 84"/>
                <a:gd name="T36" fmla="*/ 1 w 102"/>
                <a:gd name="T37" fmla="*/ 1 h 84"/>
                <a:gd name="T38" fmla="*/ 1 w 102"/>
                <a:gd name="T39" fmla="*/ 1 h 84"/>
                <a:gd name="T40" fmla="*/ 1 w 102"/>
                <a:gd name="T41" fmla="*/ 1 h 84"/>
                <a:gd name="T42" fmla="*/ 0 w 102"/>
                <a:gd name="T43" fmla="*/ 1 h 84"/>
                <a:gd name="T44" fmla="*/ 1 w 102"/>
                <a:gd name="T45" fmla="*/ 1 h 84"/>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02"/>
                <a:gd name="T70" fmla="*/ 0 h 84"/>
                <a:gd name="T71" fmla="*/ 102 w 102"/>
                <a:gd name="T72" fmla="*/ 84 h 84"/>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02" h="84">
                  <a:moveTo>
                    <a:pt x="4" y="45"/>
                  </a:moveTo>
                  <a:lnTo>
                    <a:pt x="13" y="36"/>
                  </a:lnTo>
                  <a:lnTo>
                    <a:pt x="24" y="27"/>
                  </a:lnTo>
                  <a:lnTo>
                    <a:pt x="35" y="16"/>
                  </a:lnTo>
                  <a:lnTo>
                    <a:pt x="46" y="11"/>
                  </a:lnTo>
                  <a:lnTo>
                    <a:pt x="57" y="4"/>
                  </a:lnTo>
                  <a:lnTo>
                    <a:pt x="71" y="0"/>
                  </a:lnTo>
                  <a:lnTo>
                    <a:pt x="84" y="0"/>
                  </a:lnTo>
                  <a:lnTo>
                    <a:pt x="100" y="5"/>
                  </a:lnTo>
                  <a:lnTo>
                    <a:pt x="102" y="22"/>
                  </a:lnTo>
                  <a:lnTo>
                    <a:pt x="100" y="40"/>
                  </a:lnTo>
                  <a:lnTo>
                    <a:pt x="93" y="56"/>
                  </a:lnTo>
                  <a:lnTo>
                    <a:pt x="86" y="73"/>
                  </a:lnTo>
                  <a:lnTo>
                    <a:pt x="75" y="80"/>
                  </a:lnTo>
                  <a:lnTo>
                    <a:pt x="68" y="84"/>
                  </a:lnTo>
                  <a:lnTo>
                    <a:pt x="59" y="82"/>
                  </a:lnTo>
                  <a:lnTo>
                    <a:pt x="51" y="80"/>
                  </a:lnTo>
                  <a:lnTo>
                    <a:pt x="33" y="69"/>
                  </a:lnTo>
                  <a:lnTo>
                    <a:pt x="17" y="64"/>
                  </a:lnTo>
                  <a:lnTo>
                    <a:pt x="9" y="60"/>
                  </a:lnTo>
                  <a:lnTo>
                    <a:pt x="4" y="56"/>
                  </a:lnTo>
                  <a:lnTo>
                    <a:pt x="0" y="51"/>
                  </a:lnTo>
                  <a:lnTo>
                    <a:pt x="4" y="4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cs-CZ"/>
            </a:p>
          </p:txBody>
        </p:sp>
        <p:sp>
          <p:nvSpPr>
            <p:cNvPr id="48229" name="Freeform 100"/>
            <p:cNvSpPr>
              <a:spLocks/>
            </p:cNvSpPr>
            <p:nvPr/>
          </p:nvSpPr>
          <p:spPr bwMode="auto">
            <a:xfrm>
              <a:off x="4783" y="3064"/>
              <a:ext cx="80" cy="50"/>
            </a:xfrm>
            <a:custGeom>
              <a:avLst/>
              <a:gdLst>
                <a:gd name="T0" fmla="*/ 1 w 160"/>
                <a:gd name="T1" fmla="*/ 1 h 100"/>
                <a:gd name="T2" fmla="*/ 1 w 160"/>
                <a:gd name="T3" fmla="*/ 1 h 100"/>
                <a:gd name="T4" fmla="*/ 1 w 160"/>
                <a:gd name="T5" fmla="*/ 1 h 100"/>
                <a:gd name="T6" fmla="*/ 1 w 160"/>
                <a:gd name="T7" fmla="*/ 1 h 100"/>
                <a:gd name="T8" fmla="*/ 1 w 160"/>
                <a:gd name="T9" fmla="*/ 1 h 100"/>
                <a:gd name="T10" fmla="*/ 1 w 160"/>
                <a:gd name="T11" fmla="*/ 1 h 100"/>
                <a:gd name="T12" fmla="*/ 1 w 160"/>
                <a:gd name="T13" fmla="*/ 1 h 100"/>
                <a:gd name="T14" fmla="*/ 1 w 160"/>
                <a:gd name="T15" fmla="*/ 1 h 100"/>
                <a:gd name="T16" fmla="*/ 1 w 160"/>
                <a:gd name="T17" fmla="*/ 1 h 100"/>
                <a:gd name="T18" fmla="*/ 1 w 160"/>
                <a:gd name="T19" fmla="*/ 1 h 100"/>
                <a:gd name="T20" fmla="*/ 1 w 160"/>
                <a:gd name="T21" fmla="*/ 1 h 100"/>
                <a:gd name="T22" fmla="*/ 1 w 160"/>
                <a:gd name="T23" fmla="*/ 1 h 100"/>
                <a:gd name="T24" fmla="*/ 1 w 160"/>
                <a:gd name="T25" fmla="*/ 1 h 100"/>
                <a:gd name="T26" fmla="*/ 1 w 160"/>
                <a:gd name="T27" fmla="*/ 1 h 100"/>
                <a:gd name="T28" fmla="*/ 1 w 160"/>
                <a:gd name="T29" fmla="*/ 1 h 100"/>
                <a:gd name="T30" fmla="*/ 1 w 160"/>
                <a:gd name="T31" fmla="*/ 1 h 100"/>
                <a:gd name="T32" fmla="*/ 1 w 160"/>
                <a:gd name="T33" fmla="*/ 1 h 100"/>
                <a:gd name="T34" fmla="*/ 1 w 160"/>
                <a:gd name="T35" fmla="*/ 1 h 100"/>
                <a:gd name="T36" fmla="*/ 1 w 160"/>
                <a:gd name="T37" fmla="*/ 1 h 100"/>
                <a:gd name="T38" fmla="*/ 1 w 160"/>
                <a:gd name="T39" fmla="*/ 1 h 100"/>
                <a:gd name="T40" fmla="*/ 1 w 160"/>
                <a:gd name="T41" fmla="*/ 1 h 100"/>
                <a:gd name="T42" fmla="*/ 1 w 160"/>
                <a:gd name="T43" fmla="*/ 1 h 100"/>
                <a:gd name="T44" fmla="*/ 0 w 160"/>
                <a:gd name="T45" fmla="*/ 1 h 100"/>
                <a:gd name="T46" fmla="*/ 1 w 160"/>
                <a:gd name="T47" fmla="*/ 0 h 100"/>
                <a:gd name="T48" fmla="*/ 1 w 160"/>
                <a:gd name="T49" fmla="*/ 1 h 100"/>
                <a:gd name="T50" fmla="*/ 1 w 160"/>
                <a:gd name="T51" fmla="*/ 1 h 100"/>
                <a:gd name="T52" fmla="*/ 1 w 160"/>
                <a:gd name="T53" fmla="*/ 1 h 100"/>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160"/>
                <a:gd name="T82" fmla="*/ 0 h 100"/>
                <a:gd name="T83" fmla="*/ 160 w 160"/>
                <a:gd name="T84" fmla="*/ 100 h 100"/>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160" h="100">
                  <a:moveTo>
                    <a:pt x="34" y="22"/>
                  </a:moveTo>
                  <a:lnTo>
                    <a:pt x="43" y="33"/>
                  </a:lnTo>
                  <a:lnTo>
                    <a:pt x="54" y="45"/>
                  </a:lnTo>
                  <a:lnTo>
                    <a:pt x="69" y="56"/>
                  </a:lnTo>
                  <a:lnTo>
                    <a:pt x="85" y="67"/>
                  </a:lnTo>
                  <a:lnTo>
                    <a:pt x="101" y="73"/>
                  </a:lnTo>
                  <a:lnTo>
                    <a:pt x="121" y="80"/>
                  </a:lnTo>
                  <a:lnTo>
                    <a:pt x="140" y="84"/>
                  </a:lnTo>
                  <a:lnTo>
                    <a:pt x="160" y="85"/>
                  </a:lnTo>
                  <a:lnTo>
                    <a:pt x="154" y="94"/>
                  </a:lnTo>
                  <a:lnTo>
                    <a:pt x="145" y="100"/>
                  </a:lnTo>
                  <a:lnTo>
                    <a:pt x="132" y="94"/>
                  </a:lnTo>
                  <a:lnTo>
                    <a:pt x="121" y="89"/>
                  </a:lnTo>
                  <a:lnTo>
                    <a:pt x="111" y="84"/>
                  </a:lnTo>
                  <a:lnTo>
                    <a:pt x="100" y="78"/>
                  </a:lnTo>
                  <a:lnTo>
                    <a:pt x="87" y="73"/>
                  </a:lnTo>
                  <a:lnTo>
                    <a:pt x="76" y="67"/>
                  </a:lnTo>
                  <a:lnTo>
                    <a:pt x="65" y="62"/>
                  </a:lnTo>
                  <a:lnTo>
                    <a:pt x="54" y="60"/>
                  </a:lnTo>
                  <a:lnTo>
                    <a:pt x="38" y="47"/>
                  </a:lnTo>
                  <a:lnTo>
                    <a:pt x="25" y="36"/>
                  </a:lnTo>
                  <a:lnTo>
                    <a:pt x="12" y="24"/>
                  </a:lnTo>
                  <a:lnTo>
                    <a:pt x="0" y="11"/>
                  </a:lnTo>
                  <a:lnTo>
                    <a:pt x="7" y="0"/>
                  </a:lnTo>
                  <a:lnTo>
                    <a:pt x="18" y="5"/>
                  </a:lnTo>
                  <a:lnTo>
                    <a:pt x="25" y="13"/>
                  </a:lnTo>
                  <a:lnTo>
                    <a:pt x="34" y="22"/>
                  </a:lnTo>
                  <a:close/>
                </a:path>
              </a:pathLst>
            </a:custGeom>
            <a:solidFill>
              <a:srgbClr val="EBEB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cs-CZ"/>
            </a:p>
          </p:txBody>
        </p:sp>
        <p:sp>
          <p:nvSpPr>
            <p:cNvPr id="48230" name="Freeform 101"/>
            <p:cNvSpPr>
              <a:spLocks/>
            </p:cNvSpPr>
            <p:nvPr/>
          </p:nvSpPr>
          <p:spPr bwMode="auto">
            <a:xfrm>
              <a:off x="4793" y="2278"/>
              <a:ext cx="32" cy="22"/>
            </a:xfrm>
            <a:custGeom>
              <a:avLst/>
              <a:gdLst>
                <a:gd name="T0" fmla="*/ 1 w 63"/>
                <a:gd name="T1" fmla="*/ 1 h 43"/>
                <a:gd name="T2" fmla="*/ 1 w 63"/>
                <a:gd name="T3" fmla="*/ 0 h 43"/>
                <a:gd name="T4" fmla="*/ 1 w 63"/>
                <a:gd name="T5" fmla="*/ 0 h 43"/>
                <a:gd name="T6" fmla="*/ 1 w 63"/>
                <a:gd name="T7" fmla="*/ 0 h 43"/>
                <a:gd name="T8" fmla="*/ 1 w 63"/>
                <a:gd name="T9" fmla="*/ 1 h 43"/>
                <a:gd name="T10" fmla="*/ 1 w 63"/>
                <a:gd name="T11" fmla="*/ 1 h 43"/>
                <a:gd name="T12" fmla="*/ 1 w 63"/>
                <a:gd name="T13" fmla="*/ 1 h 43"/>
                <a:gd name="T14" fmla="*/ 1 w 63"/>
                <a:gd name="T15" fmla="*/ 1 h 43"/>
                <a:gd name="T16" fmla="*/ 1 w 63"/>
                <a:gd name="T17" fmla="*/ 1 h 43"/>
                <a:gd name="T18" fmla="*/ 1 w 63"/>
                <a:gd name="T19" fmla="*/ 1 h 43"/>
                <a:gd name="T20" fmla="*/ 1 w 63"/>
                <a:gd name="T21" fmla="*/ 1 h 43"/>
                <a:gd name="T22" fmla="*/ 1 w 63"/>
                <a:gd name="T23" fmla="*/ 1 h 43"/>
                <a:gd name="T24" fmla="*/ 0 w 63"/>
                <a:gd name="T25" fmla="*/ 1 h 43"/>
                <a:gd name="T26" fmla="*/ 1 w 63"/>
                <a:gd name="T27" fmla="*/ 1 h 43"/>
                <a:gd name="T28" fmla="*/ 1 w 63"/>
                <a:gd name="T29" fmla="*/ 1 h 4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3"/>
                <a:gd name="T46" fmla="*/ 0 h 43"/>
                <a:gd name="T47" fmla="*/ 63 w 63"/>
                <a:gd name="T48" fmla="*/ 43 h 4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3" h="43">
                  <a:moveTo>
                    <a:pt x="21" y="5"/>
                  </a:moveTo>
                  <a:lnTo>
                    <a:pt x="31" y="0"/>
                  </a:lnTo>
                  <a:lnTo>
                    <a:pt x="41" y="0"/>
                  </a:lnTo>
                  <a:lnTo>
                    <a:pt x="52" y="0"/>
                  </a:lnTo>
                  <a:lnTo>
                    <a:pt x="63" y="5"/>
                  </a:lnTo>
                  <a:lnTo>
                    <a:pt x="60" y="14"/>
                  </a:lnTo>
                  <a:lnTo>
                    <a:pt x="56" y="25"/>
                  </a:lnTo>
                  <a:lnTo>
                    <a:pt x="49" y="34"/>
                  </a:lnTo>
                  <a:lnTo>
                    <a:pt x="43" y="43"/>
                  </a:lnTo>
                  <a:lnTo>
                    <a:pt x="29" y="40"/>
                  </a:lnTo>
                  <a:lnTo>
                    <a:pt x="18" y="36"/>
                  </a:lnTo>
                  <a:lnTo>
                    <a:pt x="9" y="32"/>
                  </a:lnTo>
                  <a:lnTo>
                    <a:pt x="0" y="29"/>
                  </a:lnTo>
                  <a:lnTo>
                    <a:pt x="7" y="16"/>
                  </a:lnTo>
                  <a:lnTo>
                    <a:pt x="21" y="5"/>
                  </a:lnTo>
                  <a:close/>
                </a:path>
              </a:pathLst>
            </a:custGeom>
            <a:solidFill>
              <a:srgbClr val="BFD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cs-CZ"/>
            </a:p>
          </p:txBody>
        </p:sp>
        <p:sp>
          <p:nvSpPr>
            <p:cNvPr id="48231" name="Freeform 102"/>
            <p:cNvSpPr>
              <a:spLocks/>
            </p:cNvSpPr>
            <p:nvPr/>
          </p:nvSpPr>
          <p:spPr bwMode="auto">
            <a:xfrm>
              <a:off x="4796" y="2181"/>
              <a:ext cx="41" cy="35"/>
            </a:xfrm>
            <a:custGeom>
              <a:avLst/>
              <a:gdLst>
                <a:gd name="T0" fmla="*/ 1 w 82"/>
                <a:gd name="T1" fmla="*/ 0 h 71"/>
                <a:gd name="T2" fmla="*/ 1 w 82"/>
                <a:gd name="T3" fmla="*/ 0 h 71"/>
                <a:gd name="T4" fmla="*/ 1 w 82"/>
                <a:gd name="T5" fmla="*/ 0 h 71"/>
                <a:gd name="T6" fmla="*/ 1 w 82"/>
                <a:gd name="T7" fmla="*/ 0 h 71"/>
                <a:gd name="T8" fmla="*/ 1 w 82"/>
                <a:gd name="T9" fmla="*/ 0 h 71"/>
                <a:gd name="T10" fmla="*/ 1 w 82"/>
                <a:gd name="T11" fmla="*/ 0 h 71"/>
                <a:gd name="T12" fmla="*/ 1 w 82"/>
                <a:gd name="T13" fmla="*/ 0 h 71"/>
                <a:gd name="T14" fmla="*/ 1 w 82"/>
                <a:gd name="T15" fmla="*/ 0 h 71"/>
                <a:gd name="T16" fmla="*/ 1 w 82"/>
                <a:gd name="T17" fmla="*/ 0 h 71"/>
                <a:gd name="T18" fmla="*/ 1 w 82"/>
                <a:gd name="T19" fmla="*/ 0 h 71"/>
                <a:gd name="T20" fmla="*/ 1 w 82"/>
                <a:gd name="T21" fmla="*/ 0 h 71"/>
                <a:gd name="T22" fmla="*/ 1 w 82"/>
                <a:gd name="T23" fmla="*/ 0 h 71"/>
                <a:gd name="T24" fmla="*/ 1 w 82"/>
                <a:gd name="T25" fmla="*/ 0 h 71"/>
                <a:gd name="T26" fmla="*/ 1 w 82"/>
                <a:gd name="T27" fmla="*/ 0 h 71"/>
                <a:gd name="T28" fmla="*/ 1 w 82"/>
                <a:gd name="T29" fmla="*/ 0 h 71"/>
                <a:gd name="T30" fmla="*/ 1 w 82"/>
                <a:gd name="T31" fmla="*/ 0 h 71"/>
                <a:gd name="T32" fmla="*/ 1 w 82"/>
                <a:gd name="T33" fmla="*/ 0 h 71"/>
                <a:gd name="T34" fmla="*/ 1 w 82"/>
                <a:gd name="T35" fmla="*/ 0 h 71"/>
                <a:gd name="T36" fmla="*/ 1 w 82"/>
                <a:gd name="T37" fmla="*/ 0 h 71"/>
                <a:gd name="T38" fmla="*/ 1 w 82"/>
                <a:gd name="T39" fmla="*/ 0 h 71"/>
                <a:gd name="T40" fmla="*/ 1 w 82"/>
                <a:gd name="T41" fmla="*/ 0 h 71"/>
                <a:gd name="T42" fmla="*/ 1 w 82"/>
                <a:gd name="T43" fmla="*/ 0 h 71"/>
                <a:gd name="T44" fmla="*/ 0 w 82"/>
                <a:gd name="T45" fmla="*/ 0 h 71"/>
                <a:gd name="T46" fmla="*/ 1 w 82"/>
                <a:gd name="T47" fmla="*/ 0 h 71"/>
                <a:gd name="T48" fmla="*/ 1 w 82"/>
                <a:gd name="T49" fmla="*/ 0 h 71"/>
                <a:gd name="T50" fmla="*/ 1 w 82"/>
                <a:gd name="T51" fmla="*/ 0 h 71"/>
                <a:gd name="T52" fmla="*/ 1 w 82"/>
                <a:gd name="T53" fmla="*/ 0 h 7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82"/>
                <a:gd name="T82" fmla="*/ 0 h 71"/>
                <a:gd name="T83" fmla="*/ 82 w 82"/>
                <a:gd name="T84" fmla="*/ 71 h 7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82" h="71">
                  <a:moveTo>
                    <a:pt x="29" y="0"/>
                  </a:moveTo>
                  <a:lnTo>
                    <a:pt x="38" y="9"/>
                  </a:lnTo>
                  <a:lnTo>
                    <a:pt x="18" y="26"/>
                  </a:lnTo>
                  <a:lnTo>
                    <a:pt x="24" y="33"/>
                  </a:lnTo>
                  <a:lnTo>
                    <a:pt x="35" y="22"/>
                  </a:lnTo>
                  <a:lnTo>
                    <a:pt x="51" y="24"/>
                  </a:lnTo>
                  <a:lnTo>
                    <a:pt x="47" y="31"/>
                  </a:lnTo>
                  <a:lnTo>
                    <a:pt x="38" y="40"/>
                  </a:lnTo>
                  <a:lnTo>
                    <a:pt x="33" y="47"/>
                  </a:lnTo>
                  <a:lnTo>
                    <a:pt x="44" y="58"/>
                  </a:lnTo>
                  <a:lnTo>
                    <a:pt x="49" y="49"/>
                  </a:lnTo>
                  <a:lnTo>
                    <a:pt x="56" y="40"/>
                  </a:lnTo>
                  <a:lnTo>
                    <a:pt x="64" y="29"/>
                  </a:lnTo>
                  <a:lnTo>
                    <a:pt x="75" y="26"/>
                  </a:lnTo>
                  <a:lnTo>
                    <a:pt x="82" y="33"/>
                  </a:lnTo>
                  <a:lnTo>
                    <a:pt x="69" y="44"/>
                  </a:lnTo>
                  <a:lnTo>
                    <a:pt x="60" y="62"/>
                  </a:lnTo>
                  <a:lnTo>
                    <a:pt x="49" y="71"/>
                  </a:lnTo>
                  <a:lnTo>
                    <a:pt x="35" y="71"/>
                  </a:lnTo>
                  <a:lnTo>
                    <a:pt x="26" y="58"/>
                  </a:lnTo>
                  <a:lnTo>
                    <a:pt x="18" y="49"/>
                  </a:lnTo>
                  <a:lnTo>
                    <a:pt x="9" y="40"/>
                  </a:lnTo>
                  <a:lnTo>
                    <a:pt x="0" y="36"/>
                  </a:lnTo>
                  <a:lnTo>
                    <a:pt x="2" y="26"/>
                  </a:lnTo>
                  <a:lnTo>
                    <a:pt x="11" y="15"/>
                  </a:lnTo>
                  <a:lnTo>
                    <a:pt x="20" y="5"/>
                  </a:lnTo>
                  <a:lnTo>
                    <a:pt x="2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cs-CZ"/>
            </a:p>
          </p:txBody>
        </p:sp>
        <p:sp>
          <p:nvSpPr>
            <p:cNvPr id="48232" name="Freeform 103"/>
            <p:cNvSpPr>
              <a:spLocks/>
            </p:cNvSpPr>
            <p:nvPr/>
          </p:nvSpPr>
          <p:spPr bwMode="auto">
            <a:xfrm>
              <a:off x="4806" y="2748"/>
              <a:ext cx="86" cy="42"/>
            </a:xfrm>
            <a:custGeom>
              <a:avLst/>
              <a:gdLst>
                <a:gd name="T0" fmla="*/ 0 w 173"/>
                <a:gd name="T1" fmla="*/ 1 h 84"/>
                <a:gd name="T2" fmla="*/ 0 w 173"/>
                <a:gd name="T3" fmla="*/ 1 h 84"/>
                <a:gd name="T4" fmla="*/ 0 w 173"/>
                <a:gd name="T5" fmla="*/ 0 h 84"/>
                <a:gd name="T6" fmla="*/ 0 w 173"/>
                <a:gd name="T7" fmla="*/ 0 h 84"/>
                <a:gd name="T8" fmla="*/ 0 w 173"/>
                <a:gd name="T9" fmla="*/ 1 h 84"/>
                <a:gd name="T10" fmla="*/ 0 w 173"/>
                <a:gd name="T11" fmla="*/ 1 h 84"/>
                <a:gd name="T12" fmla="*/ 0 w 173"/>
                <a:gd name="T13" fmla="*/ 1 h 84"/>
                <a:gd name="T14" fmla="*/ 0 w 173"/>
                <a:gd name="T15" fmla="*/ 1 h 84"/>
                <a:gd name="T16" fmla="*/ 0 w 173"/>
                <a:gd name="T17" fmla="*/ 1 h 84"/>
                <a:gd name="T18" fmla="*/ 0 w 173"/>
                <a:gd name="T19" fmla="*/ 1 h 84"/>
                <a:gd name="T20" fmla="*/ 0 w 173"/>
                <a:gd name="T21" fmla="*/ 1 h 84"/>
                <a:gd name="T22" fmla="*/ 0 w 173"/>
                <a:gd name="T23" fmla="*/ 1 h 84"/>
                <a:gd name="T24" fmla="*/ 0 w 173"/>
                <a:gd name="T25" fmla="*/ 1 h 84"/>
                <a:gd name="T26" fmla="*/ 0 w 173"/>
                <a:gd name="T27" fmla="*/ 1 h 84"/>
                <a:gd name="T28" fmla="*/ 0 w 173"/>
                <a:gd name="T29" fmla="*/ 1 h 84"/>
                <a:gd name="T30" fmla="*/ 0 w 173"/>
                <a:gd name="T31" fmla="*/ 1 h 84"/>
                <a:gd name="T32" fmla="*/ 0 w 173"/>
                <a:gd name="T33" fmla="*/ 1 h 84"/>
                <a:gd name="T34" fmla="*/ 0 w 173"/>
                <a:gd name="T35" fmla="*/ 1 h 84"/>
                <a:gd name="T36" fmla="*/ 0 w 173"/>
                <a:gd name="T37" fmla="*/ 1 h 84"/>
                <a:gd name="T38" fmla="*/ 0 w 173"/>
                <a:gd name="T39" fmla="*/ 1 h 84"/>
                <a:gd name="T40" fmla="*/ 0 w 173"/>
                <a:gd name="T41" fmla="*/ 1 h 84"/>
                <a:gd name="T42" fmla="*/ 0 w 173"/>
                <a:gd name="T43" fmla="*/ 1 h 84"/>
                <a:gd name="T44" fmla="*/ 0 w 173"/>
                <a:gd name="T45" fmla="*/ 1 h 84"/>
                <a:gd name="T46" fmla="*/ 0 w 173"/>
                <a:gd name="T47" fmla="*/ 1 h 84"/>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73"/>
                <a:gd name="T73" fmla="*/ 0 h 84"/>
                <a:gd name="T74" fmla="*/ 173 w 173"/>
                <a:gd name="T75" fmla="*/ 84 h 84"/>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73" h="84">
                  <a:moveTo>
                    <a:pt x="111" y="9"/>
                  </a:moveTo>
                  <a:lnTo>
                    <a:pt x="124" y="2"/>
                  </a:lnTo>
                  <a:lnTo>
                    <a:pt x="138" y="0"/>
                  </a:lnTo>
                  <a:lnTo>
                    <a:pt x="155" y="0"/>
                  </a:lnTo>
                  <a:lnTo>
                    <a:pt x="173" y="4"/>
                  </a:lnTo>
                  <a:lnTo>
                    <a:pt x="169" y="7"/>
                  </a:lnTo>
                  <a:lnTo>
                    <a:pt x="147" y="7"/>
                  </a:lnTo>
                  <a:lnTo>
                    <a:pt x="127" y="13"/>
                  </a:lnTo>
                  <a:lnTo>
                    <a:pt x="107" y="18"/>
                  </a:lnTo>
                  <a:lnTo>
                    <a:pt x="91" y="29"/>
                  </a:lnTo>
                  <a:lnTo>
                    <a:pt x="73" y="38"/>
                  </a:lnTo>
                  <a:lnTo>
                    <a:pt x="58" y="51"/>
                  </a:lnTo>
                  <a:lnTo>
                    <a:pt x="42" y="64"/>
                  </a:lnTo>
                  <a:lnTo>
                    <a:pt x="31" y="78"/>
                  </a:lnTo>
                  <a:lnTo>
                    <a:pt x="15" y="84"/>
                  </a:lnTo>
                  <a:lnTo>
                    <a:pt x="0" y="80"/>
                  </a:lnTo>
                  <a:lnTo>
                    <a:pt x="11" y="69"/>
                  </a:lnTo>
                  <a:lnTo>
                    <a:pt x="24" y="58"/>
                  </a:lnTo>
                  <a:lnTo>
                    <a:pt x="36" y="47"/>
                  </a:lnTo>
                  <a:lnTo>
                    <a:pt x="51" y="36"/>
                  </a:lnTo>
                  <a:lnTo>
                    <a:pt x="64" y="25"/>
                  </a:lnTo>
                  <a:lnTo>
                    <a:pt x="78" y="16"/>
                  </a:lnTo>
                  <a:lnTo>
                    <a:pt x="93" y="9"/>
                  </a:lnTo>
                  <a:lnTo>
                    <a:pt x="111" y="9"/>
                  </a:lnTo>
                  <a:close/>
                </a:path>
              </a:pathLst>
            </a:custGeom>
            <a:solidFill>
              <a:srgbClr val="EBEB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cs-CZ"/>
            </a:p>
          </p:txBody>
        </p:sp>
        <p:sp>
          <p:nvSpPr>
            <p:cNvPr id="48233" name="Freeform 104"/>
            <p:cNvSpPr>
              <a:spLocks/>
            </p:cNvSpPr>
            <p:nvPr/>
          </p:nvSpPr>
          <p:spPr bwMode="auto">
            <a:xfrm>
              <a:off x="4805" y="2385"/>
              <a:ext cx="94" cy="23"/>
            </a:xfrm>
            <a:custGeom>
              <a:avLst/>
              <a:gdLst>
                <a:gd name="T0" fmla="*/ 1 w 188"/>
                <a:gd name="T1" fmla="*/ 0 h 48"/>
                <a:gd name="T2" fmla="*/ 1 w 188"/>
                <a:gd name="T3" fmla="*/ 0 h 48"/>
                <a:gd name="T4" fmla="*/ 1 w 188"/>
                <a:gd name="T5" fmla="*/ 0 h 48"/>
                <a:gd name="T6" fmla="*/ 1 w 188"/>
                <a:gd name="T7" fmla="*/ 0 h 48"/>
                <a:gd name="T8" fmla="*/ 1 w 188"/>
                <a:gd name="T9" fmla="*/ 0 h 48"/>
                <a:gd name="T10" fmla="*/ 1 w 188"/>
                <a:gd name="T11" fmla="*/ 0 h 48"/>
                <a:gd name="T12" fmla="*/ 1 w 188"/>
                <a:gd name="T13" fmla="*/ 0 h 48"/>
                <a:gd name="T14" fmla="*/ 1 w 188"/>
                <a:gd name="T15" fmla="*/ 0 h 48"/>
                <a:gd name="T16" fmla="*/ 1 w 188"/>
                <a:gd name="T17" fmla="*/ 0 h 48"/>
                <a:gd name="T18" fmla="*/ 1 w 188"/>
                <a:gd name="T19" fmla="*/ 0 h 48"/>
                <a:gd name="T20" fmla="*/ 1 w 188"/>
                <a:gd name="T21" fmla="*/ 0 h 48"/>
                <a:gd name="T22" fmla="*/ 1 w 188"/>
                <a:gd name="T23" fmla="*/ 0 h 48"/>
                <a:gd name="T24" fmla="*/ 1 w 188"/>
                <a:gd name="T25" fmla="*/ 0 h 48"/>
                <a:gd name="T26" fmla="*/ 1 w 188"/>
                <a:gd name="T27" fmla="*/ 0 h 48"/>
                <a:gd name="T28" fmla="*/ 1 w 188"/>
                <a:gd name="T29" fmla="*/ 0 h 48"/>
                <a:gd name="T30" fmla="*/ 1 w 188"/>
                <a:gd name="T31" fmla="*/ 0 h 48"/>
                <a:gd name="T32" fmla="*/ 1 w 188"/>
                <a:gd name="T33" fmla="*/ 0 h 48"/>
                <a:gd name="T34" fmla="*/ 1 w 188"/>
                <a:gd name="T35" fmla="*/ 0 h 48"/>
                <a:gd name="T36" fmla="*/ 1 w 188"/>
                <a:gd name="T37" fmla="*/ 0 h 48"/>
                <a:gd name="T38" fmla="*/ 1 w 188"/>
                <a:gd name="T39" fmla="*/ 0 h 48"/>
                <a:gd name="T40" fmla="*/ 1 w 188"/>
                <a:gd name="T41" fmla="*/ 0 h 48"/>
                <a:gd name="T42" fmla="*/ 1 w 188"/>
                <a:gd name="T43" fmla="*/ 0 h 48"/>
                <a:gd name="T44" fmla="*/ 1 w 188"/>
                <a:gd name="T45" fmla="*/ 0 h 48"/>
                <a:gd name="T46" fmla="*/ 1 w 188"/>
                <a:gd name="T47" fmla="*/ 0 h 48"/>
                <a:gd name="T48" fmla="*/ 1 w 188"/>
                <a:gd name="T49" fmla="*/ 0 h 48"/>
                <a:gd name="T50" fmla="*/ 1 w 188"/>
                <a:gd name="T51" fmla="*/ 0 h 48"/>
                <a:gd name="T52" fmla="*/ 0 w 188"/>
                <a:gd name="T53" fmla="*/ 0 h 48"/>
                <a:gd name="T54" fmla="*/ 1 w 188"/>
                <a:gd name="T55" fmla="*/ 0 h 48"/>
                <a:gd name="T56" fmla="*/ 1 w 188"/>
                <a:gd name="T57" fmla="*/ 0 h 48"/>
                <a:gd name="T58" fmla="*/ 1 w 188"/>
                <a:gd name="T59" fmla="*/ 0 h 48"/>
                <a:gd name="T60" fmla="*/ 1 w 188"/>
                <a:gd name="T61" fmla="*/ 0 h 48"/>
                <a:gd name="T62" fmla="*/ 1 w 188"/>
                <a:gd name="T63" fmla="*/ 0 h 4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88"/>
                <a:gd name="T97" fmla="*/ 0 h 48"/>
                <a:gd name="T98" fmla="*/ 188 w 188"/>
                <a:gd name="T99" fmla="*/ 48 h 48"/>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88" h="48">
                  <a:moveTo>
                    <a:pt x="44" y="2"/>
                  </a:moveTo>
                  <a:lnTo>
                    <a:pt x="57" y="6"/>
                  </a:lnTo>
                  <a:lnTo>
                    <a:pt x="69" y="13"/>
                  </a:lnTo>
                  <a:lnTo>
                    <a:pt x="84" y="17"/>
                  </a:lnTo>
                  <a:lnTo>
                    <a:pt x="100" y="19"/>
                  </a:lnTo>
                  <a:lnTo>
                    <a:pt x="118" y="20"/>
                  </a:lnTo>
                  <a:lnTo>
                    <a:pt x="137" y="26"/>
                  </a:lnTo>
                  <a:lnTo>
                    <a:pt x="146" y="26"/>
                  </a:lnTo>
                  <a:lnTo>
                    <a:pt x="157" y="28"/>
                  </a:lnTo>
                  <a:lnTo>
                    <a:pt x="168" y="28"/>
                  </a:lnTo>
                  <a:lnTo>
                    <a:pt x="178" y="30"/>
                  </a:lnTo>
                  <a:lnTo>
                    <a:pt x="177" y="31"/>
                  </a:lnTo>
                  <a:lnTo>
                    <a:pt x="182" y="33"/>
                  </a:lnTo>
                  <a:lnTo>
                    <a:pt x="188" y="33"/>
                  </a:lnTo>
                  <a:lnTo>
                    <a:pt x="168" y="37"/>
                  </a:lnTo>
                  <a:lnTo>
                    <a:pt x="148" y="42"/>
                  </a:lnTo>
                  <a:lnTo>
                    <a:pt x="128" y="46"/>
                  </a:lnTo>
                  <a:lnTo>
                    <a:pt x="108" y="48"/>
                  </a:lnTo>
                  <a:lnTo>
                    <a:pt x="86" y="46"/>
                  </a:lnTo>
                  <a:lnTo>
                    <a:pt x="66" y="42"/>
                  </a:lnTo>
                  <a:lnTo>
                    <a:pt x="48" y="35"/>
                  </a:lnTo>
                  <a:lnTo>
                    <a:pt x="31" y="26"/>
                  </a:lnTo>
                  <a:lnTo>
                    <a:pt x="22" y="24"/>
                  </a:lnTo>
                  <a:lnTo>
                    <a:pt x="13" y="26"/>
                  </a:lnTo>
                  <a:lnTo>
                    <a:pt x="4" y="24"/>
                  </a:lnTo>
                  <a:lnTo>
                    <a:pt x="2" y="20"/>
                  </a:lnTo>
                  <a:lnTo>
                    <a:pt x="0" y="10"/>
                  </a:lnTo>
                  <a:lnTo>
                    <a:pt x="4" y="4"/>
                  </a:lnTo>
                  <a:lnTo>
                    <a:pt x="9" y="0"/>
                  </a:lnTo>
                  <a:lnTo>
                    <a:pt x="17" y="0"/>
                  </a:lnTo>
                  <a:lnTo>
                    <a:pt x="29" y="0"/>
                  </a:lnTo>
                  <a:lnTo>
                    <a:pt x="44" y="2"/>
                  </a:lnTo>
                  <a:close/>
                </a:path>
              </a:pathLst>
            </a:custGeom>
            <a:solidFill>
              <a:srgbClr val="FF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cs-CZ"/>
            </a:p>
          </p:txBody>
        </p:sp>
        <p:sp>
          <p:nvSpPr>
            <p:cNvPr id="48234" name="Freeform 105"/>
            <p:cNvSpPr>
              <a:spLocks/>
            </p:cNvSpPr>
            <p:nvPr/>
          </p:nvSpPr>
          <p:spPr bwMode="auto">
            <a:xfrm>
              <a:off x="4816" y="2149"/>
              <a:ext cx="59" cy="44"/>
            </a:xfrm>
            <a:custGeom>
              <a:avLst/>
              <a:gdLst>
                <a:gd name="T0" fmla="*/ 1 w 118"/>
                <a:gd name="T1" fmla="*/ 1 h 88"/>
                <a:gd name="T2" fmla="*/ 1 w 118"/>
                <a:gd name="T3" fmla="*/ 1 h 88"/>
                <a:gd name="T4" fmla="*/ 1 w 118"/>
                <a:gd name="T5" fmla="*/ 1 h 88"/>
                <a:gd name="T6" fmla="*/ 1 w 118"/>
                <a:gd name="T7" fmla="*/ 1 h 88"/>
                <a:gd name="T8" fmla="*/ 1 w 118"/>
                <a:gd name="T9" fmla="*/ 1 h 88"/>
                <a:gd name="T10" fmla="*/ 1 w 118"/>
                <a:gd name="T11" fmla="*/ 1 h 88"/>
                <a:gd name="T12" fmla="*/ 1 w 118"/>
                <a:gd name="T13" fmla="*/ 1 h 88"/>
                <a:gd name="T14" fmla="*/ 1 w 118"/>
                <a:gd name="T15" fmla="*/ 1 h 88"/>
                <a:gd name="T16" fmla="*/ 1 w 118"/>
                <a:gd name="T17" fmla="*/ 1 h 88"/>
                <a:gd name="T18" fmla="*/ 1 w 118"/>
                <a:gd name="T19" fmla="*/ 1 h 88"/>
                <a:gd name="T20" fmla="*/ 1 w 118"/>
                <a:gd name="T21" fmla="*/ 1 h 88"/>
                <a:gd name="T22" fmla="*/ 1 w 118"/>
                <a:gd name="T23" fmla="*/ 1 h 88"/>
                <a:gd name="T24" fmla="*/ 1 w 118"/>
                <a:gd name="T25" fmla="*/ 1 h 88"/>
                <a:gd name="T26" fmla="*/ 1 w 118"/>
                <a:gd name="T27" fmla="*/ 1 h 88"/>
                <a:gd name="T28" fmla="*/ 1 w 118"/>
                <a:gd name="T29" fmla="*/ 1 h 88"/>
                <a:gd name="T30" fmla="*/ 1 w 118"/>
                <a:gd name="T31" fmla="*/ 1 h 88"/>
                <a:gd name="T32" fmla="*/ 1 w 118"/>
                <a:gd name="T33" fmla="*/ 1 h 88"/>
                <a:gd name="T34" fmla="*/ 1 w 118"/>
                <a:gd name="T35" fmla="*/ 1 h 88"/>
                <a:gd name="T36" fmla="*/ 1 w 118"/>
                <a:gd name="T37" fmla="*/ 1 h 88"/>
                <a:gd name="T38" fmla="*/ 1 w 118"/>
                <a:gd name="T39" fmla="*/ 1 h 88"/>
                <a:gd name="T40" fmla="*/ 1 w 118"/>
                <a:gd name="T41" fmla="*/ 1 h 88"/>
                <a:gd name="T42" fmla="*/ 1 w 118"/>
                <a:gd name="T43" fmla="*/ 1 h 88"/>
                <a:gd name="T44" fmla="*/ 1 w 118"/>
                <a:gd name="T45" fmla="*/ 1 h 88"/>
                <a:gd name="T46" fmla="*/ 1 w 118"/>
                <a:gd name="T47" fmla="*/ 1 h 88"/>
                <a:gd name="T48" fmla="*/ 1 w 118"/>
                <a:gd name="T49" fmla="*/ 1 h 88"/>
                <a:gd name="T50" fmla="*/ 1 w 118"/>
                <a:gd name="T51" fmla="*/ 1 h 88"/>
                <a:gd name="T52" fmla="*/ 1 w 118"/>
                <a:gd name="T53" fmla="*/ 1 h 88"/>
                <a:gd name="T54" fmla="*/ 1 w 118"/>
                <a:gd name="T55" fmla="*/ 1 h 88"/>
                <a:gd name="T56" fmla="*/ 1 w 118"/>
                <a:gd name="T57" fmla="*/ 1 h 88"/>
                <a:gd name="T58" fmla="*/ 1 w 118"/>
                <a:gd name="T59" fmla="*/ 1 h 88"/>
                <a:gd name="T60" fmla="*/ 0 w 118"/>
                <a:gd name="T61" fmla="*/ 1 h 88"/>
                <a:gd name="T62" fmla="*/ 1 w 118"/>
                <a:gd name="T63" fmla="*/ 1 h 88"/>
                <a:gd name="T64" fmla="*/ 1 w 118"/>
                <a:gd name="T65" fmla="*/ 1 h 88"/>
                <a:gd name="T66" fmla="*/ 1 w 118"/>
                <a:gd name="T67" fmla="*/ 1 h 88"/>
                <a:gd name="T68" fmla="*/ 1 w 118"/>
                <a:gd name="T69" fmla="*/ 1 h 88"/>
                <a:gd name="T70" fmla="*/ 1 w 118"/>
                <a:gd name="T71" fmla="*/ 0 h 88"/>
                <a:gd name="T72" fmla="*/ 1 w 118"/>
                <a:gd name="T73" fmla="*/ 1 h 88"/>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18"/>
                <a:gd name="T112" fmla="*/ 0 h 88"/>
                <a:gd name="T113" fmla="*/ 118 w 118"/>
                <a:gd name="T114" fmla="*/ 88 h 88"/>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18" h="88">
                  <a:moveTo>
                    <a:pt x="60" y="4"/>
                  </a:moveTo>
                  <a:lnTo>
                    <a:pt x="67" y="9"/>
                  </a:lnTo>
                  <a:lnTo>
                    <a:pt x="67" y="19"/>
                  </a:lnTo>
                  <a:lnTo>
                    <a:pt x="66" y="26"/>
                  </a:lnTo>
                  <a:lnTo>
                    <a:pt x="71" y="35"/>
                  </a:lnTo>
                  <a:lnTo>
                    <a:pt x="84" y="31"/>
                  </a:lnTo>
                  <a:lnTo>
                    <a:pt x="98" y="26"/>
                  </a:lnTo>
                  <a:lnTo>
                    <a:pt x="104" y="20"/>
                  </a:lnTo>
                  <a:lnTo>
                    <a:pt x="109" y="22"/>
                  </a:lnTo>
                  <a:lnTo>
                    <a:pt x="113" y="28"/>
                  </a:lnTo>
                  <a:lnTo>
                    <a:pt x="115" y="39"/>
                  </a:lnTo>
                  <a:lnTo>
                    <a:pt x="118" y="48"/>
                  </a:lnTo>
                  <a:lnTo>
                    <a:pt x="111" y="48"/>
                  </a:lnTo>
                  <a:lnTo>
                    <a:pt x="109" y="44"/>
                  </a:lnTo>
                  <a:lnTo>
                    <a:pt x="106" y="42"/>
                  </a:lnTo>
                  <a:lnTo>
                    <a:pt x="93" y="42"/>
                  </a:lnTo>
                  <a:lnTo>
                    <a:pt x="80" y="46"/>
                  </a:lnTo>
                  <a:lnTo>
                    <a:pt x="67" y="46"/>
                  </a:lnTo>
                  <a:lnTo>
                    <a:pt x="56" y="46"/>
                  </a:lnTo>
                  <a:lnTo>
                    <a:pt x="53" y="51"/>
                  </a:lnTo>
                  <a:lnTo>
                    <a:pt x="49" y="59"/>
                  </a:lnTo>
                  <a:lnTo>
                    <a:pt x="56" y="62"/>
                  </a:lnTo>
                  <a:lnTo>
                    <a:pt x="66" y="68"/>
                  </a:lnTo>
                  <a:lnTo>
                    <a:pt x="73" y="73"/>
                  </a:lnTo>
                  <a:lnTo>
                    <a:pt x="80" y="80"/>
                  </a:lnTo>
                  <a:lnTo>
                    <a:pt x="67" y="88"/>
                  </a:lnTo>
                  <a:lnTo>
                    <a:pt x="55" y="82"/>
                  </a:lnTo>
                  <a:lnTo>
                    <a:pt x="42" y="71"/>
                  </a:lnTo>
                  <a:lnTo>
                    <a:pt x="29" y="68"/>
                  </a:lnTo>
                  <a:lnTo>
                    <a:pt x="15" y="53"/>
                  </a:lnTo>
                  <a:lnTo>
                    <a:pt x="0" y="44"/>
                  </a:lnTo>
                  <a:lnTo>
                    <a:pt x="11" y="28"/>
                  </a:lnTo>
                  <a:lnTo>
                    <a:pt x="24" y="13"/>
                  </a:lnTo>
                  <a:lnTo>
                    <a:pt x="29" y="6"/>
                  </a:lnTo>
                  <a:lnTo>
                    <a:pt x="38" y="2"/>
                  </a:lnTo>
                  <a:lnTo>
                    <a:pt x="47" y="0"/>
                  </a:lnTo>
                  <a:lnTo>
                    <a:pt x="60"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cs-CZ"/>
            </a:p>
          </p:txBody>
        </p:sp>
        <p:sp>
          <p:nvSpPr>
            <p:cNvPr id="48235" name="Freeform 106"/>
            <p:cNvSpPr>
              <a:spLocks/>
            </p:cNvSpPr>
            <p:nvPr/>
          </p:nvSpPr>
          <p:spPr bwMode="auto">
            <a:xfrm>
              <a:off x="4817" y="2766"/>
              <a:ext cx="66" cy="112"/>
            </a:xfrm>
            <a:custGeom>
              <a:avLst/>
              <a:gdLst>
                <a:gd name="T0" fmla="*/ 0 w 133"/>
                <a:gd name="T1" fmla="*/ 1 h 224"/>
                <a:gd name="T2" fmla="*/ 0 w 133"/>
                <a:gd name="T3" fmla="*/ 1 h 224"/>
                <a:gd name="T4" fmla="*/ 0 w 133"/>
                <a:gd name="T5" fmla="*/ 1 h 224"/>
                <a:gd name="T6" fmla="*/ 0 w 133"/>
                <a:gd name="T7" fmla="*/ 1 h 224"/>
                <a:gd name="T8" fmla="*/ 0 w 133"/>
                <a:gd name="T9" fmla="*/ 1 h 224"/>
                <a:gd name="T10" fmla="*/ 0 w 133"/>
                <a:gd name="T11" fmla="*/ 1 h 224"/>
                <a:gd name="T12" fmla="*/ 0 w 133"/>
                <a:gd name="T13" fmla="*/ 1 h 224"/>
                <a:gd name="T14" fmla="*/ 0 w 133"/>
                <a:gd name="T15" fmla="*/ 1 h 224"/>
                <a:gd name="T16" fmla="*/ 0 w 133"/>
                <a:gd name="T17" fmla="*/ 0 h 224"/>
                <a:gd name="T18" fmla="*/ 0 w 133"/>
                <a:gd name="T19" fmla="*/ 1 h 224"/>
                <a:gd name="T20" fmla="*/ 0 w 133"/>
                <a:gd name="T21" fmla="*/ 1 h 224"/>
                <a:gd name="T22" fmla="*/ 0 w 133"/>
                <a:gd name="T23" fmla="*/ 1 h 224"/>
                <a:gd name="T24" fmla="*/ 0 w 133"/>
                <a:gd name="T25" fmla="*/ 1 h 224"/>
                <a:gd name="T26" fmla="*/ 0 w 133"/>
                <a:gd name="T27" fmla="*/ 1 h 224"/>
                <a:gd name="T28" fmla="*/ 0 w 133"/>
                <a:gd name="T29" fmla="*/ 1 h 224"/>
                <a:gd name="T30" fmla="*/ 0 w 133"/>
                <a:gd name="T31" fmla="*/ 1 h 224"/>
                <a:gd name="T32" fmla="*/ 0 w 133"/>
                <a:gd name="T33" fmla="*/ 1 h 224"/>
                <a:gd name="T34" fmla="*/ 0 w 133"/>
                <a:gd name="T35" fmla="*/ 1 h 224"/>
                <a:gd name="T36" fmla="*/ 0 w 133"/>
                <a:gd name="T37" fmla="*/ 1 h 224"/>
                <a:gd name="T38" fmla="*/ 0 w 133"/>
                <a:gd name="T39" fmla="*/ 1 h 224"/>
                <a:gd name="T40" fmla="*/ 0 w 133"/>
                <a:gd name="T41" fmla="*/ 1 h 224"/>
                <a:gd name="T42" fmla="*/ 0 w 133"/>
                <a:gd name="T43" fmla="*/ 1 h 224"/>
                <a:gd name="T44" fmla="*/ 0 w 133"/>
                <a:gd name="T45" fmla="*/ 1 h 224"/>
                <a:gd name="T46" fmla="*/ 0 w 133"/>
                <a:gd name="T47" fmla="*/ 1 h 224"/>
                <a:gd name="T48" fmla="*/ 0 w 133"/>
                <a:gd name="T49" fmla="*/ 1 h 224"/>
                <a:gd name="T50" fmla="*/ 0 w 133"/>
                <a:gd name="T51" fmla="*/ 1 h 224"/>
                <a:gd name="T52" fmla="*/ 0 w 133"/>
                <a:gd name="T53" fmla="*/ 1 h 224"/>
                <a:gd name="T54" fmla="*/ 0 w 133"/>
                <a:gd name="T55" fmla="*/ 1 h 224"/>
                <a:gd name="T56" fmla="*/ 0 w 133"/>
                <a:gd name="T57" fmla="*/ 1 h 224"/>
                <a:gd name="T58" fmla="*/ 0 w 133"/>
                <a:gd name="T59" fmla="*/ 1 h 224"/>
                <a:gd name="T60" fmla="*/ 0 w 133"/>
                <a:gd name="T61" fmla="*/ 1 h 224"/>
                <a:gd name="T62" fmla="*/ 0 w 133"/>
                <a:gd name="T63" fmla="*/ 1 h 224"/>
                <a:gd name="T64" fmla="*/ 0 w 133"/>
                <a:gd name="T65" fmla="*/ 1 h 224"/>
                <a:gd name="T66" fmla="*/ 0 w 133"/>
                <a:gd name="T67" fmla="*/ 1 h 224"/>
                <a:gd name="T68" fmla="*/ 0 w 133"/>
                <a:gd name="T69" fmla="*/ 1 h 224"/>
                <a:gd name="T70" fmla="*/ 0 w 133"/>
                <a:gd name="T71" fmla="*/ 1 h 224"/>
                <a:gd name="T72" fmla="*/ 0 w 133"/>
                <a:gd name="T73" fmla="*/ 1 h 224"/>
                <a:gd name="T74" fmla="*/ 0 w 133"/>
                <a:gd name="T75" fmla="*/ 1 h 224"/>
                <a:gd name="T76" fmla="*/ 0 w 133"/>
                <a:gd name="T77" fmla="*/ 1 h 224"/>
                <a:gd name="T78" fmla="*/ 0 w 133"/>
                <a:gd name="T79" fmla="*/ 1 h 224"/>
                <a:gd name="T80" fmla="*/ 0 w 133"/>
                <a:gd name="T81" fmla="*/ 1 h 224"/>
                <a:gd name="T82" fmla="*/ 0 w 133"/>
                <a:gd name="T83" fmla="*/ 1 h 224"/>
                <a:gd name="T84" fmla="*/ 0 w 133"/>
                <a:gd name="T85" fmla="*/ 1 h 224"/>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33"/>
                <a:gd name="T130" fmla="*/ 0 h 224"/>
                <a:gd name="T131" fmla="*/ 133 w 133"/>
                <a:gd name="T132" fmla="*/ 224 h 224"/>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33" h="224">
                  <a:moveTo>
                    <a:pt x="22" y="60"/>
                  </a:moveTo>
                  <a:lnTo>
                    <a:pt x="33" y="44"/>
                  </a:lnTo>
                  <a:lnTo>
                    <a:pt x="47" y="35"/>
                  </a:lnTo>
                  <a:lnTo>
                    <a:pt x="62" y="24"/>
                  </a:lnTo>
                  <a:lnTo>
                    <a:pt x="76" y="15"/>
                  </a:lnTo>
                  <a:lnTo>
                    <a:pt x="87" y="8"/>
                  </a:lnTo>
                  <a:lnTo>
                    <a:pt x="102" y="4"/>
                  </a:lnTo>
                  <a:lnTo>
                    <a:pt x="116" y="2"/>
                  </a:lnTo>
                  <a:lnTo>
                    <a:pt x="133" y="0"/>
                  </a:lnTo>
                  <a:lnTo>
                    <a:pt x="127" y="11"/>
                  </a:lnTo>
                  <a:lnTo>
                    <a:pt x="124" y="24"/>
                  </a:lnTo>
                  <a:lnTo>
                    <a:pt x="118" y="37"/>
                  </a:lnTo>
                  <a:lnTo>
                    <a:pt x="114" y="50"/>
                  </a:lnTo>
                  <a:lnTo>
                    <a:pt x="109" y="60"/>
                  </a:lnTo>
                  <a:lnTo>
                    <a:pt x="105" y="73"/>
                  </a:lnTo>
                  <a:lnTo>
                    <a:pt x="102" y="86"/>
                  </a:lnTo>
                  <a:lnTo>
                    <a:pt x="102" y="100"/>
                  </a:lnTo>
                  <a:lnTo>
                    <a:pt x="96" y="111"/>
                  </a:lnTo>
                  <a:lnTo>
                    <a:pt x="91" y="122"/>
                  </a:lnTo>
                  <a:lnTo>
                    <a:pt x="87" y="133"/>
                  </a:lnTo>
                  <a:lnTo>
                    <a:pt x="85" y="144"/>
                  </a:lnTo>
                  <a:lnTo>
                    <a:pt x="82" y="155"/>
                  </a:lnTo>
                  <a:lnTo>
                    <a:pt x="78" y="166"/>
                  </a:lnTo>
                  <a:lnTo>
                    <a:pt x="74" y="177"/>
                  </a:lnTo>
                  <a:lnTo>
                    <a:pt x="73" y="188"/>
                  </a:lnTo>
                  <a:lnTo>
                    <a:pt x="74" y="191"/>
                  </a:lnTo>
                  <a:lnTo>
                    <a:pt x="73" y="195"/>
                  </a:lnTo>
                  <a:lnTo>
                    <a:pt x="69" y="199"/>
                  </a:lnTo>
                  <a:lnTo>
                    <a:pt x="69" y="204"/>
                  </a:lnTo>
                  <a:lnTo>
                    <a:pt x="64" y="215"/>
                  </a:lnTo>
                  <a:lnTo>
                    <a:pt x="54" y="224"/>
                  </a:lnTo>
                  <a:lnTo>
                    <a:pt x="47" y="206"/>
                  </a:lnTo>
                  <a:lnTo>
                    <a:pt x="40" y="190"/>
                  </a:lnTo>
                  <a:lnTo>
                    <a:pt x="34" y="171"/>
                  </a:lnTo>
                  <a:lnTo>
                    <a:pt x="29" y="155"/>
                  </a:lnTo>
                  <a:lnTo>
                    <a:pt x="22" y="139"/>
                  </a:lnTo>
                  <a:lnTo>
                    <a:pt x="14" y="122"/>
                  </a:lnTo>
                  <a:lnTo>
                    <a:pt x="7" y="106"/>
                  </a:lnTo>
                  <a:lnTo>
                    <a:pt x="2" y="91"/>
                  </a:lnTo>
                  <a:lnTo>
                    <a:pt x="0" y="80"/>
                  </a:lnTo>
                  <a:lnTo>
                    <a:pt x="7" y="73"/>
                  </a:lnTo>
                  <a:lnTo>
                    <a:pt x="14" y="66"/>
                  </a:lnTo>
                  <a:lnTo>
                    <a:pt x="22" y="6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cs-CZ"/>
            </a:p>
          </p:txBody>
        </p:sp>
        <p:sp>
          <p:nvSpPr>
            <p:cNvPr id="48236" name="Freeform 107"/>
            <p:cNvSpPr>
              <a:spLocks/>
            </p:cNvSpPr>
            <p:nvPr/>
          </p:nvSpPr>
          <p:spPr bwMode="auto">
            <a:xfrm>
              <a:off x="4825" y="2241"/>
              <a:ext cx="41" cy="30"/>
            </a:xfrm>
            <a:custGeom>
              <a:avLst/>
              <a:gdLst>
                <a:gd name="T0" fmla="*/ 1 w 82"/>
                <a:gd name="T1" fmla="*/ 1 h 60"/>
                <a:gd name="T2" fmla="*/ 1 w 82"/>
                <a:gd name="T3" fmla="*/ 1 h 60"/>
                <a:gd name="T4" fmla="*/ 1 w 82"/>
                <a:gd name="T5" fmla="*/ 1 h 60"/>
                <a:gd name="T6" fmla="*/ 1 w 82"/>
                <a:gd name="T7" fmla="*/ 1 h 60"/>
                <a:gd name="T8" fmla="*/ 1 w 82"/>
                <a:gd name="T9" fmla="*/ 1 h 60"/>
                <a:gd name="T10" fmla="*/ 1 w 82"/>
                <a:gd name="T11" fmla="*/ 1 h 60"/>
                <a:gd name="T12" fmla="*/ 1 w 82"/>
                <a:gd name="T13" fmla="*/ 1 h 60"/>
                <a:gd name="T14" fmla="*/ 1 w 82"/>
                <a:gd name="T15" fmla="*/ 1 h 60"/>
                <a:gd name="T16" fmla="*/ 1 w 82"/>
                <a:gd name="T17" fmla="*/ 1 h 60"/>
                <a:gd name="T18" fmla="*/ 1 w 82"/>
                <a:gd name="T19" fmla="*/ 1 h 60"/>
                <a:gd name="T20" fmla="*/ 1 w 82"/>
                <a:gd name="T21" fmla="*/ 1 h 60"/>
                <a:gd name="T22" fmla="*/ 1 w 82"/>
                <a:gd name="T23" fmla="*/ 1 h 60"/>
                <a:gd name="T24" fmla="*/ 0 w 82"/>
                <a:gd name="T25" fmla="*/ 1 h 60"/>
                <a:gd name="T26" fmla="*/ 1 w 82"/>
                <a:gd name="T27" fmla="*/ 1 h 60"/>
                <a:gd name="T28" fmla="*/ 1 w 82"/>
                <a:gd name="T29" fmla="*/ 1 h 60"/>
                <a:gd name="T30" fmla="*/ 1 w 82"/>
                <a:gd name="T31" fmla="*/ 0 h 60"/>
                <a:gd name="T32" fmla="*/ 1 w 82"/>
                <a:gd name="T33" fmla="*/ 1 h 6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60"/>
                <a:gd name="T53" fmla="*/ 82 w 82"/>
                <a:gd name="T54" fmla="*/ 60 h 60"/>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60">
                  <a:moveTo>
                    <a:pt x="82" y="2"/>
                  </a:moveTo>
                  <a:lnTo>
                    <a:pt x="82" y="16"/>
                  </a:lnTo>
                  <a:lnTo>
                    <a:pt x="66" y="13"/>
                  </a:lnTo>
                  <a:lnTo>
                    <a:pt x="55" y="20"/>
                  </a:lnTo>
                  <a:lnTo>
                    <a:pt x="42" y="33"/>
                  </a:lnTo>
                  <a:lnTo>
                    <a:pt x="33" y="47"/>
                  </a:lnTo>
                  <a:lnTo>
                    <a:pt x="37" y="51"/>
                  </a:lnTo>
                  <a:lnTo>
                    <a:pt x="38" y="58"/>
                  </a:lnTo>
                  <a:lnTo>
                    <a:pt x="28" y="60"/>
                  </a:lnTo>
                  <a:lnTo>
                    <a:pt x="20" y="56"/>
                  </a:lnTo>
                  <a:lnTo>
                    <a:pt x="15" y="40"/>
                  </a:lnTo>
                  <a:lnTo>
                    <a:pt x="6" y="27"/>
                  </a:lnTo>
                  <a:lnTo>
                    <a:pt x="0" y="20"/>
                  </a:lnTo>
                  <a:lnTo>
                    <a:pt x="2" y="13"/>
                  </a:lnTo>
                  <a:lnTo>
                    <a:pt x="4" y="6"/>
                  </a:lnTo>
                  <a:lnTo>
                    <a:pt x="15" y="0"/>
                  </a:lnTo>
                  <a:lnTo>
                    <a:pt x="82"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cs-CZ"/>
            </a:p>
          </p:txBody>
        </p:sp>
        <p:sp>
          <p:nvSpPr>
            <p:cNvPr id="48237" name="Freeform 108"/>
            <p:cNvSpPr>
              <a:spLocks/>
            </p:cNvSpPr>
            <p:nvPr/>
          </p:nvSpPr>
          <p:spPr bwMode="auto">
            <a:xfrm>
              <a:off x="4829" y="2158"/>
              <a:ext cx="12" cy="14"/>
            </a:xfrm>
            <a:custGeom>
              <a:avLst/>
              <a:gdLst>
                <a:gd name="T0" fmla="*/ 0 w 25"/>
                <a:gd name="T1" fmla="*/ 0 h 27"/>
                <a:gd name="T2" fmla="*/ 0 w 25"/>
                <a:gd name="T3" fmla="*/ 1 h 27"/>
                <a:gd name="T4" fmla="*/ 0 w 25"/>
                <a:gd name="T5" fmla="*/ 1 h 27"/>
                <a:gd name="T6" fmla="*/ 0 w 25"/>
                <a:gd name="T7" fmla="*/ 1 h 27"/>
                <a:gd name="T8" fmla="*/ 0 w 25"/>
                <a:gd name="T9" fmla="*/ 1 h 27"/>
                <a:gd name="T10" fmla="*/ 0 w 25"/>
                <a:gd name="T11" fmla="*/ 1 h 27"/>
                <a:gd name="T12" fmla="*/ 0 w 25"/>
                <a:gd name="T13" fmla="*/ 1 h 27"/>
                <a:gd name="T14" fmla="*/ 0 w 25"/>
                <a:gd name="T15" fmla="*/ 1 h 27"/>
                <a:gd name="T16" fmla="*/ 0 w 25"/>
                <a:gd name="T17" fmla="*/ 0 h 2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5"/>
                <a:gd name="T28" fmla="*/ 0 h 27"/>
                <a:gd name="T29" fmla="*/ 25 w 25"/>
                <a:gd name="T30" fmla="*/ 27 h 2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5" h="27">
                  <a:moveTo>
                    <a:pt x="20" y="0"/>
                  </a:moveTo>
                  <a:lnTo>
                    <a:pt x="25" y="1"/>
                  </a:lnTo>
                  <a:lnTo>
                    <a:pt x="20" y="16"/>
                  </a:lnTo>
                  <a:lnTo>
                    <a:pt x="9" y="27"/>
                  </a:lnTo>
                  <a:lnTo>
                    <a:pt x="0" y="23"/>
                  </a:lnTo>
                  <a:lnTo>
                    <a:pt x="1" y="14"/>
                  </a:lnTo>
                  <a:lnTo>
                    <a:pt x="5" y="7"/>
                  </a:lnTo>
                  <a:lnTo>
                    <a:pt x="10" y="1"/>
                  </a:lnTo>
                  <a:lnTo>
                    <a:pt x="20" y="0"/>
                  </a:lnTo>
                  <a:close/>
                </a:path>
              </a:pathLst>
            </a:custGeom>
            <a:solidFill>
              <a:srgbClr val="BFD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cs-CZ"/>
            </a:p>
          </p:txBody>
        </p:sp>
        <p:sp>
          <p:nvSpPr>
            <p:cNvPr id="48238" name="Freeform 109"/>
            <p:cNvSpPr>
              <a:spLocks/>
            </p:cNvSpPr>
            <p:nvPr/>
          </p:nvSpPr>
          <p:spPr bwMode="auto">
            <a:xfrm>
              <a:off x="4832" y="2127"/>
              <a:ext cx="13" cy="11"/>
            </a:xfrm>
            <a:custGeom>
              <a:avLst/>
              <a:gdLst>
                <a:gd name="T0" fmla="*/ 1 w 25"/>
                <a:gd name="T1" fmla="*/ 0 h 22"/>
                <a:gd name="T2" fmla="*/ 1 w 25"/>
                <a:gd name="T3" fmla="*/ 1 h 22"/>
                <a:gd name="T4" fmla="*/ 1 w 25"/>
                <a:gd name="T5" fmla="*/ 1 h 22"/>
                <a:gd name="T6" fmla="*/ 1 w 25"/>
                <a:gd name="T7" fmla="*/ 1 h 22"/>
                <a:gd name="T8" fmla="*/ 1 w 25"/>
                <a:gd name="T9" fmla="*/ 1 h 22"/>
                <a:gd name="T10" fmla="*/ 1 w 25"/>
                <a:gd name="T11" fmla="*/ 1 h 22"/>
                <a:gd name="T12" fmla="*/ 0 w 25"/>
                <a:gd name="T13" fmla="*/ 1 h 22"/>
                <a:gd name="T14" fmla="*/ 0 w 25"/>
                <a:gd name="T15" fmla="*/ 1 h 22"/>
                <a:gd name="T16" fmla="*/ 1 w 25"/>
                <a:gd name="T17" fmla="*/ 0 h 2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5"/>
                <a:gd name="T28" fmla="*/ 0 h 22"/>
                <a:gd name="T29" fmla="*/ 25 w 25"/>
                <a:gd name="T30" fmla="*/ 22 h 2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5" h="22">
                  <a:moveTo>
                    <a:pt x="5" y="0"/>
                  </a:moveTo>
                  <a:lnTo>
                    <a:pt x="16" y="3"/>
                  </a:lnTo>
                  <a:lnTo>
                    <a:pt x="25" y="14"/>
                  </a:lnTo>
                  <a:lnTo>
                    <a:pt x="23" y="18"/>
                  </a:lnTo>
                  <a:lnTo>
                    <a:pt x="22" y="22"/>
                  </a:lnTo>
                  <a:lnTo>
                    <a:pt x="7" y="18"/>
                  </a:lnTo>
                  <a:lnTo>
                    <a:pt x="0" y="12"/>
                  </a:lnTo>
                  <a:lnTo>
                    <a:pt x="0" y="5"/>
                  </a:lnTo>
                  <a:lnTo>
                    <a:pt x="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cs-CZ"/>
            </a:p>
          </p:txBody>
        </p:sp>
        <p:sp>
          <p:nvSpPr>
            <p:cNvPr id="48239" name="Freeform 110"/>
            <p:cNvSpPr>
              <a:spLocks/>
            </p:cNvSpPr>
            <p:nvPr/>
          </p:nvSpPr>
          <p:spPr bwMode="auto">
            <a:xfrm>
              <a:off x="4834" y="2904"/>
              <a:ext cx="55" cy="91"/>
            </a:xfrm>
            <a:custGeom>
              <a:avLst/>
              <a:gdLst>
                <a:gd name="T0" fmla="*/ 1 w 110"/>
                <a:gd name="T1" fmla="*/ 1 h 182"/>
                <a:gd name="T2" fmla="*/ 1 w 110"/>
                <a:gd name="T3" fmla="*/ 1 h 182"/>
                <a:gd name="T4" fmla="*/ 1 w 110"/>
                <a:gd name="T5" fmla="*/ 1 h 182"/>
                <a:gd name="T6" fmla="*/ 1 w 110"/>
                <a:gd name="T7" fmla="*/ 1 h 182"/>
                <a:gd name="T8" fmla="*/ 1 w 110"/>
                <a:gd name="T9" fmla="*/ 1 h 182"/>
                <a:gd name="T10" fmla="*/ 1 w 110"/>
                <a:gd name="T11" fmla="*/ 1 h 182"/>
                <a:gd name="T12" fmla="*/ 1 w 110"/>
                <a:gd name="T13" fmla="*/ 1 h 182"/>
                <a:gd name="T14" fmla="*/ 1 w 110"/>
                <a:gd name="T15" fmla="*/ 1 h 182"/>
                <a:gd name="T16" fmla="*/ 1 w 110"/>
                <a:gd name="T17" fmla="*/ 1 h 182"/>
                <a:gd name="T18" fmla="*/ 1 w 110"/>
                <a:gd name="T19" fmla="*/ 0 h 182"/>
                <a:gd name="T20" fmla="*/ 1 w 110"/>
                <a:gd name="T21" fmla="*/ 1 h 182"/>
                <a:gd name="T22" fmla="*/ 1 w 110"/>
                <a:gd name="T23" fmla="*/ 1 h 182"/>
                <a:gd name="T24" fmla="*/ 1 w 110"/>
                <a:gd name="T25" fmla="*/ 1 h 182"/>
                <a:gd name="T26" fmla="*/ 1 w 110"/>
                <a:gd name="T27" fmla="*/ 1 h 182"/>
                <a:gd name="T28" fmla="*/ 1 w 110"/>
                <a:gd name="T29" fmla="*/ 1 h 182"/>
                <a:gd name="T30" fmla="*/ 1 w 110"/>
                <a:gd name="T31" fmla="*/ 1 h 182"/>
                <a:gd name="T32" fmla="*/ 1 w 110"/>
                <a:gd name="T33" fmla="*/ 1 h 182"/>
                <a:gd name="T34" fmla="*/ 1 w 110"/>
                <a:gd name="T35" fmla="*/ 1 h 182"/>
                <a:gd name="T36" fmla="*/ 1 w 110"/>
                <a:gd name="T37" fmla="*/ 1 h 182"/>
                <a:gd name="T38" fmla="*/ 1 w 110"/>
                <a:gd name="T39" fmla="*/ 1 h 182"/>
                <a:gd name="T40" fmla="*/ 1 w 110"/>
                <a:gd name="T41" fmla="*/ 1 h 182"/>
                <a:gd name="T42" fmla="*/ 1 w 110"/>
                <a:gd name="T43" fmla="*/ 1 h 182"/>
                <a:gd name="T44" fmla="*/ 1 w 110"/>
                <a:gd name="T45" fmla="*/ 1 h 182"/>
                <a:gd name="T46" fmla="*/ 1 w 110"/>
                <a:gd name="T47" fmla="*/ 1 h 182"/>
                <a:gd name="T48" fmla="*/ 1 w 110"/>
                <a:gd name="T49" fmla="*/ 1 h 182"/>
                <a:gd name="T50" fmla="*/ 1 w 110"/>
                <a:gd name="T51" fmla="*/ 1 h 182"/>
                <a:gd name="T52" fmla="*/ 1 w 110"/>
                <a:gd name="T53" fmla="*/ 1 h 182"/>
                <a:gd name="T54" fmla="*/ 1 w 110"/>
                <a:gd name="T55" fmla="*/ 1 h 182"/>
                <a:gd name="T56" fmla="*/ 1 w 110"/>
                <a:gd name="T57" fmla="*/ 1 h 182"/>
                <a:gd name="T58" fmla="*/ 1 w 110"/>
                <a:gd name="T59" fmla="*/ 1 h 182"/>
                <a:gd name="T60" fmla="*/ 1 w 110"/>
                <a:gd name="T61" fmla="*/ 1 h 182"/>
                <a:gd name="T62" fmla="*/ 1 w 110"/>
                <a:gd name="T63" fmla="*/ 1 h 182"/>
                <a:gd name="T64" fmla="*/ 1 w 110"/>
                <a:gd name="T65" fmla="*/ 1 h 182"/>
                <a:gd name="T66" fmla="*/ 1 w 110"/>
                <a:gd name="T67" fmla="*/ 1 h 182"/>
                <a:gd name="T68" fmla="*/ 1 w 110"/>
                <a:gd name="T69" fmla="*/ 1 h 182"/>
                <a:gd name="T70" fmla="*/ 1 w 110"/>
                <a:gd name="T71" fmla="*/ 1 h 182"/>
                <a:gd name="T72" fmla="*/ 1 w 110"/>
                <a:gd name="T73" fmla="*/ 1 h 182"/>
                <a:gd name="T74" fmla="*/ 1 w 110"/>
                <a:gd name="T75" fmla="*/ 1 h 182"/>
                <a:gd name="T76" fmla="*/ 0 w 110"/>
                <a:gd name="T77" fmla="*/ 1 h 182"/>
                <a:gd name="T78" fmla="*/ 1 w 110"/>
                <a:gd name="T79" fmla="*/ 1 h 182"/>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110"/>
                <a:gd name="T121" fmla="*/ 0 h 182"/>
                <a:gd name="T122" fmla="*/ 110 w 110"/>
                <a:gd name="T123" fmla="*/ 182 h 182"/>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110" h="182">
                  <a:moveTo>
                    <a:pt x="6" y="73"/>
                  </a:moveTo>
                  <a:lnTo>
                    <a:pt x="2" y="62"/>
                  </a:lnTo>
                  <a:lnTo>
                    <a:pt x="4" y="51"/>
                  </a:lnTo>
                  <a:lnTo>
                    <a:pt x="8" y="40"/>
                  </a:lnTo>
                  <a:lnTo>
                    <a:pt x="11" y="29"/>
                  </a:lnTo>
                  <a:lnTo>
                    <a:pt x="15" y="18"/>
                  </a:lnTo>
                  <a:lnTo>
                    <a:pt x="24" y="13"/>
                  </a:lnTo>
                  <a:lnTo>
                    <a:pt x="33" y="7"/>
                  </a:lnTo>
                  <a:lnTo>
                    <a:pt x="42" y="3"/>
                  </a:lnTo>
                  <a:lnTo>
                    <a:pt x="51" y="0"/>
                  </a:lnTo>
                  <a:lnTo>
                    <a:pt x="60" y="2"/>
                  </a:lnTo>
                  <a:lnTo>
                    <a:pt x="70" y="3"/>
                  </a:lnTo>
                  <a:lnTo>
                    <a:pt x="80" y="11"/>
                  </a:lnTo>
                  <a:lnTo>
                    <a:pt x="80" y="18"/>
                  </a:lnTo>
                  <a:lnTo>
                    <a:pt x="86" y="22"/>
                  </a:lnTo>
                  <a:lnTo>
                    <a:pt x="91" y="25"/>
                  </a:lnTo>
                  <a:lnTo>
                    <a:pt x="99" y="33"/>
                  </a:lnTo>
                  <a:lnTo>
                    <a:pt x="102" y="43"/>
                  </a:lnTo>
                  <a:lnTo>
                    <a:pt x="106" y="58"/>
                  </a:lnTo>
                  <a:lnTo>
                    <a:pt x="108" y="73"/>
                  </a:lnTo>
                  <a:lnTo>
                    <a:pt x="110" y="89"/>
                  </a:lnTo>
                  <a:lnTo>
                    <a:pt x="108" y="104"/>
                  </a:lnTo>
                  <a:lnTo>
                    <a:pt x="106" y="120"/>
                  </a:lnTo>
                  <a:lnTo>
                    <a:pt x="100" y="134"/>
                  </a:lnTo>
                  <a:lnTo>
                    <a:pt x="97" y="151"/>
                  </a:lnTo>
                  <a:lnTo>
                    <a:pt x="86" y="160"/>
                  </a:lnTo>
                  <a:lnTo>
                    <a:pt x="77" y="171"/>
                  </a:lnTo>
                  <a:lnTo>
                    <a:pt x="64" y="178"/>
                  </a:lnTo>
                  <a:lnTo>
                    <a:pt x="53" y="182"/>
                  </a:lnTo>
                  <a:lnTo>
                    <a:pt x="37" y="182"/>
                  </a:lnTo>
                  <a:lnTo>
                    <a:pt x="31" y="171"/>
                  </a:lnTo>
                  <a:lnTo>
                    <a:pt x="24" y="164"/>
                  </a:lnTo>
                  <a:lnTo>
                    <a:pt x="17" y="158"/>
                  </a:lnTo>
                  <a:lnTo>
                    <a:pt x="11" y="153"/>
                  </a:lnTo>
                  <a:lnTo>
                    <a:pt x="8" y="145"/>
                  </a:lnTo>
                  <a:lnTo>
                    <a:pt x="6" y="140"/>
                  </a:lnTo>
                  <a:lnTo>
                    <a:pt x="4" y="122"/>
                  </a:lnTo>
                  <a:lnTo>
                    <a:pt x="2" y="105"/>
                  </a:lnTo>
                  <a:lnTo>
                    <a:pt x="0" y="87"/>
                  </a:lnTo>
                  <a:lnTo>
                    <a:pt x="6" y="73"/>
                  </a:lnTo>
                  <a:close/>
                </a:path>
              </a:pathLst>
            </a:custGeom>
            <a:solidFill>
              <a:srgbClr val="A3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cs-CZ"/>
            </a:p>
          </p:txBody>
        </p:sp>
        <p:sp>
          <p:nvSpPr>
            <p:cNvPr id="48240" name="Freeform 111"/>
            <p:cNvSpPr>
              <a:spLocks/>
            </p:cNvSpPr>
            <p:nvPr/>
          </p:nvSpPr>
          <p:spPr bwMode="auto">
            <a:xfrm>
              <a:off x="4835" y="2251"/>
              <a:ext cx="7" cy="5"/>
            </a:xfrm>
            <a:custGeom>
              <a:avLst/>
              <a:gdLst>
                <a:gd name="T0" fmla="*/ 0 w 15"/>
                <a:gd name="T1" fmla="*/ 0 h 9"/>
                <a:gd name="T2" fmla="*/ 0 w 15"/>
                <a:gd name="T3" fmla="*/ 1 h 9"/>
                <a:gd name="T4" fmla="*/ 0 w 15"/>
                <a:gd name="T5" fmla="*/ 1 h 9"/>
                <a:gd name="T6" fmla="*/ 0 w 15"/>
                <a:gd name="T7" fmla="*/ 1 h 9"/>
                <a:gd name="T8" fmla="*/ 0 w 15"/>
                <a:gd name="T9" fmla="*/ 1 h 9"/>
                <a:gd name="T10" fmla="*/ 0 w 15"/>
                <a:gd name="T11" fmla="*/ 0 h 9"/>
                <a:gd name="T12" fmla="*/ 0 w 15"/>
                <a:gd name="T13" fmla="*/ 0 h 9"/>
                <a:gd name="T14" fmla="*/ 0 60000 65536"/>
                <a:gd name="T15" fmla="*/ 0 60000 65536"/>
                <a:gd name="T16" fmla="*/ 0 60000 65536"/>
                <a:gd name="T17" fmla="*/ 0 60000 65536"/>
                <a:gd name="T18" fmla="*/ 0 60000 65536"/>
                <a:gd name="T19" fmla="*/ 0 60000 65536"/>
                <a:gd name="T20" fmla="*/ 0 60000 65536"/>
                <a:gd name="T21" fmla="*/ 0 w 15"/>
                <a:gd name="T22" fmla="*/ 0 h 9"/>
                <a:gd name="T23" fmla="*/ 15 w 15"/>
                <a:gd name="T24" fmla="*/ 9 h 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5" h="9">
                  <a:moveTo>
                    <a:pt x="15" y="0"/>
                  </a:moveTo>
                  <a:lnTo>
                    <a:pt x="13" y="4"/>
                  </a:lnTo>
                  <a:lnTo>
                    <a:pt x="8" y="9"/>
                  </a:lnTo>
                  <a:lnTo>
                    <a:pt x="2" y="7"/>
                  </a:lnTo>
                  <a:lnTo>
                    <a:pt x="0" y="4"/>
                  </a:lnTo>
                  <a:lnTo>
                    <a:pt x="0" y="0"/>
                  </a:lnTo>
                  <a:lnTo>
                    <a:pt x="15" y="0"/>
                  </a:lnTo>
                  <a:close/>
                </a:path>
              </a:pathLst>
            </a:custGeom>
            <a:solidFill>
              <a:srgbClr val="BFD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cs-CZ"/>
            </a:p>
          </p:txBody>
        </p:sp>
        <p:sp>
          <p:nvSpPr>
            <p:cNvPr id="48241" name="Freeform 112"/>
            <p:cNvSpPr>
              <a:spLocks/>
            </p:cNvSpPr>
            <p:nvPr/>
          </p:nvSpPr>
          <p:spPr bwMode="auto">
            <a:xfrm>
              <a:off x="4843" y="2200"/>
              <a:ext cx="51" cy="39"/>
            </a:xfrm>
            <a:custGeom>
              <a:avLst/>
              <a:gdLst>
                <a:gd name="T0" fmla="*/ 1 w 101"/>
                <a:gd name="T1" fmla="*/ 1 h 78"/>
                <a:gd name="T2" fmla="*/ 1 w 101"/>
                <a:gd name="T3" fmla="*/ 1 h 78"/>
                <a:gd name="T4" fmla="*/ 1 w 101"/>
                <a:gd name="T5" fmla="*/ 1 h 78"/>
                <a:gd name="T6" fmla="*/ 1 w 101"/>
                <a:gd name="T7" fmla="*/ 1 h 78"/>
                <a:gd name="T8" fmla="*/ 1 w 101"/>
                <a:gd name="T9" fmla="*/ 1 h 78"/>
                <a:gd name="T10" fmla="*/ 1 w 101"/>
                <a:gd name="T11" fmla="*/ 1 h 78"/>
                <a:gd name="T12" fmla="*/ 1 w 101"/>
                <a:gd name="T13" fmla="*/ 1 h 78"/>
                <a:gd name="T14" fmla="*/ 1 w 101"/>
                <a:gd name="T15" fmla="*/ 1 h 78"/>
                <a:gd name="T16" fmla="*/ 1 w 101"/>
                <a:gd name="T17" fmla="*/ 0 h 78"/>
                <a:gd name="T18" fmla="*/ 1 w 101"/>
                <a:gd name="T19" fmla="*/ 1 h 78"/>
                <a:gd name="T20" fmla="*/ 1 w 101"/>
                <a:gd name="T21" fmla="*/ 1 h 78"/>
                <a:gd name="T22" fmla="*/ 1 w 101"/>
                <a:gd name="T23" fmla="*/ 1 h 78"/>
                <a:gd name="T24" fmla="*/ 1 w 101"/>
                <a:gd name="T25" fmla="*/ 1 h 78"/>
                <a:gd name="T26" fmla="*/ 1 w 101"/>
                <a:gd name="T27" fmla="*/ 1 h 78"/>
                <a:gd name="T28" fmla="*/ 1 w 101"/>
                <a:gd name="T29" fmla="*/ 1 h 78"/>
                <a:gd name="T30" fmla="*/ 1 w 101"/>
                <a:gd name="T31" fmla="*/ 1 h 78"/>
                <a:gd name="T32" fmla="*/ 1 w 101"/>
                <a:gd name="T33" fmla="*/ 1 h 78"/>
                <a:gd name="T34" fmla="*/ 1 w 101"/>
                <a:gd name="T35" fmla="*/ 1 h 78"/>
                <a:gd name="T36" fmla="*/ 1 w 101"/>
                <a:gd name="T37" fmla="*/ 1 h 78"/>
                <a:gd name="T38" fmla="*/ 1 w 101"/>
                <a:gd name="T39" fmla="*/ 1 h 78"/>
                <a:gd name="T40" fmla="*/ 1 w 101"/>
                <a:gd name="T41" fmla="*/ 1 h 78"/>
                <a:gd name="T42" fmla="*/ 1 w 101"/>
                <a:gd name="T43" fmla="*/ 1 h 78"/>
                <a:gd name="T44" fmla="*/ 1 w 101"/>
                <a:gd name="T45" fmla="*/ 1 h 78"/>
                <a:gd name="T46" fmla="*/ 1 w 101"/>
                <a:gd name="T47" fmla="*/ 1 h 78"/>
                <a:gd name="T48" fmla="*/ 1 w 101"/>
                <a:gd name="T49" fmla="*/ 1 h 78"/>
                <a:gd name="T50" fmla="*/ 1 w 101"/>
                <a:gd name="T51" fmla="*/ 1 h 78"/>
                <a:gd name="T52" fmla="*/ 1 w 101"/>
                <a:gd name="T53" fmla="*/ 1 h 78"/>
                <a:gd name="T54" fmla="*/ 1 w 101"/>
                <a:gd name="T55" fmla="*/ 1 h 78"/>
                <a:gd name="T56" fmla="*/ 1 w 101"/>
                <a:gd name="T57" fmla="*/ 1 h 78"/>
                <a:gd name="T58" fmla="*/ 1 w 101"/>
                <a:gd name="T59" fmla="*/ 1 h 78"/>
                <a:gd name="T60" fmla="*/ 0 w 101"/>
                <a:gd name="T61" fmla="*/ 1 h 78"/>
                <a:gd name="T62" fmla="*/ 0 w 101"/>
                <a:gd name="T63" fmla="*/ 1 h 78"/>
                <a:gd name="T64" fmla="*/ 1 w 101"/>
                <a:gd name="T65" fmla="*/ 1 h 78"/>
                <a:gd name="T66" fmla="*/ 1 w 101"/>
                <a:gd name="T67" fmla="*/ 1 h 78"/>
                <a:gd name="T68" fmla="*/ 1 w 101"/>
                <a:gd name="T69" fmla="*/ 1 h 7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01"/>
                <a:gd name="T106" fmla="*/ 0 h 78"/>
                <a:gd name="T107" fmla="*/ 101 w 101"/>
                <a:gd name="T108" fmla="*/ 78 h 78"/>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01" h="78">
                  <a:moveTo>
                    <a:pt x="21" y="49"/>
                  </a:moveTo>
                  <a:lnTo>
                    <a:pt x="32" y="48"/>
                  </a:lnTo>
                  <a:lnTo>
                    <a:pt x="45" y="48"/>
                  </a:lnTo>
                  <a:lnTo>
                    <a:pt x="54" y="42"/>
                  </a:lnTo>
                  <a:lnTo>
                    <a:pt x="60" y="33"/>
                  </a:lnTo>
                  <a:lnTo>
                    <a:pt x="58" y="22"/>
                  </a:lnTo>
                  <a:lnTo>
                    <a:pt x="58" y="13"/>
                  </a:lnTo>
                  <a:lnTo>
                    <a:pt x="60" y="4"/>
                  </a:lnTo>
                  <a:lnTo>
                    <a:pt x="67" y="0"/>
                  </a:lnTo>
                  <a:lnTo>
                    <a:pt x="74" y="2"/>
                  </a:lnTo>
                  <a:lnTo>
                    <a:pt x="80" y="9"/>
                  </a:lnTo>
                  <a:lnTo>
                    <a:pt x="74" y="17"/>
                  </a:lnTo>
                  <a:lnTo>
                    <a:pt x="72" y="26"/>
                  </a:lnTo>
                  <a:lnTo>
                    <a:pt x="71" y="35"/>
                  </a:lnTo>
                  <a:lnTo>
                    <a:pt x="72" y="44"/>
                  </a:lnTo>
                  <a:lnTo>
                    <a:pt x="81" y="53"/>
                  </a:lnTo>
                  <a:lnTo>
                    <a:pt x="94" y="58"/>
                  </a:lnTo>
                  <a:lnTo>
                    <a:pt x="101" y="66"/>
                  </a:lnTo>
                  <a:lnTo>
                    <a:pt x="98" y="78"/>
                  </a:lnTo>
                  <a:lnTo>
                    <a:pt x="91" y="75"/>
                  </a:lnTo>
                  <a:lnTo>
                    <a:pt x="87" y="71"/>
                  </a:lnTo>
                  <a:lnTo>
                    <a:pt x="81" y="68"/>
                  </a:lnTo>
                  <a:lnTo>
                    <a:pt x="78" y="66"/>
                  </a:lnTo>
                  <a:lnTo>
                    <a:pt x="67" y="60"/>
                  </a:lnTo>
                  <a:lnTo>
                    <a:pt x="58" y="58"/>
                  </a:lnTo>
                  <a:lnTo>
                    <a:pt x="47" y="58"/>
                  </a:lnTo>
                  <a:lnTo>
                    <a:pt x="38" y="60"/>
                  </a:lnTo>
                  <a:lnTo>
                    <a:pt x="27" y="62"/>
                  </a:lnTo>
                  <a:lnTo>
                    <a:pt x="18" y="64"/>
                  </a:lnTo>
                  <a:lnTo>
                    <a:pt x="7" y="62"/>
                  </a:lnTo>
                  <a:lnTo>
                    <a:pt x="0" y="62"/>
                  </a:lnTo>
                  <a:lnTo>
                    <a:pt x="0" y="53"/>
                  </a:lnTo>
                  <a:lnTo>
                    <a:pt x="7" y="51"/>
                  </a:lnTo>
                  <a:lnTo>
                    <a:pt x="14" y="49"/>
                  </a:lnTo>
                  <a:lnTo>
                    <a:pt x="21" y="4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cs-CZ"/>
            </a:p>
          </p:txBody>
        </p:sp>
        <p:sp>
          <p:nvSpPr>
            <p:cNvPr id="48242" name="Freeform 113"/>
            <p:cNvSpPr>
              <a:spLocks/>
            </p:cNvSpPr>
            <p:nvPr/>
          </p:nvSpPr>
          <p:spPr bwMode="auto">
            <a:xfrm>
              <a:off x="4853" y="2751"/>
              <a:ext cx="95" cy="159"/>
            </a:xfrm>
            <a:custGeom>
              <a:avLst/>
              <a:gdLst>
                <a:gd name="T0" fmla="*/ 1 w 189"/>
                <a:gd name="T1" fmla="*/ 0 h 319"/>
                <a:gd name="T2" fmla="*/ 1 w 189"/>
                <a:gd name="T3" fmla="*/ 0 h 319"/>
                <a:gd name="T4" fmla="*/ 1 w 189"/>
                <a:gd name="T5" fmla="*/ 0 h 319"/>
                <a:gd name="T6" fmla="*/ 1 w 189"/>
                <a:gd name="T7" fmla="*/ 0 h 319"/>
                <a:gd name="T8" fmla="*/ 1 w 189"/>
                <a:gd name="T9" fmla="*/ 0 h 319"/>
                <a:gd name="T10" fmla="*/ 1 w 189"/>
                <a:gd name="T11" fmla="*/ 0 h 319"/>
                <a:gd name="T12" fmla="*/ 1 w 189"/>
                <a:gd name="T13" fmla="*/ 0 h 319"/>
                <a:gd name="T14" fmla="*/ 1 w 189"/>
                <a:gd name="T15" fmla="*/ 0 h 319"/>
                <a:gd name="T16" fmla="*/ 1 w 189"/>
                <a:gd name="T17" fmla="*/ 0 h 319"/>
                <a:gd name="T18" fmla="*/ 1 w 189"/>
                <a:gd name="T19" fmla="*/ 0 h 319"/>
                <a:gd name="T20" fmla="*/ 1 w 189"/>
                <a:gd name="T21" fmla="*/ 0 h 319"/>
                <a:gd name="T22" fmla="*/ 1 w 189"/>
                <a:gd name="T23" fmla="*/ 0 h 319"/>
                <a:gd name="T24" fmla="*/ 1 w 189"/>
                <a:gd name="T25" fmla="*/ 0 h 319"/>
                <a:gd name="T26" fmla="*/ 1 w 189"/>
                <a:gd name="T27" fmla="*/ 0 h 319"/>
                <a:gd name="T28" fmla="*/ 1 w 189"/>
                <a:gd name="T29" fmla="*/ 0 h 319"/>
                <a:gd name="T30" fmla="*/ 1 w 189"/>
                <a:gd name="T31" fmla="*/ 0 h 319"/>
                <a:gd name="T32" fmla="*/ 1 w 189"/>
                <a:gd name="T33" fmla="*/ 0 h 319"/>
                <a:gd name="T34" fmla="*/ 1 w 189"/>
                <a:gd name="T35" fmla="*/ 0 h 319"/>
                <a:gd name="T36" fmla="*/ 1 w 189"/>
                <a:gd name="T37" fmla="*/ 0 h 319"/>
                <a:gd name="T38" fmla="*/ 1 w 189"/>
                <a:gd name="T39" fmla="*/ 0 h 319"/>
                <a:gd name="T40" fmla="*/ 1 w 189"/>
                <a:gd name="T41" fmla="*/ 0 h 319"/>
                <a:gd name="T42" fmla="*/ 1 w 189"/>
                <a:gd name="T43" fmla="*/ 0 h 319"/>
                <a:gd name="T44" fmla="*/ 1 w 189"/>
                <a:gd name="T45" fmla="*/ 0 h 319"/>
                <a:gd name="T46" fmla="*/ 1 w 189"/>
                <a:gd name="T47" fmla="*/ 0 h 319"/>
                <a:gd name="T48" fmla="*/ 1 w 189"/>
                <a:gd name="T49" fmla="*/ 0 h 319"/>
                <a:gd name="T50" fmla="*/ 1 w 189"/>
                <a:gd name="T51" fmla="*/ 0 h 319"/>
                <a:gd name="T52" fmla="*/ 1 w 189"/>
                <a:gd name="T53" fmla="*/ 0 h 319"/>
                <a:gd name="T54" fmla="*/ 1 w 189"/>
                <a:gd name="T55" fmla="*/ 0 h 319"/>
                <a:gd name="T56" fmla="*/ 1 w 189"/>
                <a:gd name="T57" fmla="*/ 0 h 319"/>
                <a:gd name="T58" fmla="*/ 0 w 189"/>
                <a:gd name="T59" fmla="*/ 0 h 319"/>
                <a:gd name="T60" fmla="*/ 1 w 189"/>
                <a:gd name="T61" fmla="*/ 0 h 319"/>
                <a:gd name="T62" fmla="*/ 1 w 189"/>
                <a:gd name="T63" fmla="*/ 0 h 319"/>
                <a:gd name="T64" fmla="*/ 1 w 189"/>
                <a:gd name="T65" fmla="*/ 0 h 319"/>
                <a:gd name="T66" fmla="*/ 1 w 189"/>
                <a:gd name="T67" fmla="*/ 0 h 319"/>
                <a:gd name="T68" fmla="*/ 1 w 189"/>
                <a:gd name="T69" fmla="*/ 0 h 319"/>
                <a:gd name="T70" fmla="*/ 1 w 189"/>
                <a:gd name="T71" fmla="*/ 0 h 319"/>
                <a:gd name="T72" fmla="*/ 1 w 189"/>
                <a:gd name="T73" fmla="*/ 0 h 319"/>
                <a:gd name="T74" fmla="*/ 1 w 189"/>
                <a:gd name="T75" fmla="*/ 0 h 319"/>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89"/>
                <a:gd name="T115" fmla="*/ 0 h 319"/>
                <a:gd name="T116" fmla="*/ 189 w 189"/>
                <a:gd name="T117" fmla="*/ 319 h 319"/>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89" h="319">
                  <a:moveTo>
                    <a:pt x="94" y="0"/>
                  </a:moveTo>
                  <a:lnTo>
                    <a:pt x="103" y="4"/>
                  </a:lnTo>
                  <a:lnTo>
                    <a:pt x="114" y="9"/>
                  </a:lnTo>
                  <a:lnTo>
                    <a:pt x="123" y="17"/>
                  </a:lnTo>
                  <a:lnTo>
                    <a:pt x="132" y="26"/>
                  </a:lnTo>
                  <a:lnTo>
                    <a:pt x="149" y="44"/>
                  </a:lnTo>
                  <a:lnTo>
                    <a:pt x="165" y="62"/>
                  </a:lnTo>
                  <a:lnTo>
                    <a:pt x="172" y="79"/>
                  </a:lnTo>
                  <a:lnTo>
                    <a:pt x="183" y="95"/>
                  </a:lnTo>
                  <a:lnTo>
                    <a:pt x="187" y="102"/>
                  </a:lnTo>
                  <a:lnTo>
                    <a:pt x="189" y="111"/>
                  </a:lnTo>
                  <a:lnTo>
                    <a:pt x="187" y="120"/>
                  </a:lnTo>
                  <a:lnTo>
                    <a:pt x="180" y="129"/>
                  </a:lnTo>
                  <a:lnTo>
                    <a:pt x="176" y="137"/>
                  </a:lnTo>
                  <a:lnTo>
                    <a:pt x="172" y="148"/>
                  </a:lnTo>
                  <a:lnTo>
                    <a:pt x="167" y="159"/>
                  </a:lnTo>
                  <a:lnTo>
                    <a:pt x="165" y="169"/>
                  </a:lnTo>
                  <a:lnTo>
                    <a:pt x="151" y="186"/>
                  </a:lnTo>
                  <a:lnTo>
                    <a:pt x="140" y="204"/>
                  </a:lnTo>
                  <a:lnTo>
                    <a:pt x="127" y="224"/>
                  </a:lnTo>
                  <a:lnTo>
                    <a:pt x="116" y="244"/>
                  </a:lnTo>
                  <a:lnTo>
                    <a:pt x="103" y="262"/>
                  </a:lnTo>
                  <a:lnTo>
                    <a:pt x="92" y="282"/>
                  </a:lnTo>
                  <a:lnTo>
                    <a:pt x="80" y="300"/>
                  </a:lnTo>
                  <a:lnTo>
                    <a:pt x="67" y="319"/>
                  </a:lnTo>
                  <a:lnTo>
                    <a:pt x="60" y="308"/>
                  </a:lnTo>
                  <a:lnTo>
                    <a:pt x="51" y="299"/>
                  </a:lnTo>
                  <a:lnTo>
                    <a:pt x="40" y="291"/>
                  </a:lnTo>
                  <a:lnTo>
                    <a:pt x="31" y="288"/>
                  </a:lnTo>
                  <a:lnTo>
                    <a:pt x="0" y="288"/>
                  </a:lnTo>
                  <a:lnTo>
                    <a:pt x="11" y="251"/>
                  </a:lnTo>
                  <a:lnTo>
                    <a:pt x="21" y="217"/>
                  </a:lnTo>
                  <a:lnTo>
                    <a:pt x="34" y="180"/>
                  </a:lnTo>
                  <a:lnTo>
                    <a:pt x="47" y="146"/>
                  </a:lnTo>
                  <a:lnTo>
                    <a:pt x="58" y="108"/>
                  </a:lnTo>
                  <a:lnTo>
                    <a:pt x="71" y="73"/>
                  </a:lnTo>
                  <a:lnTo>
                    <a:pt x="81" y="35"/>
                  </a:lnTo>
                  <a:lnTo>
                    <a:pt x="94"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cs-CZ"/>
            </a:p>
          </p:txBody>
        </p:sp>
        <p:sp>
          <p:nvSpPr>
            <p:cNvPr id="48243" name="Freeform 114"/>
            <p:cNvSpPr>
              <a:spLocks/>
            </p:cNvSpPr>
            <p:nvPr/>
          </p:nvSpPr>
          <p:spPr bwMode="auto">
            <a:xfrm>
              <a:off x="4852" y="2116"/>
              <a:ext cx="45" cy="35"/>
            </a:xfrm>
            <a:custGeom>
              <a:avLst/>
              <a:gdLst>
                <a:gd name="T0" fmla="*/ 1 w 89"/>
                <a:gd name="T1" fmla="*/ 0 h 71"/>
                <a:gd name="T2" fmla="*/ 1 w 89"/>
                <a:gd name="T3" fmla="*/ 0 h 71"/>
                <a:gd name="T4" fmla="*/ 1 w 89"/>
                <a:gd name="T5" fmla="*/ 0 h 71"/>
                <a:gd name="T6" fmla="*/ 1 w 89"/>
                <a:gd name="T7" fmla="*/ 0 h 71"/>
                <a:gd name="T8" fmla="*/ 1 w 89"/>
                <a:gd name="T9" fmla="*/ 0 h 71"/>
                <a:gd name="T10" fmla="*/ 1 w 89"/>
                <a:gd name="T11" fmla="*/ 0 h 71"/>
                <a:gd name="T12" fmla="*/ 1 w 89"/>
                <a:gd name="T13" fmla="*/ 0 h 71"/>
                <a:gd name="T14" fmla="*/ 1 w 89"/>
                <a:gd name="T15" fmla="*/ 0 h 71"/>
                <a:gd name="T16" fmla="*/ 1 w 89"/>
                <a:gd name="T17" fmla="*/ 0 h 71"/>
                <a:gd name="T18" fmla="*/ 1 w 89"/>
                <a:gd name="T19" fmla="*/ 0 h 71"/>
                <a:gd name="T20" fmla="*/ 1 w 89"/>
                <a:gd name="T21" fmla="*/ 0 h 71"/>
                <a:gd name="T22" fmla="*/ 1 w 89"/>
                <a:gd name="T23" fmla="*/ 0 h 71"/>
                <a:gd name="T24" fmla="*/ 1 w 89"/>
                <a:gd name="T25" fmla="*/ 0 h 71"/>
                <a:gd name="T26" fmla="*/ 1 w 89"/>
                <a:gd name="T27" fmla="*/ 0 h 71"/>
                <a:gd name="T28" fmla="*/ 1 w 89"/>
                <a:gd name="T29" fmla="*/ 0 h 71"/>
                <a:gd name="T30" fmla="*/ 1 w 89"/>
                <a:gd name="T31" fmla="*/ 0 h 71"/>
                <a:gd name="T32" fmla="*/ 1 w 89"/>
                <a:gd name="T33" fmla="*/ 0 h 71"/>
                <a:gd name="T34" fmla="*/ 1 w 89"/>
                <a:gd name="T35" fmla="*/ 0 h 71"/>
                <a:gd name="T36" fmla="*/ 1 w 89"/>
                <a:gd name="T37" fmla="*/ 0 h 71"/>
                <a:gd name="T38" fmla="*/ 1 w 89"/>
                <a:gd name="T39" fmla="*/ 0 h 71"/>
                <a:gd name="T40" fmla="*/ 1 w 89"/>
                <a:gd name="T41" fmla="*/ 0 h 71"/>
                <a:gd name="T42" fmla="*/ 1 w 89"/>
                <a:gd name="T43" fmla="*/ 0 h 71"/>
                <a:gd name="T44" fmla="*/ 1 w 89"/>
                <a:gd name="T45" fmla="*/ 0 h 71"/>
                <a:gd name="T46" fmla="*/ 1 w 89"/>
                <a:gd name="T47" fmla="*/ 0 h 71"/>
                <a:gd name="T48" fmla="*/ 1 w 89"/>
                <a:gd name="T49" fmla="*/ 0 h 71"/>
                <a:gd name="T50" fmla="*/ 1 w 89"/>
                <a:gd name="T51" fmla="*/ 0 h 71"/>
                <a:gd name="T52" fmla="*/ 1 w 89"/>
                <a:gd name="T53" fmla="*/ 0 h 71"/>
                <a:gd name="T54" fmla="*/ 0 w 89"/>
                <a:gd name="T55" fmla="*/ 0 h 71"/>
                <a:gd name="T56" fmla="*/ 1 w 89"/>
                <a:gd name="T57" fmla="*/ 0 h 71"/>
                <a:gd name="T58" fmla="*/ 1 w 89"/>
                <a:gd name="T59" fmla="*/ 0 h 71"/>
                <a:gd name="T60" fmla="*/ 1 w 89"/>
                <a:gd name="T61" fmla="*/ 0 h 71"/>
                <a:gd name="T62" fmla="*/ 1 w 89"/>
                <a:gd name="T63" fmla="*/ 0 h 71"/>
                <a:gd name="T64" fmla="*/ 1 w 89"/>
                <a:gd name="T65" fmla="*/ 0 h 7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89"/>
                <a:gd name="T100" fmla="*/ 0 h 71"/>
                <a:gd name="T101" fmla="*/ 89 w 89"/>
                <a:gd name="T102" fmla="*/ 71 h 7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89" h="71">
                  <a:moveTo>
                    <a:pt x="42" y="0"/>
                  </a:moveTo>
                  <a:lnTo>
                    <a:pt x="42" y="6"/>
                  </a:lnTo>
                  <a:lnTo>
                    <a:pt x="43" y="11"/>
                  </a:lnTo>
                  <a:lnTo>
                    <a:pt x="36" y="16"/>
                  </a:lnTo>
                  <a:lnTo>
                    <a:pt x="29" y="18"/>
                  </a:lnTo>
                  <a:lnTo>
                    <a:pt x="22" y="22"/>
                  </a:lnTo>
                  <a:lnTo>
                    <a:pt x="22" y="33"/>
                  </a:lnTo>
                  <a:lnTo>
                    <a:pt x="29" y="35"/>
                  </a:lnTo>
                  <a:lnTo>
                    <a:pt x="38" y="29"/>
                  </a:lnTo>
                  <a:lnTo>
                    <a:pt x="45" y="22"/>
                  </a:lnTo>
                  <a:lnTo>
                    <a:pt x="56" y="20"/>
                  </a:lnTo>
                  <a:lnTo>
                    <a:pt x="73" y="20"/>
                  </a:lnTo>
                  <a:lnTo>
                    <a:pt x="85" y="27"/>
                  </a:lnTo>
                  <a:lnTo>
                    <a:pt x="89" y="35"/>
                  </a:lnTo>
                  <a:lnTo>
                    <a:pt x="87" y="44"/>
                  </a:lnTo>
                  <a:lnTo>
                    <a:pt x="82" y="53"/>
                  </a:lnTo>
                  <a:lnTo>
                    <a:pt x="80" y="64"/>
                  </a:lnTo>
                  <a:lnTo>
                    <a:pt x="65" y="71"/>
                  </a:lnTo>
                  <a:lnTo>
                    <a:pt x="51" y="69"/>
                  </a:lnTo>
                  <a:lnTo>
                    <a:pt x="56" y="60"/>
                  </a:lnTo>
                  <a:lnTo>
                    <a:pt x="69" y="53"/>
                  </a:lnTo>
                  <a:lnTo>
                    <a:pt x="74" y="44"/>
                  </a:lnTo>
                  <a:lnTo>
                    <a:pt x="69" y="35"/>
                  </a:lnTo>
                  <a:lnTo>
                    <a:pt x="53" y="38"/>
                  </a:lnTo>
                  <a:lnTo>
                    <a:pt x="36" y="46"/>
                  </a:lnTo>
                  <a:lnTo>
                    <a:pt x="22" y="47"/>
                  </a:lnTo>
                  <a:lnTo>
                    <a:pt x="9" y="42"/>
                  </a:lnTo>
                  <a:lnTo>
                    <a:pt x="0" y="31"/>
                  </a:lnTo>
                  <a:lnTo>
                    <a:pt x="3" y="26"/>
                  </a:lnTo>
                  <a:lnTo>
                    <a:pt x="11" y="18"/>
                  </a:lnTo>
                  <a:lnTo>
                    <a:pt x="18" y="11"/>
                  </a:lnTo>
                  <a:lnTo>
                    <a:pt x="27" y="0"/>
                  </a:lnTo>
                  <a:lnTo>
                    <a:pt x="4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cs-CZ"/>
            </a:p>
          </p:txBody>
        </p:sp>
        <p:sp>
          <p:nvSpPr>
            <p:cNvPr id="48244" name="Freeform 115"/>
            <p:cNvSpPr>
              <a:spLocks/>
            </p:cNvSpPr>
            <p:nvPr/>
          </p:nvSpPr>
          <p:spPr bwMode="auto">
            <a:xfrm>
              <a:off x="4893" y="2901"/>
              <a:ext cx="81" cy="77"/>
            </a:xfrm>
            <a:custGeom>
              <a:avLst/>
              <a:gdLst>
                <a:gd name="T0" fmla="*/ 1 w 161"/>
                <a:gd name="T1" fmla="*/ 1 h 153"/>
                <a:gd name="T2" fmla="*/ 1 w 161"/>
                <a:gd name="T3" fmla="*/ 1 h 153"/>
                <a:gd name="T4" fmla="*/ 1 w 161"/>
                <a:gd name="T5" fmla="*/ 1 h 153"/>
                <a:gd name="T6" fmla="*/ 1 w 161"/>
                <a:gd name="T7" fmla="*/ 1 h 153"/>
                <a:gd name="T8" fmla="*/ 1 w 161"/>
                <a:gd name="T9" fmla="*/ 1 h 153"/>
                <a:gd name="T10" fmla="*/ 1 w 161"/>
                <a:gd name="T11" fmla="*/ 1 h 153"/>
                <a:gd name="T12" fmla="*/ 1 w 161"/>
                <a:gd name="T13" fmla="*/ 1 h 153"/>
                <a:gd name="T14" fmla="*/ 1 w 161"/>
                <a:gd name="T15" fmla="*/ 1 h 153"/>
                <a:gd name="T16" fmla="*/ 1 w 161"/>
                <a:gd name="T17" fmla="*/ 1 h 153"/>
                <a:gd name="T18" fmla="*/ 1 w 161"/>
                <a:gd name="T19" fmla="*/ 0 h 153"/>
                <a:gd name="T20" fmla="*/ 1 w 161"/>
                <a:gd name="T21" fmla="*/ 1 h 153"/>
                <a:gd name="T22" fmla="*/ 1 w 161"/>
                <a:gd name="T23" fmla="*/ 1 h 153"/>
                <a:gd name="T24" fmla="*/ 1 w 161"/>
                <a:gd name="T25" fmla="*/ 1 h 153"/>
                <a:gd name="T26" fmla="*/ 1 w 161"/>
                <a:gd name="T27" fmla="*/ 1 h 153"/>
                <a:gd name="T28" fmla="*/ 1 w 161"/>
                <a:gd name="T29" fmla="*/ 1 h 153"/>
                <a:gd name="T30" fmla="*/ 1 w 161"/>
                <a:gd name="T31" fmla="*/ 1 h 153"/>
                <a:gd name="T32" fmla="*/ 1 w 161"/>
                <a:gd name="T33" fmla="*/ 1 h 153"/>
                <a:gd name="T34" fmla="*/ 1 w 161"/>
                <a:gd name="T35" fmla="*/ 1 h 153"/>
                <a:gd name="T36" fmla="*/ 1 w 161"/>
                <a:gd name="T37" fmla="*/ 1 h 153"/>
                <a:gd name="T38" fmla="*/ 1 w 161"/>
                <a:gd name="T39" fmla="*/ 1 h 153"/>
                <a:gd name="T40" fmla="*/ 1 w 161"/>
                <a:gd name="T41" fmla="*/ 1 h 153"/>
                <a:gd name="T42" fmla="*/ 1 w 161"/>
                <a:gd name="T43" fmla="*/ 1 h 153"/>
                <a:gd name="T44" fmla="*/ 1 w 161"/>
                <a:gd name="T45" fmla="*/ 1 h 153"/>
                <a:gd name="T46" fmla="*/ 1 w 161"/>
                <a:gd name="T47" fmla="*/ 1 h 153"/>
                <a:gd name="T48" fmla="*/ 1 w 161"/>
                <a:gd name="T49" fmla="*/ 1 h 153"/>
                <a:gd name="T50" fmla="*/ 1 w 161"/>
                <a:gd name="T51" fmla="*/ 1 h 153"/>
                <a:gd name="T52" fmla="*/ 1 w 161"/>
                <a:gd name="T53" fmla="*/ 1 h 153"/>
                <a:gd name="T54" fmla="*/ 1 w 161"/>
                <a:gd name="T55" fmla="*/ 1 h 153"/>
                <a:gd name="T56" fmla="*/ 1 w 161"/>
                <a:gd name="T57" fmla="*/ 1 h 153"/>
                <a:gd name="T58" fmla="*/ 1 w 161"/>
                <a:gd name="T59" fmla="*/ 1 h 153"/>
                <a:gd name="T60" fmla="*/ 0 w 161"/>
                <a:gd name="T61" fmla="*/ 1 h 153"/>
                <a:gd name="T62" fmla="*/ 1 w 161"/>
                <a:gd name="T63" fmla="*/ 1 h 153"/>
                <a:gd name="T64" fmla="*/ 1 w 161"/>
                <a:gd name="T65" fmla="*/ 1 h 153"/>
                <a:gd name="T66" fmla="*/ 1 w 161"/>
                <a:gd name="T67" fmla="*/ 1 h 153"/>
                <a:gd name="T68" fmla="*/ 1 w 161"/>
                <a:gd name="T69" fmla="*/ 1 h 153"/>
                <a:gd name="T70" fmla="*/ 1 w 161"/>
                <a:gd name="T71" fmla="*/ 1 h 153"/>
                <a:gd name="T72" fmla="*/ 1 w 161"/>
                <a:gd name="T73" fmla="*/ 1 h 153"/>
                <a:gd name="T74" fmla="*/ 1 w 161"/>
                <a:gd name="T75" fmla="*/ 1 h 153"/>
                <a:gd name="T76" fmla="*/ 1 w 161"/>
                <a:gd name="T77" fmla="*/ 1 h 153"/>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61"/>
                <a:gd name="T118" fmla="*/ 0 h 153"/>
                <a:gd name="T119" fmla="*/ 161 w 161"/>
                <a:gd name="T120" fmla="*/ 153 h 153"/>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61" h="153">
                  <a:moveTo>
                    <a:pt x="3" y="48"/>
                  </a:moveTo>
                  <a:lnTo>
                    <a:pt x="16" y="39"/>
                  </a:lnTo>
                  <a:lnTo>
                    <a:pt x="32" y="33"/>
                  </a:lnTo>
                  <a:lnTo>
                    <a:pt x="49" y="29"/>
                  </a:lnTo>
                  <a:lnTo>
                    <a:pt x="65" y="24"/>
                  </a:lnTo>
                  <a:lnTo>
                    <a:pt x="81" y="22"/>
                  </a:lnTo>
                  <a:lnTo>
                    <a:pt x="98" y="17"/>
                  </a:lnTo>
                  <a:lnTo>
                    <a:pt x="114" y="13"/>
                  </a:lnTo>
                  <a:lnTo>
                    <a:pt x="131" y="6"/>
                  </a:lnTo>
                  <a:lnTo>
                    <a:pt x="147" y="0"/>
                  </a:lnTo>
                  <a:lnTo>
                    <a:pt x="154" y="2"/>
                  </a:lnTo>
                  <a:lnTo>
                    <a:pt x="152" y="13"/>
                  </a:lnTo>
                  <a:lnTo>
                    <a:pt x="152" y="24"/>
                  </a:lnTo>
                  <a:lnTo>
                    <a:pt x="154" y="37"/>
                  </a:lnTo>
                  <a:lnTo>
                    <a:pt x="156" y="49"/>
                  </a:lnTo>
                  <a:lnTo>
                    <a:pt x="156" y="60"/>
                  </a:lnTo>
                  <a:lnTo>
                    <a:pt x="158" y="73"/>
                  </a:lnTo>
                  <a:lnTo>
                    <a:pt x="160" y="84"/>
                  </a:lnTo>
                  <a:lnTo>
                    <a:pt x="161" y="95"/>
                  </a:lnTo>
                  <a:lnTo>
                    <a:pt x="151" y="99"/>
                  </a:lnTo>
                  <a:lnTo>
                    <a:pt x="141" y="102"/>
                  </a:lnTo>
                  <a:lnTo>
                    <a:pt x="132" y="104"/>
                  </a:lnTo>
                  <a:lnTo>
                    <a:pt x="123" y="106"/>
                  </a:lnTo>
                  <a:lnTo>
                    <a:pt x="107" y="113"/>
                  </a:lnTo>
                  <a:lnTo>
                    <a:pt x="92" y="120"/>
                  </a:lnTo>
                  <a:lnTo>
                    <a:pt x="76" y="126"/>
                  </a:lnTo>
                  <a:lnTo>
                    <a:pt x="61" y="131"/>
                  </a:lnTo>
                  <a:lnTo>
                    <a:pt x="45" y="137"/>
                  </a:lnTo>
                  <a:lnTo>
                    <a:pt x="29" y="142"/>
                  </a:lnTo>
                  <a:lnTo>
                    <a:pt x="14" y="148"/>
                  </a:lnTo>
                  <a:lnTo>
                    <a:pt x="0" y="153"/>
                  </a:lnTo>
                  <a:lnTo>
                    <a:pt x="3" y="140"/>
                  </a:lnTo>
                  <a:lnTo>
                    <a:pt x="7" y="128"/>
                  </a:lnTo>
                  <a:lnTo>
                    <a:pt x="9" y="113"/>
                  </a:lnTo>
                  <a:lnTo>
                    <a:pt x="11" y="100"/>
                  </a:lnTo>
                  <a:lnTo>
                    <a:pt x="9" y="86"/>
                  </a:lnTo>
                  <a:lnTo>
                    <a:pt x="7" y="71"/>
                  </a:lnTo>
                  <a:lnTo>
                    <a:pt x="5" y="59"/>
                  </a:lnTo>
                  <a:lnTo>
                    <a:pt x="3" y="48"/>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cs-CZ"/>
            </a:p>
          </p:txBody>
        </p:sp>
        <p:sp>
          <p:nvSpPr>
            <p:cNvPr id="48245" name="Freeform 116"/>
            <p:cNvSpPr>
              <a:spLocks/>
            </p:cNvSpPr>
            <p:nvPr/>
          </p:nvSpPr>
          <p:spPr bwMode="auto">
            <a:xfrm>
              <a:off x="4901" y="2355"/>
              <a:ext cx="43" cy="43"/>
            </a:xfrm>
            <a:custGeom>
              <a:avLst/>
              <a:gdLst>
                <a:gd name="T0" fmla="*/ 1 w 85"/>
                <a:gd name="T1" fmla="*/ 0 h 88"/>
                <a:gd name="T2" fmla="*/ 1 w 85"/>
                <a:gd name="T3" fmla="*/ 0 h 88"/>
                <a:gd name="T4" fmla="*/ 1 w 85"/>
                <a:gd name="T5" fmla="*/ 0 h 88"/>
                <a:gd name="T6" fmla="*/ 1 w 85"/>
                <a:gd name="T7" fmla="*/ 0 h 88"/>
                <a:gd name="T8" fmla="*/ 1 w 85"/>
                <a:gd name="T9" fmla="*/ 0 h 88"/>
                <a:gd name="T10" fmla="*/ 1 w 85"/>
                <a:gd name="T11" fmla="*/ 0 h 88"/>
                <a:gd name="T12" fmla="*/ 1 w 85"/>
                <a:gd name="T13" fmla="*/ 0 h 88"/>
                <a:gd name="T14" fmla="*/ 1 w 85"/>
                <a:gd name="T15" fmla="*/ 0 h 88"/>
                <a:gd name="T16" fmla="*/ 1 w 85"/>
                <a:gd name="T17" fmla="*/ 0 h 88"/>
                <a:gd name="T18" fmla="*/ 1 w 85"/>
                <a:gd name="T19" fmla="*/ 0 h 88"/>
                <a:gd name="T20" fmla="*/ 1 w 85"/>
                <a:gd name="T21" fmla="*/ 0 h 88"/>
                <a:gd name="T22" fmla="*/ 1 w 85"/>
                <a:gd name="T23" fmla="*/ 0 h 88"/>
                <a:gd name="T24" fmla="*/ 1 w 85"/>
                <a:gd name="T25" fmla="*/ 0 h 88"/>
                <a:gd name="T26" fmla="*/ 1 w 85"/>
                <a:gd name="T27" fmla="*/ 0 h 88"/>
                <a:gd name="T28" fmla="*/ 1 w 85"/>
                <a:gd name="T29" fmla="*/ 0 h 88"/>
                <a:gd name="T30" fmla="*/ 1 w 85"/>
                <a:gd name="T31" fmla="*/ 0 h 88"/>
                <a:gd name="T32" fmla="*/ 0 w 85"/>
                <a:gd name="T33" fmla="*/ 0 h 88"/>
                <a:gd name="T34" fmla="*/ 1 w 85"/>
                <a:gd name="T35" fmla="*/ 0 h 88"/>
                <a:gd name="T36" fmla="*/ 1 w 85"/>
                <a:gd name="T37" fmla="*/ 0 h 88"/>
                <a:gd name="T38" fmla="*/ 1 w 85"/>
                <a:gd name="T39" fmla="*/ 0 h 88"/>
                <a:gd name="T40" fmla="*/ 1 w 85"/>
                <a:gd name="T41" fmla="*/ 0 h 8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85"/>
                <a:gd name="T64" fmla="*/ 0 h 88"/>
                <a:gd name="T65" fmla="*/ 85 w 85"/>
                <a:gd name="T66" fmla="*/ 88 h 88"/>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85" h="88">
                  <a:moveTo>
                    <a:pt x="33" y="64"/>
                  </a:moveTo>
                  <a:lnTo>
                    <a:pt x="42" y="48"/>
                  </a:lnTo>
                  <a:lnTo>
                    <a:pt x="51" y="31"/>
                  </a:lnTo>
                  <a:lnTo>
                    <a:pt x="56" y="15"/>
                  </a:lnTo>
                  <a:lnTo>
                    <a:pt x="64" y="0"/>
                  </a:lnTo>
                  <a:lnTo>
                    <a:pt x="69" y="4"/>
                  </a:lnTo>
                  <a:lnTo>
                    <a:pt x="76" y="8"/>
                  </a:lnTo>
                  <a:lnTo>
                    <a:pt x="82" y="13"/>
                  </a:lnTo>
                  <a:lnTo>
                    <a:pt x="85" y="20"/>
                  </a:lnTo>
                  <a:lnTo>
                    <a:pt x="75" y="29"/>
                  </a:lnTo>
                  <a:lnTo>
                    <a:pt x="69" y="44"/>
                  </a:lnTo>
                  <a:lnTo>
                    <a:pt x="60" y="59"/>
                  </a:lnTo>
                  <a:lnTo>
                    <a:pt x="49" y="70"/>
                  </a:lnTo>
                  <a:lnTo>
                    <a:pt x="38" y="75"/>
                  </a:lnTo>
                  <a:lnTo>
                    <a:pt x="25" y="82"/>
                  </a:lnTo>
                  <a:lnTo>
                    <a:pt x="11" y="84"/>
                  </a:lnTo>
                  <a:lnTo>
                    <a:pt x="0" y="88"/>
                  </a:lnTo>
                  <a:lnTo>
                    <a:pt x="5" y="80"/>
                  </a:lnTo>
                  <a:lnTo>
                    <a:pt x="13" y="73"/>
                  </a:lnTo>
                  <a:lnTo>
                    <a:pt x="22" y="68"/>
                  </a:lnTo>
                  <a:lnTo>
                    <a:pt x="33" y="64"/>
                  </a:lnTo>
                  <a:close/>
                </a:path>
              </a:pathLst>
            </a:custGeom>
            <a:solidFill>
              <a:srgbClr val="FFB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cs-CZ"/>
            </a:p>
          </p:txBody>
        </p:sp>
        <p:sp>
          <p:nvSpPr>
            <p:cNvPr id="48246" name="Freeform 117"/>
            <p:cNvSpPr>
              <a:spLocks/>
            </p:cNvSpPr>
            <p:nvPr/>
          </p:nvSpPr>
          <p:spPr bwMode="auto">
            <a:xfrm>
              <a:off x="4902" y="2823"/>
              <a:ext cx="57" cy="85"/>
            </a:xfrm>
            <a:custGeom>
              <a:avLst/>
              <a:gdLst>
                <a:gd name="T0" fmla="*/ 1 w 113"/>
                <a:gd name="T1" fmla="*/ 1 h 169"/>
                <a:gd name="T2" fmla="*/ 1 w 113"/>
                <a:gd name="T3" fmla="*/ 1 h 169"/>
                <a:gd name="T4" fmla="*/ 1 w 113"/>
                <a:gd name="T5" fmla="*/ 1 h 169"/>
                <a:gd name="T6" fmla="*/ 1 w 113"/>
                <a:gd name="T7" fmla="*/ 1 h 169"/>
                <a:gd name="T8" fmla="*/ 1 w 113"/>
                <a:gd name="T9" fmla="*/ 0 h 169"/>
                <a:gd name="T10" fmla="*/ 1 w 113"/>
                <a:gd name="T11" fmla="*/ 1 h 169"/>
                <a:gd name="T12" fmla="*/ 1 w 113"/>
                <a:gd name="T13" fmla="*/ 1 h 169"/>
                <a:gd name="T14" fmla="*/ 1 w 113"/>
                <a:gd name="T15" fmla="*/ 1 h 169"/>
                <a:gd name="T16" fmla="*/ 1 w 113"/>
                <a:gd name="T17" fmla="*/ 1 h 169"/>
                <a:gd name="T18" fmla="*/ 1 w 113"/>
                <a:gd name="T19" fmla="*/ 1 h 169"/>
                <a:gd name="T20" fmla="*/ 1 w 113"/>
                <a:gd name="T21" fmla="*/ 1 h 169"/>
                <a:gd name="T22" fmla="*/ 1 w 113"/>
                <a:gd name="T23" fmla="*/ 1 h 169"/>
                <a:gd name="T24" fmla="*/ 1 w 113"/>
                <a:gd name="T25" fmla="*/ 1 h 169"/>
                <a:gd name="T26" fmla="*/ 1 w 113"/>
                <a:gd name="T27" fmla="*/ 1 h 169"/>
                <a:gd name="T28" fmla="*/ 1 w 113"/>
                <a:gd name="T29" fmla="*/ 1 h 169"/>
                <a:gd name="T30" fmla="*/ 1 w 113"/>
                <a:gd name="T31" fmla="*/ 1 h 169"/>
                <a:gd name="T32" fmla="*/ 1 w 113"/>
                <a:gd name="T33" fmla="*/ 1 h 169"/>
                <a:gd name="T34" fmla="*/ 1 w 113"/>
                <a:gd name="T35" fmla="*/ 1 h 169"/>
                <a:gd name="T36" fmla="*/ 1 w 113"/>
                <a:gd name="T37" fmla="*/ 1 h 169"/>
                <a:gd name="T38" fmla="*/ 1 w 113"/>
                <a:gd name="T39" fmla="*/ 1 h 169"/>
                <a:gd name="T40" fmla="*/ 0 w 113"/>
                <a:gd name="T41" fmla="*/ 1 h 169"/>
                <a:gd name="T42" fmla="*/ 1 w 113"/>
                <a:gd name="T43" fmla="*/ 1 h 169"/>
                <a:gd name="T44" fmla="*/ 1 w 113"/>
                <a:gd name="T45" fmla="*/ 1 h 169"/>
                <a:gd name="T46" fmla="*/ 1 w 113"/>
                <a:gd name="T47" fmla="*/ 1 h 169"/>
                <a:gd name="T48" fmla="*/ 1 w 113"/>
                <a:gd name="T49" fmla="*/ 1 h 169"/>
                <a:gd name="T50" fmla="*/ 1 w 113"/>
                <a:gd name="T51" fmla="*/ 1 h 169"/>
                <a:gd name="T52" fmla="*/ 1 w 113"/>
                <a:gd name="T53" fmla="*/ 1 h 169"/>
                <a:gd name="T54" fmla="*/ 1 w 113"/>
                <a:gd name="T55" fmla="*/ 1 h 169"/>
                <a:gd name="T56" fmla="*/ 1 w 113"/>
                <a:gd name="T57" fmla="*/ 1 h 169"/>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13"/>
                <a:gd name="T88" fmla="*/ 0 h 169"/>
                <a:gd name="T89" fmla="*/ 113 w 113"/>
                <a:gd name="T90" fmla="*/ 169 h 169"/>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13" h="169">
                  <a:moveTo>
                    <a:pt x="83" y="31"/>
                  </a:moveTo>
                  <a:lnTo>
                    <a:pt x="85" y="24"/>
                  </a:lnTo>
                  <a:lnTo>
                    <a:pt x="89" y="15"/>
                  </a:lnTo>
                  <a:lnTo>
                    <a:pt x="93" y="5"/>
                  </a:lnTo>
                  <a:lnTo>
                    <a:pt x="100" y="0"/>
                  </a:lnTo>
                  <a:lnTo>
                    <a:pt x="102" y="15"/>
                  </a:lnTo>
                  <a:lnTo>
                    <a:pt x="105" y="29"/>
                  </a:lnTo>
                  <a:lnTo>
                    <a:pt x="107" y="44"/>
                  </a:lnTo>
                  <a:lnTo>
                    <a:pt x="111" y="60"/>
                  </a:lnTo>
                  <a:lnTo>
                    <a:pt x="111" y="76"/>
                  </a:lnTo>
                  <a:lnTo>
                    <a:pt x="113" y="93"/>
                  </a:lnTo>
                  <a:lnTo>
                    <a:pt x="113" y="109"/>
                  </a:lnTo>
                  <a:lnTo>
                    <a:pt x="113" y="125"/>
                  </a:lnTo>
                  <a:lnTo>
                    <a:pt x="98" y="131"/>
                  </a:lnTo>
                  <a:lnTo>
                    <a:pt x="83" y="138"/>
                  </a:lnTo>
                  <a:lnTo>
                    <a:pt x="69" y="144"/>
                  </a:lnTo>
                  <a:lnTo>
                    <a:pt x="56" y="151"/>
                  </a:lnTo>
                  <a:lnTo>
                    <a:pt x="42" y="155"/>
                  </a:lnTo>
                  <a:lnTo>
                    <a:pt x="27" y="160"/>
                  </a:lnTo>
                  <a:lnTo>
                    <a:pt x="13" y="164"/>
                  </a:lnTo>
                  <a:lnTo>
                    <a:pt x="0" y="169"/>
                  </a:lnTo>
                  <a:lnTo>
                    <a:pt x="7" y="151"/>
                  </a:lnTo>
                  <a:lnTo>
                    <a:pt x="18" y="135"/>
                  </a:lnTo>
                  <a:lnTo>
                    <a:pt x="29" y="116"/>
                  </a:lnTo>
                  <a:lnTo>
                    <a:pt x="40" y="100"/>
                  </a:lnTo>
                  <a:lnTo>
                    <a:pt x="51" y="82"/>
                  </a:lnTo>
                  <a:lnTo>
                    <a:pt x="62" y="65"/>
                  </a:lnTo>
                  <a:lnTo>
                    <a:pt x="73" y="47"/>
                  </a:lnTo>
                  <a:lnTo>
                    <a:pt x="83" y="3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cs-CZ"/>
            </a:p>
          </p:txBody>
        </p:sp>
        <p:sp>
          <p:nvSpPr>
            <p:cNvPr id="48247" name="Freeform 118"/>
            <p:cNvSpPr>
              <a:spLocks/>
            </p:cNvSpPr>
            <p:nvPr/>
          </p:nvSpPr>
          <p:spPr bwMode="auto">
            <a:xfrm>
              <a:off x="4908" y="3226"/>
              <a:ext cx="9" cy="3"/>
            </a:xfrm>
            <a:custGeom>
              <a:avLst/>
              <a:gdLst>
                <a:gd name="T0" fmla="*/ 1 w 18"/>
                <a:gd name="T1" fmla="*/ 1 h 5"/>
                <a:gd name="T2" fmla="*/ 0 w 18"/>
                <a:gd name="T3" fmla="*/ 1 h 5"/>
                <a:gd name="T4" fmla="*/ 1 w 18"/>
                <a:gd name="T5" fmla="*/ 0 h 5"/>
                <a:gd name="T6" fmla="*/ 1 w 18"/>
                <a:gd name="T7" fmla="*/ 1 h 5"/>
                <a:gd name="T8" fmla="*/ 0 60000 65536"/>
                <a:gd name="T9" fmla="*/ 0 60000 65536"/>
                <a:gd name="T10" fmla="*/ 0 60000 65536"/>
                <a:gd name="T11" fmla="*/ 0 60000 65536"/>
                <a:gd name="T12" fmla="*/ 0 w 18"/>
                <a:gd name="T13" fmla="*/ 0 h 5"/>
                <a:gd name="T14" fmla="*/ 18 w 18"/>
                <a:gd name="T15" fmla="*/ 5 h 5"/>
              </a:gdLst>
              <a:ahLst/>
              <a:cxnLst>
                <a:cxn ang="T8">
                  <a:pos x="T0" y="T1"/>
                </a:cxn>
                <a:cxn ang="T9">
                  <a:pos x="T2" y="T3"/>
                </a:cxn>
                <a:cxn ang="T10">
                  <a:pos x="T4" y="T5"/>
                </a:cxn>
                <a:cxn ang="T11">
                  <a:pos x="T6" y="T7"/>
                </a:cxn>
              </a:cxnLst>
              <a:rect l="T12" t="T13" r="T14" b="T15"/>
              <a:pathLst>
                <a:path w="18" h="5">
                  <a:moveTo>
                    <a:pt x="18" y="1"/>
                  </a:moveTo>
                  <a:lnTo>
                    <a:pt x="0" y="5"/>
                  </a:lnTo>
                  <a:lnTo>
                    <a:pt x="16" y="0"/>
                  </a:lnTo>
                  <a:lnTo>
                    <a:pt x="18"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cs-CZ"/>
            </a:p>
          </p:txBody>
        </p:sp>
        <p:sp>
          <p:nvSpPr>
            <p:cNvPr id="48248" name="Freeform 119"/>
            <p:cNvSpPr>
              <a:spLocks/>
            </p:cNvSpPr>
            <p:nvPr/>
          </p:nvSpPr>
          <p:spPr bwMode="auto">
            <a:xfrm>
              <a:off x="4927" y="2998"/>
              <a:ext cx="141" cy="212"/>
            </a:xfrm>
            <a:custGeom>
              <a:avLst/>
              <a:gdLst>
                <a:gd name="T0" fmla="*/ 1 w 282"/>
                <a:gd name="T1" fmla="*/ 1 h 424"/>
                <a:gd name="T2" fmla="*/ 1 w 282"/>
                <a:gd name="T3" fmla="*/ 1 h 424"/>
                <a:gd name="T4" fmla="*/ 1 w 282"/>
                <a:gd name="T5" fmla="*/ 1 h 424"/>
                <a:gd name="T6" fmla="*/ 1 w 282"/>
                <a:gd name="T7" fmla="*/ 1 h 424"/>
                <a:gd name="T8" fmla="*/ 1 w 282"/>
                <a:gd name="T9" fmla="*/ 1 h 424"/>
                <a:gd name="T10" fmla="*/ 1 w 282"/>
                <a:gd name="T11" fmla="*/ 1 h 424"/>
                <a:gd name="T12" fmla="*/ 1 w 282"/>
                <a:gd name="T13" fmla="*/ 1 h 424"/>
                <a:gd name="T14" fmla="*/ 1 w 282"/>
                <a:gd name="T15" fmla="*/ 1 h 424"/>
                <a:gd name="T16" fmla="*/ 1 w 282"/>
                <a:gd name="T17" fmla="*/ 1 h 424"/>
                <a:gd name="T18" fmla="*/ 1 w 282"/>
                <a:gd name="T19" fmla="*/ 1 h 424"/>
                <a:gd name="T20" fmla="*/ 1 w 282"/>
                <a:gd name="T21" fmla="*/ 1 h 424"/>
                <a:gd name="T22" fmla="*/ 1 w 282"/>
                <a:gd name="T23" fmla="*/ 1 h 424"/>
                <a:gd name="T24" fmla="*/ 1 w 282"/>
                <a:gd name="T25" fmla="*/ 1 h 424"/>
                <a:gd name="T26" fmla="*/ 1 w 282"/>
                <a:gd name="T27" fmla="*/ 1 h 424"/>
                <a:gd name="T28" fmla="*/ 1 w 282"/>
                <a:gd name="T29" fmla="*/ 1 h 424"/>
                <a:gd name="T30" fmla="*/ 1 w 282"/>
                <a:gd name="T31" fmla="*/ 1 h 424"/>
                <a:gd name="T32" fmla="*/ 1 w 282"/>
                <a:gd name="T33" fmla="*/ 1 h 424"/>
                <a:gd name="T34" fmla="*/ 1 w 282"/>
                <a:gd name="T35" fmla="*/ 1 h 424"/>
                <a:gd name="T36" fmla="*/ 1 w 282"/>
                <a:gd name="T37" fmla="*/ 0 h 424"/>
                <a:gd name="T38" fmla="*/ 1 w 282"/>
                <a:gd name="T39" fmla="*/ 0 h 424"/>
                <a:gd name="T40" fmla="*/ 1 w 282"/>
                <a:gd name="T41" fmla="*/ 1 h 424"/>
                <a:gd name="T42" fmla="*/ 1 w 282"/>
                <a:gd name="T43" fmla="*/ 1 h 424"/>
                <a:gd name="T44" fmla="*/ 1 w 282"/>
                <a:gd name="T45" fmla="*/ 1 h 424"/>
                <a:gd name="T46" fmla="*/ 1 w 282"/>
                <a:gd name="T47" fmla="*/ 1 h 424"/>
                <a:gd name="T48" fmla="*/ 1 w 282"/>
                <a:gd name="T49" fmla="*/ 1 h 424"/>
                <a:gd name="T50" fmla="*/ 1 w 282"/>
                <a:gd name="T51" fmla="*/ 1 h 424"/>
                <a:gd name="T52" fmla="*/ 1 w 282"/>
                <a:gd name="T53" fmla="*/ 1 h 424"/>
                <a:gd name="T54" fmla="*/ 1 w 282"/>
                <a:gd name="T55" fmla="*/ 1 h 424"/>
                <a:gd name="T56" fmla="*/ 1 w 282"/>
                <a:gd name="T57" fmla="*/ 1 h 424"/>
                <a:gd name="T58" fmla="*/ 1 w 282"/>
                <a:gd name="T59" fmla="*/ 1 h 424"/>
                <a:gd name="T60" fmla="*/ 1 w 282"/>
                <a:gd name="T61" fmla="*/ 1 h 424"/>
                <a:gd name="T62" fmla="*/ 1 w 282"/>
                <a:gd name="T63" fmla="*/ 1 h 424"/>
                <a:gd name="T64" fmla="*/ 1 w 282"/>
                <a:gd name="T65" fmla="*/ 1 h 424"/>
                <a:gd name="T66" fmla="*/ 1 w 282"/>
                <a:gd name="T67" fmla="*/ 1 h 424"/>
                <a:gd name="T68" fmla="*/ 1 w 282"/>
                <a:gd name="T69" fmla="*/ 1 h 424"/>
                <a:gd name="T70" fmla="*/ 1 w 282"/>
                <a:gd name="T71" fmla="*/ 1 h 424"/>
                <a:gd name="T72" fmla="*/ 0 w 282"/>
                <a:gd name="T73" fmla="*/ 1 h 424"/>
                <a:gd name="T74" fmla="*/ 1 w 282"/>
                <a:gd name="T75" fmla="*/ 1 h 424"/>
                <a:gd name="T76" fmla="*/ 1 w 282"/>
                <a:gd name="T77" fmla="*/ 1 h 424"/>
                <a:gd name="T78" fmla="*/ 1 w 282"/>
                <a:gd name="T79" fmla="*/ 1 h 424"/>
                <a:gd name="T80" fmla="*/ 1 w 282"/>
                <a:gd name="T81" fmla="*/ 1 h 424"/>
                <a:gd name="T82" fmla="*/ 1 w 282"/>
                <a:gd name="T83" fmla="*/ 1 h 424"/>
                <a:gd name="T84" fmla="*/ 1 w 282"/>
                <a:gd name="T85" fmla="*/ 1 h 424"/>
                <a:gd name="T86" fmla="*/ 1 w 282"/>
                <a:gd name="T87" fmla="*/ 1 h 424"/>
                <a:gd name="T88" fmla="*/ 1 w 282"/>
                <a:gd name="T89" fmla="*/ 1 h 424"/>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82"/>
                <a:gd name="T136" fmla="*/ 0 h 424"/>
                <a:gd name="T137" fmla="*/ 282 w 282"/>
                <a:gd name="T138" fmla="*/ 424 h 424"/>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82" h="424">
                  <a:moveTo>
                    <a:pt x="144" y="275"/>
                  </a:moveTo>
                  <a:lnTo>
                    <a:pt x="149" y="262"/>
                  </a:lnTo>
                  <a:lnTo>
                    <a:pt x="156" y="249"/>
                  </a:lnTo>
                  <a:lnTo>
                    <a:pt x="164" y="236"/>
                  </a:lnTo>
                  <a:lnTo>
                    <a:pt x="171" y="224"/>
                  </a:lnTo>
                  <a:lnTo>
                    <a:pt x="176" y="211"/>
                  </a:lnTo>
                  <a:lnTo>
                    <a:pt x="182" y="198"/>
                  </a:lnTo>
                  <a:lnTo>
                    <a:pt x="187" y="185"/>
                  </a:lnTo>
                  <a:lnTo>
                    <a:pt x="193" y="173"/>
                  </a:lnTo>
                  <a:lnTo>
                    <a:pt x="198" y="151"/>
                  </a:lnTo>
                  <a:lnTo>
                    <a:pt x="205" y="129"/>
                  </a:lnTo>
                  <a:lnTo>
                    <a:pt x="211" y="107"/>
                  </a:lnTo>
                  <a:lnTo>
                    <a:pt x="218" y="87"/>
                  </a:lnTo>
                  <a:lnTo>
                    <a:pt x="222" y="65"/>
                  </a:lnTo>
                  <a:lnTo>
                    <a:pt x="227" y="44"/>
                  </a:lnTo>
                  <a:lnTo>
                    <a:pt x="233" y="24"/>
                  </a:lnTo>
                  <a:lnTo>
                    <a:pt x="238" y="5"/>
                  </a:lnTo>
                  <a:lnTo>
                    <a:pt x="249" y="2"/>
                  </a:lnTo>
                  <a:lnTo>
                    <a:pt x="260" y="0"/>
                  </a:lnTo>
                  <a:lnTo>
                    <a:pt x="271" y="0"/>
                  </a:lnTo>
                  <a:lnTo>
                    <a:pt x="282" y="2"/>
                  </a:lnTo>
                  <a:lnTo>
                    <a:pt x="271" y="51"/>
                  </a:lnTo>
                  <a:lnTo>
                    <a:pt x="260" y="100"/>
                  </a:lnTo>
                  <a:lnTo>
                    <a:pt x="245" y="149"/>
                  </a:lnTo>
                  <a:lnTo>
                    <a:pt x="231" y="200"/>
                  </a:lnTo>
                  <a:lnTo>
                    <a:pt x="209" y="246"/>
                  </a:lnTo>
                  <a:lnTo>
                    <a:pt x="187" y="293"/>
                  </a:lnTo>
                  <a:lnTo>
                    <a:pt x="160" y="336"/>
                  </a:lnTo>
                  <a:lnTo>
                    <a:pt x="129" y="382"/>
                  </a:lnTo>
                  <a:lnTo>
                    <a:pt x="114" y="393"/>
                  </a:lnTo>
                  <a:lnTo>
                    <a:pt x="100" y="402"/>
                  </a:lnTo>
                  <a:lnTo>
                    <a:pt x="84" y="407"/>
                  </a:lnTo>
                  <a:lnTo>
                    <a:pt x="69" y="415"/>
                  </a:lnTo>
                  <a:lnTo>
                    <a:pt x="51" y="416"/>
                  </a:lnTo>
                  <a:lnTo>
                    <a:pt x="34" y="420"/>
                  </a:lnTo>
                  <a:lnTo>
                    <a:pt x="16" y="422"/>
                  </a:lnTo>
                  <a:lnTo>
                    <a:pt x="0" y="424"/>
                  </a:lnTo>
                  <a:lnTo>
                    <a:pt x="20" y="407"/>
                  </a:lnTo>
                  <a:lnTo>
                    <a:pt x="42" y="393"/>
                  </a:lnTo>
                  <a:lnTo>
                    <a:pt x="60" y="375"/>
                  </a:lnTo>
                  <a:lnTo>
                    <a:pt x="80" y="356"/>
                  </a:lnTo>
                  <a:lnTo>
                    <a:pt x="96" y="336"/>
                  </a:lnTo>
                  <a:lnTo>
                    <a:pt x="114" y="316"/>
                  </a:lnTo>
                  <a:lnTo>
                    <a:pt x="129" y="295"/>
                  </a:lnTo>
                  <a:lnTo>
                    <a:pt x="144" y="275"/>
                  </a:lnTo>
                  <a:close/>
                </a:path>
              </a:pathLst>
            </a:custGeom>
            <a:solidFill>
              <a:srgbClr val="36363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cs-CZ"/>
            </a:p>
          </p:txBody>
        </p:sp>
        <p:sp>
          <p:nvSpPr>
            <p:cNvPr id="48249" name="Freeform 120"/>
            <p:cNvSpPr>
              <a:spLocks/>
            </p:cNvSpPr>
            <p:nvPr/>
          </p:nvSpPr>
          <p:spPr bwMode="auto">
            <a:xfrm>
              <a:off x="4941" y="2964"/>
              <a:ext cx="30" cy="85"/>
            </a:xfrm>
            <a:custGeom>
              <a:avLst/>
              <a:gdLst>
                <a:gd name="T0" fmla="*/ 1 w 60"/>
                <a:gd name="T1" fmla="*/ 1 h 169"/>
                <a:gd name="T2" fmla="*/ 1 w 60"/>
                <a:gd name="T3" fmla="*/ 1 h 169"/>
                <a:gd name="T4" fmla="*/ 1 w 60"/>
                <a:gd name="T5" fmla="*/ 1 h 169"/>
                <a:gd name="T6" fmla="*/ 1 w 60"/>
                <a:gd name="T7" fmla="*/ 0 h 169"/>
                <a:gd name="T8" fmla="*/ 1 w 60"/>
                <a:gd name="T9" fmla="*/ 1 h 169"/>
                <a:gd name="T10" fmla="*/ 1 w 60"/>
                <a:gd name="T11" fmla="*/ 1 h 169"/>
                <a:gd name="T12" fmla="*/ 1 w 60"/>
                <a:gd name="T13" fmla="*/ 1 h 169"/>
                <a:gd name="T14" fmla="*/ 1 w 60"/>
                <a:gd name="T15" fmla="*/ 1 h 169"/>
                <a:gd name="T16" fmla="*/ 1 w 60"/>
                <a:gd name="T17" fmla="*/ 1 h 169"/>
                <a:gd name="T18" fmla="*/ 1 w 60"/>
                <a:gd name="T19" fmla="*/ 1 h 169"/>
                <a:gd name="T20" fmla="*/ 1 w 60"/>
                <a:gd name="T21" fmla="*/ 1 h 169"/>
                <a:gd name="T22" fmla="*/ 1 w 60"/>
                <a:gd name="T23" fmla="*/ 1 h 169"/>
                <a:gd name="T24" fmla="*/ 1 w 60"/>
                <a:gd name="T25" fmla="*/ 1 h 169"/>
                <a:gd name="T26" fmla="*/ 0 w 60"/>
                <a:gd name="T27" fmla="*/ 1 h 169"/>
                <a:gd name="T28" fmla="*/ 1 w 60"/>
                <a:gd name="T29" fmla="*/ 1 h 169"/>
                <a:gd name="T30" fmla="*/ 1 w 60"/>
                <a:gd name="T31" fmla="*/ 1 h 169"/>
                <a:gd name="T32" fmla="*/ 1 w 60"/>
                <a:gd name="T33" fmla="*/ 1 h 169"/>
                <a:gd name="T34" fmla="*/ 1 w 60"/>
                <a:gd name="T35" fmla="*/ 1 h 169"/>
                <a:gd name="T36" fmla="*/ 1 w 60"/>
                <a:gd name="T37" fmla="*/ 1 h 169"/>
                <a:gd name="T38" fmla="*/ 1 w 60"/>
                <a:gd name="T39" fmla="*/ 1 h 169"/>
                <a:gd name="T40" fmla="*/ 1 w 60"/>
                <a:gd name="T41" fmla="*/ 1 h 169"/>
                <a:gd name="T42" fmla="*/ 1 w 60"/>
                <a:gd name="T43" fmla="*/ 1 h 169"/>
                <a:gd name="T44" fmla="*/ 1 w 60"/>
                <a:gd name="T45" fmla="*/ 1 h 169"/>
                <a:gd name="T46" fmla="*/ 1 w 60"/>
                <a:gd name="T47" fmla="*/ 1 h 169"/>
                <a:gd name="T48" fmla="*/ 1 w 60"/>
                <a:gd name="T49" fmla="*/ 1 h 169"/>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60"/>
                <a:gd name="T76" fmla="*/ 0 h 169"/>
                <a:gd name="T77" fmla="*/ 60 w 60"/>
                <a:gd name="T78" fmla="*/ 169 h 169"/>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60" h="169">
                  <a:moveTo>
                    <a:pt x="36" y="33"/>
                  </a:moveTo>
                  <a:lnTo>
                    <a:pt x="38" y="16"/>
                  </a:lnTo>
                  <a:lnTo>
                    <a:pt x="44" y="2"/>
                  </a:lnTo>
                  <a:lnTo>
                    <a:pt x="51" y="0"/>
                  </a:lnTo>
                  <a:lnTo>
                    <a:pt x="60" y="4"/>
                  </a:lnTo>
                  <a:lnTo>
                    <a:pt x="56" y="24"/>
                  </a:lnTo>
                  <a:lnTo>
                    <a:pt x="55" y="45"/>
                  </a:lnTo>
                  <a:lnTo>
                    <a:pt x="49" y="67"/>
                  </a:lnTo>
                  <a:lnTo>
                    <a:pt x="45" y="89"/>
                  </a:lnTo>
                  <a:lnTo>
                    <a:pt x="36" y="109"/>
                  </a:lnTo>
                  <a:lnTo>
                    <a:pt x="27" y="129"/>
                  </a:lnTo>
                  <a:lnTo>
                    <a:pt x="16" y="149"/>
                  </a:lnTo>
                  <a:lnTo>
                    <a:pt x="5" y="169"/>
                  </a:lnTo>
                  <a:lnTo>
                    <a:pt x="0" y="158"/>
                  </a:lnTo>
                  <a:lnTo>
                    <a:pt x="2" y="147"/>
                  </a:lnTo>
                  <a:lnTo>
                    <a:pt x="7" y="133"/>
                  </a:lnTo>
                  <a:lnTo>
                    <a:pt x="13" y="122"/>
                  </a:lnTo>
                  <a:lnTo>
                    <a:pt x="16" y="111"/>
                  </a:lnTo>
                  <a:lnTo>
                    <a:pt x="22" y="100"/>
                  </a:lnTo>
                  <a:lnTo>
                    <a:pt x="25" y="89"/>
                  </a:lnTo>
                  <a:lnTo>
                    <a:pt x="29" y="80"/>
                  </a:lnTo>
                  <a:lnTo>
                    <a:pt x="31" y="67"/>
                  </a:lnTo>
                  <a:lnTo>
                    <a:pt x="33" y="56"/>
                  </a:lnTo>
                  <a:lnTo>
                    <a:pt x="35" y="44"/>
                  </a:lnTo>
                  <a:lnTo>
                    <a:pt x="36" y="33"/>
                  </a:lnTo>
                  <a:close/>
                </a:path>
              </a:pathLst>
            </a:custGeom>
            <a:solidFill>
              <a:srgbClr val="EBEB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cs-CZ"/>
            </a:p>
          </p:txBody>
        </p:sp>
        <p:sp>
          <p:nvSpPr>
            <p:cNvPr id="48250" name="Freeform 121"/>
            <p:cNvSpPr>
              <a:spLocks/>
            </p:cNvSpPr>
            <p:nvPr/>
          </p:nvSpPr>
          <p:spPr bwMode="auto">
            <a:xfrm>
              <a:off x="4966" y="2517"/>
              <a:ext cx="176" cy="66"/>
            </a:xfrm>
            <a:custGeom>
              <a:avLst/>
              <a:gdLst>
                <a:gd name="T0" fmla="*/ 0 w 353"/>
                <a:gd name="T1" fmla="*/ 0 h 131"/>
                <a:gd name="T2" fmla="*/ 0 w 353"/>
                <a:gd name="T3" fmla="*/ 1 h 131"/>
                <a:gd name="T4" fmla="*/ 0 w 353"/>
                <a:gd name="T5" fmla="*/ 1 h 131"/>
                <a:gd name="T6" fmla="*/ 0 w 353"/>
                <a:gd name="T7" fmla="*/ 1 h 131"/>
                <a:gd name="T8" fmla="*/ 0 w 353"/>
                <a:gd name="T9" fmla="*/ 1 h 131"/>
                <a:gd name="T10" fmla="*/ 0 w 353"/>
                <a:gd name="T11" fmla="*/ 1 h 131"/>
                <a:gd name="T12" fmla="*/ 0 w 353"/>
                <a:gd name="T13" fmla="*/ 1 h 131"/>
                <a:gd name="T14" fmla="*/ 0 w 353"/>
                <a:gd name="T15" fmla="*/ 1 h 131"/>
                <a:gd name="T16" fmla="*/ 0 w 353"/>
                <a:gd name="T17" fmla="*/ 1 h 131"/>
                <a:gd name="T18" fmla="*/ 0 w 353"/>
                <a:gd name="T19" fmla="*/ 1 h 131"/>
                <a:gd name="T20" fmla="*/ 0 w 353"/>
                <a:gd name="T21" fmla="*/ 1 h 131"/>
                <a:gd name="T22" fmla="*/ 0 w 353"/>
                <a:gd name="T23" fmla="*/ 1 h 131"/>
                <a:gd name="T24" fmla="*/ 0 w 353"/>
                <a:gd name="T25" fmla="*/ 1 h 131"/>
                <a:gd name="T26" fmla="*/ 0 w 353"/>
                <a:gd name="T27" fmla="*/ 1 h 131"/>
                <a:gd name="T28" fmla="*/ 0 w 353"/>
                <a:gd name="T29" fmla="*/ 1 h 131"/>
                <a:gd name="T30" fmla="*/ 0 w 353"/>
                <a:gd name="T31" fmla="*/ 1 h 131"/>
                <a:gd name="T32" fmla="*/ 0 w 353"/>
                <a:gd name="T33" fmla="*/ 1 h 131"/>
                <a:gd name="T34" fmla="*/ 0 w 353"/>
                <a:gd name="T35" fmla="*/ 1 h 131"/>
                <a:gd name="T36" fmla="*/ 0 w 353"/>
                <a:gd name="T37" fmla="*/ 1 h 131"/>
                <a:gd name="T38" fmla="*/ 0 w 353"/>
                <a:gd name="T39" fmla="*/ 1 h 131"/>
                <a:gd name="T40" fmla="*/ 0 w 353"/>
                <a:gd name="T41" fmla="*/ 1 h 131"/>
                <a:gd name="T42" fmla="*/ 0 w 353"/>
                <a:gd name="T43" fmla="*/ 1 h 131"/>
                <a:gd name="T44" fmla="*/ 0 w 353"/>
                <a:gd name="T45" fmla="*/ 1 h 131"/>
                <a:gd name="T46" fmla="*/ 0 w 353"/>
                <a:gd name="T47" fmla="*/ 1 h 131"/>
                <a:gd name="T48" fmla="*/ 0 w 353"/>
                <a:gd name="T49" fmla="*/ 1 h 131"/>
                <a:gd name="T50" fmla="*/ 0 w 353"/>
                <a:gd name="T51" fmla="*/ 1 h 131"/>
                <a:gd name="T52" fmla="*/ 0 w 353"/>
                <a:gd name="T53" fmla="*/ 1 h 131"/>
                <a:gd name="T54" fmla="*/ 0 w 353"/>
                <a:gd name="T55" fmla="*/ 1 h 131"/>
                <a:gd name="T56" fmla="*/ 0 w 353"/>
                <a:gd name="T57" fmla="*/ 1 h 131"/>
                <a:gd name="T58" fmla="*/ 0 w 353"/>
                <a:gd name="T59" fmla="*/ 1 h 131"/>
                <a:gd name="T60" fmla="*/ 0 w 353"/>
                <a:gd name="T61" fmla="*/ 1 h 131"/>
                <a:gd name="T62" fmla="*/ 0 w 353"/>
                <a:gd name="T63" fmla="*/ 1 h 131"/>
                <a:gd name="T64" fmla="*/ 0 w 353"/>
                <a:gd name="T65" fmla="*/ 1 h 131"/>
                <a:gd name="T66" fmla="*/ 0 w 353"/>
                <a:gd name="T67" fmla="*/ 1 h 131"/>
                <a:gd name="T68" fmla="*/ 0 w 353"/>
                <a:gd name="T69" fmla="*/ 0 h 131"/>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353"/>
                <a:gd name="T106" fmla="*/ 0 h 131"/>
                <a:gd name="T107" fmla="*/ 353 w 353"/>
                <a:gd name="T108" fmla="*/ 131 h 131"/>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353" h="131">
                  <a:moveTo>
                    <a:pt x="22" y="0"/>
                  </a:moveTo>
                  <a:lnTo>
                    <a:pt x="64" y="5"/>
                  </a:lnTo>
                  <a:lnTo>
                    <a:pt x="107" y="13"/>
                  </a:lnTo>
                  <a:lnTo>
                    <a:pt x="149" y="18"/>
                  </a:lnTo>
                  <a:lnTo>
                    <a:pt x="193" y="29"/>
                  </a:lnTo>
                  <a:lnTo>
                    <a:pt x="233" y="38"/>
                  </a:lnTo>
                  <a:lnTo>
                    <a:pt x="275" y="51"/>
                  </a:lnTo>
                  <a:lnTo>
                    <a:pt x="313" y="65"/>
                  </a:lnTo>
                  <a:lnTo>
                    <a:pt x="353" y="85"/>
                  </a:lnTo>
                  <a:lnTo>
                    <a:pt x="326" y="93"/>
                  </a:lnTo>
                  <a:lnTo>
                    <a:pt x="300" y="100"/>
                  </a:lnTo>
                  <a:lnTo>
                    <a:pt x="273" y="104"/>
                  </a:lnTo>
                  <a:lnTo>
                    <a:pt x="247" y="109"/>
                  </a:lnTo>
                  <a:lnTo>
                    <a:pt x="220" y="113"/>
                  </a:lnTo>
                  <a:lnTo>
                    <a:pt x="193" y="116"/>
                  </a:lnTo>
                  <a:lnTo>
                    <a:pt x="166" y="122"/>
                  </a:lnTo>
                  <a:lnTo>
                    <a:pt x="140" y="127"/>
                  </a:lnTo>
                  <a:lnTo>
                    <a:pt x="86" y="131"/>
                  </a:lnTo>
                  <a:lnTo>
                    <a:pt x="87" y="129"/>
                  </a:lnTo>
                  <a:lnTo>
                    <a:pt x="75" y="129"/>
                  </a:lnTo>
                  <a:lnTo>
                    <a:pt x="64" y="129"/>
                  </a:lnTo>
                  <a:lnTo>
                    <a:pt x="53" y="129"/>
                  </a:lnTo>
                  <a:lnTo>
                    <a:pt x="42" y="129"/>
                  </a:lnTo>
                  <a:lnTo>
                    <a:pt x="31" y="127"/>
                  </a:lnTo>
                  <a:lnTo>
                    <a:pt x="20" y="125"/>
                  </a:lnTo>
                  <a:lnTo>
                    <a:pt x="9" y="122"/>
                  </a:lnTo>
                  <a:lnTo>
                    <a:pt x="0" y="118"/>
                  </a:lnTo>
                  <a:lnTo>
                    <a:pt x="0" y="102"/>
                  </a:lnTo>
                  <a:lnTo>
                    <a:pt x="4" y="87"/>
                  </a:lnTo>
                  <a:lnTo>
                    <a:pt x="7" y="73"/>
                  </a:lnTo>
                  <a:lnTo>
                    <a:pt x="11" y="58"/>
                  </a:lnTo>
                  <a:lnTo>
                    <a:pt x="13" y="44"/>
                  </a:lnTo>
                  <a:lnTo>
                    <a:pt x="16" y="29"/>
                  </a:lnTo>
                  <a:lnTo>
                    <a:pt x="18" y="14"/>
                  </a:lnTo>
                  <a:lnTo>
                    <a:pt x="22" y="0"/>
                  </a:lnTo>
                  <a:close/>
                </a:path>
              </a:pathLst>
            </a:custGeom>
            <a:solidFill>
              <a:srgbClr val="69696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cs-CZ"/>
            </a:p>
          </p:txBody>
        </p:sp>
        <p:sp>
          <p:nvSpPr>
            <p:cNvPr id="48251" name="Freeform 122"/>
            <p:cNvSpPr>
              <a:spLocks/>
            </p:cNvSpPr>
            <p:nvPr/>
          </p:nvSpPr>
          <p:spPr bwMode="auto">
            <a:xfrm>
              <a:off x="4974" y="2538"/>
              <a:ext cx="778" cy="102"/>
            </a:xfrm>
            <a:custGeom>
              <a:avLst/>
              <a:gdLst>
                <a:gd name="T0" fmla="*/ 0 w 1557"/>
                <a:gd name="T1" fmla="*/ 1 h 203"/>
                <a:gd name="T2" fmla="*/ 0 w 1557"/>
                <a:gd name="T3" fmla="*/ 1 h 203"/>
                <a:gd name="T4" fmla="*/ 0 w 1557"/>
                <a:gd name="T5" fmla="*/ 1 h 203"/>
                <a:gd name="T6" fmla="*/ 0 w 1557"/>
                <a:gd name="T7" fmla="*/ 1 h 203"/>
                <a:gd name="T8" fmla="*/ 0 w 1557"/>
                <a:gd name="T9" fmla="*/ 1 h 203"/>
                <a:gd name="T10" fmla="*/ 0 w 1557"/>
                <a:gd name="T11" fmla="*/ 1 h 203"/>
                <a:gd name="T12" fmla="*/ 0 w 1557"/>
                <a:gd name="T13" fmla="*/ 1 h 203"/>
                <a:gd name="T14" fmla="*/ 0 w 1557"/>
                <a:gd name="T15" fmla="*/ 1 h 203"/>
                <a:gd name="T16" fmla="*/ 0 w 1557"/>
                <a:gd name="T17" fmla="*/ 1 h 203"/>
                <a:gd name="T18" fmla="*/ 0 w 1557"/>
                <a:gd name="T19" fmla="*/ 0 h 203"/>
                <a:gd name="T20" fmla="*/ 0 w 1557"/>
                <a:gd name="T21" fmla="*/ 0 h 203"/>
                <a:gd name="T22" fmla="*/ 0 w 1557"/>
                <a:gd name="T23" fmla="*/ 0 h 203"/>
                <a:gd name="T24" fmla="*/ 0 w 1557"/>
                <a:gd name="T25" fmla="*/ 1 h 203"/>
                <a:gd name="T26" fmla="*/ 0 w 1557"/>
                <a:gd name="T27" fmla="*/ 1 h 203"/>
                <a:gd name="T28" fmla="*/ 0 w 1557"/>
                <a:gd name="T29" fmla="*/ 1 h 203"/>
                <a:gd name="T30" fmla="*/ 0 w 1557"/>
                <a:gd name="T31" fmla="*/ 1 h 203"/>
                <a:gd name="T32" fmla="*/ 0 w 1557"/>
                <a:gd name="T33" fmla="*/ 1 h 203"/>
                <a:gd name="T34" fmla="*/ 0 w 1557"/>
                <a:gd name="T35" fmla="*/ 1 h 203"/>
                <a:gd name="T36" fmla="*/ 0 w 1557"/>
                <a:gd name="T37" fmla="*/ 1 h 203"/>
                <a:gd name="T38" fmla="*/ 0 w 1557"/>
                <a:gd name="T39" fmla="*/ 1 h 203"/>
                <a:gd name="T40" fmla="*/ 0 w 1557"/>
                <a:gd name="T41" fmla="*/ 1 h 203"/>
                <a:gd name="T42" fmla="*/ 0 w 1557"/>
                <a:gd name="T43" fmla="*/ 1 h 203"/>
                <a:gd name="T44" fmla="*/ 0 w 1557"/>
                <a:gd name="T45" fmla="*/ 1 h 203"/>
                <a:gd name="T46" fmla="*/ 0 w 1557"/>
                <a:gd name="T47" fmla="*/ 1 h 203"/>
                <a:gd name="T48" fmla="*/ 0 w 1557"/>
                <a:gd name="T49" fmla="*/ 1 h 203"/>
                <a:gd name="T50" fmla="*/ 0 w 1557"/>
                <a:gd name="T51" fmla="*/ 1 h 203"/>
                <a:gd name="T52" fmla="*/ 0 w 1557"/>
                <a:gd name="T53" fmla="*/ 1 h 203"/>
                <a:gd name="T54" fmla="*/ 0 w 1557"/>
                <a:gd name="T55" fmla="*/ 1 h 203"/>
                <a:gd name="T56" fmla="*/ 0 w 1557"/>
                <a:gd name="T57" fmla="*/ 1 h 203"/>
                <a:gd name="T58" fmla="*/ 0 w 1557"/>
                <a:gd name="T59" fmla="*/ 1 h 203"/>
                <a:gd name="T60" fmla="*/ 0 w 1557"/>
                <a:gd name="T61" fmla="*/ 1 h 203"/>
                <a:gd name="T62" fmla="*/ 0 w 1557"/>
                <a:gd name="T63" fmla="*/ 1 h 203"/>
                <a:gd name="T64" fmla="*/ 0 w 1557"/>
                <a:gd name="T65" fmla="*/ 1 h 203"/>
                <a:gd name="T66" fmla="*/ 0 w 1557"/>
                <a:gd name="T67" fmla="*/ 1 h 203"/>
                <a:gd name="T68" fmla="*/ 0 w 1557"/>
                <a:gd name="T69" fmla="*/ 1 h 203"/>
                <a:gd name="T70" fmla="*/ 0 w 1557"/>
                <a:gd name="T71" fmla="*/ 1 h 203"/>
                <a:gd name="T72" fmla="*/ 0 w 1557"/>
                <a:gd name="T73" fmla="*/ 1 h 203"/>
                <a:gd name="T74" fmla="*/ 0 w 1557"/>
                <a:gd name="T75" fmla="*/ 1 h 203"/>
                <a:gd name="T76" fmla="*/ 0 w 1557"/>
                <a:gd name="T77" fmla="*/ 1 h 203"/>
                <a:gd name="T78" fmla="*/ 0 w 1557"/>
                <a:gd name="T79" fmla="*/ 1 h 203"/>
                <a:gd name="T80" fmla="*/ 0 w 1557"/>
                <a:gd name="T81" fmla="*/ 1 h 203"/>
                <a:gd name="T82" fmla="*/ 0 w 1557"/>
                <a:gd name="T83" fmla="*/ 1 h 203"/>
                <a:gd name="T84" fmla="*/ 0 w 1557"/>
                <a:gd name="T85" fmla="*/ 1 h 203"/>
                <a:gd name="T86" fmla="*/ 0 w 1557"/>
                <a:gd name="T87" fmla="*/ 1 h 203"/>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557"/>
                <a:gd name="T133" fmla="*/ 0 h 203"/>
                <a:gd name="T134" fmla="*/ 1557 w 1557"/>
                <a:gd name="T135" fmla="*/ 203 h 203"/>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557" h="203">
                  <a:moveTo>
                    <a:pt x="50" y="131"/>
                  </a:moveTo>
                  <a:lnTo>
                    <a:pt x="84" y="123"/>
                  </a:lnTo>
                  <a:lnTo>
                    <a:pt x="119" y="118"/>
                  </a:lnTo>
                  <a:lnTo>
                    <a:pt x="153" y="111"/>
                  </a:lnTo>
                  <a:lnTo>
                    <a:pt x="188" y="105"/>
                  </a:lnTo>
                  <a:lnTo>
                    <a:pt x="220" y="98"/>
                  </a:lnTo>
                  <a:lnTo>
                    <a:pt x="255" y="91"/>
                  </a:lnTo>
                  <a:lnTo>
                    <a:pt x="290" y="83"/>
                  </a:lnTo>
                  <a:lnTo>
                    <a:pt x="324" y="76"/>
                  </a:lnTo>
                  <a:lnTo>
                    <a:pt x="351" y="63"/>
                  </a:lnTo>
                  <a:lnTo>
                    <a:pt x="382" y="54"/>
                  </a:lnTo>
                  <a:lnTo>
                    <a:pt x="413" y="45"/>
                  </a:lnTo>
                  <a:lnTo>
                    <a:pt x="446" y="38"/>
                  </a:lnTo>
                  <a:lnTo>
                    <a:pt x="477" y="31"/>
                  </a:lnTo>
                  <a:lnTo>
                    <a:pt x="508" y="23"/>
                  </a:lnTo>
                  <a:lnTo>
                    <a:pt x="539" y="14"/>
                  </a:lnTo>
                  <a:lnTo>
                    <a:pt x="571" y="7"/>
                  </a:lnTo>
                  <a:lnTo>
                    <a:pt x="599" y="3"/>
                  </a:lnTo>
                  <a:lnTo>
                    <a:pt x="626" y="2"/>
                  </a:lnTo>
                  <a:lnTo>
                    <a:pt x="651" y="0"/>
                  </a:lnTo>
                  <a:lnTo>
                    <a:pt x="679" y="0"/>
                  </a:lnTo>
                  <a:lnTo>
                    <a:pt x="704" y="0"/>
                  </a:lnTo>
                  <a:lnTo>
                    <a:pt x="729" y="0"/>
                  </a:lnTo>
                  <a:lnTo>
                    <a:pt x="757" y="0"/>
                  </a:lnTo>
                  <a:lnTo>
                    <a:pt x="788" y="3"/>
                  </a:lnTo>
                  <a:lnTo>
                    <a:pt x="1153" y="51"/>
                  </a:lnTo>
                  <a:lnTo>
                    <a:pt x="1159" y="53"/>
                  </a:lnTo>
                  <a:lnTo>
                    <a:pt x="1169" y="54"/>
                  </a:lnTo>
                  <a:lnTo>
                    <a:pt x="1179" y="56"/>
                  </a:lnTo>
                  <a:lnTo>
                    <a:pt x="1191" y="58"/>
                  </a:lnTo>
                  <a:lnTo>
                    <a:pt x="1215" y="63"/>
                  </a:lnTo>
                  <a:lnTo>
                    <a:pt x="1240" y="69"/>
                  </a:lnTo>
                  <a:lnTo>
                    <a:pt x="1268" y="73"/>
                  </a:lnTo>
                  <a:lnTo>
                    <a:pt x="1295" y="76"/>
                  </a:lnTo>
                  <a:lnTo>
                    <a:pt x="1320" y="78"/>
                  </a:lnTo>
                  <a:lnTo>
                    <a:pt x="1346" y="82"/>
                  </a:lnTo>
                  <a:lnTo>
                    <a:pt x="1371" y="83"/>
                  </a:lnTo>
                  <a:lnTo>
                    <a:pt x="1399" y="89"/>
                  </a:lnTo>
                  <a:lnTo>
                    <a:pt x="1409" y="91"/>
                  </a:lnTo>
                  <a:lnTo>
                    <a:pt x="1422" y="94"/>
                  </a:lnTo>
                  <a:lnTo>
                    <a:pt x="1433" y="94"/>
                  </a:lnTo>
                  <a:lnTo>
                    <a:pt x="1446" y="102"/>
                  </a:lnTo>
                  <a:lnTo>
                    <a:pt x="1446" y="93"/>
                  </a:lnTo>
                  <a:lnTo>
                    <a:pt x="1462" y="93"/>
                  </a:lnTo>
                  <a:lnTo>
                    <a:pt x="1480" y="96"/>
                  </a:lnTo>
                  <a:lnTo>
                    <a:pt x="1497" y="102"/>
                  </a:lnTo>
                  <a:lnTo>
                    <a:pt x="1513" y="113"/>
                  </a:lnTo>
                  <a:lnTo>
                    <a:pt x="1526" y="122"/>
                  </a:lnTo>
                  <a:lnTo>
                    <a:pt x="1539" y="136"/>
                  </a:lnTo>
                  <a:lnTo>
                    <a:pt x="1548" y="151"/>
                  </a:lnTo>
                  <a:lnTo>
                    <a:pt x="1557" y="169"/>
                  </a:lnTo>
                  <a:lnTo>
                    <a:pt x="1515" y="162"/>
                  </a:lnTo>
                  <a:lnTo>
                    <a:pt x="1475" y="160"/>
                  </a:lnTo>
                  <a:lnTo>
                    <a:pt x="1435" y="158"/>
                  </a:lnTo>
                  <a:lnTo>
                    <a:pt x="1395" y="162"/>
                  </a:lnTo>
                  <a:lnTo>
                    <a:pt x="1355" y="162"/>
                  </a:lnTo>
                  <a:lnTo>
                    <a:pt x="1315" y="167"/>
                  </a:lnTo>
                  <a:lnTo>
                    <a:pt x="1275" y="171"/>
                  </a:lnTo>
                  <a:lnTo>
                    <a:pt x="1235" y="174"/>
                  </a:lnTo>
                  <a:lnTo>
                    <a:pt x="1151" y="176"/>
                  </a:lnTo>
                  <a:lnTo>
                    <a:pt x="1068" y="180"/>
                  </a:lnTo>
                  <a:lnTo>
                    <a:pt x="984" y="183"/>
                  </a:lnTo>
                  <a:lnTo>
                    <a:pt x="900" y="187"/>
                  </a:lnTo>
                  <a:lnTo>
                    <a:pt x="815" y="189"/>
                  </a:lnTo>
                  <a:lnTo>
                    <a:pt x="731" y="194"/>
                  </a:lnTo>
                  <a:lnTo>
                    <a:pt x="646" y="198"/>
                  </a:lnTo>
                  <a:lnTo>
                    <a:pt x="564" y="203"/>
                  </a:lnTo>
                  <a:lnTo>
                    <a:pt x="564" y="202"/>
                  </a:lnTo>
                  <a:lnTo>
                    <a:pt x="533" y="202"/>
                  </a:lnTo>
                  <a:lnTo>
                    <a:pt x="504" y="203"/>
                  </a:lnTo>
                  <a:lnTo>
                    <a:pt x="475" y="203"/>
                  </a:lnTo>
                  <a:lnTo>
                    <a:pt x="448" y="203"/>
                  </a:lnTo>
                  <a:lnTo>
                    <a:pt x="417" y="202"/>
                  </a:lnTo>
                  <a:lnTo>
                    <a:pt x="388" y="202"/>
                  </a:lnTo>
                  <a:lnTo>
                    <a:pt x="357" y="202"/>
                  </a:lnTo>
                  <a:lnTo>
                    <a:pt x="328" y="203"/>
                  </a:lnTo>
                  <a:lnTo>
                    <a:pt x="284" y="194"/>
                  </a:lnTo>
                  <a:lnTo>
                    <a:pt x="244" y="187"/>
                  </a:lnTo>
                  <a:lnTo>
                    <a:pt x="202" y="178"/>
                  </a:lnTo>
                  <a:lnTo>
                    <a:pt x="162" y="169"/>
                  </a:lnTo>
                  <a:lnTo>
                    <a:pt x="120" y="158"/>
                  </a:lnTo>
                  <a:lnTo>
                    <a:pt x="80" y="149"/>
                  </a:lnTo>
                  <a:lnTo>
                    <a:pt x="40" y="140"/>
                  </a:lnTo>
                  <a:lnTo>
                    <a:pt x="0" y="134"/>
                  </a:lnTo>
                  <a:lnTo>
                    <a:pt x="10" y="129"/>
                  </a:lnTo>
                  <a:lnTo>
                    <a:pt x="24" y="125"/>
                  </a:lnTo>
                  <a:lnTo>
                    <a:pt x="39" y="125"/>
                  </a:lnTo>
                  <a:lnTo>
                    <a:pt x="50" y="131"/>
                  </a:lnTo>
                  <a:close/>
                </a:path>
              </a:pathLst>
            </a:custGeom>
            <a:solidFill>
              <a:srgbClr val="A3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cs-CZ"/>
            </a:p>
          </p:txBody>
        </p:sp>
        <p:sp>
          <p:nvSpPr>
            <p:cNvPr id="48252" name="Freeform 123"/>
            <p:cNvSpPr>
              <a:spLocks/>
            </p:cNvSpPr>
            <p:nvPr/>
          </p:nvSpPr>
          <p:spPr bwMode="auto">
            <a:xfrm>
              <a:off x="4981" y="2505"/>
              <a:ext cx="261" cy="52"/>
            </a:xfrm>
            <a:custGeom>
              <a:avLst/>
              <a:gdLst>
                <a:gd name="T0" fmla="*/ 0 w 524"/>
                <a:gd name="T1" fmla="*/ 0 h 106"/>
                <a:gd name="T2" fmla="*/ 0 w 524"/>
                <a:gd name="T3" fmla="*/ 0 h 106"/>
                <a:gd name="T4" fmla="*/ 0 w 524"/>
                <a:gd name="T5" fmla="*/ 0 h 106"/>
                <a:gd name="T6" fmla="*/ 0 w 524"/>
                <a:gd name="T7" fmla="*/ 0 h 106"/>
                <a:gd name="T8" fmla="*/ 0 w 524"/>
                <a:gd name="T9" fmla="*/ 0 h 106"/>
                <a:gd name="T10" fmla="*/ 0 w 524"/>
                <a:gd name="T11" fmla="*/ 0 h 106"/>
                <a:gd name="T12" fmla="*/ 0 w 524"/>
                <a:gd name="T13" fmla="*/ 0 h 106"/>
                <a:gd name="T14" fmla="*/ 0 w 524"/>
                <a:gd name="T15" fmla="*/ 0 h 106"/>
                <a:gd name="T16" fmla="*/ 0 w 524"/>
                <a:gd name="T17" fmla="*/ 0 h 106"/>
                <a:gd name="T18" fmla="*/ 0 w 524"/>
                <a:gd name="T19" fmla="*/ 0 h 106"/>
                <a:gd name="T20" fmla="*/ 0 w 524"/>
                <a:gd name="T21" fmla="*/ 0 h 106"/>
                <a:gd name="T22" fmla="*/ 0 w 524"/>
                <a:gd name="T23" fmla="*/ 0 h 106"/>
                <a:gd name="T24" fmla="*/ 0 w 524"/>
                <a:gd name="T25" fmla="*/ 0 h 106"/>
                <a:gd name="T26" fmla="*/ 0 w 524"/>
                <a:gd name="T27" fmla="*/ 0 h 106"/>
                <a:gd name="T28" fmla="*/ 0 w 524"/>
                <a:gd name="T29" fmla="*/ 0 h 106"/>
                <a:gd name="T30" fmla="*/ 0 w 524"/>
                <a:gd name="T31" fmla="*/ 0 h 106"/>
                <a:gd name="T32" fmla="*/ 0 w 524"/>
                <a:gd name="T33" fmla="*/ 0 h 106"/>
                <a:gd name="T34" fmla="*/ 0 w 524"/>
                <a:gd name="T35" fmla="*/ 0 h 106"/>
                <a:gd name="T36" fmla="*/ 0 w 524"/>
                <a:gd name="T37" fmla="*/ 0 h 106"/>
                <a:gd name="T38" fmla="*/ 0 w 524"/>
                <a:gd name="T39" fmla="*/ 0 h 106"/>
                <a:gd name="T40" fmla="*/ 0 w 524"/>
                <a:gd name="T41" fmla="*/ 0 h 106"/>
                <a:gd name="T42" fmla="*/ 0 w 524"/>
                <a:gd name="T43" fmla="*/ 0 h 106"/>
                <a:gd name="T44" fmla="*/ 0 w 524"/>
                <a:gd name="T45" fmla="*/ 0 h 106"/>
                <a:gd name="T46" fmla="*/ 0 w 524"/>
                <a:gd name="T47" fmla="*/ 0 h 106"/>
                <a:gd name="T48" fmla="*/ 0 w 524"/>
                <a:gd name="T49" fmla="*/ 0 h 106"/>
                <a:gd name="T50" fmla="*/ 0 w 524"/>
                <a:gd name="T51" fmla="*/ 0 h 106"/>
                <a:gd name="T52" fmla="*/ 0 w 524"/>
                <a:gd name="T53" fmla="*/ 0 h 106"/>
                <a:gd name="T54" fmla="*/ 0 w 524"/>
                <a:gd name="T55" fmla="*/ 0 h 106"/>
                <a:gd name="T56" fmla="*/ 0 w 524"/>
                <a:gd name="T57" fmla="*/ 0 h 106"/>
                <a:gd name="T58" fmla="*/ 0 w 524"/>
                <a:gd name="T59" fmla="*/ 0 h 106"/>
                <a:gd name="T60" fmla="*/ 0 w 524"/>
                <a:gd name="T61" fmla="*/ 0 h 106"/>
                <a:gd name="T62" fmla="*/ 0 w 524"/>
                <a:gd name="T63" fmla="*/ 0 h 106"/>
                <a:gd name="T64" fmla="*/ 0 w 524"/>
                <a:gd name="T65" fmla="*/ 0 h 106"/>
                <a:gd name="T66" fmla="*/ 0 w 524"/>
                <a:gd name="T67" fmla="*/ 0 h 10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524"/>
                <a:gd name="T103" fmla="*/ 0 h 106"/>
                <a:gd name="T104" fmla="*/ 524 w 524"/>
                <a:gd name="T105" fmla="*/ 106 h 10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524" h="106">
                  <a:moveTo>
                    <a:pt x="4" y="0"/>
                  </a:moveTo>
                  <a:lnTo>
                    <a:pt x="66" y="4"/>
                  </a:lnTo>
                  <a:lnTo>
                    <a:pt x="131" y="10"/>
                  </a:lnTo>
                  <a:lnTo>
                    <a:pt x="197" y="15"/>
                  </a:lnTo>
                  <a:lnTo>
                    <a:pt x="264" y="22"/>
                  </a:lnTo>
                  <a:lnTo>
                    <a:pt x="327" y="30"/>
                  </a:lnTo>
                  <a:lnTo>
                    <a:pt x="393" y="39"/>
                  </a:lnTo>
                  <a:lnTo>
                    <a:pt x="458" y="50"/>
                  </a:lnTo>
                  <a:lnTo>
                    <a:pt x="524" y="62"/>
                  </a:lnTo>
                  <a:lnTo>
                    <a:pt x="500" y="64"/>
                  </a:lnTo>
                  <a:lnTo>
                    <a:pt x="478" y="70"/>
                  </a:lnTo>
                  <a:lnTo>
                    <a:pt x="458" y="75"/>
                  </a:lnTo>
                  <a:lnTo>
                    <a:pt x="438" y="84"/>
                  </a:lnTo>
                  <a:lnTo>
                    <a:pt x="417" y="90"/>
                  </a:lnTo>
                  <a:lnTo>
                    <a:pt x="397" y="97"/>
                  </a:lnTo>
                  <a:lnTo>
                    <a:pt x="375" y="100"/>
                  </a:lnTo>
                  <a:lnTo>
                    <a:pt x="355" y="106"/>
                  </a:lnTo>
                  <a:lnTo>
                    <a:pt x="335" y="91"/>
                  </a:lnTo>
                  <a:lnTo>
                    <a:pt x="317" y="82"/>
                  </a:lnTo>
                  <a:lnTo>
                    <a:pt x="297" y="71"/>
                  </a:lnTo>
                  <a:lnTo>
                    <a:pt x="277" y="66"/>
                  </a:lnTo>
                  <a:lnTo>
                    <a:pt x="255" y="59"/>
                  </a:lnTo>
                  <a:lnTo>
                    <a:pt x="235" y="51"/>
                  </a:lnTo>
                  <a:lnTo>
                    <a:pt x="215" y="44"/>
                  </a:lnTo>
                  <a:lnTo>
                    <a:pt x="195" y="39"/>
                  </a:lnTo>
                  <a:lnTo>
                    <a:pt x="171" y="30"/>
                  </a:lnTo>
                  <a:lnTo>
                    <a:pt x="147" y="24"/>
                  </a:lnTo>
                  <a:lnTo>
                    <a:pt x="124" y="19"/>
                  </a:lnTo>
                  <a:lnTo>
                    <a:pt x="100" y="15"/>
                  </a:lnTo>
                  <a:lnTo>
                    <a:pt x="75" y="10"/>
                  </a:lnTo>
                  <a:lnTo>
                    <a:pt x="49" y="8"/>
                  </a:lnTo>
                  <a:lnTo>
                    <a:pt x="24" y="6"/>
                  </a:lnTo>
                  <a:lnTo>
                    <a:pt x="0" y="8"/>
                  </a:lnTo>
                  <a:lnTo>
                    <a:pt x="4" y="0"/>
                  </a:lnTo>
                  <a:close/>
                </a:path>
              </a:pathLst>
            </a:custGeom>
            <a:solidFill>
              <a:srgbClr val="A3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cs-CZ"/>
            </a:p>
          </p:txBody>
        </p:sp>
        <p:sp>
          <p:nvSpPr>
            <p:cNvPr id="48253" name="Freeform 124"/>
            <p:cNvSpPr>
              <a:spLocks/>
            </p:cNvSpPr>
            <p:nvPr/>
          </p:nvSpPr>
          <p:spPr bwMode="auto">
            <a:xfrm>
              <a:off x="5003" y="2998"/>
              <a:ext cx="96" cy="199"/>
            </a:xfrm>
            <a:custGeom>
              <a:avLst/>
              <a:gdLst>
                <a:gd name="T0" fmla="*/ 1 w 191"/>
                <a:gd name="T1" fmla="*/ 1 h 396"/>
                <a:gd name="T2" fmla="*/ 1 w 191"/>
                <a:gd name="T3" fmla="*/ 1 h 396"/>
                <a:gd name="T4" fmla="*/ 1 w 191"/>
                <a:gd name="T5" fmla="*/ 0 h 396"/>
                <a:gd name="T6" fmla="*/ 1 w 191"/>
                <a:gd name="T7" fmla="*/ 1 h 396"/>
                <a:gd name="T8" fmla="*/ 1 w 191"/>
                <a:gd name="T9" fmla="*/ 1 h 396"/>
                <a:gd name="T10" fmla="*/ 1 w 191"/>
                <a:gd name="T11" fmla="*/ 1 h 396"/>
                <a:gd name="T12" fmla="*/ 1 w 191"/>
                <a:gd name="T13" fmla="*/ 1 h 396"/>
                <a:gd name="T14" fmla="*/ 1 w 191"/>
                <a:gd name="T15" fmla="*/ 1 h 396"/>
                <a:gd name="T16" fmla="*/ 1 w 191"/>
                <a:gd name="T17" fmla="*/ 1 h 396"/>
                <a:gd name="T18" fmla="*/ 1 w 191"/>
                <a:gd name="T19" fmla="*/ 1 h 396"/>
                <a:gd name="T20" fmla="*/ 1 w 191"/>
                <a:gd name="T21" fmla="*/ 1 h 396"/>
                <a:gd name="T22" fmla="*/ 1 w 191"/>
                <a:gd name="T23" fmla="*/ 1 h 396"/>
                <a:gd name="T24" fmla="*/ 1 w 191"/>
                <a:gd name="T25" fmla="*/ 1 h 396"/>
                <a:gd name="T26" fmla="*/ 1 w 191"/>
                <a:gd name="T27" fmla="*/ 1 h 396"/>
                <a:gd name="T28" fmla="*/ 1 w 191"/>
                <a:gd name="T29" fmla="*/ 1 h 396"/>
                <a:gd name="T30" fmla="*/ 1 w 191"/>
                <a:gd name="T31" fmla="*/ 1 h 396"/>
                <a:gd name="T32" fmla="*/ 1 w 191"/>
                <a:gd name="T33" fmla="*/ 1 h 396"/>
                <a:gd name="T34" fmla="*/ 0 w 191"/>
                <a:gd name="T35" fmla="*/ 1 h 396"/>
                <a:gd name="T36" fmla="*/ 1 w 191"/>
                <a:gd name="T37" fmla="*/ 1 h 396"/>
                <a:gd name="T38" fmla="*/ 1 w 191"/>
                <a:gd name="T39" fmla="*/ 1 h 396"/>
                <a:gd name="T40" fmla="*/ 1 w 191"/>
                <a:gd name="T41" fmla="*/ 1 h 396"/>
                <a:gd name="T42" fmla="*/ 1 w 191"/>
                <a:gd name="T43" fmla="*/ 1 h 396"/>
                <a:gd name="T44" fmla="*/ 1 w 191"/>
                <a:gd name="T45" fmla="*/ 1 h 396"/>
                <a:gd name="T46" fmla="*/ 1 w 191"/>
                <a:gd name="T47" fmla="*/ 1 h 396"/>
                <a:gd name="T48" fmla="*/ 1 w 191"/>
                <a:gd name="T49" fmla="*/ 1 h 396"/>
                <a:gd name="T50" fmla="*/ 1 w 191"/>
                <a:gd name="T51" fmla="*/ 1 h 39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91"/>
                <a:gd name="T79" fmla="*/ 0 h 396"/>
                <a:gd name="T80" fmla="*/ 191 w 191"/>
                <a:gd name="T81" fmla="*/ 396 h 39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91" h="396">
                  <a:moveTo>
                    <a:pt x="149" y="22"/>
                  </a:moveTo>
                  <a:lnTo>
                    <a:pt x="152" y="13"/>
                  </a:lnTo>
                  <a:lnTo>
                    <a:pt x="156" y="0"/>
                  </a:lnTo>
                  <a:lnTo>
                    <a:pt x="191" y="2"/>
                  </a:lnTo>
                  <a:lnTo>
                    <a:pt x="185" y="47"/>
                  </a:lnTo>
                  <a:lnTo>
                    <a:pt x="176" y="93"/>
                  </a:lnTo>
                  <a:lnTo>
                    <a:pt x="161" y="138"/>
                  </a:lnTo>
                  <a:lnTo>
                    <a:pt x="147" y="185"/>
                  </a:lnTo>
                  <a:lnTo>
                    <a:pt x="127" y="229"/>
                  </a:lnTo>
                  <a:lnTo>
                    <a:pt x="107" y="273"/>
                  </a:lnTo>
                  <a:lnTo>
                    <a:pt x="83" y="316"/>
                  </a:lnTo>
                  <a:lnTo>
                    <a:pt x="61" y="360"/>
                  </a:lnTo>
                  <a:lnTo>
                    <a:pt x="47" y="371"/>
                  </a:lnTo>
                  <a:lnTo>
                    <a:pt x="34" y="386"/>
                  </a:lnTo>
                  <a:lnTo>
                    <a:pt x="27" y="389"/>
                  </a:lnTo>
                  <a:lnTo>
                    <a:pt x="20" y="395"/>
                  </a:lnTo>
                  <a:lnTo>
                    <a:pt x="9" y="396"/>
                  </a:lnTo>
                  <a:lnTo>
                    <a:pt x="0" y="396"/>
                  </a:lnTo>
                  <a:lnTo>
                    <a:pt x="23" y="349"/>
                  </a:lnTo>
                  <a:lnTo>
                    <a:pt x="47" y="304"/>
                  </a:lnTo>
                  <a:lnTo>
                    <a:pt x="69" y="258"/>
                  </a:lnTo>
                  <a:lnTo>
                    <a:pt x="91" y="213"/>
                  </a:lnTo>
                  <a:lnTo>
                    <a:pt x="109" y="165"/>
                  </a:lnTo>
                  <a:lnTo>
                    <a:pt x="125" y="118"/>
                  </a:lnTo>
                  <a:lnTo>
                    <a:pt x="138" y="69"/>
                  </a:lnTo>
                  <a:lnTo>
                    <a:pt x="149" y="22"/>
                  </a:lnTo>
                  <a:close/>
                </a:path>
              </a:pathLst>
            </a:custGeom>
            <a:solidFill>
              <a:srgbClr val="36363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cs-CZ"/>
            </a:p>
          </p:txBody>
        </p:sp>
        <p:sp>
          <p:nvSpPr>
            <p:cNvPr id="48254" name="Freeform 125"/>
            <p:cNvSpPr>
              <a:spLocks/>
            </p:cNvSpPr>
            <p:nvPr/>
          </p:nvSpPr>
          <p:spPr bwMode="auto">
            <a:xfrm>
              <a:off x="5038" y="2998"/>
              <a:ext cx="95" cy="191"/>
            </a:xfrm>
            <a:custGeom>
              <a:avLst/>
              <a:gdLst>
                <a:gd name="T0" fmla="*/ 0 w 191"/>
                <a:gd name="T1" fmla="*/ 1 h 382"/>
                <a:gd name="T2" fmla="*/ 0 w 191"/>
                <a:gd name="T3" fmla="*/ 1 h 382"/>
                <a:gd name="T4" fmla="*/ 0 w 191"/>
                <a:gd name="T5" fmla="*/ 1 h 382"/>
                <a:gd name="T6" fmla="*/ 0 w 191"/>
                <a:gd name="T7" fmla="*/ 1 h 382"/>
                <a:gd name="T8" fmla="*/ 0 w 191"/>
                <a:gd name="T9" fmla="*/ 1 h 382"/>
                <a:gd name="T10" fmla="*/ 0 w 191"/>
                <a:gd name="T11" fmla="*/ 1 h 382"/>
                <a:gd name="T12" fmla="*/ 0 w 191"/>
                <a:gd name="T13" fmla="*/ 1 h 382"/>
                <a:gd name="T14" fmla="*/ 0 w 191"/>
                <a:gd name="T15" fmla="*/ 1 h 382"/>
                <a:gd name="T16" fmla="*/ 0 w 191"/>
                <a:gd name="T17" fmla="*/ 1 h 382"/>
                <a:gd name="T18" fmla="*/ 0 w 191"/>
                <a:gd name="T19" fmla="*/ 1 h 382"/>
                <a:gd name="T20" fmla="*/ 0 w 191"/>
                <a:gd name="T21" fmla="*/ 0 h 382"/>
                <a:gd name="T22" fmla="*/ 0 w 191"/>
                <a:gd name="T23" fmla="*/ 1 h 382"/>
                <a:gd name="T24" fmla="*/ 0 w 191"/>
                <a:gd name="T25" fmla="*/ 1 h 382"/>
                <a:gd name="T26" fmla="*/ 0 w 191"/>
                <a:gd name="T27" fmla="*/ 1 h 382"/>
                <a:gd name="T28" fmla="*/ 0 w 191"/>
                <a:gd name="T29" fmla="*/ 1 h 382"/>
                <a:gd name="T30" fmla="*/ 0 w 191"/>
                <a:gd name="T31" fmla="*/ 1 h 382"/>
                <a:gd name="T32" fmla="*/ 0 w 191"/>
                <a:gd name="T33" fmla="*/ 1 h 382"/>
                <a:gd name="T34" fmla="*/ 0 w 191"/>
                <a:gd name="T35" fmla="*/ 1 h 382"/>
                <a:gd name="T36" fmla="*/ 0 w 191"/>
                <a:gd name="T37" fmla="*/ 1 h 382"/>
                <a:gd name="T38" fmla="*/ 0 w 191"/>
                <a:gd name="T39" fmla="*/ 1 h 382"/>
                <a:gd name="T40" fmla="*/ 0 w 191"/>
                <a:gd name="T41" fmla="*/ 1 h 382"/>
                <a:gd name="T42" fmla="*/ 0 w 191"/>
                <a:gd name="T43" fmla="*/ 1 h 382"/>
                <a:gd name="T44" fmla="*/ 0 w 191"/>
                <a:gd name="T45" fmla="*/ 1 h 382"/>
                <a:gd name="T46" fmla="*/ 0 w 191"/>
                <a:gd name="T47" fmla="*/ 1 h 382"/>
                <a:gd name="T48" fmla="*/ 0 w 191"/>
                <a:gd name="T49" fmla="*/ 1 h 382"/>
                <a:gd name="T50" fmla="*/ 0 w 191"/>
                <a:gd name="T51" fmla="*/ 1 h 382"/>
                <a:gd name="T52" fmla="*/ 0 w 191"/>
                <a:gd name="T53" fmla="*/ 1 h 382"/>
                <a:gd name="T54" fmla="*/ 0 w 191"/>
                <a:gd name="T55" fmla="*/ 1 h 382"/>
                <a:gd name="T56" fmla="*/ 0 w 191"/>
                <a:gd name="T57" fmla="*/ 1 h 382"/>
                <a:gd name="T58" fmla="*/ 0 w 191"/>
                <a:gd name="T59" fmla="*/ 1 h 382"/>
                <a:gd name="T60" fmla="*/ 0 w 191"/>
                <a:gd name="T61" fmla="*/ 1 h 382"/>
                <a:gd name="T62" fmla="*/ 0 w 191"/>
                <a:gd name="T63" fmla="*/ 1 h 382"/>
                <a:gd name="T64" fmla="*/ 0 w 191"/>
                <a:gd name="T65" fmla="*/ 1 h 382"/>
                <a:gd name="T66" fmla="*/ 0 w 191"/>
                <a:gd name="T67" fmla="*/ 1 h 382"/>
                <a:gd name="T68" fmla="*/ 0 w 191"/>
                <a:gd name="T69" fmla="*/ 1 h 382"/>
                <a:gd name="T70" fmla="*/ 0 w 191"/>
                <a:gd name="T71" fmla="*/ 1 h 382"/>
                <a:gd name="T72" fmla="*/ 0 w 191"/>
                <a:gd name="T73" fmla="*/ 1 h 382"/>
                <a:gd name="T74" fmla="*/ 0 w 191"/>
                <a:gd name="T75" fmla="*/ 1 h 382"/>
                <a:gd name="T76" fmla="*/ 0 w 191"/>
                <a:gd name="T77" fmla="*/ 1 h 382"/>
                <a:gd name="T78" fmla="*/ 0 w 191"/>
                <a:gd name="T79" fmla="*/ 1 h 382"/>
                <a:gd name="T80" fmla="*/ 0 w 191"/>
                <a:gd name="T81" fmla="*/ 1 h 382"/>
                <a:gd name="T82" fmla="*/ 0 w 191"/>
                <a:gd name="T83" fmla="*/ 1 h 382"/>
                <a:gd name="T84" fmla="*/ 0 w 191"/>
                <a:gd name="T85" fmla="*/ 1 h 382"/>
                <a:gd name="T86" fmla="*/ 0 w 191"/>
                <a:gd name="T87" fmla="*/ 1 h 382"/>
                <a:gd name="T88" fmla="*/ 0 w 191"/>
                <a:gd name="T89" fmla="*/ 1 h 382"/>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91"/>
                <a:gd name="T136" fmla="*/ 0 h 382"/>
                <a:gd name="T137" fmla="*/ 191 w 191"/>
                <a:gd name="T138" fmla="*/ 382 h 382"/>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91" h="382">
                  <a:moveTo>
                    <a:pt x="122" y="118"/>
                  </a:moveTo>
                  <a:lnTo>
                    <a:pt x="123" y="104"/>
                  </a:lnTo>
                  <a:lnTo>
                    <a:pt x="129" y="93"/>
                  </a:lnTo>
                  <a:lnTo>
                    <a:pt x="131" y="78"/>
                  </a:lnTo>
                  <a:lnTo>
                    <a:pt x="136" y="67"/>
                  </a:lnTo>
                  <a:lnTo>
                    <a:pt x="138" y="53"/>
                  </a:lnTo>
                  <a:lnTo>
                    <a:pt x="142" y="40"/>
                  </a:lnTo>
                  <a:lnTo>
                    <a:pt x="145" y="27"/>
                  </a:lnTo>
                  <a:lnTo>
                    <a:pt x="151" y="16"/>
                  </a:lnTo>
                  <a:lnTo>
                    <a:pt x="152" y="7"/>
                  </a:lnTo>
                  <a:lnTo>
                    <a:pt x="152" y="0"/>
                  </a:lnTo>
                  <a:lnTo>
                    <a:pt x="191" y="2"/>
                  </a:lnTo>
                  <a:lnTo>
                    <a:pt x="185" y="24"/>
                  </a:lnTo>
                  <a:lnTo>
                    <a:pt x="182" y="45"/>
                  </a:lnTo>
                  <a:lnTo>
                    <a:pt x="176" y="67"/>
                  </a:lnTo>
                  <a:lnTo>
                    <a:pt x="172" y="91"/>
                  </a:lnTo>
                  <a:lnTo>
                    <a:pt x="165" y="113"/>
                  </a:lnTo>
                  <a:lnTo>
                    <a:pt x="160" y="135"/>
                  </a:lnTo>
                  <a:lnTo>
                    <a:pt x="152" y="156"/>
                  </a:lnTo>
                  <a:lnTo>
                    <a:pt x="145" y="180"/>
                  </a:lnTo>
                  <a:lnTo>
                    <a:pt x="142" y="189"/>
                  </a:lnTo>
                  <a:lnTo>
                    <a:pt x="140" y="198"/>
                  </a:lnTo>
                  <a:lnTo>
                    <a:pt x="136" y="207"/>
                  </a:lnTo>
                  <a:lnTo>
                    <a:pt x="136" y="218"/>
                  </a:lnTo>
                  <a:lnTo>
                    <a:pt x="129" y="229"/>
                  </a:lnTo>
                  <a:lnTo>
                    <a:pt x="125" y="244"/>
                  </a:lnTo>
                  <a:lnTo>
                    <a:pt x="122" y="251"/>
                  </a:lnTo>
                  <a:lnTo>
                    <a:pt x="120" y="258"/>
                  </a:lnTo>
                  <a:lnTo>
                    <a:pt x="112" y="271"/>
                  </a:lnTo>
                  <a:lnTo>
                    <a:pt x="105" y="286"/>
                  </a:lnTo>
                  <a:lnTo>
                    <a:pt x="98" y="300"/>
                  </a:lnTo>
                  <a:lnTo>
                    <a:pt x="91" y="316"/>
                  </a:lnTo>
                  <a:lnTo>
                    <a:pt x="80" y="329"/>
                  </a:lnTo>
                  <a:lnTo>
                    <a:pt x="71" y="344"/>
                  </a:lnTo>
                  <a:lnTo>
                    <a:pt x="62" y="356"/>
                  </a:lnTo>
                  <a:lnTo>
                    <a:pt x="52" y="369"/>
                  </a:lnTo>
                  <a:lnTo>
                    <a:pt x="0" y="382"/>
                  </a:lnTo>
                  <a:lnTo>
                    <a:pt x="18" y="349"/>
                  </a:lnTo>
                  <a:lnTo>
                    <a:pt x="36" y="316"/>
                  </a:lnTo>
                  <a:lnTo>
                    <a:pt x="52" y="284"/>
                  </a:lnTo>
                  <a:lnTo>
                    <a:pt x="69" y="253"/>
                  </a:lnTo>
                  <a:lnTo>
                    <a:pt x="82" y="218"/>
                  </a:lnTo>
                  <a:lnTo>
                    <a:pt x="96" y="185"/>
                  </a:lnTo>
                  <a:lnTo>
                    <a:pt x="109" y="151"/>
                  </a:lnTo>
                  <a:lnTo>
                    <a:pt x="122" y="118"/>
                  </a:lnTo>
                  <a:close/>
                </a:path>
              </a:pathLst>
            </a:custGeom>
            <a:solidFill>
              <a:srgbClr val="36363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cs-CZ"/>
            </a:p>
          </p:txBody>
        </p:sp>
        <p:sp>
          <p:nvSpPr>
            <p:cNvPr id="48255" name="Freeform 126"/>
            <p:cNvSpPr>
              <a:spLocks/>
            </p:cNvSpPr>
            <p:nvPr/>
          </p:nvSpPr>
          <p:spPr bwMode="auto">
            <a:xfrm>
              <a:off x="5093" y="2999"/>
              <a:ext cx="62" cy="161"/>
            </a:xfrm>
            <a:custGeom>
              <a:avLst/>
              <a:gdLst>
                <a:gd name="T0" fmla="*/ 1 w 123"/>
                <a:gd name="T1" fmla="*/ 0 h 322"/>
                <a:gd name="T2" fmla="*/ 1 w 123"/>
                <a:gd name="T3" fmla="*/ 0 h 322"/>
                <a:gd name="T4" fmla="*/ 1 w 123"/>
                <a:gd name="T5" fmla="*/ 1 h 322"/>
                <a:gd name="T6" fmla="*/ 1 w 123"/>
                <a:gd name="T7" fmla="*/ 1 h 322"/>
                <a:gd name="T8" fmla="*/ 1 w 123"/>
                <a:gd name="T9" fmla="*/ 1 h 322"/>
                <a:gd name="T10" fmla="*/ 1 w 123"/>
                <a:gd name="T11" fmla="*/ 1 h 322"/>
                <a:gd name="T12" fmla="*/ 1 w 123"/>
                <a:gd name="T13" fmla="*/ 1 h 322"/>
                <a:gd name="T14" fmla="*/ 1 w 123"/>
                <a:gd name="T15" fmla="*/ 1 h 322"/>
                <a:gd name="T16" fmla="*/ 1 w 123"/>
                <a:gd name="T17" fmla="*/ 1 h 322"/>
                <a:gd name="T18" fmla="*/ 1 w 123"/>
                <a:gd name="T19" fmla="*/ 1 h 322"/>
                <a:gd name="T20" fmla="*/ 1 w 123"/>
                <a:gd name="T21" fmla="*/ 1 h 322"/>
                <a:gd name="T22" fmla="*/ 1 w 123"/>
                <a:gd name="T23" fmla="*/ 1 h 322"/>
                <a:gd name="T24" fmla="*/ 1 w 123"/>
                <a:gd name="T25" fmla="*/ 1 h 322"/>
                <a:gd name="T26" fmla="*/ 1 w 123"/>
                <a:gd name="T27" fmla="*/ 1 h 322"/>
                <a:gd name="T28" fmla="*/ 1 w 123"/>
                <a:gd name="T29" fmla="*/ 1 h 322"/>
                <a:gd name="T30" fmla="*/ 1 w 123"/>
                <a:gd name="T31" fmla="*/ 1 h 322"/>
                <a:gd name="T32" fmla="*/ 1 w 123"/>
                <a:gd name="T33" fmla="*/ 1 h 322"/>
                <a:gd name="T34" fmla="*/ 1 w 123"/>
                <a:gd name="T35" fmla="*/ 1 h 322"/>
                <a:gd name="T36" fmla="*/ 1 w 123"/>
                <a:gd name="T37" fmla="*/ 1 h 322"/>
                <a:gd name="T38" fmla="*/ 1 w 123"/>
                <a:gd name="T39" fmla="*/ 1 h 322"/>
                <a:gd name="T40" fmla="*/ 1 w 123"/>
                <a:gd name="T41" fmla="*/ 1 h 322"/>
                <a:gd name="T42" fmla="*/ 1 w 123"/>
                <a:gd name="T43" fmla="*/ 1 h 322"/>
                <a:gd name="T44" fmla="*/ 1 w 123"/>
                <a:gd name="T45" fmla="*/ 1 h 322"/>
                <a:gd name="T46" fmla="*/ 0 w 123"/>
                <a:gd name="T47" fmla="*/ 1 h 322"/>
                <a:gd name="T48" fmla="*/ 1 w 123"/>
                <a:gd name="T49" fmla="*/ 1 h 322"/>
                <a:gd name="T50" fmla="*/ 1 w 123"/>
                <a:gd name="T51" fmla="*/ 1 h 322"/>
                <a:gd name="T52" fmla="*/ 1 w 123"/>
                <a:gd name="T53" fmla="*/ 1 h 322"/>
                <a:gd name="T54" fmla="*/ 1 w 123"/>
                <a:gd name="T55" fmla="*/ 1 h 322"/>
                <a:gd name="T56" fmla="*/ 1 w 123"/>
                <a:gd name="T57" fmla="*/ 1 h 322"/>
                <a:gd name="T58" fmla="*/ 1 w 123"/>
                <a:gd name="T59" fmla="*/ 1 h 322"/>
                <a:gd name="T60" fmla="*/ 1 w 123"/>
                <a:gd name="T61" fmla="*/ 1 h 322"/>
                <a:gd name="T62" fmla="*/ 1 w 123"/>
                <a:gd name="T63" fmla="*/ 0 h 322"/>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23"/>
                <a:gd name="T97" fmla="*/ 0 h 322"/>
                <a:gd name="T98" fmla="*/ 123 w 123"/>
                <a:gd name="T99" fmla="*/ 322 h 322"/>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23" h="322">
                  <a:moveTo>
                    <a:pt x="100" y="0"/>
                  </a:moveTo>
                  <a:lnTo>
                    <a:pt x="123" y="0"/>
                  </a:lnTo>
                  <a:lnTo>
                    <a:pt x="118" y="9"/>
                  </a:lnTo>
                  <a:lnTo>
                    <a:pt x="116" y="20"/>
                  </a:lnTo>
                  <a:lnTo>
                    <a:pt x="116" y="29"/>
                  </a:lnTo>
                  <a:lnTo>
                    <a:pt x="116" y="40"/>
                  </a:lnTo>
                  <a:lnTo>
                    <a:pt x="114" y="58"/>
                  </a:lnTo>
                  <a:lnTo>
                    <a:pt x="107" y="78"/>
                  </a:lnTo>
                  <a:lnTo>
                    <a:pt x="103" y="89"/>
                  </a:lnTo>
                  <a:lnTo>
                    <a:pt x="100" y="102"/>
                  </a:lnTo>
                  <a:lnTo>
                    <a:pt x="96" y="113"/>
                  </a:lnTo>
                  <a:lnTo>
                    <a:pt x="92" y="127"/>
                  </a:lnTo>
                  <a:lnTo>
                    <a:pt x="87" y="138"/>
                  </a:lnTo>
                  <a:lnTo>
                    <a:pt x="83" y="151"/>
                  </a:lnTo>
                  <a:lnTo>
                    <a:pt x="80" y="163"/>
                  </a:lnTo>
                  <a:lnTo>
                    <a:pt x="76" y="176"/>
                  </a:lnTo>
                  <a:lnTo>
                    <a:pt x="69" y="194"/>
                  </a:lnTo>
                  <a:lnTo>
                    <a:pt x="61" y="214"/>
                  </a:lnTo>
                  <a:lnTo>
                    <a:pt x="52" y="233"/>
                  </a:lnTo>
                  <a:lnTo>
                    <a:pt x="45" y="253"/>
                  </a:lnTo>
                  <a:lnTo>
                    <a:pt x="32" y="269"/>
                  </a:lnTo>
                  <a:lnTo>
                    <a:pt x="21" y="287"/>
                  </a:lnTo>
                  <a:lnTo>
                    <a:pt x="11" y="304"/>
                  </a:lnTo>
                  <a:lnTo>
                    <a:pt x="0" y="322"/>
                  </a:lnTo>
                  <a:lnTo>
                    <a:pt x="14" y="280"/>
                  </a:lnTo>
                  <a:lnTo>
                    <a:pt x="31" y="242"/>
                  </a:lnTo>
                  <a:lnTo>
                    <a:pt x="45" y="202"/>
                  </a:lnTo>
                  <a:lnTo>
                    <a:pt x="61" y="163"/>
                  </a:lnTo>
                  <a:lnTo>
                    <a:pt x="72" y="122"/>
                  </a:lnTo>
                  <a:lnTo>
                    <a:pt x="85" y="82"/>
                  </a:lnTo>
                  <a:lnTo>
                    <a:pt x="92" y="40"/>
                  </a:lnTo>
                  <a:lnTo>
                    <a:pt x="100" y="0"/>
                  </a:lnTo>
                  <a:close/>
                </a:path>
              </a:pathLst>
            </a:custGeom>
            <a:solidFill>
              <a:srgbClr val="36363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cs-CZ"/>
            </a:p>
          </p:txBody>
        </p:sp>
        <p:sp>
          <p:nvSpPr>
            <p:cNvPr id="48256" name="Freeform 127"/>
            <p:cNvSpPr>
              <a:spLocks/>
            </p:cNvSpPr>
            <p:nvPr/>
          </p:nvSpPr>
          <p:spPr bwMode="auto">
            <a:xfrm>
              <a:off x="5104" y="2686"/>
              <a:ext cx="142" cy="147"/>
            </a:xfrm>
            <a:custGeom>
              <a:avLst/>
              <a:gdLst>
                <a:gd name="T0" fmla="*/ 1 w 284"/>
                <a:gd name="T1" fmla="*/ 0 h 295"/>
                <a:gd name="T2" fmla="*/ 1 w 284"/>
                <a:gd name="T3" fmla="*/ 0 h 295"/>
                <a:gd name="T4" fmla="*/ 1 w 284"/>
                <a:gd name="T5" fmla="*/ 0 h 295"/>
                <a:gd name="T6" fmla="*/ 1 w 284"/>
                <a:gd name="T7" fmla="*/ 0 h 295"/>
                <a:gd name="T8" fmla="*/ 1 w 284"/>
                <a:gd name="T9" fmla="*/ 0 h 295"/>
                <a:gd name="T10" fmla="*/ 1 w 284"/>
                <a:gd name="T11" fmla="*/ 0 h 295"/>
                <a:gd name="T12" fmla="*/ 1 w 284"/>
                <a:gd name="T13" fmla="*/ 0 h 295"/>
                <a:gd name="T14" fmla="*/ 1 w 284"/>
                <a:gd name="T15" fmla="*/ 0 h 295"/>
                <a:gd name="T16" fmla="*/ 1 w 284"/>
                <a:gd name="T17" fmla="*/ 0 h 295"/>
                <a:gd name="T18" fmla="*/ 1 w 284"/>
                <a:gd name="T19" fmla="*/ 0 h 295"/>
                <a:gd name="T20" fmla="*/ 1 w 284"/>
                <a:gd name="T21" fmla="*/ 0 h 295"/>
                <a:gd name="T22" fmla="*/ 1 w 284"/>
                <a:gd name="T23" fmla="*/ 0 h 295"/>
                <a:gd name="T24" fmla="*/ 1 w 284"/>
                <a:gd name="T25" fmla="*/ 0 h 295"/>
                <a:gd name="T26" fmla="*/ 1 w 284"/>
                <a:gd name="T27" fmla="*/ 0 h 295"/>
                <a:gd name="T28" fmla="*/ 1 w 284"/>
                <a:gd name="T29" fmla="*/ 0 h 295"/>
                <a:gd name="T30" fmla="*/ 1 w 284"/>
                <a:gd name="T31" fmla="*/ 0 h 295"/>
                <a:gd name="T32" fmla="*/ 1 w 284"/>
                <a:gd name="T33" fmla="*/ 0 h 295"/>
                <a:gd name="T34" fmla="*/ 1 w 284"/>
                <a:gd name="T35" fmla="*/ 0 h 295"/>
                <a:gd name="T36" fmla="*/ 1 w 284"/>
                <a:gd name="T37" fmla="*/ 0 h 295"/>
                <a:gd name="T38" fmla="*/ 1 w 284"/>
                <a:gd name="T39" fmla="*/ 0 h 295"/>
                <a:gd name="T40" fmla="*/ 1 w 284"/>
                <a:gd name="T41" fmla="*/ 0 h 295"/>
                <a:gd name="T42" fmla="*/ 1 w 284"/>
                <a:gd name="T43" fmla="*/ 0 h 295"/>
                <a:gd name="T44" fmla="*/ 1 w 284"/>
                <a:gd name="T45" fmla="*/ 0 h 295"/>
                <a:gd name="T46" fmla="*/ 1 w 284"/>
                <a:gd name="T47" fmla="*/ 0 h 295"/>
                <a:gd name="T48" fmla="*/ 1 w 284"/>
                <a:gd name="T49" fmla="*/ 0 h 295"/>
                <a:gd name="T50" fmla="*/ 1 w 284"/>
                <a:gd name="T51" fmla="*/ 0 h 295"/>
                <a:gd name="T52" fmla="*/ 1 w 284"/>
                <a:gd name="T53" fmla="*/ 0 h 295"/>
                <a:gd name="T54" fmla="*/ 1 w 284"/>
                <a:gd name="T55" fmla="*/ 0 h 295"/>
                <a:gd name="T56" fmla="*/ 1 w 284"/>
                <a:gd name="T57" fmla="*/ 0 h 295"/>
                <a:gd name="T58" fmla="*/ 1 w 284"/>
                <a:gd name="T59" fmla="*/ 0 h 295"/>
                <a:gd name="T60" fmla="*/ 1 w 284"/>
                <a:gd name="T61" fmla="*/ 0 h 295"/>
                <a:gd name="T62" fmla="*/ 1 w 284"/>
                <a:gd name="T63" fmla="*/ 0 h 295"/>
                <a:gd name="T64" fmla="*/ 1 w 284"/>
                <a:gd name="T65" fmla="*/ 0 h 295"/>
                <a:gd name="T66" fmla="*/ 1 w 284"/>
                <a:gd name="T67" fmla="*/ 0 h 295"/>
                <a:gd name="T68" fmla="*/ 1 w 284"/>
                <a:gd name="T69" fmla="*/ 0 h 295"/>
                <a:gd name="T70" fmla="*/ 1 w 284"/>
                <a:gd name="T71" fmla="*/ 0 h 295"/>
                <a:gd name="T72" fmla="*/ 1 w 284"/>
                <a:gd name="T73" fmla="*/ 0 h 295"/>
                <a:gd name="T74" fmla="*/ 1 w 284"/>
                <a:gd name="T75" fmla="*/ 0 h 295"/>
                <a:gd name="T76" fmla="*/ 1 w 284"/>
                <a:gd name="T77" fmla="*/ 0 h 295"/>
                <a:gd name="T78" fmla="*/ 1 w 284"/>
                <a:gd name="T79" fmla="*/ 0 h 295"/>
                <a:gd name="T80" fmla="*/ 1 w 284"/>
                <a:gd name="T81" fmla="*/ 0 h 295"/>
                <a:gd name="T82" fmla="*/ 0 w 284"/>
                <a:gd name="T83" fmla="*/ 0 h 295"/>
                <a:gd name="T84" fmla="*/ 0 w 284"/>
                <a:gd name="T85" fmla="*/ 0 h 295"/>
                <a:gd name="T86" fmla="*/ 0 w 284"/>
                <a:gd name="T87" fmla="*/ 0 h 295"/>
                <a:gd name="T88" fmla="*/ 0 w 284"/>
                <a:gd name="T89" fmla="*/ 0 h 295"/>
                <a:gd name="T90" fmla="*/ 1 w 284"/>
                <a:gd name="T91" fmla="*/ 0 h 295"/>
                <a:gd name="T92" fmla="*/ 1 w 284"/>
                <a:gd name="T93" fmla="*/ 0 h 295"/>
                <a:gd name="T94" fmla="*/ 1 w 284"/>
                <a:gd name="T95" fmla="*/ 0 h 295"/>
                <a:gd name="T96" fmla="*/ 1 w 284"/>
                <a:gd name="T97" fmla="*/ 0 h 295"/>
                <a:gd name="T98" fmla="*/ 1 w 284"/>
                <a:gd name="T99" fmla="*/ 0 h 295"/>
                <a:gd name="T100" fmla="*/ 1 w 284"/>
                <a:gd name="T101" fmla="*/ 0 h 295"/>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284"/>
                <a:gd name="T154" fmla="*/ 0 h 295"/>
                <a:gd name="T155" fmla="*/ 284 w 284"/>
                <a:gd name="T156" fmla="*/ 295 h 295"/>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284" h="295">
                  <a:moveTo>
                    <a:pt x="28" y="79"/>
                  </a:moveTo>
                  <a:lnTo>
                    <a:pt x="31" y="68"/>
                  </a:lnTo>
                  <a:lnTo>
                    <a:pt x="35" y="57"/>
                  </a:lnTo>
                  <a:lnTo>
                    <a:pt x="40" y="46"/>
                  </a:lnTo>
                  <a:lnTo>
                    <a:pt x="46" y="37"/>
                  </a:lnTo>
                  <a:lnTo>
                    <a:pt x="51" y="26"/>
                  </a:lnTo>
                  <a:lnTo>
                    <a:pt x="57" y="15"/>
                  </a:lnTo>
                  <a:lnTo>
                    <a:pt x="64" y="6"/>
                  </a:lnTo>
                  <a:lnTo>
                    <a:pt x="75" y="0"/>
                  </a:lnTo>
                  <a:lnTo>
                    <a:pt x="86" y="6"/>
                  </a:lnTo>
                  <a:lnTo>
                    <a:pt x="97" y="15"/>
                  </a:lnTo>
                  <a:lnTo>
                    <a:pt x="106" y="22"/>
                  </a:lnTo>
                  <a:lnTo>
                    <a:pt x="115" y="33"/>
                  </a:lnTo>
                  <a:lnTo>
                    <a:pt x="122" y="42"/>
                  </a:lnTo>
                  <a:lnTo>
                    <a:pt x="130" y="51"/>
                  </a:lnTo>
                  <a:lnTo>
                    <a:pt x="139" y="60"/>
                  </a:lnTo>
                  <a:lnTo>
                    <a:pt x="150" y="71"/>
                  </a:lnTo>
                  <a:lnTo>
                    <a:pt x="164" y="91"/>
                  </a:lnTo>
                  <a:lnTo>
                    <a:pt x="180" y="117"/>
                  </a:lnTo>
                  <a:lnTo>
                    <a:pt x="195" y="140"/>
                  </a:lnTo>
                  <a:lnTo>
                    <a:pt x="211" y="168"/>
                  </a:lnTo>
                  <a:lnTo>
                    <a:pt x="226" y="193"/>
                  </a:lnTo>
                  <a:lnTo>
                    <a:pt x="242" y="219"/>
                  </a:lnTo>
                  <a:lnTo>
                    <a:pt x="259" y="242"/>
                  </a:lnTo>
                  <a:lnTo>
                    <a:pt x="275" y="268"/>
                  </a:lnTo>
                  <a:lnTo>
                    <a:pt x="279" y="268"/>
                  </a:lnTo>
                  <a:lnTo>
                    <a:pt x="284" y="271"/>
                  </a:lnTo>
                  <a:lnTo>
                    <a:pt x="273" y="271"/>
                  </a:lnTo>
                  <a:lnTo>
                    <a:pt x="275" y="277"/>
                  </a:lnTo>
                  <a:lnTo>
                    <a:pt x="240" y="277"/>
                  </a:lnTo>
                  <a:lnTo>
                    <a:pt x="208" y="279"/>
                  </a:lnTo>
                  <a:lnTo>
                    <a:pt x="175" y="282"/>
                  </a:lnTo>
                  <a:lnTo>
                    <a:pt x="142" y="288"/>
                  </a:lnTo>
                  <a:lnTo>
                    <a:pt x="110" y="290"/>
                  </a:lnTo>
                  <a:lnTo>
                    <a:pt x="77" y="293"/>
                  </a:lnTo>
                  <a:lnTo>
                    <a:pt x="42" y="293"/>
                  </a:lnTo>
                  <a:lnTo>
                    <a:pt x="10" y="295"/>
                  </a:lnTo>
                  <a:lnTo>
                    <a:pt x="8" y="284"/>
                  </a:lnTo>
                  <a:lnTo>
                    <a:pt x="6" y="273"/>
                  </a:lnTo>
                  <a:lnTo>
                    <a:pt x="4" y="264"/>
                  </a:lnTo>
                  <a:lnTo>
                    <a:pt x="4" y="255"/>
                  </a:lnTo>
                  <a:lnTo>
                    <a:pt x="0" y="237"/>
                  </a:lnTo>
                  <a:lnTo>
                    <a:pt x="0" y="220"/>
                  </a:lnTo>
                  <a:lnTo>
                    <a:pt x="0" y="199"/>
                  </a:lnTo>
                  <a:lnTo>
                    <a:pt x="0" y="180"/>
                  </a:lnTo>
                  <a:lnTo>
                    <a:pt x="2" y="160"/>
                  </a:lnTo>
                  <a:lnTo>
                    <a:pt x="6" y="144"/>
                  </a:lnTo>
                  <a:lnTo>
                    <a:pt x="8" y="126"/>
                  </a:lnTo>
                  <a:lnTo>
                    <a:pt x="13" y="109"/>
                  </a:lnTo>
                  <a:lnTo>
                    <a:pt x="19" y="93"/>
                  </a:lnTo>
                  <a:lnTo>
                    <a:pt x="28" y="79"/>
                  </a:lnTo>
                  <a:close/>
                </a:path>
              </a:pathLst>
            </a:custGeom>
            <a:solidFill>
              <a:srgbClr val="FF47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cs-CZ"/>
            </a:p>
          </p:txBody>
        </p:sp>
        <p:sp>
          <p:nvSpPr>
            <p:cNvPr id="48257" name="Freeform 128"/>
            <p:cNvSpPr>
              <a:spLocks/>
            </p:cNvSpPr>
            <p:nvPr/>
          </p:nvSpPr>
          <p:spPr bwMode="auto">
            <a:xfrm>
              <a:off x="5144" y="2433"/>
              <a:ext cx="469" cy="117"/>
            </a:xfrm>
            <a:custGeom>
              <a:avLst/>
              <a:gdLst>
                <a:gd name="T0" fmla="*/ 0 w 939"/>
                <a:gd name="T1" fmla="*/ 1 h 234"/>
                <a:gd name="T2" fmla="*/ 0 w 939"/>
                <a:gd name="T3" fmla="*/ 1 h 234"/>
                <a:gd name="T4" fmla="*/ 0 w 939"/>
                <a:gd name="T5" fmla="*/ 1 h 234"/>
                <a:gd name="T6" fmla="*/ 0 w 939"/>
                <a:gd name="T7" fmla="*/ 1 h 234"/>
                <a:gd name="T8" fmla="*/ 0 w 939"/>
                <a:gd name="T9" fmla="*/ 1 h 234"/>
                <a:gd name="T10" fmla="*/ 0 w 939"/>
                <a:gd name="T11" fmla="*/ 0 h 234"/>
                <a:gd name="T12" fmla="*/ 0 w 939"/>
                <a:gd name="T13" fmla="*/ 0 h 234"/>
                <a:gd name="T14" fmla="*/ 0 w 939"/>
                <a:gd name="T15" fmla="*/ 0 h 234"/>
                <a:gd name="T16" fmla="*/ 0 w 939"/>
                <a:gd name="T17" fmla="*/ 1 h 234"/>
                <a:gd name="T18" fmla="*/ 0 w 939"/>
                <a:gd name="T19" fmla="*/ 1 h 234"/>
                <a:gd name="T20" fmla="*/ 0 w 939"/>
                <a:gd name="T21" fmla="*/ 1 h 234"/>
                <a:gd name="T22" fmla="*/ 0 w 939"/>
                <a:gd name="T23" fmla="*/ 1 h 234"/>
                <a:gd name="T24" fmla="*/ 0 w 939"/>
                <a:gd name="T25" fmla="*/ 1 h 234"/>
                <a:gd name="T26" fmla="*/ 0 w 939"/>
                <a:gd name="T27" fmla="*/ 1 h 234"/>
                <a:gd name="T28" fmla="*/ 0 w 939"/>
                <a:gd name="T29" fmla="*/ 1 h 234"/>
                <a:gd name="T30" fmla="*/ 0 w 939"/>
                <a:gd name="T31" fmla="*/ 1 h 234"/>
                <a:gd name="T32" fmla="*/ 0 w 939"/>
                <a:gd name="T33" fmla="*/ 1 h 234"/>
                <a:gd name="T34" fmla="*/ 0 w 939"/>
                <a:gd name="T35" fmla="*/ 1 h 234"/>
                <a:gd name="T36" fmla="*/ 0 w 939"/>
                <a:gd name="T37" fmla="*/ 1 h 234"/>
                <a:gd name="T38" fmla="*/ 0 w 939"/>
                <a:gd name="T39" fmla="*/ 1 h 234"/>
                <a:gd name="T40" fmla="*/ 0 w 939"/>
                <a:gd name="T41" fmla="*/ 1 h 234"/>
                <a:gd name="T42" fmla="*/ 0 w 939"/>
                <a:gd name="T43" fmla="*/ 1 h 234"/>
                <a:gd name="T44" fmla="*/ 0 w 939"/>
                <a:gd name="T45" fmla="*/ 1 h 234"/>
                <a:gd name="T46" fmla="*/ 0 w 939"/>
                <a:gd name="T47" fmla="*/ 1 h 234"/>
                <a:gd name="T48" fmla="*/ 0 w 939"/>
                <a:gd name="T49" fmla="*/ 1 h 234"/>
                <a:gd name="T50" fmla="*/ 0 w 939"/>
                <a:gd name="T51" fmla="*/ 1 h 234"/>
                <a:gd name="T52" fmla="*/ 0 w 939"/>
                <a:gd name="T53" fmla="*/ 1 h 234"/>
                <a:gd name="T54" fmla="*/ 0 w 939"/>
                <a:gd name="T55" fmla="*/ 1 h 234"/>
                <a:gd name="T56" fmla="*/ 0 w 939"/>
                <a:gd name="T57" fmla="*/ 1 h 234"/>
                <a:gd name="T58" fmla="*/ 0 w 939"/>
                <a:gd name="T59" fmla="*/ 1 h 234"/>
                <a:gd name="T60" fmla="*/ 0 w 939"/>
                <a:gd name="T61" fmla="*/ 1 h 234"/>
                <a:gd name="T62" fmla="*/ 0 w 939"/>
                <a:gd name="T63" fmla="*/ 1 h 234"/>
                <a:gd name="T64" fmla="*/ 0 w 939"/>
                <a:gd name="T65" fmla="*/ 1 h 23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939"/>
                <a:gd name="T100" fmla="*/ 0 h 234"/>
                <a:gd name="T101" fmla="*/ 939 w 939"/>
                <a:gd name="T102" fmla="*/ 234 h 23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939" h="234">
                  <a:moveTo>
                    <a:pt x="335" y="9"/>
                  </a:moveTo>
                  <a:lnTo>
                    <a:pt x="408" y="3"/>
                  </a:lnTo>
                  <a:lnTo>
                    <a:pt x="484" y="2"/>
                  </a:lnTo>
                  <a:lnTo>
                    <a:pt x="560" y="2"/>
                  </a:lnTo>
                  <a:lnTo>
                    <a:pt x="637" y="2"/>
                  </a:lnTo>
                  <a:lnTo>
                    <a:pt x="711" y="0"/>
                  </a:lnTo>
                  <a:lnTo>
                    <a:pt x="788" y="0"/>
                  </a:lnTo>
                  <a:lnTo>
                    <a:pt x="862" y="0"/>
                  </a:lnTo>
                  <a:lnTo>
                    <a:pt x="939" y="2"/>
                  </a:lnTo>
                  <a:lnTo>
                    <a:pt x="919" y="29"/>
                  </a:lnTo>
                  <a:lnTo>
                    <a:pt x="900" y="58"/>
                  </a:lnTo>
                  <a:lnTo>
                    <a:pt x="879" y="85"/>
                  </a:lnTo>
                  <a:lnTo>
                    <a:pt x="857" y="114"/>
                  </a:lnTo>
                  <a:lnTo>
                    <a:pt x="835" y="142"/>
                  </a:lnTo>
                  <a:lnTo>
                    <a:pt x="815" y="173"/>
                  </a:lnTo>
                  <a:lnTo>
                    <a:pt x="797" y="202"/>
                  </a:lnTo>
                  <a:lnTo>
                    <a:pt x="784" y="234"/>
                  </a:lnTo>
                  <a:lnTo>
                    <a:pt x="686" y="220"/>
                  </a:lnTo>
                  <a:lnTo>
                    <a:pt x="588" y="209"/>
                  </a:lnTo>
                  <a:lnTo>
                    <a:pt x="488" y="200"/>
                  </a:lnTo>
                  <a:lnTo>
                    <a:pt x="389" y="191"/>
                  </a:lnTo>
                  <a:lnTo>
                    <a:pt x="289" y="180"/>
                  </a:lnTo>
                  <a:lnTo>
                    <a:pt x="191" y="169"/>
                  </a:lnTo>
                  <a:lnTo>
                    <a:pt x="95" y="158"/>
                  </a:lnTo>
                  <a:lnTo>
                    <a:pt x="0" y="147"/>
                  </a:lnTo>
                  <a:lnTo>
                    <a:pt x="42" y="131"/>
                  </a:lnTo>
                  <a:lnTo>
                    <a:pt x="84" y="116"/>
                  </a:lnTo>
                  <a:lnTo>
                    <a:pt x="126" y="98"/>
                  </a:lnTo>
                  <a:lnTo>
                    <a:pt x="170" y="82"/>
                  </a:lnTo>
                  <a:lnTo>
                    <a:pt x="209" y="62"/>
                  </a:lnTo>
                  <a:lnTo>
                    <a:pt x="251" y="43"/>
                  </a:lnTo>
                  <a:lnTo>
                    <a:pt x="291" y="25"/>
                  </a:lnTo>
                  <a:lnTo>
                    <a:pt x="335" y="9"/>
                  </a:lnTo>
                  <a:close/>
                </a:path>
              </a:pathLst>
            </a:custGeom>
            <a:solidFill>
              <a:srgbClr val="A3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cs-CZ"/>
            </a:p>
          </p:txBody>
        </p:sp>
        <p:sp>
          <p:nvSpPr>
            <p:cNvPr id="48258" name="Freeform 129"/>
            <p:cNvSpPr>
              <a:spLocks/>
            </p:cNvSpPr>
            <p:nvPr/>
          </p:nvSpPr>
          <p:spPr bwMode="auto">
            <a:xfrm>
              <a:off x="5151" y="2645"/>
              <a:ext cx="350" cy="178"/>
            </a:xfrm>
            <a:custGeom>
              <a:avLst/>
              <a:gdLst>
                <a:gd name="T0" fmla="*/ 0 w 702"/>
                <a:gd name="T1" fmla="*/ 1 h 356"/>
                <a:gd name="T2" fmla="*/ 0 w 702"/>
                <a:gd name="T3" fmla="*/ 1 h 356"/>
                <a:gd name="T4" fmla="*/ 0 w 702"/>
                <a:gd name="T5" fmla="*/ 1 h 356"/>
                <a:gd name="T6" fmla="*/ 0 w 702"/>
                <a:gd name="T7" fmla="*/ 1 h 356"/>
                <a:gd name="T8" fmla="*/ 0 w 702"/>
                <a:gd name="T9" fmla="*/ 1 h 356"/>
                <a:gd name="T10" fmla="*/ 0 w 702"/>
                <a:gd name="T11" fmla="*/ 1 h 356"/>
                <a:gd name="T12" fmla="*/ 0 w 702"/>
                <a:gd name="T13" fmla="*/ 1 h 356"/>
                <a:gd name="T14" fmla="*/ 0 w 702"/>
                <a:gd name="T15" fmla="*/ 1 h 356"/>
                <a:gd name="T16" fmla="*/ 0 w 702"/>
                <a:gd name="T17" fmla="*/ 1 h 356"/>
                <a:gd name="T18" fmla="*/ 0 w 702"/>
                <a:gd name="T19" fmla="*/ 1 h 356"/>
                <a:gd name="T20" fmla="*/ 0 w 702"/>
                <a:gd name="T21" fmla="*/ 1 h 356"/>
                <a:gd name="T22" fmla="*/ 0 w 702"/>
                <a:gd name="T23" fmla="*/ 1 h 356"/>
                <a:gd name="T24" fmla="*/ 0 w 702"/>
                <a:gd name="T25" fmla="*/ 1 h 356"/>
                <a:gd name="T26" fmla="*/ 0 w 702"/>
                <a:gd name="T27" fmla="*/ 1 h 356"/>
                <a:gd name="T28" fmla="*/ 0 w 702"/>
                <a:gd name="T29" fmla="*/ 1 h 356"/>
                <a:gd name="T30" fmla="*/ 0 w 702"/>
                <a:gd name="T31" fmla="*/ 0 h 356"/>
                <a:gd name="T32" fmla="*/ 0 w 702"/>
                <a:gd name="T33" fmla="*/ 1 h 356"/>
                <a:gd name="T34" fmla="*/ 0 w 702"/>
                <a:gd name="T35" fmla="*/ 1 h 356"/>
                <a:gd name="T36" fmla="*/ 0 w 702"/>
                <a:gd name="T37" fmla="*/ 1 h 356"/>
                <a:gd name="T38" fmla="*/ 0 w 702"/>
                <a:gd name="T39" fmla="*/ 1 h 356"/>
                <a:gd name="T40" fmla="*/ 0 w 702"/>
                <a:gd name="T41" fmla="*/ 1 h 356"/>
                <a:gd name="T42" fmla="*/ 0 w 702"/>
                <a:gd name="T43" fmla="*/ 1 h 356"/>
                <a:gd name="T44" fmla="*/ 0 w 702"/>
                <a:gd name="T45" fmla="*/ 1 h 356"/>
                <a:gd name="T46" fmla="*/ 0 w 702"/>
                <a:gd name="T47" fmla="*/ 1 h 356"/>
                <a:gd name="T48" fmla="*/ 0 w 702"/>
                <a:gd name="T49" fmla="*/ 1 h 356"/>
                <a:gd name="T50" fmla="*/ 0 w 702"/>
                <a:gd name="T51" fmla="*/ 1 h 356"/>
                <a:gd name="T52" fmla="*/ 0 w 702"/>
                <a:gd name="T53" fmla="*/ 1 h 356"/>
                <a:gd name="T54" fmla="*/ 0 w 702"/>
                <a:gd name="T55" fmla="*/ 1 h 356"/>
                <a:gd name="T56" fmla="*/ 0 w 702"/>
                <a:gd name="T57" fmla="*/ 1 h 356"/>
                <a:gd name="T58" fmla="*/ 0 w 702"/>
                <a:gd name="T59" fmla="*/ 1 h 356"/>
                <a:gd name="T60" fmla="*/ 0 w 702"/>
                <a:gd name="T61" fmla="*/ 1 h 356"/>
                <a:gd name="T62" fmla="*/ 0 w 702"/>
                <a:gd name="T63" fmla="*/ 1 h 356"/>
                <a:gd name="T64" fmla="*/ 0 w 702"/>
                <a:gd name="T65" fmla="*/ 1 h 356"/>
                <a:gd name="T66" fmla="*/ 0 w 702"/>
                <a:gd name="T67" fmla="*/ 1 h 356"/>
                <a:gd name="T68" fmla="*/ 0 w 702"/>
                <a:gd name="T69" fmla="*/ 1 h 356"/>
                <a:gd name="T70" fmla="*/ 0 w 702"/>
                <a:gd name="T71" fmla="*/ 1 h 356"/>
                <a:gd name="T72" fmla="*/ 0 w 702"/>
                <a:gd name="T73" fmla="*/ 1 h 356"/>
                <a:gd name="T74" fmla="*/ 0 w 702"/>
                <a:gd name="T75" fmla="*/ 1 h 356"/>
                <a:gd name="T76" fmla="*/ 0 w 702"/>
                <a:gd name="T77" fmla="*/ 1 h 356"/>
                <a:gd name="T78" fmla="*/ 0 w 702"/>
                <a:gd name="T79" fmla="*/ 1 h 356"/>
                <a:gd name="T80" fmla="*/ 0 w 702"/>
                <a:gd name="T81" fmla="*/ 1 h 356"/>
                <a:gd name="T82" fmla="*/ 0 w 702"/>
                <a:gd name="T83" fmla="*/ 1 h 356"/>
                <a:gd name="T84" fmla="*/ 0 w 702"/>
                <a:gd name="T85" fmla="*/ 1 h 356"/>
                <a:gd name="T86" fmla="*/ 0 w 702"/>
                <a:gd name="T87" fmla="*/ 1 h 356"/>
                <a:gd name="T88" fmla="*/ 0 w 702"/>
                <a:gd name="T89" fmla="*/ 1 h 356"/>
                <a:gd name="T90" fmla="*/ 0 w 702"/>
                <a:gd name="T91" fmla="*/ 1 h 356"/>
                <a:gd name="T92" fmla="*/ 0 w 702"/>
                <a:gd name="T93" fmla="*/ 1 h 356"/>
                <a:gd name="T94" fmla="*/ 0 w 702"/>
                <a:gd name="T95" fmla="*/ 1 h 356"/>
                <a:gd name="T96" fmla="*/ 0 w 702"/>
                <a:gd name="T97" fmla="*/ 1 h 356"/>
                <a:gd name="T98" fmla="*/ 0 w 702"/>
                <a:gd name="T99" fmla="*/ 1 h 356"/>
                <a:gd name="T100" fmla="*/ 0 w 702"/>
                <a:gd name="T101" fmla="*/ 1 h 356"/>
                <a:gd name="T102" fmla="*/ 0 w 702"/>
                <a:gd name="T103" fmla="*/ 1 h 356"/>
                <a:gd name="T104" fmla="*/ 0 w 702"/>
                <a:gd name="T105" fmla="*/ 1 h 356"/>
                <a:gd name="T106" fmla="*/ 0 w 702"/>
                <a:gd name="T107" fmla="*/ 1 h 356"/>
                <a:gd name="T108" fmla="*/ 0 w 702"/>
                <a:gd name="T109" fmla="*/ 1 h 356"/>
                <a:gd name="T110" fmla="*/ 0 w 702"/>
                <a:gd name="T111" fmla="*/ 1 h 35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702"/>
                <a:gd name="T169" fmla="*/ 0 h 356"/>
                <a:gd name="T170" fmla="*/ 702 w 702"/>
                <a:gd name="T171" fmla="*/ 356 h 35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702" h="356">
                  <a:moveTo>
                    <a:pt x="0" y="67"/>
                  </a:moveTo>
                  <a:lnTo>
                    <a:pt x="27" y="47"/>
                  </a:lnTo>
                  <a:lnTo>
                    <a:pt x="58" y="34"/>
                  </a:lnTo>
                  <a:lnTo>
                    <a:pt x="91" y="25"/>
                  </a:lnTo>
                  <a:lnTo>
                    <a:pt x="126" y="21"/>
                  </a:lnTo>
                  <a:lnTo>
                    <a:pt x="158" y="16"/>
                  </a:lnTo>
                  <a:lnTo>
                    <a:pt x="193" y="14"/>
                  </a:lnTo>
                  <a:lnTo>
                    <a:pt x="227" y="12"/>
                  </a:lnTo>
                  <a:lnTo>
                    <a:pt x="262" y="9"/>
                  </a:lnTo>
                  <a:lnTo>
                    <a:pt x="286" y="7"/>
                  </a:lnTo>
                  <a:lnTo>
                    <a:pt x="313" y="7"/>
                  </a:lnTo>
                  <a:lnTo>
                    <a:pt x="340" y="5"/>
                  </a:lnTo>
                  <a:lnTo>
                    <a:pt x="367" y="5"/>
                  </a:lnTo>
                  <a:lnTo>
                    <a:pt x="393" y="1"/>
                  </a:lnTo>
                  <a:lnTo>
                    <a:pt x="420" y="1"/>
                  </a:lnTo>
                  <a:lnTo>
                    <a:pt x="446" y="0"/>
                  </a:lnTo>
                  <a:lnTo>
                    <a:pt x="473" y="1"/>
                  </a:lnTo>
                  <a:lnTo>
                    <a:pt x="484" y="7"/>
                  </a:lnTo>
                  <a:lnTo>
                    <a:pt x="495" y="9"/>
                  </a:lnTo>
                  <a:lnTo>
                    <a:pt x="506" y="10"/>
                  </a:lnTo>
                  <a:lnTo>
                    <a:pt x="518" y="16"/>
                  </a:lnTo>
                  <a:lnTo>
                    <a:pt x="560" y="32"/>
                  </a:lnTo>
                  <a:lnTo>
                    <a:pt x="595" y="61"/>
                  </a:lnTo>
                  <a:lnTo>
                    <a:pt x="624" y="94"/>
                  </a:lnTo>
                  <a:lnTo>
                    <a:pt x="647" y="134"/>
                  </a:lnTo>
                  <a:lnTo>
                    <a:pt x="664" y="174"/>
                  </a:lnTo>
                  <a:lnTo>
                    <a:pt x="680" y="218"/>
                  </a:lnTo>
                  <a:lnTo>
                    <a:pt x="691" y="260"/>
                  </a:lnTo>
                  <a:lnTo>
                    <a:pt x="702" y="301"/>
                  </a:lnTo>
                  <a:lnTo>
                    <a:pt x="698" y="305"/>
                  </a:lnTo>
                  <a:lnTo>
                    <a:pt x="633" y="309"/>
                  </a:lnTo>
                  <a:lnTo>
                    <a:pt x="571" y="316"/>
                  </a:lnTo>
                  <a:lnTo>
                    <a:pt x="509" y="323"/>
                  </a:lnTo>
                  <a:lnTo>
                    <a:pt x="449" y="332"/>
                  </a:lnTo>
                  <a:lnTo>
                    <a:pt x="387" y="340"/>
                  </a:lnTo>
                  <a:lnTo>
                    <a:pt x="327" y="347"/>
                  </a:lnTo>
                  <a:lnTo>
                    <a:pt x="266" y="351"/>
                  </a:lnTo>
                  <a:lnTo>
                    <a:pt x="202" y="356"/>
                  </a:lnTo>
                  <a:lnTo>
                    <a:pt x="186" y="332"/>
                  </a:lnTo>
                  <a:lnTo>
                    <a:pt x="171" y="309"/>
                  </a:lnTo>
                  <a:lnTo>
                    <a:pt x="158" y="285"/>
                  </a:lnTo>
                  <a:lnTo>
                    <a:pt x="147" y="263"/>
                  </a:lnTo>
                  <a:lnTo>
                    <a:pt x="135" y="240"/>
                  </a:lnTo>
                  <a:lnTo>
                    <a:pt x="122" y="216"/>
                  </a:lnTo>
                  <a:lnTo>
                    <a:pt x="106" y="192"/>
                  </a:lnTo>
                  <a:lnTo>
                    <a:pt x="91" y="170"/>
                  </a:lnTo>
                  <a:lnTo>
                    <a:pt x="91" y="165"/>
                  </a:lnTo>
                  <a:lnTo>
                    <a:pt x="77" y="152"/>
                  </a:lnTo>
                  <a:lnTo>
                    <a:pt x="66" y="140"/>
                  </a:lnTo>
                  <a:lnTo>
                    <a:pt x="55" y="127"/>
                  </a:lnTo>
                  <a:lnTo>
                    <a:pt x="46" y="116"/>
                  </a:lnTo>
                  <a:lnTo>
                    <a:pt x="35" y="103"/>
                  </a:lnTo>
                  <a:lnTo>
                    <a:pt x="26" y="90"/>
                  </a:lnTo>
                  <a:lnTo>
                    <a:pt x="13" y="80"/>
                  </a:lnTo>
                  <a:lnTo>
                    <a:pt x="0" y="72"/>
                  </a:lnTo>
                  <a:lnTo>
                    <a:pt x="0" y="67"/>
                  </a:lnTo>
                  <a:close/>
                </a:path>
              </a:pathLst>
            </a:custGeom>
            <a:solidFill>
              <a:srgbClr val="FF212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cs-CZ"/>
            </a:p>
          </p:txBody>
        </p:sp>
        <p:sp>
          <p:nvSpPr>
            <p:cNvPr id="48259" name="Freeform 130"/>
            <p:cNvSpPr>
              <a:spLocks/>
            </p:cNvSpPr>
            <p:nvPr/>
          </p:nvSpPr>
          <p:spPr bwMode="auto">
            <a:xfrm>
              <a:off x="5152" y="2122"/>
              <a:ext cx="159" cy="261"/>
            </a:xfrm>
            <a:custGeom>
              <a:avLst/>
              <a:gdLst>
                <a:gd name="T0" fmla="*/ 1 w 318"/>
                <a:gd name="T1" fmla="*/ 1 h 522"/>
                <a:gd name="T2" fmla="*/ 1 w 318"/>
                <a:gd name="T3" fmla="*/ 1 h 522"/>
                <a:gd name="T4" fmla="*/ 1 w 318"/>
                <a:gd name="T5" fmla="*/ 1 h 522"/>
                <a:gd name="T6" fmla="*/ 1 w 318"/>
                <a:gd name="T7" fmla="*/ 1 h 522"/>
                <a:gd name="T8" fmla="*/ 1 w 318"/>
                <a:gd name="T9" fmla="*/ 1 h 522"/>
                <a:gd name="T10" fmla="*/ 1 w 318"/>
                <a:gd name="T11" fmla="*/ 1 h 522"/>
                <a:gd name="T12" fmla="*/ 1 w 318"/>
                <a:gd name="T13" fmla="*/ 1 h 522"/>
                <a:gd name="T14" fmla="*/ 1 w 318"/>
                <a:gd name="T15" fmla="*/ 1 h 522"/>
                <a:gd name="T16" fmla="*/ 1 w 318"/>
                <a:gd name="T17" fmla="*/ 1 h 522"/>
                <a:gd name="T18" fmla="*/ 1 w 318"/>
                <a:gd name="T19" fmla="*/ 1 h 522"/>
                <a:gd name="T20" fmla="*/ 1 w 318"/>
                <a:gd name="T21" fmla="*/ 1 h 522"/>
                <a:gd name="T22" fmla="*/ 1 w 318"/>
                <a:gd name="T23" fmla="*/ 1 h 522"/>
                <a:gd name="T24" fmla="*/ 1 w 318"/>
                <a:gd name="T25" fmla="*/ 1 h 522"/>
                <a:gd name="T26" fmla="*/ 1 w 318"/>
                <a:gd name="T27" fmla="*/ 1 h 522"/>
                <a:gd name="T28" fmla="*/ 1 w 318"/>
                <a:gd name="T29" fmla="*/ 1 h 522"/>
                <a:gd name="T30" fmla="*/ 1 w 318"/>
                <a:gd name="T31" fmla="*/ 1 h 522"/>
                <a:gd name="T32" fmla="*/ 1 w 318"/>
                <a:gd name="T33" fmla="*/ 1 h 522"/>
                <a:gd name="T34" fmla="*/ 1 w 318"/>
                <a:gd name="T35" fmla="*/ 1 h 522"/>
                <a:gd name="T36" fmla="*/ 1 w 318"/>
                <a:gd name="T37" fmla="*/ 1 h 522"/>
                <a:gd name="T38" fmla="*/ 1 w 318"/>
                <a:gd name="T39" fmla="*/ 1 h 522"/>
                <a:gd name="T40" fmla="*/ 1 w 318"/>
                <a:gd name="T41" fmla="*/ 1 h 522"/>
                <a:gd name="T42" fmla="*/ 1 w 318"/>
                <a:gd name="T43" fmla="*/ 1 h 522"/>
                <a:gd name="T44" fmla="*/ 1 w 318"/>
                <a:gd name="T45" fmla="*/ 1 h 522"/>
                <a:gd name="T46" fmla="*/ 1 w 318"/>
                <a:gd name="T47" fmla="*/ 1 h 522"/>
                <a:gd name="T48" fmla="*/ 1 w 318"/>
                <a:gd name="T49" fmla="*/ 1 h 522"/>
                <a:gd name="T50" fmla="*/ 1 w 318"/>
                <a:gd name="T51" fmla="*/ 1 h 522"/>
                <a:gd name="T52" fmla="*/ 1 w 318"/>
                <a:gd name="T53" fmla="*/ 1 h 522"/>
                <a:gd name="T54" fmla="*/ 1 w 318"/>
                <a:gd name="T55" fmla="*/ 1 h 522"/>
                <a:gd name="T56" fmla="*/ 1 w 318"/>
                <a:gd name="T57" fmla="*/ 1 h 522"/>
                <a:gd name="T58" fmla="*/ 1 w 318"/>
                <a:gd name="T59" fmla="*/ 1 h 522"/>
                <a:gd name="T60" fmla="*/ 1 w 318"/>
                <a:gd name="T61" fmla="*/ 1 h 522"/>
                <a:gd name="T62" fmla="*/ 1 w 318"/>
                <a:gd name="T63" fmla="*/ 1 h 522"/>
                <a:gd name="T64" fmla="*/ 1 w 318"/>
                <a:gd name="T65" fmla="*/ 1 h 522"/>
                <a:gd name="T66" fmla="*/ 1 w 318"/>
                <a:gd name="T67" fmla="*/ 1 h 522"/>
                <a:gd name="T68" fmla="*/ 1 w 318"/>
                <a:gd name="T69" fmla="*/ 1 h 522"/>
                <a:gd name="T70" fmla="*/ 1 w 318"/>
                <a:gd name="T71" fmla="*/ 1 h 522"/>
                <a:gd name="T72" fmla="*/ 1 w 318"/>
                <a:gd name="T73" fmla="*/ 1 h 522"/>
                <a:gd name="T74" fmla="*/ 1 w 318"/>
                <a:gd name="T75" fmla="*/ 1 h 522"/>
                <a:gd name="T76" fmla="*/ 1 w 318"/>
                <a:gd name="T77" fmla="*/ 1 h 522"/>
                <a:gd name="T78" fmla="*/ 1 w 318"/>
                <a:gd name="T79" fmla="*/ 1 h 522"/>
                <a:gd name="T80" fmla="*/ 1 w 318"/>
                <a:gd name="T81" fmla="*/ 1 h 522"/>
                <a:gd name="T82" fmla="*/ 1 w 318"/>
                <a:gd name="T83" fmla="*/ 1 h 522"/>
                <a:gd name="T84" fmla="*/ 1 w 318"/>
                <a:gd name="T85" fmla="*/ 1 h 522"/>
                <a:gd name="T86" fmla="*/ 1 w 318"/>
                <a:gd name="T87" fmla="*/ 1 h 522"/>
                <a:gd name="T88" fmla="*/ 1 w 318"/>
                <a:gd name="T89" fmla="*/ 1 h 522"/>
                <a:gd name="T90" fmla="*/ 1 w 318"/>
                <a:gd name="T91" fmla="*/ 1 h 522"/>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318"/>
                <a:gd name="T139" fmla="*/ 0 h 522"/>
                <a:gd name="T140" fmla="*/ 318 w 318"/>
                <a:gd name="T141" fmla="*/ 522 h 522"/>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318" h="522">
                  <a:moveTo>
                    <a:pt x="18" y="322"/>
                  </a:moveTo>
                  <a:lnTo>
                    <a:pt x="18" y="300"/>
                  </a:lnTo>
                  <a:lnTo>
                    <a:pt x="23" y="284"/>
                  </a:lnTo>
                  <a:lnTo>
                    <a:pt x="31" y="265"/>
                  </a:lnTo>
                  <a:lnTo>
                    <a:pt x="42" y="251"/>
                  </a:lnTo>
                  <a:lnTo>
                    <a:pt x="51" y="234"/>
                  </a:lnTo>
                  <a:lnTo>
                    <a:pt x="63" y="218"/>
                  </a:lnTo>
                  <a:lnTo>
                    <a:pt x="78" y="204"/>
                  </a:lnTo>
                  <a:lnTo>
                    <a:pt x="93" y="191"/>
                  </a:lnTo>
                  <a:lnTo>
                    <a:pt x="87" y="174"/>
                  </a:lnTo>
                  <a:lnTo>
                    <a:pt x="85" y="160"/>
                  </a:lnTo>
                  <a:lnTo>
                    <a:pt x="87" y="145"/>
                  </a:lnTo>
                  <a:lnTo>
                    <a:pt x="94" y="134"/>
                  </a:lnTo>
                  <a:lnTo>
                    <a:pt x="91" y="120"/>
                  </a:lnTo>
                  <a:lnTo>
                    <a:pt x="94" y="109"/>
                  </a:lnTo>
                  <a:lnTo>
                    <a:pt x="100" y="100"/>
                  </a:lnTo>
                  <a:lnTo>
                    <a:pt x="109" y="93"/>
                  </a:lnTo>
                  <a:lnTo>
                    <a:pt x="118" y="85"/>
                  </a:lnTo>
                  <a:lnTo>
                    <a:pt x="127" y="78"/>
                  </a:lnTo>
                  <a:lnTo>
                    <a:pt x="136" y="71"/>
                  </a:lnTo>
                  <a:lnTo>
                    <a:pt x="147" y="63"/>
                  </a:lnTo>
                  <a:lnTo>
                    <a:pt x="158" y="58"/>
                  </a:lnTo>
                  <a:lnTo>
                    <a:pt x="172" y="53"/>
                  </a:lnTo>
                  <a:lnTo>
                    <a:pt x="185" y="49"/>
                  </a:lnTo>
                  <a:lnTo>
                    <a:pt x="202" y="45"/>
                  </a:lnTo>
                  <a:lnTo>
                    <a:pt x="214" y="38"/>
                  </a:lnTo>
                  <a:lnTo>
                    <a:pt x="227" y="33"/>
                  </a:lnTo>
                  <a:lnTo>
                    <a:pt x="238" y="23"/>
                  </a:lnTo>
                  <a:lnTo>
                    <a:pt x="251" y="14"/>
                  </a:lnTo>
                  <a:lnTo>
                    <a:pt x="258" y="9"/>
                  </a:lnTo>
                  <a:lnTo>
                    <a:pt x="265" y="3"/>
                  </a:lnTo>
                  <a:lnTo>
                    <a:pt x="272" y="0"/>
                  </a:lnTo>
                  <a:lnTo>
                    <a:pt x="283" y="2"/>
                  </a:lnTo>
                  <a:lnTo>
                    <a:pt x="291" y="11"/>
                  </a:lnTo>
                  <a:lnTo>
                    <a:pt x="300" y="23"/>
                  </a:lnTo>
                  <a:lnTo>
                    <a:pt x="305" y="36"/>
                  </a:lnTo>
                  <a:lnTo>
                    <a:pt x="318" y="47"/>
                  </a:lnTo>
                  <a:lnTo>
                    <a:pt x="305" y="45"/>
                  </a:lnTo>
                  <a:lnTo>
                    <a:pt x="292" y="49"/>
                  </a:lnTo>
                  <a:lnTo>
                    <a:pt x="278" y="53"/>
                  </a:lnTo>
                  <a:lnTo>
                    <a:pt x="267" y="62"/>
                  </a:lnTo>
                  <a:lnTo>
                    <a:pt x="271" y="67"/>
                  </a:lnTo>
                  <a:lnTo>
                    <a:pt x="274" y="73"/>
                  </a:lnTo>
                  <a:lnTo>
                    <a:pt x="252" y="73"/>
                  </a:lnTo>
                  <a:lnTo>
                    <a:pt x="232" y="74"/>
                  </a:lnTo>
                  <a:lnTo>
                    <a:pt x="212" y="80"/>
                  </a:lnTo>
                  <a:lnTo>
                    <a:pt x="196" y="89"/>
                  </a:lnTo>
                  <a:lnTo>
                    <a:pt x="178" y="98"/>
                  </a:lnTo>
                  <a:lnTo>
                    <a:pt x="163" y="111"/>
                  </a:lnTo>
                  <a:lnTo>
                    <a:pt x="151" y="125"/>
                  </a:lnTo>
                  <a:lnTo>
                    <a:pt x="143" y="144"/>
                  </a:lnTo>
                  <a:lnTo>
                    <a:pt x="134" y="160"/>
                  </a:lnTo>
                  <a:lnTo>
                    <a:pt x="131" y="178"/>
                  </a:lnTo>
                  <a:lnTo>
                    <a:pt x="127" y="196"/>
                  </a:lnTo>
                  <a:lnTo>
                    <a:pt x="127" y="214"/>
                  </a:lnTo>
                  <a:lnTo>
                    <a:pt x="125" y="233"/>
                  </a:lnTo>
                  <a:lnTo>
                    <a:pt x="123" y="253"/>
                  </a:lnTo>
                  <a:lnTo>
                    <a:pt x="120" y="271"/>
                  </a:lnTo>
                  <a:lnTo>
                    <a:pt x="116" y="293"/>
                  </a:lnTo>
                  <a:lnTo>
                    <a:pt x="105" y="300"/>
                  </a:lnTo>
                  <a:lnTo>
                    <a:pt x="98" y="311"/>
                  </a:lnTo>
                  <a:lnTo>
                    <a:pt x="91" y="322"/>
                  </a:lnTo>
                  <a:lnTo>
                    <a:pt x="83" y="334"/>
                  </a:lnTo>
                  <a:lnTo>
                    <a:pt x="80" y="336"/>
                  </a:lnTo>
                  <a:lnTo>
                    <a:pt x="76" y="344"/>
                  </a:lnTo>
                  <a:lnTo>
                    <a:pt x="69" y="353"/>
                  </a:lnTo>
                  <a:lnTo>
                    <a:pt x="62" y="369"/>
                  </a:lnTo>
                  <a:lnTo>
                    <a:pt x="53" y="384"/>
                  </a:lnTo>
                  <a:lnTo>
                    <a:pt x="43" y="398"/>
                  </a:lnTo>
                  <a:lnTo>
                    <a:pt x="36" y="413"/>
                  </a:lnTo>
                  <a:lnTo>
                    <a:pt x="31" y="425"/>
                  </a:lnTo>
                  <a:lnTo>
                    <a:pt x="40" y="429"/>
                  </a:lnTo>
                  <a:lnTo>
                    <a:pt x="49" y="427"/>
                  </a:lnTo>
                  <a:lnTo>
                    <a:pt x="51" y="411"/>
                  </a:lnTo>
                  <a:lnTo>
                    <a:pt x="60" y="398"/>
                  </a:lnTo>
                  <a:lnTo>
                    <a:pt x="69" y="382"/>
                  </a:lnTo>
                  <a:lnTo>
                    <a:pt x="80" y="367"/>
                  </a:lnTo>
                  <a:lnTo>
                    <a:pt x="89" y="351"/>
                  </a:lnTo>
                  <a:lnTo>
                    <a:pt x="98" y="338"/>
                  </a:lnTo>
                  <a:lnTo>
                    <a:pt x="107" y="324"/>
                  </a:lnTo>
                  <a:lnTo>
                    <a:pt x="118" y="311"/>
                  </a:lnTo>
                  <a:lnTo>
                    <a:pt x="113" y="322"/>
                  </a:lnTo>
                  <a:lnTo>
                    <a:pt x="114" y="333"/>
                  </a:lnTo>
                  <a:lnTo>
                    <a:pt x="120" y="336"/>
                  </a:lnTo>
                  <a:lnTo>
                    <a:pt x="127" y="336"/>
                  </a:lnTo>
                  <a:lnTo>
                    <a:pt x="131" y="327"/>
                  </a:lnTo>
                  <a:lnTo>
                    <a:pt x="142" y="325"/>
                  </a:lnTo>
                  <a:lnTo>
                    <a:pt x="136" y="331"/>
                  </a:lnTo>
                  <a:lnTo>
                    <a:pt x="138" y="338"/>
                  </a:lnTo>
                  <a:lnTo>
                    <a:pt x="147" y="342"/>
                  </a:lnTo>
                  <a:lnTo>
                    <a:pt x="156" y="342"/>
                  </a:lnTo>
                  <a:lnTo>
                    <a:pt x="160" y="331"/>
                  </a:lnTo>
                  <a:lnTo>
                    <a:pt x="165" y="325"/>
                  </a:lnTo>
                  <a:lnTo>
                    <a:pt x="178" y="325"/>
                  </a:lnTo>
                  <a:lnTo>
                    <a:pt x="174" y="331"/>
                  </a:lnTo>
                  <a:lnTo>
                    <a:pt x="171" y="338"/>
                  </a:lnTo>
                  <a:lnTo>
                    <a:pt x="167" y="344"/>
                  </a:lnTo>
                  <a:lnTo>
                    <a:pt x="176" y="351"/>
                  </a:lnTo>
                  <a:lnTo>
                    <a:pt x="183" y="344"/>
                  </a:lnTo>
                  <a:lnTo>
                    <a:pt x="191" y="334"/>
                  </a:lnTo>
                  <a:lnTo>
                    <a:pt x="198" y="327"/>
                  </a:lnTo>
                  <a:lnTo>
                    <a:pt x="212" y="331"/>
                  </a:lnTo>
                  <a:lnTo>
                    <a:pt x="212" y="336"/>
                  </a:lnTo>
                  <a:lnTo>
                    <a:pt x="205" y="334"/>
                  </a:lnTo>
                  <a:lnTo>
                    <a:pt x="202" y="338"/>
                  </a:lnTo>
                  <a:lnTo>
                    <a:pt x="200" y="340"/>
                  </a:lnTo>
                  <a:lnTo>
                    <a:pt x="203" y="342"/>
                  </a:lnTo>
                  <a:lnTo>
                    <a:pt x="207" y="342"/>
                  </a:lnTo>
                  <a:lnTo>
                    <a:pt x="198" y="353"/>
                  </a:lnTo>
                  <a:lnTo>
                    <a:pt x="189" y="360"/>
                  </a:lnTo>
                  <a:lnTo>
                    <a:pt x="180" y="367"/>
                  </a:lnTo>
                  <a:lnTo>
                    <a:pt x="178" y="380"/>
                  </a:lnTo>
                  <a:lnTo>
                    <a:pt x="172" y="396"/>
                  </a:lnTo>
                  <a:lnTo>
                    <a:pt x="167" y="413"/>
                  </a:lnTo>
                  <a:lnTo>
                    <a:pt x="158" y="429"/>
                  </a:lnTo>
                  <a:lnTo>
                    <a:pt x="149" y="445"/>
                  </a:lnTo>
                  <a:lnTo>
                    <a:pt x="136" y="458"/>
                  </a:lnTo>
                  <a:lnTo>
                    <a:pt x="125" y="474"/>
                  </a:lnTo>
                  <a:lnTo>
                    <a:pt x="113" y="487"/>
                  </a:lnTo>
                  <a:lnTo>
                    <a:pt x="102" y="504"/>
                  </a:lnTo>
                  <a:lnTo>
                    <a:pt x="93" y="507"/>
                  </a:lnTo>
                  <a:lnTo>
                    <a:pt x="83" y="511"/>
                  </a:lnTo>
                  <a:lnTo>
                    <a:pt x="73" y="515"/>
                  </a:lnTo>
                  <a:lnTo>
                    <a:pt x="63" y="520"/>
                  </a:lnTo>
                  <a:lnTo>
                    <a:pt x="53" y="520"/>
                  </a:lnTo>
                  <a:lnTo>
                    <a:pt x="43" y="522"/>
                  </a:lnTo>
                  <a:lnTo>
                    <a:pt x="33" y="518"/>
                  </a:lnTo>
                  <a:lnTo>
                    <a:pt x="25" y="515"/>
                  </a:lnTo>
                  <a:lnTo>
                    <a:pt x="13" y="494"/>
                  </a:lnTo>
                  <a:lnTo>
                    <a:pt x="7" y="474"/>
                  </a:lnTo>
                  <a:lnTo>
                    <a:pt x="2" y="453"/>
                  </a:lnTo>
                  <a:lnTo>
                    <a:pt x="2" y="433"/>
                  </a:lnTo>
                  <a:lnTo>
                    <a:pt x="0" y="409"/>
                  </a:lnTo>
                  <a:lnTo>
                    <a:pt x="2" y="387"/>
                  </a:lnTo>
                  <a:lnTo>
                    <a:pt x="3" y="365"/>
                  </a:lnTo>
                  <a:lnTo>
                    <a:pt x="7" y="345"/>
                  </a:lnTo>
                  <a:lnTo>
                    <a:pt x="9" y="333"/>
                  </a:lnTo>
                  <a:lnTo>
                    <a:pt x="18" y="322"/>
                  </a:lnTo>
                  <a:close/>
                </a:path>
              </a:pathLst>
            </a:custGeom>
            <a:solidFill>
              <a:srgbClr val="3D9E9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cs-CZ"/>
            </a:p>
          </p:txBody>
        </p:sp>
        <p:sp>
          <p:nvSpPr>
            <p:cNvPr id="48260" name="Freeform 131"/>
            <p:cNvSpPr>
              <a:spLocks/>
            </p:cNvSpPr>
            <p:nvPr/>
          </p:nvSpPr>
          <p:spPr bwMode="auto">
            <a:xfrm>
              <a:off x="5211" y="2436"/>
              <a:ext cx="67" cy="29"/>
            </a:xfrm>
            <a:custGeom>
              <a:avLst/>
              <a:gdLst>
                <a:gd name="T0" fmla="*/ 0 w 135"/>
                <a:gd name="T1" fmla="*/ 1 h 58"/>
                <a:gd name="T2" fmla="*/ 0 w 135"/>
                <a:gd name="T3" fmla="*/ 1 h 58"/>
                <a:gd name="T4" fmla="*/ 0 w 135"/>
                <a:gd name="T5" fmla="*/ 1 h 58"/>
                <a:gd name="T6" fmla="*/ 0 w 135"/>
                <a:gd name="T7" fmla="*/ 0 h 58"/>
                <a:gd name="T8" fmla="*/ 0 w 135"/>
                <a:gd name="T9" fmla="*/ 0 h 58"/>
                <a:gd name="T10" fmla="*/ 0 w 135"/>
                <a:gd name="T11" fmla="*/ 0 h 58"/>
                <a:gd name="T12" fmla="*/ 0 w 135"/>
                <a:gd name="T13" fmla="*/ 0 h 58"/>
                <a:gd name="T14" fmla="*/ 0 w 135"/>
                <a:gd name="T15" fmla="*/ 0 h 58"/>
                <a:gd name="T16" fmla="*/ 0 w 135"/>
                <a:gd name="T17" fmla="*/ 1 h 58"/>
                <a:gd name="T18" fmla="*/ 0 w 135"/>
                <a:gd name="T19" fmla="*/ 1 h 58"/>
                <a:gd name="T20" fmla="*/ 0 w 135"/>
                <a:gd name="T21" fmla="*/ 1 h 58"/>
                <a:gd name="T22" fmla="*/ 0 w 135"/>
                <a:gd name="T23" fmla="*/ 1 h 58"/>
                <a:gd name="T24" fmla="*/ 0 w 135"/>
                <a:gd name="T25" fmla="*/ 1 h 58"/>
                <a:gd name="T26" fmla="*/ 0 w 135"/>
                <a:gd name="T27" fmla="*/ 1 h 58"/>
                <a:gd name="T28" fmla="*/ 0 w 135"/>
                <a:gd name="T29" fmla="*/ 1 h 58"/>
                <a:gd name="T30" fmla="*/ 0 w 135"/>
                <a:gd name="T31" fmla="*/ 1 h 58"/>
                <a:gd name="T32" fmla="*/ 0 w 135"/>
                <a:gd name="T33" fmla="*/ 1 h 58"/>
                <a:gd name="T34" fmla="*/ 0 w 135"/>
                <a:gd name="T35" fmla="*/ 1 h 58"/>
                <a:gd name="T36" fmla="*/ 0 w 135"/>
                <a:gd name="T37" fmla="*/ 1 h 58"/>
                <a:gd name="T38" fmla="*/ 0 w 135"/>
                <a:gd name="T39" fmla="*/ 1 h 58"/>
                <a:gd name="T40" fmla="*/ 0 w 135"/>
                <a:gd name="T41" fmla="*/ 1 h 58"/>
                <a:gd name="T42" fmla="*/ 0 w 135"/>
                <a:gd name="T43" fmla="*/ 1 h 58"/>
                <a:gd name="T44" fmla="*/ 0 w 135"/>
                <a:gd name="T45" fmla="*/ 1 h 58"/>
                <a:gd name="T46" fmla="*/ 0 w 135"/>
                <a:gd name="T47" fmla="*/ 1 h 5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35"/>
                <a:gd name="T73" fmla="*/ 0 h 58"/>
                <a:gd name="T74" fmla="*/ 135 w 135"/>
                <a:gd name="T75" fmla="*/ 58 h 5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35" h="58">
                  <a:moveTo>
                    <a:pt x="11" y="6"/>
                  </a:moveTo>
                  <a:lnTo>
                    <a:pt x="24" y="4"/>
                  </a:lnTo>
                  <a:lnTo>
                    <a:pt x="40" y="2"/>
                  </a:lnTo>
                  <a:lnTo>
                    <a:pt x="56" y="0"/>
                  </a:lnTo>
                  <a:lnTo>
                    <a:pt x="73" y="0"/>
                  </a:lnTo>
                  <a:lnTo>
                    <a:pt x="87" y="0"/>
                  </a:lnTo>
                  <a:lnTo>
                    <a:pt x="104" y="0"/>
                  </a:lnTo>
                  <a:lnTo>
                    <a:pt x="118" y="0"/>
                  </a:lnTo>
                  <a:lnTo>
                    <a:pt x="135" y="4"/>
                  </a:lnTo>
                  <a:lnTo>
                    <a:pt x="127" y="9"/>
                  </a:lnTo>
                  <a:lnTo>
                    <a:pt x="120" y="13"/>
                  </a:lnTo>
                  <a:lnTo>
                    <a:pt x="111" y="13"/>
                  </a:lnTo>
                  <a:lnTo>
                    <a:pt x="104" y="17"/>
                  </a:lnTo>
                  <a:lnTo>
                    <a:pt x="91" y="22"/>
                  </a:lnTo>
                  <a:lnTo>
                    <a:pt x="78" y="28"/>
                  </a:lnTo>
                  <a:lnTo>
                    <a:pt x="66" y="33"/>
                  </a:lnTo>
                  <a:lnTo>
                    <a:pt x="53" y="38"/>
                  </a:lnTo>
                  <a:lnTo>
                    <a:pt x="40" y="42"/>
                  </a:lnTo>
                  <a:lnTo>
                    <a:pt x="27" y="48"/>
                  </a:lnTo>
                  <a:lnTo>
                    <a:pt x="15" y="53"/>
                  </a:lnTo>
                  <a:lnTo>
                    <a:pt x="4" y="58"/>
                  </a:lnTo>
                  <a:lnTo>
                    <a:pt x="4" y="53"/>
                  </a:lnTo>
                  <a:lnTo>
                    <a:pt x="0" y="48"/>
                  </a:lnTo>
                  <a:lnTo>
                    <a:pt x="11" y="6"/>
                  </a:lnTo>
                  <a:close/>
                </a:path>
              </a:pathLst>
            </a:custGeom>
            <a:solidFill>
              <a:srgbClr val="3D9E9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cs-CZ"/>
            </a:p>
          </p:txBody>
        </p:sp>
        <p:sp>
          <p:nvSpPr>
            <p:cNvPr id="48261" name="Freeform 132"/>
            <p:cNvSpPr>
              <a:spLocks/>
            </p:cNvSpPr>
            <p:nvPr/>
          </p:nvSpPr>
          <p:spPr bwMode="auto">
            <a:xfrm>
              <a:off x="5221" y="2165"/>
              <a:ext cx="103" cy="112"/>
            </a:xfrm>
            <a:custGeom>
              <a:avLst/>
              <a:gdLst>
                <a:gd name="T0" fmla="*/ 1 w 205"/>
                <a:gd name="T1" fmla="*/ 0 h 226"/>
                <a:gd name="T2" fmla="*/ 1 w 205"/>
                <a:gd name="T3" fmla="*/ 0 h 226"/>
                <a:gd name="T4" fmla="*/ 1 w 205"/>
                <a:gd name="T5" fmla="*/ 0 h 226"/>
                <a:gd name="T6" fmla="*/ 1 w 205"/>
                <a:gd name="T7" fmla="*/ 0 h 226"/>
                <a:gd name="T8" fmla="*/ 1 w 205"/>
                <a:gd name="T9" fmla="*/ 0 h 226"/>
                <a:gd name="T10" fmla="*/ 1 w 205"/>
                <a:gd name="T11" fmla="*/ 0 h 226"/>
                <a:gd name="T12" fmla="*/ 1 w 205"/>
                <a:gd name="T13" fmla="*/ 0 h 226"/>
                <a:gd name="T14" fmla="*/ 1 w 205"/>
                <a:gd name="T15" fmla="*/ 0 h 226"/>
                <a:gd name="T16" fmla="*/ 1 w 205"/>
                <a:gd name="T17" fmla="*/ 0 h 226"/>
                <a:gd name="T18" fmla="*/ 1 w 205"/>
                <a:gd name="T19" fmla="*/ 0 h 226"/>
                <a:gd name="T20" fmla="*/ 1 w 205"/>
                <a:gd name="T21" fmla="*/ 0 h 226"/>
                <a:gd name="T22" fmla="*/ 1 w 205"/>
                <a:gd name="T23" fmla="*/ 0 h 226"/>
                <a:gd name="T24" fmla="*/ 1 w 205"/>
                <a:gd name="T25" fmla="*/ 0 h 226"/>
                <a:gd name="T26" fmla="*/ 1 w 205"/>
                <a:gd name="T27" fmla="*/ 0 h 226"/>
                <a:gd name="T28" fmla="*/ 1 w 205"/>
                <a:gd name="T29" fmla="*/ 0 h 226"/>
                <a:gd name="T30" fmla="*/ 1 w 205"/>
                <a:gd name="T31" fmla="*/ 0 h 226"/>
                <a:gd name="T32" fmla="*/ 1 w 205"/>
                <a:gd name="T33" fmla="*/ 0 h 226"/>
                <a:gd name="T34" fmla="*/ 1 w 205"/>
                <a:gd name="T35" fmla="*/ 0 h 226"/>
                <a:gd name="T36" fmla="*/ 1 w 205"/>
                <a:gd name="T37" fmla="*/ 0 h 226"/>
                <a:gd name="T38" fmla="*/ 1 w 205"/>
                <a:gd name="T39" fmla="*/ 0 h 226"/>
                <a:gd name="T40" fmla="*/ 1 w 205"/>
                <a:gd name="T41" fmla="*/ 0 h 226"/>
                <a:gd name="T42" fmla="*/ 1 w 205"/>
                <a:gd name="T43" fmla="*/ 0 h 226"/>
                <a:gd name="T44" fmla="*/ 1 w 205"/>
                <a:gd name="T45" fmla="*/ 0 h 226"/>
                <a:gd name="T46" fmla="*/ 1 w 205"/>
                <a:gd name="T47" fmla="*/ 0 h 226"/>
                <a:gd name="T48" fmla="*/ 1 w 205"/>
                <a:gd name="T49" fmla="*/ 0 h 226"/>
                <a:gd name="T50" fmla="*/ 1 w 205"/>
                <a:gd name="T51" fmla="*/ 0 h 226"/>
                <a:gd name="T52" fmla="*/ 1 w 205"/>
                <a:gd name="T53" fmla="*/ 0 h 226"/>
                <a:gd name="T54" fmla="*/ 1 w 205"/>
                <a:gd name="T55" fmla="*/ 0 h 226"/>
                <a:gd name="T56" fmla="*/ 1 w 205"/>
                <a:gd name="T57" fmla="*/ 0 h 226"/>
                <a:gd name="T58" fmla="*/ 1 w 205"/>
                <a:gd name="T59" fmla="*/ 0 h 226"/>
                <a:gd name="T60" fmla="*/ 1 w 205"/>
                <a:gd name="T61" fmla="*/ 0 h 226"/>
                <a:gd name="T62" fmla="*/ 1 w 205"/>
                <a:gd name="T63" fmla="*/ 0 h 226"/>
                <a:gd name="T64" fmla="*/ 1 w 205"/>
                <a:gd name="T65" fmla="*/ 0 h 226"/>
                <a:gd name="T66" fmla="*/ 1 w 205"/>
                <a:gd name="T67" fmla="*/ 0 h 226"/>
                <a:gd name="T68" fmla="*/ 1 w 205"/>
                <a:gd name="T69" fmla="*/ 0 h 226"/>
                <a:gd name="T70" fmla="*/ 1 w 205"/>
                <a:gd name="T71" fmla="*/ 0 h 226"/>
                <a:gd name="T72" fmla="*/ 1 w 205"/>
                <a:gd name="T73" fmla="*/ 0 h 226"/>
                <a:gd name="T74" fmla="*/ 0 w 205"/>
                <a:gd name="T75" fmla="*/ 0 h 226"/>
                <a:gd name="T76" fmla="*/ 1 w 205"/>
                <a:gd name="T77" fmla="*/ 0 h 226"/>
                <a:gd name="T78" fmla="*/ 1 w 205"/>
                <a:gd name="T79" fmla="*/ 0 h 226"/>
                <a:gd name="T80" fmla="*/ 1 w 205"/>
                <a:gd name="T81" fmla="*/ 0 h 22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205"/>
                <a:gd name="T124" fmla="*/ 0 h 226"/>
                <a:gd name="T125" fmla="*/ 205 w 205"/>
                <a:gd name="T126" fmla="*/ 226 h 22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205" h="226">
                  <a:moveTo>
                    <a:pt x="13" y="89"/>
                  </a:moveTo>
                  <a:lnTo>
                    <a:pt x="16" y="79"/>
                  </a:lnTo>
                  <a:lnTo>
                    <a:pt x="20" y="68"/>
                  </a:lnTo>
                  <a:lnTo>
                    <a:pt x="25" y="57"/>
                  </a:lnTo>
                  <a:lnTo>
                    <a:pt x="31" y="48"/>
                  </a:lnTo>
                  <a:lnTo>
                    <a:pt x="36" y="37"/>
                  </a:lnTo>
                  <a:lnTo>
                    <a:pt x="45" y="29"/>
                  </a:lnTo>
                  <a:lnTo>
                    <a:pt x="54" y="22"/>
                  </a:lnTo>
                  <a:lnTo>
                    <a:pt x="65" y="17"/>
                  </a:lnTo>
                  <a:lnTo>
                    <a:pt x="151" y="2"/>
                  </a:lnTo>
                  <a:lnTo>
                    <a:pt x="158" y="0"/>
                  </a:lnTo>
                  <a:lnTo>
                    <a:pt x="167" y="6"/>
                  </a:lnTo>
                  <a:lnTo>
                    <a:pt x="174" y="8"/>
                  </a:lnTo>
                  <a:lnTo>
                    <a:pt x="185" y="8"/>
                  </a:lnTo>
                  <a:lnTo>
                    <a:pt x="182" y="11"/>
                  </a:lnTo>
                  <a:lnTo>
                    <a:pt x="184" y="13"/>
                  </a:lnTo>
                  <a:lnTo>
                    <a:pt x="173" y="17"/>
                  </a:lnTo>
                  <a:lnTo>
                    <a:pt x="162" y="18"/>
                  </a:lnTo>
                  <a:lnTo>
                    <a:pt x="149" y="20"/>
                  </a:lnTo>
                  <a:lnTo>
                    <a:pt x="136" y="22"/>
                  </a:lnTo>
                  <a:lnTo>
                    <a:pt x="124" y="22"/>
                  </a:lnTo>
                  <a:lnTo>
                    <a:pt x="111" y="26"/>
                  </a:lnTo>
                  <a:lnTo>
                    <a:pt x="100" y="29"/>
                  </a:lnTo>
                  <a:lnTo>
                    <a:pt x="91" y="37"/>
                  </a:lnTo>
                  <a:lnTo>
                    <a:pt x="84" y="48"/>
                  </a:lnTo>
                  <a:lnTo>
                    <a:pt x="80" y="62"/>
                  </a:lnTo>
                  <a:lnTo>
                    <a:pt x="91" y="68"/>
                  </a:lnTo>
                  <a:lnTo>
                    <a:pt x="102" y="66"/>
                  </a:lnTo>
                  <a:lnTo>
                    <a:pt x="114" y="66"/>
                  </a:lnTo>
                  <a:lnTo>
                    <a:pt x="127" y="66"/>
                  </a:lnTo>
                  <a:lnTo>
                    <a:pt x="140" y="69"/>
                  </a:lnTo>
                  <a:lnTo>
                    <a:pt x="151" y="69"/>
                  </a:lnTo>
                  <a:lnTo>
                    <a:pt x="164" y="73"/>
                  </a:lnTo>
                  <a:lnTo>
                    <a:pt x="176" y="73"/>
                  </a:lnTo>
                  <a:lnTo>
                    <a:pt x="191" y="77"/>
                  </a:lnTo>
                  <a:lnTo>
                    <a:pt x="187" y="84"/>
                  </a:lnTo>
                  <a:lnTo>
                    <a:pt x="178" y="86"/>
                  </a:lnTo>
                  <a:lnTo>
                    <a:pt x="165" y="82"/>
                  </a:lnTo>
                  <a:lnTo>
                    <a:pt x="154" y="82"/>
                  </a:lnTo>
                  <a:lnTo>
                    <a:pt x="142" y="82"/>
                  </a:lnTo>
                  <a:lnTo>
                    <a:pt x="131" y="86"/>
                  </a:lnTo>
                  <a:lnTo>
                    <a:pt x="118" y="86"/>
                  </a:lnTo>
                  <a:lnTo>
                    <a:pt x="107" y="91"/>
                  </a:lnTo>
                  <a:lnTo>
                    <a:pt x="96" y="97"/>
                  </a:lnTo>
                  <a:lnTo>
                    <a:pt x="87" y="104"/>
                  </a:lnTo>
                  <a:lnTo>
                    <a:pt x="94" y="115"/>
                  </a:lnTo>
                  <a:lnTo>
                    <a:pt x="105" y="122"/>
                  </a:lnTo>
                  <a:lnTo>
                    <a:pt x="118" y="128"/>
                  </a:lnTo>
                  <a:lnTo>
                    <a:pt x="133" y="133"/>
                  </a:lnTo>
                  <a:lnTo>
                    <a:pt x="149" y="131"/>
                  </a:lnTo>
                  <a:lnTo>
                    <a:pt x="169" y="133"/>
                  </a:lnTo>
                  <a:lnTo>
                    <a:pt x="185" y="133"/>
                  </a:lnTo>
                  <a:lnTo>
                    <a:pt x="205" y="135"/>
                  </a:lnTo>
                  <a:lnTo>
                    <a:pt x="200" y="142"/>
                  </a:lnTo>
                  <a:lnTo>
                    <a:pt x="194" y="149"/>
                  </a:lnTo>
                  <a:lnTo>
                    <a:pt x="185" y="153"/>
                  </a:lnTo>
                  <a:lnTo>
                    <a:pt x="178" y="159"/>
                  </a:lnTo>
                  <a:lnTo>
                    <a:pt x="167" y="160"/>
                  </a:lnTo>
                  <a:lnTo>
                    <a:pt x="158" y="162"/>
                  </a:lnTo>
                  <a:lnTo>
                    <a:pt x="147" y="162"/>
                  </a:lnTo>
                  <a:lnTo>
                    <a:pt x="140" y="168"/>
                  </a:lnTo>
                  <a:lnTo>
                    <a:pt x="124" y="179"/>
                  </a:lnTo>
                  <a:lnTo>
                    <a:pt x="109" y="191"/>
                  </a:lnTo>
                  <a:lnTo>
                    <a:pt x="94" y="202"/>
                  </a:lnTo>
                  <a:lnTo>
                    <a:pt x="78" y="209"/>
                  </a:lnTo>
                  <a:lnTo>
                    <a:pt x="74" y="217"/>
                  </a:lnTo>
                  <a:lnTo>
                    <a:pt x="82" y="224"/>
                  </a:lnTo>
                  <a:lnTo>
                    <a:pt x="76" y="224"/>
                  </a:lnTo>
                  <a:lnTo>
                    <a:pt x="67" y="226"/>
                  </a:lnTo>
                  <a:lnTo>
                    <a:pt x="58" y="224"/>
                  </a:lnTo>
                  <a:lnTo>
                    <a:pt x="49" y="224"/>
                  </a:lnTo>
                  <a:lnTo>
                    <a:pt x="36" y="219"/>
                  </a:lnTo>
                  <a:lnTo>
                    <a:pt x="24" y="213"/>
                  </a:lnTo>
                  <a:lnTo>
                    <a:pt x="11" y="208"/>
                  </a:lnTo>
                  <a:lnTo>
                    <a:pt x="0" y="202"/>
                  </a:lnTo>
                  <a:lnTo>
                    <a:pt x="0" y="188"/>
                  </a:lnTo>
                  <a:lnTo>
                    <a:pt x="2" y="173"/>
                  </a:lnTo>
                  <a:lnTo>
                    <a:pt x="4" y="159"/>
                  </a:lnTo>
                  <a:lnTo>
                    <a:pt x="5" y="146"/>
                  </a:lnTo>
                  <a:lnTo>
                    <a:pt x="7" y="131"/>
                  </a:lnTo>
                  <a:lnTo>
                    <a:pt x="9" y="117"/>
                  </a:lnTo>
                  <a:lnTo>
                    <a:pt x="11" y="102"/>
                  </a:lnTo>
                  <a:lnTo>
                    <a:pt x="13" y="89"/>
                  </a:lnTo>
                  <a:close/>
                </a:path>
              </a:pathLst>
            </a:custGeom>
            <a:solidFill>
              <a:srgbClr val="FFCFC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cs-CZ"/>
            </a:p>
          </p:txBody>
        </p:sp>
        <p:sp>
          <p:nvSpPr>
            <p:cNvPr id="48262" name="Freeform 133"/>
            <p:cNvSpPr>
              <a:spLocks/>
            </p:cNvSpPr>
            <p:nvPr/>
          </p:nvSpPr>
          <p:spPr bwMode="auto">
            <a:xfrm>
              <a:off x="5247" y="2242"/>
              <a:ext cx="216" cy="144"/>
            </a:xfrm>
            <a:custGeom>
              <a:avLst/>
              <a:gdLst>
                <a:gd name="T0" fmla="*/ 0 w 433"/>
                <a:gd name="T1" fmla="*/ 1 h 287"/>
                <a:gd name="T2" fmla="*/ 0 w 433"/>
                <a:gd name="T3" fmla="*/ 1 h 287"/>
                <a:gd name="T4" fmla="*/ 0 w 433"/>
                <a:gd name="T5" fmla="*/ 1 h 287"/>
                <a:gd name="T6" fmla="*/ 0 w 433"/>
                <a:gd name="T7" fmla="*/ 1 h 287"/>
                <a:gd name="T8" fmla="*/ 0 w 433"/>
                <a:gd name="T9" fmla="*/ 1 h 287"/>
                <a:gd name="T10" fmla="*/ 0 w 433"/>
                <a:gd name="T11" fmla="*/ 1 h 287"/>
                <a:gd name="T12" fmla="*/ 0 w 433"/>
                <a:gd name="T13" fmla="*/ 1 h 287"/>
                <a:gd name="T14" fmla="*/ 0 w 433"/>
                <a:gd name="T15" fmla="*/ 1 h 287"/>
                <a:gd name="T16" fmla="*/ 0 w 433"/>
                <a:gd name="T17" fmla="*/ 1 h 287"/>
                <a:gd name="T18" fmla="*/ 0 w 433"/>
                <a:gd name="T19" fmla="*/ 1 h 287"/>
                <a:gd name="T20" fmla="*/ 0 w 433"/>
                <a:gd name="T21" fmla="*/ 1 h 287"/>
                <a:gd name="T22" fmla="*/ 0 w 433"/>
                <a:gd name="T23" fmla="*/ 1 h 287"/>
                <a:gd name="T24" fmla="*/ 0 w 433"/>
                <a:gd name="T25" fmla="*/ 0 h 287"/>
                <a:gd name="T26" fmla="*/ 0 w 433"/>
                <a:gd name="T27" fmla="*/ 1 h 287"/>
                <a:gd name="T28" fmla="*/ 0 w 433"/>
                <a:gd name="T29" fmla="*/ 1 h 287"/>
                <a:gd name="T30" fmla="*/ 0 w 433"/>
                <a:gd name="T31" fmla="*/ 1 h 287"/>
                <a:gd name="T32" fmla="*/ 0 w 433"/>
                <a:gd name="T33" fmla="*/ 1 h 287"/>
                <a:gd name="T34" fmla="*/ 0 w 433"/>
                <a:gd name="T35" fmla="*/ 1 h 287"/>
                <a:gd name="T36" fmla="*/ 0 w 433"/>
                <a:gd name="T37" fmla="*/ 1 h 287"/>
                <a:gd name="T38" fmla="*/ 0 w 433"/>
                <a:gd name="T39" fmla="*/ 1 h 287"/>
                <a:gd name="T40" fmla="*/ 0 w 433"/>
                <a:gd name="T41" fmla="*/ 1 h 287"/>
                <a:gd name="T42" fmla="*/ 0 w 433"/>
                <a:gd name="T43" fmla="*/ 1 h 287"/>
                <a:gd name="T44" fmla="*/ 0 w 433"/>
                <a:gd name="T45" fmla="*/ 1 h 287"/>
                <a:gd name="T46" fmla="*/ 0 w 433"/>
                <a:gd name="T47" fmla="*/ 1 h 287"/>
                <a:gd name="T48" fmla="*/ 0 w 433"/>
                <a:gd name="T49" fmla="*/ 1 h 287"/>
                <a:gd name="T50" fmla="*/ 0 w 433"/>
                <a:gd name="T51" fmla="*/ 1 h 287"/>
                <a:gd name="T52" fmla="*/ 0 w 433"/>
                <a:gd name="T53" fmla="*/ 1 h 287"/>
                <a:gd name="T54" fmla="*/ 0 w 433"/>
                <a:gd name="T55" fmla="*/ 1 h 287"/>
                <a:gd name="T56" fmla="*/ 0 w 433"/>
                <a:gd name="T57" fmla="*/ 1 h 287"/>
                <a:gd name="T58" fmla="*/ 0 w 433"/>
                <a:gd name="T59" fmla="*/ 1 h 287"/>
                <a:gd name="T60" fmla="*/ 0 w 433"/>
                <a:gd name="T61" fmla="*/ 1 h 287"/>
                <a:gd name="T62" fmla="*/ 0 w 433"/>
                <a:gd name="T63" fmla="*/ 1 h 287"/>
                <a:gd name="T64" fmla="*/ 0 w 433"/>
                <a:gd name="T65" fmla="*/ 1 h 287"/>
                <a:gd name="T66" fmla="*/ 0 w 433"/>
                <a:gd name="T67" fmla="*/ 1 h 287"/>
                <a:gd name="T68" fmla="*/ 0 w 433"/>
                <a:gd name="T69" fmla="*/ 1 h 287"/>
                <a:gd name="T70" fmla="*/ 0 w 433"/>
                <a:gd name="T71" fmla="*/ 1 h 287"/>
                <a:gd name="T72" fmla="*/ 0 w 433"/>
                <a:gd name="T73" fmla="*/ 1 h 287"/>
                <a:gd name="T74" fmla="*/ 0 w 433"/>
                <a:gd name="T75" fmla="*/ 1 h 287"/>
                <a:gd name="T76" fmla="*/ 0 w 433"/>
                <a:gd name="T77" fmla="*/ 1 h 287"/>
                <a:gd name="T78" fmla="*/ 0 w 433"/>
                <a:gd name="T79" fmla="*/ 1 h 287"/>
                <a:gd name="T80" fmla="*/ 0 w 433"/>
                <a:gd name="T81" fmla="*/ 1 h 287"/>
                <a:gd name="T82" fmla="*/ 0 w 433"/>
                <a:gd name="T83" fmla="*/ 1 h 287"/>
                <a:gd name="T84" fmla="*/ 0 w 433"/>
                <a:gd name="T85" fmla="*/ 1 h 287"/>
                <a:gd name="T86" fmla="*/ 0 w 433"/>
                <a:gd name="T87" fmla="*/ 1 h 287"/>
                <a:gd name="T88" fmla="*/ 0 w 433"/>
                <a:gd name="T89" fmla="*/ 1 h 287"/>
                <a:gd name="T90" fmla="*/ 0 w 433"/>
                <a:gd name="T91" fmla="*/ 1 h 287"/>
                <a:gd name="T92" fmla="*/ 0 w 433"/>
                <a:gd name="T93" fmla="*/ 1 h 287"/>
                <a:gd name="T94" fmla="*/ 0 w 433"/>
                <a:gd name="T95" fmla="*/ 1 h 287"/>
                <a:gd name="T96" fmla="*/ 0 w 433"/>
                <a:gd name="T97" fmla="*/ 1 h 287"/>
                <a:gd name="T98" fmla="*/ 0 w 433"/>
                <a:gd name="T99" fmla="*/ 1 h 287"/>
                <a:gd name="T100" fmla="*/ 0 w 433"/>
                <a:gd name="T101" fmla="*/ 1 h 287"/>
                <a:gd name="T102" fmla="*/ 0 w 433"/>
                <a:gd name="T103" fmla="*/ 1 h 287"/>
                <a:gd name="T104" fmla="*/ 0 w 433"/>
                <a:gd name="T105" fmla="*/ 1 h 287"/>
                <a:gd name="T106" fmla="*/ 0 w 433"/>
                <a:gd name="T107" fmla="*/ 1 h 287"/>
                <a:gd name="T108" fmla="*/ 0 w 433"/>
                <a:gd name="T109" fmla="*/ 1 h 287"/>
                <a:gd name="T110" fmla="*/ 0 w 433"/>
                <a:gd name="T111" fmla="*/ 1 h 287"/>
                <a:gd name="T112" fmla="*/ 0 w 433"/>
                <a:gd name="T113" fmla="*/ 1 h 287"/>
                <a:gd name="T114" fmla="*/ 0 w 433"/>
                <a:gd name="T115" fmla="*/ 1 h 287"/>
                <a:gd name="T116" fmla="*/ 0 w 433"/>
                <a:gd name="T117" fmla="*/ 1 h 287"/>
                <a:gd name="T118" fmla="*/ 0 w 433"/>
                <a:gd name="T119" fmla="*/ 1 h 287"/>
                <a:gd name="T120" fmla="*/ 0 w 433"/>
                <a:gd name="T121" fmla="*/ 1 h 287"/>
                <a:gd name="T122" fmla="*/ 0 w 433"/>
                <a:gd name="T123" fmla="*/ 1 h 287"/>
                <a:gd name="T124" fmla="*/ 0 w 433"/>
                <a:gd name="T125" fmla="*/ 1 h 287"/>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433"/>
                <a:gd name="T190" fmla="*/ 0 h 287"/>
                <a:gd name="T191" fmla="*/ 433 w 433"/>
                <a:gd name="T192" fmla="*/ 287 h 287"/>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433" h="287">
                  <a:moveTo>
                    <a:pt x="25" y="122"/>
                  </a:moveTo>
                  <a:lnTo>
                    <a:pt x="33" y="104"/>
                  </a:lnTo>
                  <a:lnTo>
                    <a:pt x="42" y="89"/>
                  </a:lnTo>
                  <a:lnTo>
                    <a:pt x="53" y="74"/>
                  </a:lnTo>
                  <a:lnTo>
                    <a:pt x="67" y="62"/>
                  </a:lnTo>
                  <a:lnTo>
                    <a:pt x="67" y="49"/>
                  </a:lnTo>
                  <a:lnTo>
                    <a:pt x="74" y="42"/>
                  </a:lnTo>
                  <a:lnTo>
                    <a:pt x="83" y="34"/>
                  </a:lnTo>
                  <a:lnTo>
                    <a:pt x="93" y="29"/>
                  </a:lnTo>
                  <a:lnTo>
                    <a:pt x="109" y="24"/>
                  </a:lnTo>
                  <a:lnTo>
                    <a:pt x="127" y="20"/>
                  </a:lnTo>
                  <a:lnTo>
                    <a:pt x="143" y="13"/>
                  </a:lnTo>
                  <a:lnTo>
                    <a:pt x="162" y="0"/>
                  </a:lnTo>
                  <a:lnTo>
                    <a:pt x="171" y="9"/>
                  </a:lnTo>
                  <a:lnTo>
                    <a:pt x="182" y="18"/>
                  </a:lnTo>
                  <a:lnTo>
                    <a:pt x="194" y="25"/>
                  </a:lnTo>
                  <a:lnTo>
                    <a:pt x="209" y="33"/>
                  </a:lnTo>
                  <a:lnTo>
                    <a:pt x="223" y="36"/>
                  </a:lnTo>
                  <a:lnTo>
                    <a:pt x="238" y="42"/>
                  </a:lnTo>
                  <a:lnTo>
                    <a:pt x="253" y="45"/>
                  </a:lnTo>
                  <a:lnTo>
                    <a:pt x="269" y="47"/>
                  </a:lnTo>
                  <a:lnTo>
                    <a:pt x="280" y="49"/>
                  </a:lnTo>
                  <a:lnTo>
                    <a:pt x="294" y="53"/>
                  </a:lnTo>
                  <a:lnTo>
                    <a:pt x="298" y="78"/>
                  </a:lnTo>
                  <a:lnTo>
                    <a:pt x="311" y="98"/>
                  </a:lnTo>
                  <a:lnTo>
                    <a:pt x="325" y="113"/>
                  </a:lnTo>
                  <a:lnTo>
                    <a:pt x="347" y="125"/>
                  </a:lnTo>
                  <a:lnTo>
                    <a:pt x="369" y="136"/>
                  </a:lnTo>
                  <a:lnTo>
                    <a:pt x="391" y="151"/>
                  </a:lnTo>
                  <a:lnTo>
                    <a:pt x="411" y="165"/>
                  </a:lnTo>
                  <a:lnTo>
                    <a:pt x="427" y="187"/>
                  </a:lnTo>
                  <a:lnTo>
                    <a:pt x="425" y="193"/>
                  </a:lnTo>
                  <a:lnTo>
                    <a:pt x="425" y="204"/>
                  </a:lnTo>
                  <a:lnTo>
                    <a:pt x="425" y="214"/>
                  </a:lnTo>
                  <a:lnTo>
                    <a:pt x="425" y="225"/>
                  </a:lnTo>
                  <a:lnTo>
                    <a:pt x="425" y="236"/>
                  </a:lnTo>
                  <a:lnTo>
                    <a:pt x="427" y="247"/>
                  </a:lnTo>
                  <a:lnTo>
                    <a:pt x="429" y="256"/>
                  </a:lnTo>
                  <a:lnTo>
                    <a:pt x="433" y="265"/>
                  </a:lnTo>
                  <a:lnTo>
                    <a:pt x="396" y="267"/>
                  </a:lnTo>
                  <a:lnTo>
                    <a:pt x="360" y="269"/>
                  </a:lnTo>
                  <a:lnTo>
                    <a:pt x="323" y="271"/>
                  </a:lnTo>
                  <a:lnTo>
                    <a:pt x="287" y="273"/>
                  </a:lnTo>
                  <a:lnTo>
                    <a:pt x="249" y="275"/>
                  </a:lnTo>
                  <a:lnTo>
                    <a:pt x="213" y="276"/>
                  </a:lnTo>
                  <a:lnTo>
                    <a:pt x="176" y="278"/>
                  </a:lnTo>
                  <a:lnTo>
                    <a:pt x="142" y="282"/>
                  </a:lnTo>
                  <a:lnTo>
                    <a:pt x="123" y="284"/>
                  </a:lnTo>
                  <a:lnTo>
                    <a:pt x="107" y="285"/>
                  </a:lnTo>
                  <a:lnTo>
                    <a:pt x="91" y="285"/>
                  </a:lnTo>
                  <a:lnTo>
                    <a:pt x="74" y="285"/>
                  </a:lnTo>
                  <a:lnTo>
                    <a:pt x="56" y="284"/>
                  </a:lnTo>
                  <a:lnTo>
                    <a:pt x="40" y="284"/>
                  </a:lnTo>
                  <a:lnTo>
                    <a:pt x="22" y="284"/>
                  </a:lnTo>
                  <a:lnTo>
                    <a:pt x="3" y="287"/>
                  </a:lnTo>
                  <a:lnTo>
                    <a:pt x="7" y="269"/>
                  </a:lnTo>
                  <a:lnTo>
                    <a:pt x="5" y="256"/>
                  </a:lnTo>
                  <a:lnTo>
                    <a:pt x="2" y="169"/>
                  </a:lnTo>
                  <a:lnTo>
                    <a:pt x="0" y="169"/>
                  </a:lnTo>
                  <a:lnTo>
                    <a:pt x="3" y="154"/>
                  </a:lnTo>
                  <a:lnTo>
                    <a:pt x="9" y="142"/>
                  </a:lnTo>
                  <a:lnTo>
                    <a:pt x="13" y="131"/>
                  </a:lnTo>
                  <a:lnTo>
                    <a:pt x="25" y="122"/>
                  </a:lnTo>
                  <a:close/>
                </a:path>
              </a:pathLst>
            </a:custGeom>
            <a:solidFill>
              <a:srgbClr val="3D9E9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cs-CZ"/>
            </a:p>
          </p:txBody>
        </p:sp>
        <p:sp>
          <p:nvSpPr>
            <p:cNvPr id="48263" name="Freeform 134"/>
            <p:cNvSpPr>
              <a:spLocks/>
            </p:cNvSpPr>
            <p:nvPr/>
          </p:nvSpPr>
          <p:spPr bwMode="auto">
            <a:xfrm>
              <a:off x="5258" y="1819"/>
              <a:ext cx="190" cy="275"/>
            </a:xfrm>
            <a:custGeom>
              <a:avLst/>
              <a:gdLst>
                <a:gd name="T0" fmla="*/ 1 w 380"/>
                <a:gd name="T1" fmla="*/ 1 h 549"/>
                <a:gd name="T2" fmla="*/ 1 w 380"/>
                <a:gd name="T3" fmla="*/ 1 h 549"/>
                <a:gd name="T4" fmla="*/ 1 w 380"/>
                <a:gd name="T5" fmla="*/ 1 h 549"/>
                <a:gd name="T6" fmla="*/ 1 w 380"/>
                <a:gd name="T7" fmla="*/ 1 h 549"/>
                <a:gd name="T8" fmla="*/ 1 w 380"/>
                <a:gd name="T9" fmla="*/ 1 h 549"/>
                <a:gd name="T10" fmla="*/ 1 w 380"/>
                <a:gd name="T11" fmla="*/ 1 h 549"/>
                <a:gd name="T12" fmla="*/ 1 w 380"/>
                <a:gd name="T13" fmla="*/ 1 h 549"/>
                <a:gd name="T14" fmla="*/ 1 w 380"/>
                <a:gd name="T15" fmla="*/ 1 h 549"/>
                <a:gd name="T16" fmla="*/ 1 w 380"/>
                <a:gd name="T17" fmla="*/ 1 h 549"/>
                <a:gd name="T18" fmla="*/ 1 w 380"/>
                <a:gd name="T19" fmla="*/ 1 h 549"/>
                <a:gd name="T20" fmla="*/ 1 w 380"/>
                <a:gd name="T21" fmla="*/ 1 h 549"/>
                <a:gd name="T22" fmla="*/ 1 w 380"/>
                <a:gd name="T23" fmla="*/ 1 h 549"/>
                <a:gd name="T24" fmla="*/ 1 w 380"/>
                <a:gd name="T25" fmla="*/ 1 h 549"/>
                <a:gd name="T26" fmla="*/ 1 w 380"/>
                <a:gd name="T27" fmla="*/ 1 h 549"/>
                <a:gd name="T28" fmla="*/ 1 w 380"/>
                <a:gd name="T29" fmla="*/ 1 h 549"/>
                <a:gd name="T30" fmla="*/ 1 w 380"/>
                <a:gd name="T31" fmla="*/ 1 h 549"/>
                <a:gd name="T32" fmla="*/ 1 w 380"/>
                <a:gd name="T33" fmla="*/ 1 h 549"/>
                <a:gd name="T34" fmla="*/ 1 w 380"/>
                <a:gd name="T35" fmla="*/ 1 h 549"/>
                <a:gd name="T36" fmla="*/ 1 w 380"/>
                <a:gd name="T37" fmla="*/ 1 h 549"/>
                <a:gd name="T38" fmla="*/ 1 w 380"/>
                <a:gd name="T39" fmla="*/ 1 h 549"/>
                <a:gd name="T40" fmla="*/ 1 w 380"/>
                <a:gd name="T41" fmla="*/ 1 h 549"/>
                <a:gd name="T42" fmla="*/ 1 w 380"/>
                <a:gd name="T43" fmla="*/ 1 h 549"/>
                <a:gd name="T44" fmla="*/ 1 w 380"/>
                <a:gd name="T45" fmla="*/ 1 h 549"/>
                <a:gd name="T46" fmla="*/ 1 w 380"/>
                <a:gd name="T47" fmla="*/ 1 h 549"/>
                <a:gd name="T48" fmla="*/ 1 w 380"/>
                <a:gd name="T49" fmla="*/ 1 h 549"/>
                <a:gd name="T50" fmla="*/ 1 w 380"/>
                <a:gd name="T51" fmla="*/ 1 h 549"/>
                <a:gd name="T52" fmla="*/ 1 w 380"/>
                <a:gd name="T53" fmla="*/ 1 h 549"/>
                <a:gd name="T54" fmla="*/ 1 w 380"/>
                <a:gd name="T55" fmla="*/ 1 h 549"/>
                <a:gd name="T56" fmla="*/ 1 w 380"/>
                <a:gd name="T57" fmla="*/ 1 h 549"/>
                <a:gd name="T58" fmla="*/ 1 w 380"/>
                <a:gd name="T59" fmla="*/ 1 h 549"/>
                <a:gd name="T60" fmla="*/ 1 w 380"/>
                <a:gd name="T61" fmla="*/ 1 h 549"/>
                <a:gd name="T62" fmla="*/ 1 w 380"/>
                <a:gd name="T63" fmla="*/ 1 h 549"/>
                <a:gd name="T64" fmla="*/ 1 w 380"/>
                <a:gd name="T65" fmla="*/ 1 h 549"/>
                <a:gd name="T66" fmla="*/ 1 w 380"/>
                <a:gd name="T67" fmla="*/ 1 h 549"/>
                <a:gd name="T68" fmla="*/ 1 w 380"/>
                <a:gd name="T69" fmla="*/ 1 h 549"/>
                <a:gd name="T70" fmla="*/ 1 w 380"/>
                <a:gd name="T71" fmla="*/ 1 h 549"/>
                <a:gd name="T72" fmla="*/ 1 w 380"/>
                <a:gd name="T73" fmla="*/ 1 h 549"/>
                <a:gd name="T74" fmla="*/ 1 w 380"/>
                <a:gd name="T75" fmla="*/ 1 h 549"/>
                <a:gd name="T76" fmla="*/ 1 w 380"/>
                <a:gd name="T77" fmla="*/ 1 h 549"/>
                <a:gd name="T78" fmla="*/ 1 w 380"/>
                <a:gd name="T79" fmla="*/ 1 h 549"/>
                <a:gd name="T80" fmla="*/ 1 w 380"/>
                <a:gd name="T81" fmla="*/ 1 h 549"/>
                <a:gd name="T82" fmla="*/ 1 w 380"/>
                <a:gd name="T83" fmla="*/ 1 h 549"/>
                <a:gd name="T84" fmla="*/ 1 w 380"/>
                <a:gd name="T85" fmla="*/ 1 h 549"/>
                <a:gd name="T86" fmla="*/ 1 w 380"/>
                <a:gd name="T87" fmla="*/ 1 h 549"/>
                <a:gd name="T88" fmla="*/ 1 w 380"/>
                <a:gd name="T89" fmla="*/ 1 h 549"/>
                <a:gd name="T90" fmla="*/ 1 w 380"/>
                <a:gd name="T91" fmla="*/ 1 h 549"/>
                <a:gd name="T92" fmla="*/ 1 w 380"/>
                <a:gd name="T93" fmla="*/ 1 h 549"/>
                <a:gd name="T94" fmla="*/ 1 w 380"/>
                <a:gd name="T95" fmla="*/ 1 h 549"/>
                <a:gd name="T96" fmla="*/ 1 w 380"/>
                <a:gd name="T97" fmla="*/ 1 h 549"/>
                <a:gd name="T98" fmla="*/ 1 w 380"/>
                <a:gd name="T99" fmla="*/ 1 h 549"/>
                <a:gd name="T100" fmla="*/ 1 w 380"/>
                <a:gd name="T101" fmla="*/ 1 h 549"/>
                <a:gd name="T102" fmla="*/ 1 w 380"/>
                <a:gd name="T103" fmla="*/ 1 h 549"/>
                <a:gd name="T104" fmla="*/ 1 w 380"/>
                <a:gd name="T105" fmla="*/ 1 h 549"/>
                <a:gd name="T106" fmla="*/ 1 w 380"/>
                <a:gd name="T107" fmla="*/ 1 h 549"/>
                <a:gd name="T108" fmla="*/ 1 w 380"/>
                <a:gd name="T109" fmla="*/ 1 h 549"/>
                <a:gd name="T110" fmla="*/ 1 w 380"/>
                <a:gd name="T111" fmla="*/ 1 h 549"/>
                <a:gd name="T112" fmla="*/ 1 w 380"/>
                <a:gd name="T113" fmla="*/ 1 h 549"/>
                <a:gd name="T114" fmla="*/ 0 w 380"/>
                <a:gd name="T115" fmla="*/ 1 h 549"/>
                <a:gd name="T116" fmla="*/ 1 w 380"/>
                <a:gd name="T117" fmla="*/ 1 h 549"/>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380"/>
                <a:gd name="T178" fmla="*/ 0 h 549"/>
                <a:gd name="T179" fmla="*/ 380 w 380"/>
                <a:gd name="T180" fmla="*/ 549 h 549"/>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380" h="549">
                  <a:moveTo>
                    <a:pt x="18" y="268"/>
                  </a:moveTo>
                  <a:lnTo>
                    <a:pt x="20" y="258"/>
                  </a:lnTo>
                  <a:lnTo>
                    <a:pt x="27" y="255"/>
                  </a:lnTo>
                  <a:lnTo>
                    <a:pt x="32" y="238"/>
                  </a:lnTo>
                  <a:lnTo>
                    <a:pt x="41" y="226"/>
                  </a:lnTo>
                  <a:lnTo>
                    <a:pt x="47" y="211"/>
                  </a:lnTo>
                  <a:lnTo>
                    <a:pt x="49" y="198"/>
                  </a:lnTo>
                  <a:lnTo>
                    <a:pt x="51" y="202"/>
                  </a:lnTo>
                  <a:lnTo>
                    <a:pt x="52" y="213"/>
                  </a:lnTo>
                  <a:lnTo>
                    <a:pt x="54" y="222"/>
                  </a:lnTo>
                  <a:lnTo>
                    <a:pt x="58" y="231"/>
                  </a:lnTo>
                  <a:lnTo>
                    <a:pt x="43" y="242"/>
                  </a:lnTo>
                  <a:lnTo>
                    <a:pt x="36" y="260"/>
                  </a:lnTo>
                  <a:lnTo>
                    <a:pt x="38" y="268"/>
                  </a:lnTo>
                  <a:lnTo>
                    <a:pt x="40" y="278"/>
                  </a:lnTo>
                  <a:lnTo>
                    <a:pt x="41" y="288"/>
                  </a:lnTo>
                  <a:lnTo>
                    <a:pt x="51" y="297"/>
                  </a:lnTo>
                  <a:lnTo>
                    <a:pt x="40" y="297"/>
                  </a:lnTo>
                  <a:lnTo>
                    <a:pt x="31" y="297"/>
                  </a:lnTo>
                  <a:lnTo>
                    <a:pt x="21" y="298"/>
                  </a:lnTo>
                  <a:lnTo>
                    <a:pt x="14" y="308"/>
                  </a:lnTo>
                  <a:lnTo>
                    <a:pt x="7" y="318"/>
                  </a:lnTo>
                  <a:lnTo>
                    <a:pt x="7" y="333"/>
                  </a:lnTo>
                  <a:lnTo>
                    <a:pt x="20" y="338"/>
                  </a:lnTo>
                  <a:lnTo>
                    <a:pt x="27" y="351"/>
                  </a:lnTo>
                  <a:lnTo>
                    <a:pt x="32" y="364"/>
                  </a:lnTo>
                  <a:lnTo>
                    <a:pt x="40" y="379"/>
                  </a:lnTo>
                  <a:lnTo>
                    <a:pt x="43" y="386"/>
                  </a:lnTo>
                  <a:lnTo>
                    <a:pt x="43" y="395"/>
                  </a:lnTo>
                  <a:lnTo>
                    <a:pt x="43" y="402"/>
                  </a:lnTo>
                  <a:lnTo>
                    <a:pt x="56" y="406"/>
                  </a:lnTo>
                  <a:lnTo>
                    <a:pt x="60" y="415"/>
                  </a:lnTo>
                  <a:lnTo>
                    <a:pt x="65" y="426"/>
                  </a:lnTo>
                  <a:lnTo>
                    <a:pt x="71" y="435"/>
                  </a:lnTo>
                  <a:lnTo>
                    <a:pt x="78" y="446"/>
                  </a:lnTo>
                  <a:lnTo>
                    <a:pt x="85" y="449"/>
                  </a:lnTo>
                  <a:lnTo>
                    <a:pt x="94" y="451"/>
                  </a:lnTo>
                  <a:lnTo>
                    <a:pt x="103" y="449"/>
                  </a:lnTo>
                  <a:lnTo>
                    <a:pt x="112" y="449"/>
                  </a:lnTo>
                  <a:lnTo>
                    <a:pt x="131" y="433"/>
                  </a:lnTo>
                  <a:lnTo>
                    <a:pt x="145" y="417"/>
                  </a:lnTo>
                  <a:lnTo>
                    <a:pt x="154" y="397"/>
                  </a:lnTo>
                  <a:lnTo>
                    <a:pt x="161" y="379"/>
                  </a:lnTo>
                  <a:lnTo>
                    <a:pt x="167" y="357"/>
                  </a:lnTo>
                  <a:lnTo>
                    <a:pt x="176" y="335"/>
                  </a:lnTo>
                  <a:lnTo>
                    <a:pt x="185" y="315"/>
                  </a:lnTo>
                  <a:lnTo>
                    <a:pt x="201" y="298"/>
                  </a:lnTo>
                  <a:lnTo>
                    <a:pt x="205" y="289"/>
                  </a:lnTo>
                  <a:lnTo>
                    <a:pt x="216" y="286"/>
                  </a:lnTo>
                  <a:lnTo>
                    <a:pt x="223" y="280"/>
                  </a:lnTo>
                  <a:lnTo>
                    <a:pt x="227" y="273"/>
                  </a:lnTo>
                  <a:lnTo>
                    <a:pt x="220" y="269"/>
                  </a:lnTo>
                  <a:lnTo>
                    <a:pt x="212" y="264"/>
                  </a:lnTo>
                  <a:lnTo>
                    <a:pt x="205" y="260"/>
                  </a:lnTo>
                  <a:lnTo>
                    <a:pt x="200" y="264"/>
                  </a:lnTo>
                  <a:lnTo>
                    <a:pt x="203" y="268"/>
                  </a:lnTo>
                  <a:lnTo>
                    <a:pt x="201" y="273"/>
                  </a:lnTo>
                  <a:lnTo>
                    <a:pt x="192" y="278"/>
                  </a:lnTo>
                  <a:lnTo>
                    <a:pt x="185" y="278"/>
                  </a:lnTo>
                  <a:lnTo>
                    <a:pt x="176" y="277"/>
                  </a:lnTo>
                  <a:lnTo>
                    <a:pt x="169" y="275"/>
                  </a:lnTo>
                  <a:lnTo>
                    <a:pt x="156" y="275"/>
                  </a:lnTo>
                  <a:lnTo>
                    <a:pt x="143" y="277"/>
                  </a:lnTo>
                  <a:lnTo>
                    <a:pt x="132" y="278"/>
                  </a:lnTo>
                  <a:lnTo>
                    <a:pt x="121" y="282"/>
                  </a:lnTo>
                  <a:lnTo>
                    <a:pt x="111" y="284"/>
                  </a:lnTo>
                  <a:lnTo>
                    <a:pt x="100" y="288"/>
                  </a:lnTo>
                  <a:lnTo>
                    <a:pt x="89" y="289"/>
                  </a:lnTo>
                  <a:lnTo>
                    <a:pt x="78" y="293"/>
                  </a:lnTo>
                  <a:lnTo>
                    <a:pt x="65" y="291"/>
                  </a:lnTo>
                  <a:lnTo>
                    <a:pt x="54" y="289"/>
                  </a:lnTo>
                  <a:lnTo>
                    <a:pt x="49" y="278"/>
                  </a:lnTo>
                  <a:lnTo>
                    <a:pt x="45" y="268"/>
                  </a:lnTo>
                  <a:lnTo>
                    <a:pt x="43" y="257"/>
                  </a:lnTo>
                  <a:lnTo>
                    <a:pt x="52" y="249"/>
                  </a:lnTo>
                  <a:lnTo>
                    <a:pt x="67" y="238"/>
                  </a:lnTo>
                  <a:lnTo>
                    <a:pt x="85" y="237"/>
                  </a:lnTo>
                  <a:lnTo>
                    <a:pt x="101" y="233"/>
                  </a:lnTo>
                  <a:lnTo>
                    <a:pt x="120" y="226"/>
                  </a:lnTo>
                  <a:lnTo>
                    <a:pt x="121" y="218"/>
                  </a:lnTo>
                  <a:lnTo>
                    <a:pt x="127" y="213"/>
                  </a:lnTo>
                  <a:lnTo>
                    <a:pt x="131" y="206"/>
                  </a:lnTo>
                  <a:lnTo>
                    <a:pt x="131" y="200"/>
                  </a:lnTo>
                  <a:lnTo>
                    <a:pt x="132" y="198"/>
                  </a:lnTo>
                  <a:lnTo>
                    <a:pt x="134" y="211"/>
                  </a:lnTo>
                  <a:lnTo>
                    <a:pt x="141" y="226"/>
                  </a:lnTo>
                  <a:lnTo>
                    <a:pt x="151" y="238"/>
                  </a:lnTo>
                  <a:lnTo>
                    <a:pt x="161" y="251"/>
                  </a:lnTo>
                  <a:lnTo>
                    <a:pt x="176" y="249"/>
                  </a:lnTo>
                  <a:lnTo>
                    <a:pt x="192" y="244"/>
                  </a:lnTo>
                  <a:lnTo>
                    <a:pt x="205" y="233"/>
                  </a:lnTo>
                  <a:lnTo>
                    <a:pt x="216" y="218"/>
                  </a:lnTo>
                  <a:lnTo>
                    <a:pt x="216" y="208"/>
                  </a:lnTo>
                  <a:lnTo>
                    <a:pt x="218" y="197"/>
                  </a:lnTo>
                  <a:lnTo>
                    <a:pt x="216" y="186"/>
                  </a:lnTo>
                  <a:lnTo>
                    <a:pt x="216" y="177"/>
                  </a:lnTo>
                  <a:lnTo>
                    <a:pt x="209" y="157"/>
                  </a:lnTo>
                  <a:lnTo>
                    <a:pt x="198" y="142"/>
                  </a:lnTo>
                  <a:lnTo>
                    <a:pt x="189" y="135"/>
                  </a:lnTo>
                  <a:lnTo>
                    <a:pt x="180" y="133"/>
                  </a:lnTo>
                  <a:lnTo>
                    <a:pt x="171" y="131"/>
                  </a:lnTo>
                  <a:lnTo>
                    <a:pt x="163" y="133"/>
                  </a:lnTo>
                  <a:lnTo>
                    <a:pt x="151" y="140"/>
                  </a:lnTo>
                  <a:lnTo>
                    <a:pt x="140" y="151"/>
                  </a:lnTo>
                  <a:lnTo>
                    <a:pt x="138" y="162"/>
                  </a:lnTo>
                  <a:lnTo>
                    <a:pt x="136" y="177"/>
                  </a:lnTo>
                  <a:lnTo>
                    <a:pt x="129" y="162"/>
                  </a:lnTo>
                  <a:lnTo>
                    <a:pt x="125" y="148"/>
                  </a:lnTo>
                  <a:lnTo>
                    <a:pt x="116" y="135"/>
                  </a:lnTo>
                  <a:lnTo>
                    <a:pt x="103" y="129"/>
                  </a:lnTo>
                  <a:lnTo>
                    <a:pt x="87" y="129"/>
                  </a:lnTo>
                  <a:lnTo>
                    <a:pt x="78" y="135"/>
                  </a:lnTo>
                  <a:lnTo>
                    <a:pt x="69" y="137"/>
                  </a:lnTo>
                  <a:lnTo>
                    <a:pt x="61" y="146"/>
                  </a:lnTo>
                  <a:lnTo>
                    <a:pt x="61" y="148"/>
                  </a:lnTo>
                  <a:lnTo>
                    <a:pt x="61" y="129"/>
                  </a:lnTo>
                  <a:lnTo>
                    <a:pt x="76" y="129"/>
                  </a:lnTo>
                  <a:lnTo>
                    <a:pt x="89" y="118"/>
                  </a:lnTo>
                  <a:lnTo>
                    <a:pt x="100" y="108"/>
                  </a:lnTo>
                  <a:lnTo>
                    <a:pt x="116" y="104"/>
                  </a:lnTo>
                  <a:lnTo>
                    <a:pt x="120" y="97"/>
                  </a:lnTo>
                  <a:lnTo>
                    <a:pt x="120" y="91"/>
                  </a:lnTo>
                  <a:lnTo>
                    <a:pt x="107" y="88"/>
                  </a:lnTo>
                  <a:lnTo>
                    <a:pt x="96" y="91"/>
                  </a:lnTo>
                  <a:lnTo>
                    <a:pt x="85" y="97"/>
                  </a:lnTo>
                  <a:lnTo>
                    <a:pt x="76" y="106"/>
                  </a:lnTo>
                  <a:lnTo>
                    <a:pt x="71" y="111"/>
                  </a:lnTo>
                  <a:lnTo>
                    <a:pt x="67" y="118"/>
                  </a:lnTo>
                  <a:lnTo>
                    <a:pt x="67" y="100"/>
                  </a:lnTo>
                  <a:lnTo>
                    <a:pt x="71" y="84"/>
                  </a:lnTo>
                  <a:lnTo>
                    <a:pt x="74" y="68"/>
                  </a:lnTo>
                  <a:lnTo>
                    <a:pt x="80" y="51"/>
                  </a:lnTo>
                  <a:lnTo>
                    <a:pt x="85" y="35"/>
                  </a:lnTo>
                  <a:lnTo>
                    <a:pt x="96" y="20"/>
                  </a:lnTo>
                  <a:lnTo>
                    <a:pt x="107" y="9"/>
                  </a:lnTo>
                  <a:lnTo>
                    <a:pt x="123" y="2"/>
                  </a:lnTo>
                  <a:lnTo>
                    <a:pt x="134" y="0"/>
                  </a:lnTo>
                  <a:lnTo>
                    <a:pt x="145" y="6"/>
                  </a:lnTo>
                  <a:lnTo>
                    <a:pt x="156" y="11"/>
                  </a:lnTo>
                  <a:lnTo>
                    <a:pt x="167" y="17"/>
                  </a:lnTo>
                  <a:lnTo>
                    <a:pt x="183" y="18"/>
                  </a:lnTo>
                  <a:lnTo>
                    <a:pt x="198" y="28"/>
                  </a:lnTo>
                  <a:lnTo>
                    <a:pt x="212" y="35"/>
                  </a:lnTo>
                  <a:lnTo>
                    <a:pt x="231" y="38"/>
                  </a:lnTo>
                  <a:lnTo>
                    <a:pt x="241" y="37"/>
                  </a:lnTo>
                  <a:lnTo>
                    <a:pt x="254" y="37"/>
                  </a:lnTo>
                  <a:lnTo>
                    <a:pt x="265" y="37"/>
                  </a:lnTo>
                  <a:lnTo>
                    <a:pt x="280" y="37"/>
                  </a:lnTo>
                  <a:lnTo>
                    <a:pt x="291" y="37"/>
                  </a:lnTo>
                  <a:lnTo>
                    <a:pt x="301" y="40"/>
                  </a:lnTo>
                  <a:lnTo>
                    <a:pt x="311" y="48"/>
                  </a:lnTo>
                  <a:lnTo>
                    <a:pt x="318" y="60"/>
                  </a:lnTo>
                  <a:lnTo>
                    <a:pt x="314" y="73"/>
                  </a:lnTo>
                  <a:lnTo>
                    <a:pt x="309" y="82"/>
                  </a:lnTo>
                  <a:lnTo>
                    <a:pt x="300" y="89"/>
                  </a:lnTo>
                  <a:lnTo>
                    <a:pt x="292" y="104"/>
                  </a:lnTo>
                  <a:lnTo>
                    <a:pt x="283" y="118"/>
                  </a:lnTo>
                  <a:lnTo>
                    <a:pt x="278" y="135"/>
                  </a:lnTo>
                  <a:lnTo>
                    <a:pt x="276" y="153"/>
                  </a:lnTo>
                  <a:lnTo>
                    <a:pt x="276" y="171"/>
                  </a:lnTo>
                  <a:lnTo>
                    <a:pt x="276" y="188"/>
                  </a:lnTo>
                  <a:lnTo>
                    <a:pt x="280" y="206"/>
                  </a:lnTo>
                  <a:lnTo>
                    <a:pt x="285" y="222"/>
                  </a:lnTo>
                  <a:lnTo>
                    <a:pt x="292" y="238"/>
                  </a:lnTo>
                  <a:lnTo>
                    <a:pt x="296" y="242"/>
                  </a:lnTo>
                  <a:lnTo>
                    <a:pt x="301" y="240"/>
                  </a:lnTo>
                  <a:lnTo>
                    <a:pt x="307" y="233"/>
                  </a:lnTo>
                  <a:lnTo>
                    <a:pt x="312" y="229"/>
                  </a:lnTo>
                  <a:lnTo>
                    <a:pt x="314" y="220"/>
                  </a:lnTo>
                  <a:lnTo>
                    <a:pt x="321" y="211"/>
                  </a:lnTo>
                  <a:lnTo>
                    <a:pt x="329" y="204"/>
                  </a:lnTo>
                  <a:lnTo>
                    <a:pt x="340" y="202"/>
                  </a:lnTo>
                  <a:lnTo>
                    <a:pt x="351" y="202"/>
                  </a:lnTo>
                  <a:lnTo>
                    <a:pt x="363" y="206"/>
                  </a:lnTo>
                  <a:lnTo>
                    <a:pt x="376" y="217"/>
                  </a:lnTo>
                  <a:lnTo>
                    <a:pt x="380" y="233"/>
                  </a:lnTo>
                  <a:lnTo>
                    <a:pt x="378" y="249"/>
                  </a:lnTo>
                  <a:lnTo>
                    <a:pt x="380" y="268"/>
                  </a:lnTo>
                  <a:lnTo>
                    <a:pt x="372" y="278"/>
                  </a:lnTo>
                  <a:lnTo>
                    <a:pt x="365" y="291"/>
                  </a:lnTo>
                  <a:lnTo>
                    <a:pt x="354" y="302"/>
                  </a:lnTo>
                  <a:lnTo>
                    <a:pt x="341" y="309"/>
                  </a:lnTo>
                  <a:lnTo>
                    <a:pt x="331" y="309"/>
                  </a:lnTo>
                  <a:lnTo>
                    <a:pt x="320" y="308"/>
                  </a:lnTo>
                  <a:lnTo>
                    <a:pt x="311" y="306"/>
                  </a:lnTo>
                  <a:lnTo>
                    <a:pt x="305" y="315"/>
                  </a:lnTo>
                  <a:lnTo>
                    <a:pt x="307" y="324"/>
                  </a:lnTo>
                  <a:lnTo>
                    <a:pt x="309" y="335"/>
                  </a:lnTo>
                  <a:lnTo>
                    <a:pt x="309" y="344"/>
                  </a:lnTo>
                  <a:lnTo>
                    <a:pt x="311" y="355"/>
                  </a:lnTo>
                  <a:lnTo>
                    <a:pt x="309" y="364"/>
                  </a:lnTo>
                  <a:lnTo>
                    <a:pt x="309" y="375"/>
                  </a:lnTo>
                  <a:lnTo>
                    <a:pt x="305" y="384"/>
                  </a:lnTo>
                  <a:lnTo>
                    <a:pt x="303" y="395"/>
                  </a:lnTo>
                  <a:lnTo>
                    <a:pt x="294" y="404"/>
                  </a:lnTo>
                  <a:lnTo>
                    <a:pt x="285" y="413"/>
                  </a:lnTo>
                  <a:lnTo>
                    <a:pt x="274" y="419"/>
                  </a:lnTo>
                  <a:lnTo>
                    <a:pt x="263" y="424"/>
                  </a:lnTo>
                  <a:lnTo>
                    <a:pt x="251" y="429"/>
                  </a:lnTo>
                  <a:lnTo>
                    <a:pt x="240" y="435"/>
                  </a:lnTo>
                  <a:lnTo>
                    <a:pt x="229" y="444"/>
                  </a:lnTo>
                  <a:lnTo>
                    <a:pt x="223" y="457"/>
                  </a:lnTo>
                  <a:lnTo>
                    <a:pt x="211" y="462"/>
                  </a:lnTo>
                  <a:lnTo>
                    <a:pt x="200" y="468"/>
                  </a:lnTo>
                  <a:lnTo>
                    <a:pt x="189" y="469"/>
                  </a:lnTo>
                  <a:lnTo>
                    <a:pt x="178" y="479"/>
                  </a:lnTo>
                  <a:lnTo>
                    <a:pt x="167" y="489"/>
                  </a:lnTo>
                  <a:lnTo>
                    <a:pt x="158" y="504"/>
                  </a:lnTo>
                  <a:lnTo>
                    <a:pt x="147" y="517"/>
                  </a:lnTo>
                  <a:lnTo>
                    <a:pt x="136" y="531"/>
                  </a:lnTo>
                  <a:lnTo>
                    <a:pt x="123" y="540"/>
                  </a:lnTo>
                  <a:lnTo>
                    <a:pt x="111" y="548"/>
                  </a:lnTo>
                  <a:lnTo>
                    <a:pt x="94" y="549"/>
                  </a:lnTo>
                  <a:lnTo>
                    <a:pt x="78" y="546"/>
                  </a:lnTo>
                  <a:lnTo>
                    <a:pt x="67" y="542"/>
                  </a:lnTo>
                  <a:lnTo>
                    <a:pt x="61" y="537"/>
                  </a:lnTo>
                  <a:lnTo>
                    <a:pt x="54" y="531"/>
                  </a:lnTo>
                  <a:lnTo>
                    <a:pt x="47" y="533"/>
                  </a:lnTo>
                  <a:lnTo>
                    <a:pt x="29" y="515"/>
                  </a:lnTo>
                  <a:lnTo>
                    <a:pt x="21" y="497"/>
                  </a:lnTo>
                  <a:lnTo>
                    <a:pt x="18" y="477"/>
                  </a:lnTo>
                  <a:lnTo>
                    <a:pt x="20" y="459"/>
                  </a:lnTo>
                  <a:lnTo>
                    <a:pt x="21" y="437"/>
                  </a:lnTo>
                  <a:lnTo>
                    <a:pt x="23" y="417"/>
                  </a:lnTo>
                  <a:lnTo>
                    <a:pt x="21" y="397"/>
                  </a:lnTo>
                  <a:lnTo>
                    <a:pt x="16" y="380"/>
                  </a:lnTo>
                  <a:lnTo>
                    <a:pt x="14" y="371"/>
                  </a:lnTo>
                  <a:lnTo>
                    <a:pt x="9" y="362"/>
                  </a:lnTo>
                  <a:lnTo>
                    <a:pt x="5" y="348"/>
                  </a:lnTo>
                  <a:lnTo>
                    <a:pt x="1" y="337"/>
                  </a:lnTo>
                  <a:lnTo>
                    <a:pt x="0" y="322"/>
                  </a:lnTo>
                  <a:lnTo>
                    <a:pt x="0" y="311"/>
                  </a:lnTo>
                  <a:lnTo>
                    <a:pt x="0" y="298"/>
                  </a:lnTo>
                  <a:lnTo>
                    <a:pt x="3" y="288"/>
                  </a:lnTo>
                  <a:lnTo>
                    <a:pt x="7" y="277"/>
                  </a:lnTo>
                  <a:lnTo>
                    <a:pt x="18" y="268"/>
                  </a:lnTo>
                  <a:close/>
                </a:path>
              </a:pathLst>
            </a:custGeom>
            <a:solidFill>
              <a:srgbClr val="FFCFC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cs-CZ"/>
            </a:p>
          </p:txBody>
        </p:sp>
        <p:sp>
          <p:nvSpPr>
            <p:cNvPr id="48264" name="Freeform 135"/>
            <p:cNvSpPr>
              <a:spLocks/>
            </p:cNvSpPr>
            <p:nvPr/>
          </p:nvSpPr>
          <p:spPr bwMode="auto">
            <a:xfrm>
              <a:off x="5267" y="1973"/>
              <a:ext cx="11" cy="15"/>
            </a:xfrm>
            <a:custGeom>
              <a:avLst/>
              <a:gdLst>
                <a:gd name="T0" fmla="*/ 1 w 22"/>
                <a:gd name="T1" fmla="*/ 0 h 30"/>
                <a:gd name="T2" fmla="*/ 1 w 22"/>
                <a:gd name="T3" fmla="*/ 0 h 30"/>
                <a:gd name="T4" fmla="*/ 1 w 22"/>
                <a:gd name="T5" fmla="*/ 1 h 30"/>
                <a:gd name="T6" fmla="*/ 1 w 22"/>
                <a:gd name="T7" fmla="*/ 1 h 30"/>
                <a:gd name="T8" fmla="*/ 1 w 22"/>
                <a:gd name="T9" fmla="*/ 1 h 30"/>
                <a:gd name="T10" fmla="*/ 0 w 22"/>
                <a:gd name="T11" fmla="*/ 1 h 30"/>
                <a:gd name="T12" fmla="*/ 1 w 22"/>
                <a:gd name="T13" fmla="*/ 1 h 30"/>
                <a:gd name="T14" fmla="*/ 1 w 22"/>
                <a:gd name="T15" fmla="*/ 0 h 30"/>
                <a:gd name="T16" fmla="*/ 0 60000 65536"/>
                <a:gd name="T17" fmla="*/ 0 60000 65536"/>
                <a:gd name="T18" fmla="*/ 0 60000 65536"/>
                <a:gd name="T19" fmla="*/ 0 60000 65536"/>
                <a:gd name="T20" fmla="*/ 0 60000 65536"/>
                <a:gd name="T21" fmla="*/ 0 60000 65536"/>
                <a:gd name="T22" fmla="*/ 0 60000 65536"/>
                <a:gd name="T23" fmla="*/ 0 60000 65536"/>
                <a:gd name="T24" fmla="*/ 0 w 22"/>
                <a:gd name="T25" fmla="*/ 0 h 30"/>
                <a:gd name="T26" fmla="*/ 22 w 22"/>
                <a:gd name="T27" fmla="*/ 30 h 3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2" h="30">
                  <a:moveTo>
                    <a:pt x="14" y="0"/>
                  </a:moveTo>
                  <a:lnTo>
                    <a:pt x="22" y="0"/>
                  </a:lnTo>
                  <a:lnTo>
                    <a:pt x="16" y="12"/>
                  </a:lnTo>
                  <a:lnTo>
                    <a:pt x="18" y="30"/>
                  </a:lnTo>
                  <a:lnTo>
                    <a:pt x="5" y="25"/>
                  </a:lnTo>
                  <a:lnTo>
                    <a:pt x="0" y="18"/>
                  </a:lnTo>
                  <a:lnTo>
                    <a:pt x="3" y="5"/>
                  </a:lnTo>
                  <a:lnTo>
                    <a:pt x="14" y="0"/>
                  </a:lnTo>
                  <a:close/>
                </a:path>
              </a:pathLst>
            </a:custGeom>
            <a:solidFill>
              <a:srgbClr val="BF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cs-CZ"/>
            </a:p>
          </p:txBody>
        </p:sp>
        <p:sp>
          <p:nvSpPr>
            <p:cNvPr id="48265" name="Freeform 136"/>
            <p:cNvSpPr>
              <a:spLocks/>
            </p:cNvSpPr>
            <p:nvPr/>
          </p:nvSpPr>
          <p:spPr bwMode="auto">
            <a:xfrm>
              <a:off x="5278" y="2155"/>
              <a:ext cx="113" cy="101"/>
            </a:xfrm>
            <a:custGeom>
              <a:avLst/>
              <a:gdLst>
                <a:gd name="T0" fmla="*/ 1 w 225"/>
                <a:gd name="T1" fmla="*/ 1 h 202"/>
                <a:gd name="T2" fmla="*/ 1 w 225"/>
                <a:gd name="T3" fmla="*/ 1 h 202"/>
                <a:gd name="T4" fmla="*/ 1 w 225"/>
                <a:gd name="T5" fmla="*/ 1 h 202"/>
                <a:gd name="T6" fmla="*/ 1 w 225"/>
                <a:gd name="T7" fmla="*/ 1 h 202"/>
                <a:gd name="T8" fmla="*/ 1 w 225"/>
                <a:gd name="T9" fmla="*/ 0 h 202"/>
                <a:gd name="T10" fmla="*/ 1 w 225"/>
                <a:gd name="T11" fmla="*/ 1 h 202"/>
                <a:gd name="T12" fmla="*/ 1 w 225"/>
                <a:gd name="T13" fmla="*/ 1 h 202"/>
                <a:gd name="T14" fmla="*/ 1 w 225"/>
                <a:gd name="T15" fmla="*/ 1 h 202"/>
                <a:gd name="T16" fmla="*/ 1 w 225"/>
                <a:gd name="T17" fmla="*/ 1 h 202"/>
                <a:gd name="T18" fmla="*/ 1 w 225"/>
                <a:gd name="T19" fmla="*/ 1 h 202"/>
                <a:gd name="T20" fmla="*/ 1 w 225"/>
                <a:gd name="T21" fmla="*/ 1 h 202"/>
                <a:gd name="T22" fmla="*/ 1 w 225"/>
                <a:gd name="T23" fmla="*/ 1 h 202"/>
                <a:gd name="T24" fmla="*/ 1 w 225"/>
                <a:gd name="T25" fmla="*/ 1 h 202"/>
                <a:gd name="T26" fmla="*/ 1 w 225"/>
                <a:gd name="T27" fmla="*/ 1 h 202"/>
                <a:gd name="T28" fmla="*/ 1 w 225"/>
                <a:gd name="T29" fmla="*/ 1 h 202"/>
                <a:gd name="T30" fmla="*/ 1 w 225"/>
                <a:gd name="T31" fmla="*/ 1 h 202"/>
                <a:gd name="T32" fmla="*/ 1 w 225"/>
                <a:gd name="T33" fmla="*/ 1 h 202"/>
                <a:gd name="T34" fmla="*/ 1 w 225"/>
                <a:gd name="T35" fmla="*/ 1 h 202"/>
                <a:gd name="T36" fmla="*/ 1 w 225"/>
                <a:gd name="T37" fmla="*/ 1 h 202"/>
                <a:gd name="T38" fmla="*/ 1 w 225"/>
                <a:gd name="T39" fmla="*/ 1 h 202"/>
                <a:gd name="T40" fmla="*/ 1 w 225"/>
                <a:gd name="T41" fmla="*/ 1 h 202"/>
                <a:gd name="T42" fmla="*/ 1 w 225"/>
                <a:gd name="T43" fmla="*/ 1 h 202"/>
                <a:gd name="T44" fmla="*/ 1 w 225"/>
                <a:gd name="T45" fmla="*/ 1 h 202"/>
                <a:gd name="T46" fmla="*/ 1 w 225"/>
                <a:gd name="T47" fmla="*/ 1 h 202"/>
                <a:gd name="T48" fmla="*/ 1 w 225"/>
                <a:gd name="T49" fmla="*/ 1 h 202"/>
                <a:gd name="T50" fmla="*/ 1 w 225"/>
                <a:gd name="T51" fmla="*/ 1 h 202"/>
                <a:gd name="T52" fmla="*/ 1 w 225"/>
                <a:gd name="T53" fmla="*/ 1 h 202"/>
                <a:gd name="T54" fmla="*/ 1 w 225"/>
                <a:gd name="T55" fmla="*/ 1 h 202"/>
                <a:gd name="T56" fmla="*/ 0 w 225"/>
                <a:gd name="T57" fmla="*/ 1 h 202"/>
                <a:gd name="T58" fmla="*/ 1 w 225"/>
                <a:gd name="T59" fmla="*/ 1 h 202"/>
                <a:gd name="T60" fmla="*/ 1 w 225"/>
                <a:gd name="T61" fmla="*/ 1 h 202"/>
                <a:gd name="T62" fmla="*/ 1 w 225"/>
                <a:gd name="T63" fmla="*/ 1 h 202"/>
                <a:gd name="T64" fmla="*/ 1 w 225"/>
                <a:gd name="T65" fmla="*/ 1 h 20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25"/>
                <a:gd name="T100" fmla="*/ 0 h 202"/>
                <a:gd name="T101" fmla="*/ 225 w 225"/>
                <a:gd name="T102" fmla="*/ 202 h 20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25" h="202">
                  <a:moveTo>
                    <a:pt x="80" y="58"/>
                  </a:moveTo>
                  <a:lnTo>
                    <a:pt x="80" y="49"/>
                  </a:lnTo>
                  <a:lnTo>
                    <a:pt x="80" y="42"/>
                  </a:lnTo>
                  <a:lnTo>
                    <a:pt x="80" y="31"/>
                  </a:lnTo>
                  <a:lnTo>
                    <a:pt x="81" y="26"/>
                  </a:lnTo>
                  <a:lnTo>
                    <a:pt x="74" y="15"/>
                  </a:lnTo>
                  <a:lnTo>
                    <a:pt x="65" y="9"/>
                  </a:lnTo>
                  <a:lnTo>
                    <a:pt x="56" y="4"/>
                  </a:lnTo>
                  <a:lnTo>
                    <a:pt x="47" y="2"/>
                  </a:lnTo>
                  <a:lnTo>
                    <a:pt x="56" y="0"/>
                  </a:lnTo>
                  <a:lnTo>
                    <a:pt x="67" y="4"/>
                  </a:lnTo>
                  <a:lnTo>
                    <a:pt x="76" y="9"/>
                  </a:lnTo>
                  <a:lnTo>
                    <a:pt x="87" y="18"/>
                  </a:lnTo>
                  <a:lnTo>
                    <a:pt x="96" y="26"/>
                  </a:lnTo>
                  <a:lnTo>
                    <a:pt x="107" y="35"/>
                  </a:lnTo>
                  <a:lnTo>
                    <a:pt x="118" y="42"/>
                  </a:lnTo>
                  <a:lnTo>
                    <a:pt x="132" y="48"/>
                  </a:lnTo>
                  <a:lnTo>
                    <a:pt x="145" y="55"/>
                  </a:lnTo>
                  <a:lnTo>
                    <a:pt x="160" y="64"/>
                  </a:lnTo>
                  <a:lnTo>
                    <a:pt x="172" y="71"/>
                  </a:lnTo>
                  <a:lnTo>
                    <a:pt x="185" y="82"/>
                  </a:lnTo>
                  <a:lnTo>
                    <a:pt x="194" y="91"/>
                  </a:lnTo>
                  <a:lnTo>
                    <a:pt x="205" y="104"/>
                  </a:lnTo>
                  <a:lnTo>
                    <a:pt x="214" y="117"/>
                  </a:lnTo>
                  <a:lnTo>
                    <a:pt x="225" y="135"/>
                  </a:lnTo>
                  <a:lnTo>
                    <a:pt x="223" y="182"/>
                  </a:lnTo>
                  <a:lnTo>
                    <a:pt x="212" y="179"/>
                  </a:lnTo>
                  <a:lnTo>
                    <a:pt x="209" y="186"/>
                  </a:lnTo>
                  <a:lnTo>
                    <a:pt x="207" y="195"/>
                  </a:lnTo>
                  <a:lnTo>
                    <a:pt x="201" y="202"/>
                  </a:lnTo>
                  <a:lnTo>
                    <a:pt x="183" y="199"/>
                  </a:lnTo>
                  <a:lnTo>
                    <a:pt x="167" y="197"/>
                  </a:lnTo>
                  <a:lnTo>
                    <a:pt x="151" y="191"/>
                  </a:lnTo>
                  <a:lnTo>
                    <a:pt x="138" y="182"/>
                  </a:lnTo>
                  <a:lnTo>
                    <a:pt x="123" y="175"/>
                  </a:lnTo>
                  <a:lnTo>
                    <a:pt x="116" y="162"/>
                  </a:lnTo>
                  <a:lnTo>
                    <a:pt x="111" y="148"/>
                  </a:lnTo>
                  <a:lnTo>
                    <a:pt x="103" y="137"/>
                  </a:lnTo>
                  <a:lnTo>
                    <a:pt x="7" y="135"/>
                  </a:lnTo>
                  <a:lnTo>
                    <a:pt x="3" y="131"/>
                  </a:lnTo>
                  <a:lnTo>
                    <a:pt x="14" y="124"/>
                  </a:lnTo>
                  <a:lnTo>
                    <a:pt x="27" y="122"/>
                  </a:lnTo>
                  <a:lnTo>
                    <a:pt x="38" y="120"/>
                  </a:lnTo>
                  <a:lnTo>
                    <a:pt x="52" y="122"/>
                  </a:lnTo>
                  <a:lnTo>
                    <a:pt x="63" y="120"/>
                  </a:lnTo>
                  <a:lnTo>
                    <a:pt x="76" y="120"/>
                  </a:lnTo>
                  <a:lnTo>
                    <a:pt x="87" y="117"/>
                  </a:lnTo>
                  <a:lnTo>
                    <a:pt x="100" y="111"/>
                  </a:lnTo>
                  <a:lnTo>
                    <a:pt x="98" y="99"/>
                  </a:lnTo>
                  <a:lnTo>
                    <a:pt x="92" y="91"/>
                  </a:lnTo>
                  <a:lnTo>
                    <a:pt x="83" y="86"/>
                  </a:lnTo>
                  <a:lnTo>
                    <a:pt x="76" y="82"/>
                  </a:lnTo>
                  <a:lnTo>
                    <a:pt x="56" y="77"/>
                  </a:lnTo>
                  <a:lnTo>
                    <a:pt x="38" y="75"/>
                  </a:lnTo>
                  <a:lnTo>
                    <a:pt x="27" y="73"/>
                  </a:lnTo>
                  <a:lnTo>
                    <a:pt x="16" y="71"/>
                  </a:lnTo>
                  <a:lnTo>
                    <a:pt x="7" y="69"/>
                  </a:lnTo>
                  <a:lnTo>
                    <a:pt x="0" y="68"/>
                  </a:lnTo>
                  <a:lnTo>
                    <a:pt x="9" y="64"/>
                  </a:lnTo>
                  <a:lnTo>
                    <a:pt x="18" y="62"/>
                  </a:lnTo>
                  <a:lnTo>
                    <a:pt x="29" y="60"/>
                  </a:lnTo>
                  <a:lnTo>
                    <a:pt x="40" y="60"/>
                  </a:lnTo>
                  <a:lnTo>
                    <a:pt x="49" y="58"/>
                  </a:lnTo>
                  <a:lnTo>
                    <a:pt x="58" y="57"/>
                  </a:lnTo>
                  <a:lnTo>
                    <a:pt x="69" y="57"/>
                  </a:lnTo>
                  <a:lnTo>
                    <a:pt x="80" y="58"/>
                  </a:lnTo>
                  <a:close/>
                </a:path>
              </a:pathLst>
            </a:custGeom>
            <a:solidFill>
              <a:srgbClr val="FFCFC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cs-CZ"/>
            </a:p>
          </p:txBody>
        </p:sp>
        <p:sp>
          <p:nvSpPr>
            <p:cNvPr id="48266" name="Freeform 137"/>
            <p:cNvSpPr>
              <a:spLocks/>
            </p:cNvSpPr>
            <p:nvPr/>
          </p:nvSpPr>
          <p:spPr bwMode="auto">
            <a:xfrm>
              <a:off x="5279" y="1970"/>
              <a:ext cx="16" cy="22"/>
            </a:xfrm>
            <a:custGeom>
              <a:avLst/>
              <a:gdLst>
                <a:gd name="T0" fmla="*/ 0 w 33"/>
                <a:gd name="T1" fmla="*/ 0 h 44"/>
                <a:gd name="T2" fmla="*/ 0 w 33"/>
                <a:gd name="T3" fmla="*/ 1 h 44"/>
                <a:gd name="T4" fmla="*/ 0 w 33"/>
                <a:gd name="T5" fmla="*/ 1 h 44"/>
                <a:gd name="T6" fmla="*/ 0 w 33"/>
                <a:gd name="T7" fmla="*/ 1 h 44"/>
                <a:gd name="T8" fmla="*/ 0 w 33"/>
                <a:gd name="T9" fmla="*/ 1 h 44"/>
                <a:gd name="T10" fmla="*/ 0 w 33"/>
                <a:gd name="T11" fmla="*/ 1 h 44"/>
                <a:gd name="T12" fmla="*/ 0 w 33"/>
                <a:gd name="T13" fmla="*/ 1 h 44"/>
                <a:gd name="T14" fmla="*/ 0 w 33"/>
                <a:gd name="T15" fmla="*/ 1 h 44"/>
                <a:gd name="T16" fmla="*/ 0 w 33"/>
                <a:gd name="T17" fmla="*/ 1 h 44"/>
                <a:gd name="T18" fmla="*/ 0 w 33"/>
                <a:gd name="T19" fmla="*/ 1 h 44"/>
                <a:gd name="T20" fmla="*/ 0 w 33"/>
                <a:gd name="T21" fmla="*/ 0 h 4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3"/>
                <a:gd name="T34" fmla="*/ 0 h 44"/>
                <a:gd name="T35" fmla="*/ 33 w 33"/>
                <a:gd name="T36" fmla="*/ 44 h 4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3" h="44">
                  <a:moveTo>
                    <a:pt x="33" y="0"/>
                  </a:moveTo>
                  <a:lnTo>
                    <a:pt x="30" y="9"/>
                  </a:lnTo>
                  <a:lnTo>
                    <a:pt x="28" y="22"/>
                  </a:lnTo>
                  <a:lnTo>
                    <a:pt x="26" y="33"/>
                  </a:lnTo>
                  <a:lnTo>
                    <a:pt x="30" y="44"/>
                  </a:lnTo>
                  <a:lnTo>
                    <a:pt x="11" y="38"/>
                  </a:lnTo>
                  <a:lnTo>
                    <a:pt x="0" y="27"/>
                  </a:lnTo>
                  <a:lnTo>
                    <a:pt x="2" y="15"/>
                  </a:lnTo>
                  <a:lnTo>
                    <a:pt x="11" y="9"/>
                  </a:lnTo>
                  <a:lnTo>
                    <a:pt x="22" y="4"/>
                  </a:lnTo>
                  <a:lnTo>
                    <a:pt x="33" y="0"/>
                  </a:lnTo>
                  <a:close/>
                </a:path>
              </a:pathLst>
            </a:custGeom>
            <a:solidFill>
              <a:srgbClr val="BF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cs-CZ"/>
            </a:p>
          </p:txBody>
        </p:sp>
        <p:sp>
          <p:nvSpPr>
            <p:cNvPr id="48267" name="Freeform 138"/>
            <p:cNvSpPr>
              <a:spLocks/>
            </p:cNvSpPr>
            <p:nvPr/>
          </p:nvSpPr>
          <p:spPr bwMode="auto">
            <a:xfrm>
              <a:off x="5283" y="1974"/>
              <a:ext cx="64" cy="42"/>
            </a:xfrm>
            <a:custGeom>
              <a:avLst/>
              <a:gdLst>
                <a:gd name="T0" fmla="*/ 0 w 127"/>
                <a:gd name="T1" fmla="*/ 0 h 86"/>
                <a:gd name="T2" fmla="*/ 1 w 127"/>
                <a:gd name="T3" fmla="*/ 0 h 86"/>
                <a:gd name="T4" fmla="*/ 1 w 127"/>
                <a:gd name="T5" fmla="*/ 0 h 86"/>
                <a:gd name="T6" fmla="*/ 1 w 127"/>
                <a:gd name="T7" fmla="*/ 0 h 86"/>
                <a:gd name="T8" fmla="*/ 1 w 127"/>
                <a:gd name="T9" fmla="*/ 0 h 86"/>
                <a:gd name="T10" fmla="*/ 1 w 127"/>
                <a:gd name="T11" fmla="*/ 0 h 86"/>
                <a:gd name="T12" fmla="*/ 1 w 127"/>
                <a:gd name="T13" fmla="*/ 0 h 86"/>
                <a:gd name="T14" fmla="*/ 1 w 127"/>
                <a:gd name="T15" fmla="*/ 0 h 86"/>
                <a:gd name="T16" fmla="*/ 1 w 127"/>
                <a:gd name="T17" fmla="*/ 0 h 86"/>
                <a:gd name="T18" fmla="*/ 1 w 127"/>
                <a:gd name="T19" fmla="*/ 0 h 86"/>
                <a:gd name="T20" fmla="*/ 1 w 127"/>
                <a:gd name="T21" fmla="*/ 0 h 86"/>
                <a:gd name="T22" fmla="*/ 1 w 127"/>
                <a:gd name="T23" fmla="*/ 0 h 86"/>
                <a:gd name="T24" fmla="*/ 1 w 127"/>
                <a:gd name="T25" fmla="*/ 0 h 86"/>
                <a:gd name="T26" fmla="*/ 1 w 127"/>
                <a:gd name="T27" fmla="*/ 0 h 86"/>
                <a:gd name="T28" fmla="*/ 1 w 127"/>
                <a:gd name="T29" fmla="*/ 0 h 86"/>
                <a:gd name="T30" fmla="*/ 1 w 127"/>
                <a:gd name="T31" fmla="*/ 0 h 86"/>
                <a:gd name="T32" fmla="*/ 1 w 127"/>
                <a:gd name="T33" fmla="*/ 0 h 86"/>
                <a:gd name="T34" fmla="*/ 1 w 127"/>
                <a:gd name="T35" fmla="*/ 0 h 86"/>
                <a:gd name="T36" fmla="*/ 1 w 127"/>
                <a:gd name="T37" fmla="*/ 0 h 86"/>
                <a:gd name="T38" fmla="*/ 1 w 127"/>
                <a:gd name="T39" fmla="*/ 0 h 86"/>
                <a:gd name="T40" fmla="*/ 1 w 127"/>
                <a:gd name="T41" fmla="*/ 0 h 86"/>
                <a:gd name="T42" fmla="*/ 1 w 127"/>
                <a:gd name="T43" fmla="*/ 0 h 86"/>
                <a:gd name="T44" fmla="*/ 1 w 127"/>
                <a:gd name="T45" fmla="*/ 0 h 86"/>
                <a:gd name="T46" fmla="*/ 1 w 127"/>
                <a:gd name="T47" fmla="*/ 0 h 86"/>
                <a:gd name="T48" fmla="*/ 1 w 127"/>
                <a:gd name="T49" fmla="*/ 0 h 86"/>
                <a:gd name="T50" fmla="*/ 1 w 127"/>
                <a:gd name="T51" fmla="*/ 0 h 86"/>
                <a:gd name="T52" fmla="*/ 0 w 127"/>
                <a:gd name="T53" fmla="*/ 0 h 8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127"/>
                <a:gd name="T82" fmla="*/ 0 h 86"/>
                <a:gd name="T83" fmla="*/ 127 w 127"/>
                <a:gd name="T84" fmla="*/ 86 h 8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127" h="86">
                  <a:moveTo>
                    <a:pt x="0" y="48"/>
                  </a:moveTo>
                  <a:lnTo>
                    <a:pt x="10" y="48"/>
                  </a:lnTo>
                  <a:lnTo>
                    <a:pt x="23" y="49"/>
                  </a:lnTo>
                  <a:lnTo>
                    <a:pt x="34" y="48"/>
                  </a:lnTo>
                  <a:lnTo>
                    <a:pt x="47" y="48"/>
                  </a:lnTo>
                  <a:lnTo>
                    <a:pt x="58" y="42"/>
                  </a:lnTo>
                  <a:lnTo>
                    <a:pt x="69" y="39"/>
                  </a:lnTo>
                  <a:lnTo>
                    <a:pt x="80" y="33"/>
                  </a:lnTo>
                  <a:lnTo>
                    <a:pt x="92" y="29"/>
                  </a:lnTo>
                  <a:lnTo>
                    <a:pt x="101" y="24"/>
                  </a:lnTo>
                  <a:lnTo>
                    <a:pt x="109" y="17"/>
                  </a:lnTo>
                  <a:lnTo>
                    <a:pt x="116" y="8"/>
                  </a:lnTo>
                  <a:lnTo>
                    <a:pt x="127" y="0"/>
                  </a:lnTo>
                  <a:lnTo>
                    <a:pt x="118" y="17"/>
                  </a:lnTo>
                  <a:lnTo>
                    <a:pt x="110" y="35"/>
                  </a:lnTo>
                  <a:lnTo>
                    <a:pt x="101" y="53"/>
                  </a:lnTo>
                  <a:lnTo>
                    <a:pt x="89" y="71"/>
                  </a:lnTo>
                  <a:lnTo>
                    <a:pt x="70" y="75"/>
                  </a:lnTo>
                  <a:lnTo>
                    <a:pt x="52" y="80"/>
                  </a:lnTo>
                  <a:lnTo>
                    <a:pt x="43" y="82"/>
                  </a:lnTo>
                  <a:lnTo>
                    <a:pt x="34" y="84"/>
                  </a:lnTo>
                  <a:lnTo>
                    <a:pt x="25" y="84"/>
                  </a:lnTo>
                  <a:lnTo>
                    <a:pt x="16" y="86"/>
                  </a:lnTo>
                  <a:lnTo>
                    <a:pt x="9" y="75"/>
                  </a:lnTo>
                  <a:lnTo>
                    <a:pt x="7" y="64"/>
                  </a:lnTo>
                  <a:lnTo>
                    <a:pt x="3" y="55"/>
                  </a:lnTo>
                  <a:lnTo>
                    <a:pt x="0" y="4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cs-CZ"/>
            </a:p>
          </p:txBody>
        </p:sp>
        <p:sp>
          <p:nvSpPr>
            <p:cNvPr id="48268" name="Freeform 139"/>
            <p:cNvSpPr>
              <a:spLocks/>
            </p:cNvSpPr>
            <p:nvPr/>
          </p:nvSpPr>
          <p:spPr bwMode="auto">
            <a:xfrm>
              <a:off x="5284" y="2047"/>
              <a:ext cx="34" cy="19"/>
            </a:xfrm>
            <a:custGeom>
              <a:avLst/>
              <a:gdLst>
                <a:gd name="T0" fmla="*/ 1 w 68"/>
                <a:gd name="T1" fmla="*/ 0 h 36"/>
                <a:gd name="T2" fmla="*/ 1 w 68"/>
                <a:gd name="T3" fmla="*/ 0 h 36"/>
                <a:gd name="T4" fmla="*/ 1 w 68"/>
                <a:gd name="T5" fmla="*/ 1 h 36"/>
                <a:gd name="T6" fmla="*/ 1 w 68"/>
                <a:gd name="T7" fmla="*/ 1 h 36"/>
                <a:gd name="T8" fmla="*/ 1 w 68"/>
                <a:gd name="T9" fmla="*/ 1 h 36"/>
                <a:gd name="T10" fmla="*/ 1 w 68"/>
                <a:gd name="T11" fmla="*/ 1 h 36"/>
                <a:gd name="T12" fmla="*/ 1 w 68"/>
                <a:gd name="T13" fmla="*/ 1 h 36"/>
                <a:gd name="T14" fmla="*/ 1 w 68"/>
                <a:gd name="T15" fmla="*/ 1 h 36"/>
                <a:gd name="T16" fmla="*/ 1 w 68"/>
                <a:gd name="T17" fmla="*/ 1 h 36"/>
                <a:gd name="T18" fmla="*/ 1 w 68"/>
                <a:gd name="T19" fmla="*/ 1 h 36"/>
                <a:gd name="T20" fmla="*/ 1 w 68"/>
                <a:gd name="T21" fmla="*/ 1 h 36"/>
                <a:gd name="T22" fmla="*/ 1 w 68"/>
                <a:gd name="T23" fmla="*/ 1 h 36"/>
                <a:gd name="T24" fmla="*/ 1 w 68"/>
                <a:gd name="T25" fmla="*/ 1 h 36"/>
                <a:gd name="T26" fmla="*/ 1 w 68"/>
                <a:gd name="T27" fmla="*/ 1 h 36"/>
                <a:gd name="T28" fmla="*/ 0 w 68"/>
                <a:gd name="T29" fmla="*/ 1 h 36"/>
                <a:gd name="T30" fmla="*/ 1 w 68"/>
                <a:gd name="T31" fmla="*/ 1 h 36"/>
                <a:gd name="T32" fmla="*/ 1 w 68"/>
                <a:gd name="T33" fmla="*/ 0 h 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68"/>
                <a:gd name="T52" fmla="*/ 0 h 36"/>
                <a:gd name="T53" fmla="*/ 68 w 68"/>
                <a:gd name="T54" fmla="*/ 36 h 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68" h="36">
                  <a:moveTo>
                    <a:pt x="8" y="0"/>
                  </a:moveTo>
                  <a:lnTo>
                    <a:pt x="15" y="0"/>
                  </a:lnTo>
                  <a:lnTo>
                    <a:pt x="22" y="5"/>
                  </a:lnTo>
                  <a:lnTo>
                    <a:pt x="22" y="14"/>
                  </a:lnTo>
                  <a:lnTo>
                    <a:pt x="29" y="23"/>
                  </a:lnTo>
                  <a:lnTo>
                    <a:pt x="40" y="25"/>
                  </a:lnTo>
                  <a:lnTo>
                    <a:pt x="51" y="22"/>
                  </a:lnTo>
                  <a:lnTo>
                    <a:pt x="60" y="20"/>
                  </a:lnTo>
                  <a:lnTo>
                    <a:pt x="68" y="27"/>
                  </a:lnTo>
                  <a:lnTo>
                    <a:pt x="57" y="32"/>
                  </a:lnTo>
                  <a:lnTo>
                    <a:pt x="46" y="36"/>
                  </a:lnTo>
                  <a:lnTo>
                    <a:pt x="33" y="36"/>
                  </a:lnTo>
                  <a:lnTo>
                    <a:pt x="22" y="36"/>
                  </a:lnTo>
                  <a:lnTo>
                    <a:pt x="8" y="25"/>
                  </a:lnTo>
                  <a:lnTo>
                    <a:pt x="0" y="11"/>
                  </a:lnTo>
                  <a:lnTo>
                    <a:pt x="2" y="2"/>
                  </a:lnTo>
                  <a:lnTo>
                    <a:pt x="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cs-CZ"/>
            </a:p>
          </p:txBody>
        </p:sp>
        <p:sp>
          <p:nvSpPr>
            <p:cNvPr id="48269" name="Freeform 140"/>
            <p:cNvSpPr>
              <a:spLocks/>
            </p:cNvSpPr>
            <p:nvPr/>
          </p:nvSpPr>
          <p:spPr bwMode="auto">
            <a:xfrm>
              <a:off x="5291" y="1891"/>
              <a:ext cx="26" cy="35"/>
            </a:xfrm>
            <a:custGeom>
              <a:avLst/>
              <a:gdLst>
                <a:gd name="T0" fmla="*/ 1 w 51"/>
                <a:gd name="T1" fmla="*/ 0 h 71"/>
                <a:gd name="T2" fmla="*/ 1 w 51"/>
                <a:gd name="T3" fmla="*/ 0 h 71"/>
                <a:gd name="T4" fmla="*/ 1 w 51"/>
                <a:gd name="T5" fmla="*/ 0 h 71"/>
                <a:gd name="T6" fmla="*/ 1 w 51"/>
                <a:gd name="T7" fmla="*/ 0 h 71"/>
                <a:gd name="T8" fmla="*/ 1 w 51"/>
                <a:gd name="T9" fmla="*/ 0 h 71"/>
                <a:gd name="T10" fmla="*/ 1 w 51"/>
                <a:gd name="T11" fmla="*/ 0 h 71"/>
                <a:gd name="T12" fmla="*/ 1 w 51"/>
                <a:gd name="T13" fmla="*/ 0 h 71"/>
                <a:gd name="T14" fmla="*/ 1 w 51"/>
                <a:gd name="T15" fmla="*/ 0 h 71"/>
                <a:gd name="T16" fmla="*/ 1 w 51"/>
                <a:gd name="T17" fmla="*/ 0 h 71"/>
                <a:gd name="T18" fmla="*/ 1 w 51"/>
                <a:gd name="T19" fmla="*/ 0 h 71"/>
                <a:gd name="T20" fmla="*/ 1 w 51"/>
                <a:gd name="T21" fmla="*/ 0 h 71"/>
                <a:gd name="T22" fmla="*/ 1 w 51"/>
                <a:gd name="T23" fmla="*/ 0 h 71"/>
                <a:gd name="T24" fmla="*/ 1 w 51"/>
                <a:gd name="T25" fmla="*/ 0 h 71"/>
                <a:gd name="T26" fmla="*/ 1 w 51"/>
                <a:gd name="T27" fmla="*/ 0 h 71"/>
                <a:gd name="T28" fmla="*/ 1 w 51"/>
                <a:gd name="T29" fmla="*/ 0 h 71"/>
                <a:gd name="T30" fmla="*/ 0 w 51"/>
                <a:gd name="T31" fmla="*/ 0 h 71"/>
                <a:gd name="T32" fmla="*/ 1 w 51"/>
                <a:gd name="T33" fmla="*/ 0 h 71"/>
                <a:gd name="T34" fmla="*/ 1 w 51"/>
                <a:gd name="T35" fmla="*/ 0 h 71"/>
                <a:gd name="T36" fmla="*/ 1 w 51"/>
                <a:gd name="T37" fmla="*/ 0 h 7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51"/>
                <a:gd name="T58" fmla="*/ 0 h 71"/>
                <a:gd name="T59" fmla="*/ 51 w 51"/>
                <a:gd name="T60" fmla="*/ 71 h 71"/>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51" h="71">
                  <a:moveTo>
                    <a:pt x="18" y="4"/>
                  </a:moveTo>
                  <a:lnTo>
                    <a:pt x="25" y="0"/>
                  </a:lnTo>
                  <a:lnTo>
                    <a:pt x="34" y="2"/>
                  </a:lnTo>
                  <a:lnTo>
                    <a:pt x="42" y="7"/>
                  </a:lnTo>
                  <a:lnTo>
                    <a:pt x="49" y="16"/>
                  </a:lnTo>
                  <a:lnTo>
                    <a:pt x="49" y="27"/>
                  </a:lnTo>
                  <a:lnTo>
                    <a:pt x="51" y="38"/>
                  </a:lnTo>
                  <a:lnTo>
                    <a:pt x="49" y="49"/>
                  </a:lnTo>
                  <a:lnTo>
                    <a:pt x="45" y="62"/>
                  </a:lnTo>
                  <a:lnTo>
                    <a:pt x="40" y="53"/>
                  </a:lnTo>
                  <a:lnTo>
                    <a:pt x="33" y="47"/>
                  </a:lnTo>
                  <a:lnTo>
                    <a:pt x="20" y="47"/>
                  </a:lnTo>
                  <a:lnTo>
                    <a:pt x="14" y="56"/>
                  </a:lnTo>
                  <a:lnTo>
                    <a:pt x="9" y="65"/>
                  </a:lnTo>
                  <a:lnTo>
                    <a:pt x="2" y="71"/>
                  </a:lnTo>
                  <a:lnTo>
                    <a:pt x="0" y="53"/>
                  </a:lnTo>
                  <a:lnTo>
                    <a:pt x="2" y="34"/>
                  </a:lnTo>
                  <a:lnTo>
                    <a:pt x="7" y="16"/>
                  </a:lnTo>
                  <a:lnTo>
                    <a:pt x="18"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cs-CZ"/>
            </a:p>
          </p:txBody>
        </p:sp>
        <p:sp>
          <p:nvSpPr>
            <p:cNvPr id="48270" name="Freeform 141"/>
            <p:cNvSpPr>
              <a:spLocks/>
            </p:cNvSpPr>
            <p:nvPr/>
          </p:nvSpPr>
          <p:spPr bwMode="auto">
            <a:xfrm>
              <a:off x="5297" y="1968"/>
              <a:ext cx="22" cy="24"/>
            </a:xfrm>
            <a:custGeom>
              <a:avLst/>
              <a:gdLst>
                <a:gd name="T0" fmla="*/ 1 w 43"/>
                <a:gd name="T1" fmla="*/ 0 h 48"/>
                <a:gd name="T2" fmla="*/ 1 w 43"/>
                <a:gd name="T3" fmla="*/ 0 h 48"/>
                <a:gd name="T4" fmla="*/ 1 w 43"/>
                <a:gd name="T5" fmla="*/ 1 h 48"/>
                <a:gd name="T6" fmla="*/ 1 w 43"/>
                <a:gd name="T7" fmla="*/ 1 h 48"/>
                <a:gd name="T8" fmla="*/ 1 w 43"/>
                <a:gd name="T9" fmla="*/ 1 h 48"/>
                <a:gd name="T10" fmla="*/ 1 w 43"/>
                <a:gd name="T11" fmla="*/ 1 h 48"/>
                <a:gd name="T12" fmla="*/ 1 w 43"/>
                <a:gd name="T13" fmla="*/ 1 h 48"/>
                <a:gd name="T14" fmla="*/ 1 w 43"/>
                <a:gd name="T15" fmla="*/ 1 h 48"/>
                <a:gd name="T16" fmla="*/ 1 w 43"/>
                <a:gd name="T17" fmla="*/ 1 h 48"/>
                <a:gd name="T18" fmla="*/ 1 w 43"/>
                <a:gd name="T19" fmla="*/ 1 h 48"/>
                <a:gd name="T20" fmla="*/ 0 w 43"/>
                <a:gd name="T21" fmla="*/ 1 h 48"/>
                <a:gd name="T22" fmla="*/ 1 w 43"/>
                <a:gd name="T23" fmla="*/ 1 h 48"/>
                <a:gd name="T24" fmla="*/ 1 w 43"/>
                <a:gd name="T25" fmla="*/ 1 h 48"/>
                <a:gd name="T26" fmla="*/ 1 w 43"/>
                <a:gd name="T27" fmla="*/ 0 h 4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43"/>
                <a:gd name="T43" fmla="*/ 0 h 48"/>
                <a:gd name="T44" fmla="*/ 43 w 43"/>
                <a:gd name="T45" fmla="*/ 48 h 48"/>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43" h="48">
                  <a:moveTo>
                    <a:pt x="25" y="0"/>
                  </a:moveTo>
                  <a:lnTo>
                    <a:pt x="33" y="0"/>
                  </a:lnTo>
                  <a:lnTo>
                    <a:pt x="31" y="13"/>
                  </a:lnTo>
                  <a:lnTo>
                    <a:pt x="34" y="28"/>
                  </a:lnTo>
                  <a:lnTo>
                    <a:pt x="38" y="33"/>
                  </a:lnTo>
                  <a:lnTo>
                    <a:pt x="43" y="39"/>
                  </a:lnTo>
                  <a:lnTo>
                    <a:pt x="34" y="42"/>
                  </a:lnTo>
                  <a:lnTo>
                    <a:pt x="25" y="44"/>
                  </a:lnTo>
                  <a:lnTo>
                    <a:pt x="14" y="46"/>
                  </a:lnTo>
                  <a:lnTo>
                    <a:pt x="7" y="48"/>
                  </a:lnTo>
                  <a:lnTo>
                    <a:pt x="0" y="35"/>
                  </a:lnTo>
                  <a:lnTo>
                    <a:pt x="2" y="22"/>
                  </a:lnTo>
                  <a:lnTo>
                    <a:pt x="11" y="8"/>
                  </a:lnTo>
                  <a:lnTo>
                    <a:pt x="25" y="0"/>
                  </a:lnTo>
                  <a:close/>
                </a:path>
              </a:pathLst>
            </a:custGeom>
            <a:solidFill>
              <a:srgbClr val="BF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cs-CZ"/>
            </a:p>
          </p:txBody>
        </p:sp>
        <p:sp>
          <p:nvSpPr>
            <p:cNvPr id="48271" name="Freeform 142"/>
            <p:cNvSpPr>
              <a:spLocks/>
            </p:cNvSpPr>
            <p:nvPr/>
          </p:nvSpPr>
          <p:spPr bwMode="auto">
            <a:xfrm>
              <a:off x="5306" y="2107"/>
              <a:ext cx="81" cy="61"/>
            </a:xfrm>
            <a:custGeom>
              <a:avLst/>
              <a:gdLst>
                <a:gd name="T0" fmla="*/ 1 w 162"/>
                <a:gd name="T1" fmla="*/ 1 h 122"/>
                <a:gd name="T2" fmla="*/ 1 w 162"/>
                <a:gd name="T3" fmla="*/ 1 h 122"/>
                <a:gd name="T4" fmla="*/ 1 w 162"/>
                <a:gd name="T5" fmla="*/ 1 h 122"/>
                <a:gd name="T6" fmla="*/ 1 w 162"/>
                <a:gd name="T7" fmla="*/ 1 h 122"/>
                <a:gd name="T8" fmla="*/ 1 w 162"/>
                <a:gd name="T9" fmla="*/ 1 h 122"/>
                <a:gd name="T10" fmla="*/ 1 w 162"/>
                <a:gd name="T11" fmla="*/ 1 h 122"/>
                <a:gd name="T12" fmla="*/ 1 w 162"/>
                <a:gd name="T13" fmla="*/ 1 h 122"/>
                <a:gd name="T14" fmla="*/ 1 w 162"/>
                <a:gd name="T15" fmla="*/ 1 h 122"/>
                <a:gd name="T16" fmla="*/ 1 w 162"/>
                <a:gd name="T17" fmla="*/ 1 h 122"/>
                <a:gd name="T18" fmla="*/ 1 w 162"/>
                <a:gd name="T19" fmla="*/ 1 h 122"/>
                <a:gd name="T20" fmla="*/ 1 w 162"/>
                <a:gd name="T21" fmla="*/ 0 h 122"/>
                <a:gd name="T22" fmla="*/ 1 w 162"/>
                <a:gd name="T23" fmla="*/ 1 h 122"/>
                <a:gd name="T24" fmla="*/ 1 w 162"/>
                <a:gd name="T25" fmla="*/ 1 h 122"/>
                <a:gd name="T26" fmla="*/ 1 w 162"/>
                <a:gd name="T27" fmla="*/ 1 h 122"/>
                <a:gd name="T28" fmla="*/ 1 w 162"/>
                <a:gd name="T29" fmla="*/ 1 h 122"/>
                <a:gd name="T30" fmla="*/ 1 w 162"/>
                <a:gd name="T31" fmla="*/ 1 h 122"/>
                <a:gd name="T32" fmla="*/ 1 w 162"/>
                <a:gd name="T33" fmla="*/ 1 h 122"/>
                <a:gd name="T34" fmla="*/ 1 w 162"/>
                <a:gd name="T35" fmla="*/ 1 h 122"/>
                <a:gd name="T36" fmla="*/ 1 w 162"/>
                <a:gd name="T37" fmla="*/ 1 h 122"/>
                <a:gd name="T38" fmla="*/ 1 w 162"/>
                <a:gd name="T39" fmla="*/ 1 h 122"/>
                <a:gd name="T40" fmla="*/ 1 w 162"/>
                <a:gd name="T41" fmla="*/ 1 h 122"/>
                <a:gd name="T42" fmla="*/ 1 w 162"/>
                <a:gd name="T43" fmla="*/ 1 h 122"/>
                <a:gd name="T44" fmla="*/ 1 w 162"/>
                <a:gd name="T45" fmla="*/ 1 h 122"/>
                <a:gd name="T46" fmla="*/ 1 w 162"/>
                <a:gd name="T47" fmla="*/ 1 h 122"/>
                <a:gd name="T48" fmla="*/ 1 w 162"/>
                <a:gd name="T49" fmla="*/ 1 h 122"/>
                <a:gd name="T50" fmla="*/ 1 w 162"/>
                <a:gd name="T51" fmla="*/ 1 h 122"/>
                <a:gd name="T52" fmla="*/ 1 w 162"/>
                <a:gd name="T53" fmla="*/ 1 h 122"/>
                <a:gd name="T54" fmla="*/ 1 w 162"/>
                <a:gd name="T55" fmla="*/ 1 h 122"/>
                <a:gd name="T56" fmla="*/ 1 w 162"/>
                <a:gd name="T57" fmla="*/ 1 h 122"/>
                <a:gd name="T58" fmla="*/ 1 w 162"/>
                <a:gd name="T59" fmla="*/ 1 h 122"/>
                <a:gd name="T60" fmla="*/ 1 w 162"/>
                <a:gd name="T61" fmla="*/ 1 h 122"/>
                <a:gd name="T62" fmla="*/ 1 w 162"/>
                <a:gd name="T63" fmla="*/ 1 h 122"/>
                <a:gd name="T64" fmla="*/ 1 w 162"/>
                <a:gd name="T65" fmla="*/ 1 h 122"/>
                <a:gd name="T66" fmla="*/ 1 w 162"/>
                <a:gd name="T67" fmla="*/ 1 h 122"/>
                <a:gd name="T68" fmla="*/ 0 w 162"/>
                <a:gd name="T69" fmla="*/ 1 h 122"/>
                <a:gd name="T70" fmla="*/ 1 w 162"/>
                <a:gd name="T71" fmla="*/ 1 h 12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62"/>
                <a:gd name="T109" fmla="*/ 0 h 122"/>
                <a:gd name="T110" fmla="*/ 162 w 162"/>
                <a:gd name="T111" fmla="*/ 122 h 122"/>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62" h="122">
                  <a:moveTo>
                    <a:pt x="4" y="23"/>
                  </a:moveTo>
                  <a:lnTo>
                    <a:pt x="18" y="31"/>
                  </a:lnTo>
                  <a:lnTo>
                    <a:pt x="33" y="38"/>
                  </a:lnTo>
                  <a:lnTo>
                    <a:pt x="47" y="36"/>
                  </a:lnTo>
                  <a:lnTo>
                    <a:pt x="64" y="34"/>
                  </a:lnTo>
                  <a:lnTo>
                    <a:pt x="78" y="31"/>
                  </a:lnTo>
                  <a:lnTo>
                    <a:pt x="95" y="29"/>
                  </a:lnTo>
                  <a:lnTo>
                    <a:pt x="107" y="23"/>
                  </a:lnTo>
                  <a:lnTo>
                    <a:pt x="120" y="18"/>
                  </a:lnTo>
                  <a:lnTo>
                    <a:pt x="133" y="9"/>
                  </a:lnTo>
                  <a:lnTo>
                    <a:pt x="145" y="0"/>
                  </a:lnTo>
                  <a:lnTo>
                    <a:pt x="156" y="3"/>
                  </a:lnTo>
                  <a:lnTo>
                    <a:pt x="162" y="14"/>
                  </a:lnTo>
                  <a:lnTo>
                    <a:pt x="156" y="27"/>
                  </a:lnTo>
                  <a:lnTo>
                    <a:pt x="147" y="36"/>
                  </a:lnTo>
                  <a:lnTo>
                    <a:pt x="136" y="43"/>
                  </a:lnTo>
                  <a:lnTo>
                    <a:pt x="129" y="58"/>
                  </a:lnTo>
                  <a:lnTo>
                    <a:pt x="118" y="65"/>
                  </a:lnTo>
                  <a:lnTo>
                    <a:pt x="111" y="78"/>
                  </a:lnTo>
                  <a:lnTo>
                    <a:pt x="104" y="91"/>
                  </a:lnTo>
                  <a:lnTo>
                    <a:pt x="96" y="105"/>
                  </a:lnTo>
                  <a:lnTo>
                    <a:pt x="87" y="114"/>
                  </a:lnTo>
                  <a:lnTo>
                    <a:pt x="80" y="122"/>
                  </a:lnTo>
                  <a:lnTo>
                    <a:pt x="69" y="120"/>
                  </a:lnTo>
                  <a:lnTo>
                    <a:pt x="58" y="114"/>
                  </a:lnTo>
                  <a:lnTo>
                    <a:pt x="51" y="103"/>
                  </a:lnTo>
                  <a:lnTo>
                    <a:pt x="44" y="100"/>
                  </a:lnTo>
                  <a:lnTo>
                    <a:pt x="40" y="87"/>
                  </a:lnTo>
                  <a:lnTo>
                    <a:pt x="36" y="76"/>
                  </a:lnTo>
                  <a:lnTo>
                    <a:pt x="29" y="67"/>
                  </a:lnTo>
                  <a:lnTo>
                    <a:pt x="24" y="60"/>
                  </a:lnTo>
                  <a:lnTo>
                    <a:pt x="15" y="52"/>
                  </a:lnTo>
                  <a:lnTo>
                    <a:pt x="7" y="45"/>
                  </a:lnTo>
                  <a:lnTo>
                    <a:pt x="2" y="36"/>
                  </a:lnTo>
                  <a:lnTo>
                    <a:pt x="0" y="27"/>
                  </a:lnTo>
                  <a:lnTo>
                    <a:pt x="4" y="23"/>
                  </a:lnTo>
                  <a:close/>
                </a:path>
              </a:pathLst>
            </a:custGeom>
            <a:solidFill>
              <a:srgbClr val="CC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cs-CZ"/>
            </a:p>
          </p:txBody>
        </p:sp>
        <p:sp>
          <p:nvSpPr>
            <p:cNvPr id="48272" name="Freeform 143"/>
            <p:cNvSpPr>
              <a:spLocks/>
            </p:cNvSpPr>
            <p:nvPr/>
          </p:nvSpPr>
          <p:spPr bwMode="auto">
            <a:xfrm>
              <a:off x="5308" y="2100"/>
              <a:ext cx="3" cy="3"/>
            </a:xfrm>
            <a:custGeom>
              <a:avLst/>
              <a:gdLst>
                <a:gd name="T0" fmla="*/ 1 w 5"/>
                <a:gd name="T1" fmla="*/ 1 h 6"/>
                <a:gd name="T2" fmla="*/ 0 w 5"/>
                <a:gd name="T3" fmla="*/ 1 h 6"/>
                <a:gd name="T4" fmla="*/ 1 w 5"/>
                <a:gd name="T5" fmla="*/ 0 h 6"/>
                <a:gd name="T6" fmla="*/ 1 w 5"/>
                <a:gd name="T7" fmla="*/ 1 h 6"/>
                <a:gd name="T8" fmla="*/ 0 60000 65536"/>
                <a:gd name="T9" fmla="*/ 0 60000 65536"/>
                <a:gd name="T10" fmla="*/ 0 60000 65536"/>
                <a:gd name="T11" fmla="*/ 0 60000 65536"/>
                <a:gd name="T12" fmla="*/ 0 w 5"/>
                <a:gd name="T13" fmla="*/ 0 h 6"/>
                <a:gd name="T14" fmla="*/ 5 w 5"/>
                <a:gd name="T15" fmla="*/ 6 h 6"/>
              </a:gdLst>
              <a:ahLst/>
              <a:cxnLst>
                <a:cxn ang="T8">
                  <a:pos x="T0" y="T1"/>
                </a:cxn>
                <a:cxn ang="T9">
                  <a:pos x="T2" y="T3"/>
                </a:cxn>
                <a:cxn ang="T10">
                  <a:pos x="T4" y="T5"/>
                </a:cxn>
                <a:cxn ang="T11">
                  <a:pos x="T6" y="T7"/>
                </a:cxn>
              </a:cxnLst>
              <a:rect l="T12" t="T13" r="T14" b="T15"/>
              <a:pathLst>
                <a:path w="5" h="6">
                  <a:moveTo>
                    <a:pt x="5" y="6"/>
                  </a:moveTo>
                  <a:lnTo>
                    <a:pt x="0" y="2"/>
                  </a:lnTo>
                  <a:lnTo>
                    <a:pt x="1" y="0"/>
                  </a:lnTo>
                  <a:lnTo>
                    <a:pt x="5"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cs-CZ"/>
            </a:p>
          </p:txBody>
        </p:sp>
        <p:sp>
          <p:nvSpPr>
            <p:cNvPr id="48273" name="Freeform 144"/>
            <p:cNvSpPr>
              <a:spLocks/>
            </p:cNvSpPr>
            <p:nvPr/>
          </p:nvSpPr>
          <p:spPr bwMode="auto">
            <a:xfrm>
              <a:off x="5317" y="2048"/>
              <a:ext cx="66" cy="68"/>
            </a:xfrm>
            <a:custGeom>
              <a:avLst/>
              <a:gdLst>
                <a:gd name="T0" fmla="*/ 0 w 133"/>
                <a:gd name="T1" fmla="*/ 1 h 134"/>
                <a:gd name="T2" fmla="*/ 0 w 133"/>
                <a:gd name="T3" fmla="*/ 1 h 134"/>
                <a:gd name="T4" fmla="*/ 0 w 133"/>
                <a:gd name="T5" fmla="*/ 1 h 134"/>
                <a:gd name="T6" fmla="*/ 0 w 133"/>
                <a:gd name="T7" fmla="*/ 1 h 134"/>
                <a:gd name="T8" fmla="*/ 0 w 133"/>
                <a:gd name="T9" fmla="*/ 1 h 134"/>
                <a:gd name="T10" fmla="*/ 0 w 133"/>
                <a:gd name="T11" fmla="*/ 1 h 134"/>
                <a:gd name="T12" fmla="*/ 0 w 133"/>
                <a:gd name="T13" fmla="*/ 1 h 134"/>
                <a:gd name="T14" fmla="*/ 0 w 133"/>
                <a:gd name="T15" fmla="*/ 1 h 134"/>
                <a:gd name="T16" fmla="*/ 0 w 133"/>
                <a:gd name="T17" fmla="*/ 1 h 134"/>
                <a:gd name="T18" fmla="*/ 0 w 133"/>
                <a:gd name="T19" fmla="*/ 1 h 134"/>
                <a:gd name="T20" fmla="*/ 0 w 133"/>
                <a:gd name="T21" fmla="*/ 1 h 134"/>
                <a:gd name="T22" fmla="*/ 0 w 133"/>
                <a:gd name="T23" fmla="*/ 1 h 134"/>
                <a:gd name="T24" fmla="*/ 0 w 133"/>
                <a:gd name="T25" fmla="*/ 1 h 134"/>
                <a:gd name="T26" fmla="*/ 0 w 133"/>
                <a:gd name="T27" fmla="*/ 0 h 134"/>
                <a:gd name="T28" fmla="*/ 0 w 133"/>
                <a:gd name="T29" fmla="*/ 1 h 134"/>
                <a:gd name="T30" fmla="*/ 0 w 133"/>
                <a:gd name="T31" fmla="*/ 1 h 134"/>
                <a:gd name="T32" fmla="*/ 0 w 133"/>
                <a:gd name="T33" fmla="*/ 1 h 134"/>
                <a:gd name="T34" fmla="*/ 0 w 133"/>
                <a:gd name="T35" fmla="*/ 1 h 134"/>
                <a:gd name="T36" fmla="*/ 0 w 133"/>
                <a:gd name="T37" fmla="*/ 1 h 134"/>
                <a:gd name="T38" fmla="*/ 0 w 133"/>
                <a:gd name="T39" fmla="*/ 1 h 134"/>
                <a:gd name="T40" fmla="*/ 0 w 133"/>
                <a:gd name="T41" fmla="*/ 1 h 134"/>
                <a:gd name="T42" fmla="*/ 0 w 133"/>
                <a:gd name="T43" fmla="*/ 1 h 134"/>
                <a:gd name="T44" fmla="*/ 0 w 133"/>
                <a:gd name="T45" fmla="*/ 1 h 134"/>
                <a:gd name="T46" fmla="*/ 0 w 133"/>
                <a:gd name="T47" fmla="*/ 1 h 134"/>
                <a:gd name="T48" fmla="*/ 0 w 133"/>
                <a:gd name="T49" fmla="*/ 1 h 134"/>
                <a:gd name="T50" fmla="*/ 0 w 133"/>
                <a:gd name="T51" fmla="*/ 1 h 134"/>
                <a:gd name="T52" fmla="*/ 0 w 133"/>
                <a:gd name="T53" fmla="*/ 1 h 134"/>
                <a:gd name="T54" fmla="*/ 0 w 133"/>
                <a:gd name="T55" fmla="*/ 1 h 134"/>
                <a:gd name="T56" fmla="*/ 0 w 133"/>
                <a:gd name="T57" fmla="*/ 1 h 134"/>
                <a:gd name="T58" fmla="*/ 0 w 133"/>
                <a:gd name="T59" fmla="*/ 1 h 134"/>
                <a:gd name="T60" fmla="*/ 0 w 133"/>
                <a:gd name="T61" fmla="*/ 1 h 134"/>
                <a:gd name="T62" fmla="*/ 0 w 133"/>
                <a:gd name="T63" fmla="*/ 1 h 134"/>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33"/>
                <a:gd name="T97" fmla="*/ 0 h 134"/>
                <a:gd name="T98" fmla="*/ 133 w 133"/>
                <a:gd name="T99" fmla="*/ 134 h 134"/>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33" h="134">
                  <a:moveTo>
                    <a:pt x="5" y="114"/>
                  </a:moveTo>
                  <a:lnTo>
                    <a:pt x="0" y="105"/>
                  </a:lnTo>
                  <a:lnTo>
                    <a:pt x="7" y="100"/>
                  </a:lnTo>
                  <a:lnTo>
                    <a:pt x="16" y="94"/>
                  </a:lnTo>
                  <a:lnTo>
                    <a:pt x="25" y="92"/>
                  </a:lnTo>
                  <a:lnTo>
                    <a:pt x="33" y="81"/>
                  </a:lnTo>
                  <a:lnTo>
                    <a:pt x="40" y="72"/>
                  </a:lnTo>
                  <a:lnTo>
                    <a:pt x="47" y="61"/>
                  </a:lnTo>
                  <a:lnTo>
                    <a:pt x="56" y="52"/>
                  </a:lnTo>
                  <a:lnTo>
                    <a:pt x="63" y="41"/>
                  </a:lnTo>
                  <a:lnTo>
                    <a:pt x="74" y="32"/>
                  </a:lnTo>
                  <a:lnTo>
                    <a:pt x="83" y="23"/>
                  </a:lnTo>
                  <a:lnTo>
                    <a:pt x="98" y="18"/>
                  </a:lnTo>
                  <a:lnTo>
                    <a:pt x="129" y="0"/>
                  </a:lnTo>
                  <a:lnTo>
                    <a:pt x="129" y="9"/>
                  </a:lnTo>
                  <a:lnTo>
                    <a:pt x="131" y="20"/>
                  </a:lnTo>
                  <a:lnTo>
                    <a:pt x="129" y="32"/>
                  </a:lnTo>
                  <a:lnTo>
                    <a:pt x="129" y="47"/>
                  </a:lnTo>
                  <a:lnTo>
                    <a:pt x="127" y="58"/>
                  </a:lnTo>
                  <a:lnTo>
                    <a:pt x="127" y="70"/>
                  </a:lnTo>
                  <a:lnTo>
                    <a:pt x="129" y="81"/>
                  </a:lnTo>
                  <a:lnTo>
                    <a:pt x="133" y="94"/>
                  </a:lnTo>
                  <a:lnTo>
                    <a:pt x="118" y="103"/>
                  </a:lnTo>
                  <a:lnTo>
                    <a:pt x="105" y="112"/>
                  </a:lnTo>
                  <a:lnTo>
                    <a:pt x="89" y="120"/>
                  </a:lnTo>
                  <a:lnTo>
                    <a:pt x="74" y="127"/>
                  </a:lnTo>
                  <a:lnTo>
                    <a:pt x="58" y="130"/>
                  </a:lnTo>
                  <a:lnTo>
                    <a:pt x="42" y="134"/>
                  </a:lnTo>
                  <a:lnTo>
                    <a:pt x="23" y="134"/>
                  </a:lnTo>
                  <a:lnTo>
                    <a:pt x="7" y="134"/>
                  </a:lnTo>
                  <a:lnTo>
                    <a:pt x="0" y="121"/>
                  </a:lnTo>
                  <a:lnTo>
                    <a:pt x="5" y="114"/>
                  </a:lnTo>
                  <a:close/>
                </a:path>
              </a:pathLst>
            </a:custGeom>
            <a:solidFill>
              <a:srgbClr val="FFCFC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cs-CZ"/>
            </a:p>
          </p:txBody>
        </p:sp>
        <p:sp>
          <p:nvSpPr>
            <p:cNvPr id="48274" name="Freeform 145"/>
            <p:cNvSpPr>
              <a:spLocks/>
            </p:cNvSpPr>
            <p:nvPr/>
          </p:nvSpPr>
          <p:spPr bwMode="auto">
            <a:xfrm>
              <a:off x="5318" y="1965"/>
              <a:ext cx="18" cy="19"/>
            </a:xfrm>
            <a:custGeom>
              <a:avLst/>
              <a:gdLst>
                <a:gd name="T0" fmla="*/ 1 w 36"/>
                <a:gd name="T1" fmla="*/ 0 h 38"/>
                <a:gd name="T2" fmla="*/ 1 w 36"/>
                <a:gd name="T3" fmla="*/ 1 h 38"/>
                <a:gd name="T4" fmla="*/ 1 w 36"/>
                <a:gd name="T5" fmla="*/ 1 h 38"/>
                <a:gd name="T6" fmla="*/ 1 w 36"/>
                <a:gd name="T7" fmla="*/ 1 h 38"/>
                <a:gd name="T8" fmla="*/ 1 w 36"/>
                <a:gd name="T9" fmla="*/ 1 h 38"/>
                <a:gd name="T10" fmla="*/ 1 w 36"/>
                <a:gd name="T11" fmla="*/ 1 h 38"/>
                <a:gd name="T12" fmla="*/ 1 w 36"/>
                <a:gd name="T13" fmla="*/ 1 h 38"/>
                <a:gd name="T14" fmla="*/ 1 w 36"/>
                <a:gd name="T15" fmla="*/ 1 h 38"/>
                <a:gd name="T16" fmla="*/ 0 w 36"/>
                <a:gd name="T17" fmla="*/ 1 h 38"/>
                <a:gd name="T18" fmla="*/ 1 w 36"/>
                <a:gd name="T19" fmla="*/ 1 h 38"/>
                <a:gd name="T20" fmla="*/ 1 w 36"/>
                <a:gd name="T21" fmla="*/ 0 h 3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6"/>
                <a:gd name="T34" fmla="*/ 0 h 38"/>
                <a:gd name="T35" fmla="*/ 36 w 36"/>
                <a:gd name="T36" fmla="*/ 38 h 3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6" h="38">
                  <a:moveTo>
                    <a:pt x="11" y="0"/>
                  </a:moveTo>
                  <a:lnTo>
                    <a:pt x="18" y="2"/>
                  </a:lnTo>
                  <a:lnTo>
                    <a:pt x="27" y="7"/>
                  </a:lnTo>
                  <a:lnTo>
                    <a:pt x="32" y="13"/>
                  </a:lnTo>
                  <a:lnTo>
                    <a:pt x="36" y="24"/>
                  </a:lnTo>
                  <a:lnTo>
                    <a:pt x="27" y="33"/>
                  </a:lnTo>
                  <a:lnTo>
                    <a:pt x="16" y="38"/>
                  </a:lnTo>
                  <a:lnTo>
                    <a:pt x="3" y="33"/>
                  </a:lnTo>
                  <a:lnTo>
                    <a:pt x="0" y="24"/>
                  </a:lnTo>
                  <a:lnTo>
                    <a:pt x="3" y="11"/>
                  </a:lnTo>
                  <a:lnTo>
                    <a:pt x="11" y="0"/>
                  </a:lnTo>
                  <a:close/>
                </a:path>
              </a:pathLst>
            </a:custGeom>
            <a:solidFill>
              <a:srgbClr val="BF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cs-CZ"/>
            </a:p>
          </p:txBody>
        </p:sp>
        <p:sp>
          <p:nvSpPr>
            <p:cNvPr id="48275" name="Freeform 146"/>
            <p:cNvSpPr>
              <a:spLocks/>
            </p:cNvSpPr>
            <p:nvPr/>
          </p:nvSpPr>
          <p:spPr bwMode="auto">
            <a:xfrm>
              <a:off x="5333" y="1894"/>
              <a:ext cx="28" cy="39"/>
            </a:xfrm>
            <a:custGeom>
              <a:avLst/>
              <a:gdLst>
                <a:gd name="T0" fmla="*/ 1 w 54"/>
                <a:gd name="T1" fmla="*/ 0 h 79"/>
                <a:gd name="T2" fmla="*/ 1 w 54"/>
                <a:gd name="T3" fmla="*/ 0 h 79"/>
                <a:gd name="T4" fmla="*/ 1 w 54"/>
                <a:gd name="T5" fmla="*/ 0 h 79"/>
                <a:gd name="T6" fmla="*/ 1 w 54"/>
                <a:gd name="T7" fmla="*/ 0 h 79"/>
                <a:gd name="T8" fmla="*/ 1 w 54"/>
                <a:gd name="T9" fmla="*/ 0 h 79"/>
                <a:gd name="T10" fmla="*/ 1 w 54"/>
                <a:gd name="T11" fmla="*/ 0 h 79"/>
                <a:gd name="T12" fmla="*/ 1 w 54"/>
                <a:gd name="T13" fmla="*/ 0 h 79"/>
                <a:gd name="T14" fmla="*/ 1 w 54"/>
                <a:gd name="T15" fmla="*/ 0 h 79"/>
                <a:gd name="T16" fmla="*/ 1 w 54"/>
                <a:gd name="T17" fmla="*/ 0 h 79"/>
                <a:gd name="T18" fmla="*/ 1 w 54"/>
                <a:gd name="T19" fmla="*/ 0 h 79"/>
                <a:gd name="T20" fmla="*/ 1 w 54"/>
                <a:gd name="T21" fmla="*/ 0 h 79"/>
                <a:gd name="T22" fmla="*/ 1 w 54"/>
                <a:gd name="T23" fmla="*/ 0 h 79"/>
                <a:gd name="T24" fmla="*/ 1 w 54"/>
                <a:gd name="T25" fmla="*/ 0 h 79"/>
                <a:gd name="T26" fmla="*/ 1 w 54"/>
                <a:gd name="T27" fmla="*/ 0 h 79"/>
                <a:gd name="T28" fmla="*/ 1 w 54"/>
                <a:gd name="T29" fmla="*/ 0 h 79"/>
                <a:gd name="T30" fmla="*/ 1 w 54"/>
                <a:gd name="T31" fmla="*/ 0 h 79"/>
                <a:gd name="T32" fmla="*/ 0 w 54"/>
                <a:gd name="T33" fmla="*/ 0 h 79"/>
                <a:gd name="T34" fmla="*/ 0 w 54"/>
                <a:gd name="T35" fmla="*/ 0 h 79"/>
                <a:gd name="T36" fmla="*/ 0 w 54"/>
                <a:gd name="T37" fmla="*/ 0 h 79"/>
                <a:gd name="T38" fmla="*/ 1 w 54"/>
                <a:gd name="T39" fmla="*/ 0 h 79"/>
                <a:gd name="T40" fmla="*/ 1 w 54"/>
                <a:gd name="T41" fmla="*/ 0 h 79"/>
                <a:gd name="T42" fmla="*/ 1 w 54"/>
                <a:gd name="T43" fmla="*/ 0 h 79"/>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54"/>
                <a:gd name="T67" fmla="*/ 0 h 79"/>
                <a:gd name="T68" fmla="*/ 54 w 54"/>
                <a:gd name="T69" fmla="*/ 79 h 79"/>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54" h="79">
                  <a:moveTo>
                    <a:pt x="20" y="0"/>
                  </a:moveTo>
                  <a:lnTo>
                    <a:pt x="30" y="0"/>
                  </a:lnTo>
                  <a:lnTo>
                    <a:pt x="38" y="8"/>
                  </a:lnTo>
                  <a:lnTo>
                    <a:pt x="43" y="17"/>
                  </a:lnTo>
                  <a:lnTo>
                    <a:pt x="50" y="28"/>
                  </a:lnTo>
                  <a:lnTo>
                    <a:pt x="52" y="35"/>
                  </a:lnTo>
                  <a:lnTo>
                    <a:pt x="54" y="46"/>
                  </a:lnTo>
                  <a:lnTo>
                    <a:pt x="54" y="55"/>
                  </a:lnTo>
                  <a:lnTo>
                    <a:pt x="49" y="66"/>
                  </a:lnTo>
                  <a:lnTo>
                    <a:pt x="41" y="73"/>
                  </a:lnTo>
                  <a:lnTo>
                    <a:pt x="34" y="79"/>
                  </a:lnTo>
                  <a:lnTo>
                    <a:pt x="34" y="69"/>
                  </a:lnTo>
                  <a:lnTo>
                    <a:pt x="34" y="60"/>
                  </a:lnTo>
                  <a:lnTo>
                    <a:pt x="21" y="49"/>
                  </a:lnTo>
                  <a:lnTo>
                    <a:pt x="9" y="49"/>
                  </a:lnTo>
                  <a:lnTo>
                    <a:pt x="1" y="62"/>
                  </a:lnTo>
                  <a:lnTo>
                    <a:pt x="0" y="49"/>
                  </a:lnTo>
                  <a:lnTo>
                    <a:pt x="0" y="39"/>
                  </a:lnTo>
                  <a:lnTo>
                    <a:pt x="0" y="26"/>
                  </a:lnTo>
                  <a:lnTo>
                    <a:pt x="1" y="15"/>
                  </a:lnTo>
                  <a:lnTo>
                    <a:pt x="7" y="4"/>
                  </a:lnTo>
                  <a:lnTo>
                    <a:pt x="2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cs-CZ"/>
            </a:p>
          </p:txBody>
        </p:sp>
        <p:sp>
          <p:nvSpPr>
            <p:cNvPr id="48276" name="Freeform 147"/>
            <p:cNvSpPr>
              <a:spLocks/>
            </p:cNvSpPr>
            <p:nvPr/>
          </p:nvSpPr>
          <p:spPr bwMode="auto">
            <a:xfrm>
              <a:off x="5334" y="1962"/>
              <a:ext cx="15" cy="11"/>
            </a:xfrm>
            <a:custGeom>
              <a:avLst/>
              <a:gdLst>
                <a:gd name="T0" fmla="*/ 1 w 29"/>
                <a:gd name="T1" fmla="*/ 1 h 22"/>
                <a:gd name="T2" fmla="*/ 1 w 29"/>
                <a:gd name="T3" fmla="*/ 1 h 22"/>
                <a:gd name="T4" fmla="*/ 1 w 29"/>
                <a:gd name="T5" fmla="*/ 1 h 22"/>
                <a:gd name="T6" fmla="*/ 1 w 29"/>
                <a:gd name="T7" fmla="*/ 1 h 22"/>
                <a:gd name="T8" fmla="*/ 0 w 29"/>
                <a:gd name="T9" fmla="*/ 1 h 22"/>
                <a:gd name="T10" fmla="*/ 1 w 29"/>
                <a:gd name="T11" fmla="*/ 0 h 22"/>
                <a:gd name="T12" fmla="*/ 1 w 29"/>
                <a:gd name="T13" fmla="*/ 0 h 22"/>
                <a:gd name="T14" fmla="*/ 1 w 29"/>
                <a:gd name="T15" fmla="*/ 1 h 22"/>
                <a:gd name="T16" fmla="*/ 1 w 29"/>
                <a:gd name="T17" fmla="*/ 1 h 2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9"/>
                <a:gd name="T28" fmla="*/ 0 h 22"/>
                <a:gd name="T29" fmla="*/ 29 w 29"/>
                <a:gd name="T30" fmla="*/ 22 h 2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9" h="22">
                  <a:moveTo>
                    <a:pt x="29" y="5"/>
                  </a:moveTo>
                  <a:lnTo>
                    <a:pt x="24" y="14"/>
                  </a:lnTo>
                  <a:lnTo>
                    <a:pt x="15" y="22"/>
                  </a:lnTo>
                  <a:lnTo>
                    <a:pt x="6" y="14"/>
                  </a:lnTo>
                  <a:lnTo>
                    <a:pt x="0" y="3"/>
                  </a:lnTo>
                  <a:lnTo>
                    <a:pt x="6" y="0"/>
                  </a:lnTo>
                  <a:lnTo>
                    <a:pt x="15" y="0"/>
                  </a:lnTo>
                  <a:lnTo>
                    <a:pt x="22" y="2"/>
                  </a:lnTo>
                  <a:lnTo>
                    <a:pt x="29" y="5"/>
                  </a:lnTo>
                  <a:close/>
                </a:path>
              </a:pathLst>
            </a:custGeom>
            <a:solidFill>
              <a:srgbClr val="BF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cs-CZ"/>
            </a:p>
          </p:txBody>
        </p:sp>
        <p:sp>
          <p:nvSpPr>
            <p:cNvPr id="48277" name="Freeform 148"/>
            <p:cNvSpPr>
              <a:spLocks/>
            </p:cNvSpPr>
            <p:nvPr/>
          </p:nvSpPr>
          <p:spPr bwMode="auto">
            <a:xfrm>
              <a:off x="5335" y="1794"/>
              <a:ext cx="125" cy="130"/>
            </a:xfrm>
            <a:custGeom>
              <a:avLst/>
              <a:gdLst>
                <a:gd name="T0" fmla="*/ 1 w 249"/>
                <a:gd name="T1" fmla="*/ 1 h 260"/>
                <a:gd name="T2" fmla="*/ 1 w 249"/>
                <a:gd name="T3" fmla="*/ 0 h 260"/>
                <a:gd name="T4" fmla="*/ 1 w 249"/>
                <a:gd name="T5" fmla="*/ 1 h 260"/>
                <a:gd name="T6" fmla="*/ 1 w 249"/>
                <a:gd name="T7" fmla="*/ 1 h 260"/>
                <a:gd name="T8" fmla="*/ 1 w 249"/>
                <a:gd name="T9" fmla="*/ 1 h 260"/>
                <a:gd name="T10" fmla="*/ 1 w 249"/>
                <a:gd name="T11" fmla="*/ 1 h 260"/>
                <a:gd name="T12" fmla="*/ 1 w 249"/>
                <a:gd name="T13" fmla="*/ 1 h 260"/>
                <a:gd name="T14" fmla="*/ 1 w 249"/>
                <a:gd name="T15" fmla="*/ 1 h 260"/>
                <a:gd name="T16" fmla="*/ 1 w 249"/>
                <a:gd name="T17" fmla="*/ 1 h 260"/>
                <a:gd name="T18" fmla="*/ 1 w 249"/>
                <a:gd name="T19" fmla="*/ 1 h 260"/>
                <a:gd name="T20" fmla="*/ 1 w 249"/>
                <a:gd name="T21" fmla="*/ 1 h 260"/>
                <a:gd name="T22" fmla="*/ 1 w 249"/>
                <a:gd name="T23" fmla="*/ 1 h 260"/>
                <a:gd name="T24" fmla="*/ 1 w 249"/>
                <a:gd name="T25" fmla="*/ 1 h 260"/>
                <a:gd name="T26" fmla="*/ 1 w 249"/>
                <a:gd name="T27" fmla="*/ 1 h 260"/>
                <a:gd name="T28" fmla="*/ 1 w 249"/>
                <a:gd name="T29" fmla="*/ 1 h 260"/>
                <a:gd name="T30" fmla="*/ 1 w 249"/>
                <a:gd name="T31" fmla="*/ 1 h 260"/>
                <a:gd name="T32" fmla="*/ 1 w 249"/>
                <a:gd name="T33" fmla="*/ 1 h 260"/>
                <a:gd name="T34" fmla="*/ 1 w 249"/>
                <a:gd name="T35" fmla="*/ 1 h 260"/>
                <a:gd name="T36" fmla="*/ 1 w 249"/>
                <a:gd name="T37" fmla="*/ 1 h 260"/>
                <a:gd name="T38" fmla="*/ 1 w 249"/>
                <a:gd name="T39" fmla="*/ 1 h 260"/>
                <a:gd name="T40" fmla="*/ 1 w 249"/>
                <a:gd name="T41" fmla="*/ 1 h 260"/>
                <a:gd name="T42" fmla="*/ 1 w 249"/>
                <a:gd name="T43" fmla="*/ 1 h 260"/>
                <a:gd name="T44" fmla="*/ 1 w 249"/>
                <a:gd name="T45" fmla="*/ 1 h 260"/>
                <a:gd name="T46" fmla="*/ 1 w 249"/>
                <a:gd name="T47" fmla="*/ 1 h 260"/>
                <a:gd name="T48" fmla="*/ 1 w 249"/>
                <a:gd name="T49" fmla="*/ 1 h 260"/>
                <a:gd name="T50" fmla="*/ 1 w 249"/>
                <a:gd name="T51" fmla="*/ 1 h 260"/>
                <a:gd name="T52" fmla="*/ 1 w 249"/>
                <a:gd name="T53" fmla="*/ 1 h 260"/>
                <a:gd name="T54" fmla="*/ 1 w 249"/>
                <a:gd name="T55" fmla="*/ 1 h 260"/>
                <a:gd name="T56" fmla="*/ 1 w 249"/>
                <a:gd name="T57" fmla="*/ 1 h 260"/>
                <a:gd name="T58" fmla="*/ 1 w 249"/>
                <a:gd name="T59" fmla="*/ 1 h 260"/>
                <a:gd name="T60" fmla="*/ 1 w 249"/>
                <a:gd name="T61" fmla="*/ 1 h 260"/>
                <a:gd name="T62" fmla="*/ 1 w 249"/>
                <a:gd name="T63" fmla="*/ 1 h 260"/>
                <a:gd name="T64" fmla="*/ 1 w 249"/>
                <a:gd name="T65" fmla="*/ 1 h 260"/>
                <a:gd name="T66" fmla="*/ 1 w 249"/>
                <a:gd name="T67" fmla="*/ 1 h 260"/>
                <a:gd name="T68" fmla="*/ 1 w 249"/>
                <a:gd name="T69" fmla="*/ 1 h 260"/>
                <a:gd name="T70" fmla="*/ 1 w 249"/>
                <a:gd name="T71" fmla="*/ 1 h 260"/>
                <a:gd name="T72" fmla="*/ 1 w 249"/>
                <a:gd name="T73" fmla="*/ 1 h 260"/>
                <a:gd name="T74" fmla="*/ 1 w 249"/>
                <a:gd name="T75" fmla="*/ 1 h 260"/>
                <a:gd name="T76" fmla="*/ 1 w 249"/>
                <a:gd name="T77" fmla="*/ 1 h 260"/>
                <a:gd name="T78" fmla="*/ 1 w 249"/>
                <a:gd name="T79" fmla="*/ 1 h 260"/>
                <a:gd name="T80" fmla="*/ 1 w 249"/>
                <a:gd name="T81" fmla="*/ 1 h 260"/>
                <a:gd name="T82" fmla="*/ 1 w 249"/>
                <a:gd name="T83" fmla="*/ 1 h 260"/>
                <a:gd name="T84" fmla="*/ 1 w 249"/>
                <a:gd name="T85" fmla="*/ 1 h 260"/>
                <a:gd name="T86" fmla="*/ 1 w 249"/>
                <a:gd name="T87" fmla="*/ 1 h 260"/>
                <a:gd name="T88" fmla="*/ 1 w 249"/>
                <a:gd name="T89" fmla="*/ 1 h 260"/>
                <a:gd name="T90" fmla="*/ 1 w 249"/>
                <a:gd name="T91" fmla="*/ 1 h 260"/>
                <a:gd name="T92" fmla="*/ 1 w 249"/>
                <a:gd name="T93" fmla="*/ 1 h 260"/>
                <a:gd name="T94" fmla="*/ 1 w 249"/>
                <a:gd name="T95" fmla="*/ 1 h 260"/>
                <a:gd name="T96" fmla="*/ 1 w 249"/>
                <a:gd name="T97" fmla="*/ 1 h 260"/>
                <a:gd name="T98" fmla="*/ 1 w 249"/>
                <a:gd name="T99" fmla="*/ 1 h 260"/>
                <a:gd name="T100" fmla="*/ 1 w 249"/>
                <a:gd name="T101" fmla="*/ 1 h 260"/>
                <a:gd name="T102" fmla="*/ 1 w 249"/>
                <a:gd name="T103" fmla="*/ 1 h 260"/>
                <a:gd name="T104" fmla="*/ 0 w 249"/>
                <a:gd name="T105" fmla="*/ 1 h 260"/>
                <a:gd name="T106" fmla="*/ 1 w 249"/>
                <a:gd name="T107" fmla="*/ 1 h 260"/>
                <a:gd name="T108" fmla="*/ 1 w 249"/>
                <a:gd name="T109" fmla="*/ 1 h 260"/>
                <a:gd name="T110" fmla="*/ 1 w 249"/>
                <a:gd name="T111" fmla="*/ 1 h 260"/>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249"/>
                <a:gd name="T169" fmla="*/ 0 h 260"/>
                <a:gd name="T170" fmla="*/ 249 w 249"/>
                <a:gd name="T171" fmla="*/ 260 h 260"/>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249" h="260">
                  <a:moveTo>
                    <a:pt x="31" y="2"/>
                  </a:moveTo>
                  <a:lnTo>
                    <a:pt x="55" y="0"/>
                  </a:lnTo>
                  <a:lnTo>
                    <a:pt x="80" y="2"/>
                  </a:lnTo>
                  <a:lnTo>
                    <a:pt x="104" y="6"/>
                  </a:lnTo>
                  <a:lnTo>
                    <a:pt x="129" y="15"/>
                  </a:lnTo>
                  <a:lnTo>
                    <a:pt x="151" y="24"/>
                  </a:lnTo>
                  <a:lnTo>
                    <a:pt x="173" y="37"/>
                  </a:lnTo>
                  <a:lnTo>
                    <a:pt x="193" y="51"/>
                  </a:lnTo>
                  <a:lnTo>
                    <a:pt x="211" y="71"/>
                  </a:lnTo>
                  <a:lnTo>
                    <a:pt x="224" y="88"/>
                  </a:lnTo>
                  <a:lnTo>
                    <a:pt x="235" y="106"/>
                  </a:lnTo>
                  <a:lnTo>
                    <a:pt x="242" y="126"/>
                  </a:lnTo>
                  <a:lnTo>
                    <a:pt x="247" y="148"/>
                  </a:lnTo>
                  <a:lnTo>
                    <a:pt x="247" y="169"/>
                  </a:lnTo>
                  <a:lnTo>
                    <a:pt x="249" y="191"/>
                  </a:lnTo>
                  <a:lnTo>
                    <a:pt x="246" y="213"/>
                  </a:lnTo>
                  <a:lnTo>
                    <a:pt x="244" y="237"/>
                  </a:lnTo>
                  <a:lnTo>
                    <a:pt x="233" y="257"/>
                  </a:lnTo>
                  <a:lnTo>
                    <a:pt x="220" y="244"/>
                  </a:lnTo>
                  <a:lnTo>
                    <a:pt x="209" y="239"/>
                  </a:lnTo>
                  <a:lnTo>
                    <a:pt x="197" y="231"/>
                  </a:lnTo>
                  <a:lnTo>
                    <a:pt x="182" y="231"/>
                  </a:lnTo>
                  <a:lnTo>
                    <a:pt x="169" y="231"/>
                  </a:lnTo>
                  <a:lnTo>
                    <a:pt x="158" y="239"/>
                  </a:lnTo>
                  <a:lnTo>
                    <a:pt x="151" y="246"/>
                  </a:lnTo>
                  <a:lnTo>
                    <a:pt x="147" y="259"/>
                  </a:lnTo>
                  <a:lnTo>
                    <a:pt x="147" y="260"/>
                  </a:lnTo>
                  <a:lnTo>
                    <a:pt x="144" y="260"/>
                  </a:lnTo>
                  <a:lnTo>
                    <a:pt x="138" y="242"/>
                  </a:lnTo>
                  <a:lnTo>
                    <a:pt x="138" y="224"/>
                  </a:lnTo>
                  <a:lnTo>
                    <a:pt x="137" y="208"/>
                  </a:lnTo>
                  <a:lnTo>
                    <a:pt x="140" y="191"/>
                  </a:lnTo>
                  <a:lnTo>
                    <a:pt x="144" y="175"/>
                  </a:lnTo>
                  <a:lnTo>
                    <a:pt x="151" y="160"/>
                  </a:lnTo>
                  <a:lnTo>
                    <a:pt x="160" y="146"/>
                  </a:lnTo>
                  <a:lnTo>
                    <a:pt x="173" y="135"/>
                  </a:lnTo>
                  <a:lnTo>
                    <a:pt x="177" y="126"/>
                  </a:lnTo>
                  <a:lnTo>
                    <a:pt x="182" y="117"/>
                  </a:lnTo>
                  <a:lnTo>
                    <a:pt x="175" y="104"/>
                  </a:lnTo>
                  <a:lnTo>
                    <a:pt x="173" y="95"/>
                  </a:lnTo>
                  <a:lnTo>
                    <a:pt x="158" y="82"/>
                  </a:lnTo>
                  <a:lnTo>
                    <a:pt x="142" y="75"/>
                  </a:lnTo>
                  <a:lnTo>
                    <a:pt x="124" y="73"/>
                  </a:lnTo>
                  <a:lnTo>
                    <a:pt x="107" y="75"/>
                  </a:lnTo>
                  <a:lnTo>
                    <a:pt x="87" y="75"/>
                  </a:lnTo>
                  <a:lnTo>
                    <a:pt x="71" y="75"/>
                  </a:lnTo>
                  <a:lnTo>
                    <a:pt x="55" y="69"/>
                  </a:lnTo>
                  <a:lnTo>
                    <a:pt x="40" y="62"/>
                  </a:lnTo>
                  <a:lnTo>
                    <a:pt x="27" y="59"/>
                  </a:lnTo>
                  <a:lnTo>
                    <a:pt x="17" y="55"/>
                  </a:lnTo>
                  <a:lnTo>
                    <a:pt x="7" y="49"/>
                  </a:lnTo>
                  <a:lnTo>
                    <a:pt x="6" y="38"/>
                  </a:lnTo>
                  <a:lnTo>
                    <a:pt x="0" y="22"/>
                  </a:lnTo>
                  <a:lnTo>
                    <a:pt x="7" y="13"/>
                  </a:lnTo>
                  <a:lnTo>
                    <a:pt x="18" y="6"/>
                  </a:lnTo>
                  <a:lnTo>
                    <a:pt x="31" y="2"/>
                  </a:lnTo>
                  <a:close/>
                </a:path>
              </a:pathLst>
            </a:custGeom>
            <a:solidFill>
              <a:srgbClr val="BF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cs-CZ"/>
            </a:p>
          </p:txBody>
        </p:sp>
        <p:sp>
          <p:nvSpPr>
            <p:cNvPr id="48278" name="Freeform 149"/>
            <p:cNvSpPr>
              <a:spLocks/>
            </p:cNvSpPr>
            <p:nvPr/>
          </p:nvSpPr>
          <p:spPr bwMode="auto">
            <a:xfrm>
              <a:off x="5347" y="1861"/>
              <a:ext cx="24" cy="15"/>
            </a:xfrm>
            <a:custGeom>
              <a:avLst/>
              <a:gdLst>
                <a:gd name="T0" fmla="*/ 0 w 49"/>
                <a:gd name="T1" fmla="*/ 0 h 31"/>
                <a:gd name="T2" fmla="*/ 0 w 49"/>
                <a:gd name="T3" fmla="*/ 0 h 31"/>
                <a:gd name="T4" fmla="*/ 0 w 49"/>
                <a:gd name="T5" fmla="*/ 0 h 31"/>
                <a:gd name="T6" fmla="*/ 0 w 49"/>
                <a:gd name="T7" fmla="*/ 0 h 31"/>
                <a:gd name="T8" fmla="*/ 0 w 49"/>
                <a:gd name="T9" fmla="*/ 0 h 31"/>
                <a:gd name="T10" fmla="*/ 0 w 49"/>
                <a:gd name="T11" fmla="*/ 0 h 31"/>
                <a:gd name="T12" fmla="*/ 0 w 49"/>
                <a:gd name="T13" fmla="*/ 0 h 31"/>
                <a:gd name="T14" fmla="*/ 0 w 49"/>
                <a:gd name="T15" fmla="*/ 0 h 31"/>
                <a:gd name="T16" fmla="*/ 0 w 49"/>
                <a:gd name="T17" fmla="*/ 0 h 31"/>
                <a:gd name="T18" fmla="*/ 0 w 49"/>
                <a:gd name="T19" fmla="*/ 0 h 31"/>
                <a:gd name="T20" fmla="*/ 0 w 49"/>
                <a:gd name="T21" fmla="*/ 0 h 3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9"/>
                <a:gd name="T34" fmla="*/ 0 h 31"/>
                <a:gd name="T35" fmla="*/ 49 w 49"/>
                <a:gd name="T36" fmla="*/ 31 h 3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9" h="31">
                  <a:moveTo>
                    <a:pt x="0" y="0"/>
                  </a:moveTo>
                  <a:lnTo>
                    <a:pt x="13" y="0"/>
                  </a:lnTo>
                  <a:lnTo>
                    <a:pt x="27" y="7"/>
                  </a:lnTo>
                  <a:lnTo>
                    <a:pt x="38" y="16"/>
                  </a:lnTo>
                  <a:lnTo>
                    <a:pt x="49" y="29"/>
                  </a:lnTo>
                  <a:lnTo>
                    <a:pt x="38" y="31"/>
                  </a:lnTo>
                  <a:lnTo>
                    <a:pt x="33" y="25"/>
                  </a:lnTo>
                  <a:lnTo>
                    <a:pt x="23" y="16"/>
                  </a:lnTo>
                  <a:lnTo>
                    <a:pt x="16" y="14"/>
                  </a:lnTo>
                  <a:lnTo>
                    <a:pt x="2" y="13"/>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cs-CZ"/>
            </a:p>
          </p:txBody>
        </p:sp>
        <p:sp>
          <p:nvSpPr>
            <p:cNvPr id="48279" name="Freeform 150"/>
            <p:cNvSpPr>
              <a:spLocks/>
            </p:cNvSpPr>
            <p:nvPr/>
          </p:nvSpPr>
          <p:spPr bwMode="auto">
            <a:xfrm>
              <a:off x="5357" y="2121"/>
              <a:ext cx="193" cy="228"/>
            </a:xfrm>
            <a:custGeom>
              <a:avLst/>
              <a:gdLst>
                <a:gd name="T0" fmla="*/ 1 w 385"/>
                <a:gd name="T1" fmla="*/ 1 h 456"/>
                <a:gd name="T2" fmla="*/ 1 w 385"/>
                <a:gd name="T3" fmla="*/ 1 h 456"/>
                <a:gd name="T4" fmla="*/ 1 w 385"/>
                <a:gd name="T5" fmla="*/ 1 h 456"/>
                <a:gd name="T6" fmla="*/ 1 w 385"/>
                <a:gd name="T7" fmla="*/ 1 h 456"/>
                <a:gd name="T8" fmla="*/ 1 w 385"/>
                <a:gd name="T9" fmla="*/ 1 h 456"/>
                <a:gd name="T10" fmla="*/ 1 w 385"/>
                <a:gd name="T11" fmla="*/ 1 h 456"/>
                <a:gd name="T12" fmla="*/ 1 w 385"/>
                <a:gd name="T13" fmla="*/ 1 h 456"/>
                <a:gd name="T14" fmla="*/ 1 w 385"/>
                <a:gd name="T15" fmla="*/ 1 h 456"/>
                <a:gd name="T16" fmla="*/ 1 w 385"/>
                <a:gd name="T17" fmla="*/ 1 h 456"/>
                <a:gd name="T18" fmla="*/ 1 w 385"/>
                <a:gd name="T19" fmla="*/ 1 h 456"/>
                <a:gd name="T20" fmla="*/ 1 w 385"/>
                <a:gd name="T21" fmla="*/ 1 h 456"/>
                <a:gd name="T22" fmla="*/ 1 w 385"/>
                <a:gd name="T23" fmla="*/ 1 h 456"/>
                <a:gd name="T24" fmla="*/ 1 w 385"/>
                <a:gd name="T25" fmla="*/ 1 h 456"/>
                <a:gd name="T26" fmla="*/ 1 w 385"/>
                <a:gd name="T27" fmla="*/ 1 h 456"/>
                <a:gd name="T28" fmla="*/ 1 w 385"/>
                <a:gd name="T29" fmla="*/ 1 h 456"/>
                <a:gd name="T30" fmla="*/ 1 w 385"/>
                <a:gd name="T31" fmla="*/ 1 h 456"/>
                <a:gd name="T32" fmla="*/ 1 w 385"/>
                <a:gd name="T33" fmla="*/ 1 h 456"/>
                <a:gd name="T34" fmla="*/ 1 w 385"/>
                <a:gd name="T35" fmla="*/ 1 h 456"/>
                <a:gd name="T36" fmla="*/ 1 w 385"/>
                <a:gd name="T37" fmla="*/ 1 h 456"/>
                <a:gd name="T38" fmla="*/ 1 w 385"/>
                <a:gd name="T39" fmla="*/ 1 h 456"/>
                <a:gd name="T40" fmla="*/ 1 w 385"/>
                <a:gd name="T41" fmla="*/ 1 h 456"/>
                <a:gd name="T42" fmla="*/ 1 w 385"/>
                <a:gd name="T43" fmla="*/ 1 h 456"/>
                <a:gd name="T44" fmla="*/ 1 w 385"/>
                <a:gd name="T45" fmla="*/ 1 h 456"/>
                <a:gd name="T46" fmla="*/ 1 w 385"/>
                <a:gd name="T47" fmla="*/ 1 h 456"/>
                <a:gd name="T48" fmla="*/ 1 w 385"/>
                <a:gd name="T49" fmla="*/ 1 h 456"/>
                <a:gd name="T50" fmla="*/ 1 w 385"/>
                <a:gd name="T51" fmla="*/ 1 h 456"/>
                <a:gd name="T52" fmla="*/ 1 w 385"/>
                <a:gd name="T53" fmla="*/ 1 h 456"/>
                <a:gd name="T54" fmla="*/ 1 w 385"/>
                <a:gd name="T55" fmla="*/ 1 h 456"/>
                <a:gd name="T56" fmla="*/ 1 w 385"/>
                <a:gd name="T57" fmla="*/ 1 h 456"/>
                <a:gd name="T58" fmla="*/ 1 w 385"/>
                <a:gd name="T59" fmla="*/ 1 h 456"/>
                <a:gd name="T60" fmla="*/ 1 w 385"/>
                <a:gd name="T61" fmla="*/ 1 h 456"/>
                <a:gd name="T62" fmla="*/ 1 w 385"/>
                <a:gd name="T63" fmla="*/ 1 h 456"/>
                <a:gd name="T64" fmla="*/ 1 w 385"/>
                <a:gd name="T65" fmla="*/ 1 h 456"/>
                <a:gd name="T66" fmla="*/ 1 w 385"/>
                <a:gd name="T67" fmla="*/ 1 h 456"/>
                <a:gd name="T68" fmla="*/ 1 w 385"/>
                <a:gd name="T69" fmla="*/ 1 h 456"/>
                <a:gd name="T70" fmla="*/ 1 w 385"/>
                <a:gd name="T71" fmla="*/ 1 h 456"/>
                <a:gd name="T72" fmla="*/ 1 w 385"/>
                <a:gd name="T73" fmla="*/ 1 h 456"/>
                <a:gd name="T74" fmla="*/ 1 w 385"/>
                <a:gd name="T75" fmla="*/ 1 h 456"/>
                <a:gd name="T76" fmla="*/ 1 w 385"/>
                <a:gd name="T77" fmla="*/ 1 h 456"/>
                <a:gd name="T78" fmla="*/ 1 w 385"/>
                <a:gd name="T79" fmla="*/ 1 h 456"/>
                <a:gd name="T80" fmla="*/ 1 w 385"/>
                <a:gd name="T81" fmla="*/ 1 h 456"/>
                <a:gd name="T82" fmla="*/ 1 w 385"/>
                <a:gd name="T83" fmla="*/ 1 h 456"/>
                <a:gd name="T84" fmla="*/ 1 w 385"/>
                <a:gd name="T85" fmla="*/ 1 h 456"/>
                <a:gd name="T86" fmla="*/ 1 w 385"/>
                <a:gd name="T87" fmla="*/ 1 h 456"/>
                <a:gd name="T88" fmla="*/ 1 w 385"/>
                <a:gd name="T89" fmla="*/ 1 h 456"/>
                <a:gd name="T90" fmla="*/ 1 w 385"/>
                <a:gd name="T91" fmla="*/ 1 h 456"/>
                <a:gd name="T92" fmla="*/ 1 w 385"/>
                <a:gd name="T93" fmla="*/ 1 h 456"/>
                <a:gd name="T94" fmla="*/ 1 w 385"/>
                <a:gd name="T95" fmla="*/ 1 h 456"/>
                <a:gd name="T96" fmla="*/ 1 w 385"/>
                <a:gd name="T97" fmla="*/ 1 h 456"/>
                <a:gd name="T98" fmla="*/ 1 w 385"/>
                <a:gd name="T99" fmla="*/ 1 h 456"/>
                <a:gd name="T100" fmla="*/ 1 w 385"/>
                <a:gd name="T101" fmla="*/ 1 h 456"/>
                <a:gd name="T102" fmla="*/ 1 w 385"/>
                <a:gd name="T103" fmla="*/ 1 h 456"/>
                <a:gd name="T104" fmla="*/ 1 w 385"/>
                <a:gd name="T105" fmla="*/ 1 h 456"/>
                <a:gd name="T106" fmla="*/ 1 w 385"/>
                <a:gd name="T107" fmla="*/ 1 h 45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385"/>
                <a:gd name="T163" fmla="*/ 0 h 456"/>
                <a:gd name="T164" fmla="*/ 385 w 385"/>
                <a:gd name="T165" fmla="*/ 456 h 45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385" h="456">
                  <a:moveTo>
                    <a:pt x="63" y="13"/>
                  </a:moveTo>
                  <a:lnTo>
                    <a:pt x="74" y="7"/>
                  </a:lnTo>
                  <a:lnTo>
                    <a:pt x="87" y="2"/>
                  </a:lnTo>
                  <a:lnTo>
                    <a:pt x="98" y="0"/>
                  </a:lnTo>
                  <a:lnTo>
                    <a:pt x="111" y="4"/>
                  </a:lnTo>
                  <a:lnTo>
                    <a:pt x="114" y="13"/>
                  </a:lnTo>
                  <a:lnTo>
                    <a:pt x="123" y="20"/>
                  </a:lnTo>
                  <a:lnTo>
                    <a:pt x="133" y="22"/>
                  </a:lnTo>
                  <a:lnTo>
                    <a:pt x="143" y="24"/>
                  </a:lnTo>
                  <a:lnTo>
                    <a:pt x="154" y="22"/>
                  </a:lnTo>
                  <a:lnTo>
                    <a:pt x="165" y="22"/>
                  </a:lnTo>
                  <a:lnTo>
                    <a:pt x="176" y="22"/>
                  </a:lnTo>
                  <a:lnTo>
                    <a:pt x="189" y="25"/>
                  </a:lnTo>
                  <a:lnTo>
                    <a:pt x="200" y="27"/>
                  </a:lnTo>
                  <a:lnTo>
                    <a:pt x="211" y="29"/>
                  </a:lnTo>
                  <a:lnTo>
                    <a:pt x="222" y="29"/>
                  </a:lnTo>
                  <a:lnTo>
                    <a:pt x="234" y="33"/>
                  </a:lnTo>
                  <a:lnTo>
                    <a:pt x="243" y="35"/>
                  </a:lnTo>
                  <a:lnTo>
                    <a:pt x="254" y="40"/>
                  </a:lnTo>
                  <a:lnTo>
                    <a:pt x="263" y="47"/>
                  </a:lnTo>
                  <a:lnTo>
                    <a:pt x="271" y="60"/>
                  </a:lnTo>
                  <a:lnTo>
                    <a:pt x="278" y="69"/>
                  </a:lnTo>
                  <a:lnTo>
                    <a:pt x="282" y="82"/>
                  </a:lnTo>
                  <a:lnTo>
                    <a:pt x="283" y="95"/>
                  </a:lnTo>
                  <a:lnTo>
                    <a:pt x="289" y="107"/>
                  </a:lnTo>
                  <a:lnTo>
                    <a:pt x="291" y="124"/>
                  </a:lnTo>
                  <a:lnTo>
                    <a:pt x="296" y="142"/>
                  </a:lnTo>
                  <a:lnTo>
                    <a:pt x="303" y="158"/>
                  </a:lnTo>
                  <a:lnTo>
                    <a:pt x="311" y="176"/>
                  </a:lnTo>
                  <a:lnTo>
                    <a:pt x="316" y="191"/>
                  </a:lnTo>
                  <a:lnTo>
                    <a:pt x="325" y="207"/>
                  </a:lnTo>
                  <a:lnTo>
                    <a:pt x="331" y="224"/>
                  </a:lnTo>
                  <a:lnTo>
                    <a:pt x="336" y="240"/>
                  </a:lnTo>
                  <a:lnTo>
                    <a:pt x="333" y="253"/>
                  </a:lnTo>
                  <a:lnTo>
                    <a:pt x="336" y="267"/>
                  </a:lnTo>
                  <a:lnTo>
                    <a:pt x="340" y="280"/>
                  </a:lnTo>
                  <a:lnTo>
                    <a:pt x="347" y="295"/>
                  </a:lnTo>
                  <a:lnTo>
                    <a:pt x="349" y="306"/>
                  </a:lnTo>
                  <a:lnTo>
                    <a:pt x="356" y="318"/>
                  </a:lnTo>
                  <a:lnTo>
                    <a:pt x="362" y="327"/>
                  </a:lnTo>
                  <a:lnTo>
                    <a:pt x="367" y="342"/>
                  </a:lnTo>
                  <a:lnTo>
                    <a:pt x="369" y="351"/>
                  </a:lnTo>
                  <a:lnTo>
                    <a:pt x="374" y="362"/>
                  </a:lnTo>
                  <a:lnTo>
                    <a:pt x="378" y="373"/>
                  </a:lnTo>
                  <a:lnTo>
                    <a:pt x="382" y="384"/>
                  </a:lnTo>
                  <a:lnTo>
                    <a:pt x="383" y="395"/>
                  </a:lnTo>
                  <a:lnTo>
                    <a:pt x="385" y="407"/>
                  </a:lnTo>
                  <a:lnTo>
                    <a:pt x="385" y="418"/>
                  </a:lnTo>
                  <a:lnTo>
                    <a:pt x="385" y="431"/>
                  </a:lnTo>
                  <a:lnTo>
                    <a:pt x="371" y="444"/>
                  </a:lnTo>
                  <a:lnTo>
                    <a:pt x="354" y="453"/>
                  </a:lnTo>
                  <a:lnTo>
                    <a:pt x="343" y="453"/>
                  </a:lnTo>
                  <a:lnTo>
                    <a:pt x="334" y="455"/>
                  </a:lnTo>
                  <a:lnTo>
                    <a:pt x="323" y="455"/>
                  </a:lnTo>
                  <a:lnTo>
                    <a:pt x="316" y="456"/>
                  </a:lnTo>
                  <a:lnTo>
                    <a:pt x="320" y="453"/>
                  </a:lnTo>
                  <a:lnTo>
                    <a:pt x="323" y="451"/>
                  </a:lnTo>
                  <a:lnTo>
                    <a:pt x="289" y="447"/>
                  </a:lnTo>
                  <a:lnTo>
                    <a:pt x="260" y="438"/>
                  </a:lnTo>
                  <a:lnTo>
                    <a:pt x="234" y="422"/>
                  </a:lnTo>
                  <a:lnTo>
                    <a:pt x="213" y="406"/>
                  </a:lnTo>
                  <a:lnTo>
                    <a:pt x="189" y="384"/>
                  </a:lnTo>
                  <a:lnTo>
                    <a:pt x="167" y="364"/>
                  </a:lnTo>
                  <a:lnTo>
                    <a:pt x="140" y="344"/>
                  </a:lnTo>
                  <a:lnTo>
                    <a:pt x="113" y="329"/>
                  </a:lnTo>
                  <a:lnTo>
                    <a:pt x="102" y="327"/>
                  </a:lnTo>
                  <a:lnTo>
                    <a:pt x="96" y="322"/>
                  </a:lnTo>
                  <a:lnTo>
                    <a:pt x="96" y="315"/>
                  </a:lnTo>
                  <a:lnTo>
                    <a:pt x="94" y="309"/>
                  </a:lnTo>
                  <a:lnTo>
                    <a:pt x="98" y="309"/>
                  </a:lnTo>
                  <a:lnTo>
                    <a:pt x="102" y="307"/>
                  </a:lnTo>
                  <a:lnTo>
                    <a:pt x="98" y="306"/>
                  </a:lnTo>
                  <a:lnTo>
                    <a:pt x="94" y="306"/>
                  </a:lnTo>
                  <a:lnTo>
                    <a:pt x="100" y="300"/>
                  </a:lnTo>
                  <a:lnTo>
                    <a:pt x="94" y="293"/>
                  </a:lnTo>
                  <a:lnTo>
                    <a:pt x="98" y="282"/>
                  </a:lnTo>
                  <a:lnTo>
                    <a:pt x="98" y="273"/>
                  </a:lnTo>
                  <a:lnTo>
                    <a:pt x="87" y="276"/>
                  </a:lnTo>
                  <a:lnTo>
                    <a:pt x="85" y="269"/>
                  </a:lnTo>
                  <a:lnTo>
                    <a:pt x="82" y="266"/>
                  </a:lnTo>
                  <a:lnTo>
                    <a:pt x="78" y="266"/>
                  </a:lnTo>
                  <a:lnTo>
                    <a:pt x="78" y="258"/>
                  </a:lnTo>
                  <a:lnTo>
                    <a:pt x="83" y="255"/>
                  </a:lnTo>
                  <a:lnTo>
                    <a:pt x="89" y="255"/>
                  </a:lnTo>
                  <a:lnTo>
                    <a:pt x="98" y="256"/>
                  </a:lnTo>
                  <a:lnTo>
                    <a:pt x="105" y="256"/>
                  </a:lnTo>
                  <a:lnTo>
                    <a:pt x="113" y="255"/>
                  </a:lnTo>
                  <a:lnTo>
                    <a:pt x="109" y="242"/>
                  </a:lnTo>
                  <a:lnTo>
                    <a:pt x="103" y="236"/>
                  </a:lnTo>
                  <a:lnTo>
                    <a:pt x="91" y="236"/>
                  </a:lnTo>
                  <a:lnTo>
                    <a:pt x="85" y="231"/>
                  </a:lnTo>
                  <a:lnTo>
                    <a:pt x="85" y="226"/>
                  </a:lnTo>
                  <a:lnTo>
                    <a:pt x="91" y="222"/>
                  </a:lnTo>
                  <a:lnTo>
                    <a:pt x="100" y="224"/>
                  </a:lnTo>
                  <a:lnTo>
                    <a:pt x="109" y="227"/>
                  </a:lnTo>
                  <a:lnTo>
                    <a:pt x="118" y="227"/>
                  </a:lnTo>
                  <a:lnTo>
                    <a:pt x="125" y="222"/>
                  </a:lnTo>
                  <a:lnTo>
                    <a:pt x="133" y="215"/>
                  </a:lnTo>
                  <a:lnTo>
                    <a:pt x="133" y="209"/>
                  </a:lnTo>
                  <a:lnTo>
                    <a:pt x="129" y="204"/>
                  </a:lnTo>
                  <a:lnTo>
                    <a:pt x="136" y="198"/>
                  </a:lnTo>
                  <a:lnTo>
                    <a:pt x="149" y="193"/>
                  </a:lnTo>
                  <a:lnTo>
                    <a:pt x="163" y="196"/>
                  </a:lnTo>
                  <a:lnTo>
                    <a:pt x="178" y="202"/>
                  </a:lnTo>
                  <a:lnTo>
                    <a:pt x="193" y="207"/>
                  </a:lnTo>
                  <a:lnTo>
                    <a:pt x="216" y="218"/>
                  </a:lnTo>
                  <a:lnTo>
                    <a:pt x="240" y="236"/>
                  </a:lnTo>
                  <a:lnTo>
                    <a:pt x="260" y="256"/>
                  </a:lnTo>
                  <a:lnTo>
                    <a:pt x="278" y="280"/>
                  </a:lnTo>
                  <a:lnTo>
                    <a:pt x="293" y="302"/>
                  </a:lnTo>
                  <a:lnTo>
                    <a:pt x="307" y="327"/>
                  </a:lnTo>
                  <a:lnTo>
                    <a:pt x="320" y="353"/>
                  </a:lnTo>
                  <a:lnTo>
                    <a:pt x="333" y="378"/>
                  </a:lnTo>
                  <a:lnTo>
                    <a:pt x="340" y="378"/>
                  </a:lnTo>
                  <a:lnTo>
                    <a:pt x="347" y="375"/>
                  </a:lnTo>
                  <a:lnTo>
                    <a:pt x="345" y="360"/>
                  </a:lnTo>
                  <a:lnTo>
                    <a:pt x="342" y="347"/>
                  </a:lnTo>
                  <a:lnTo>
                    <a:pt x="336" y="333"/>
                  </a:lnTo>
                  <a:lnTo>
                    <a:pt x="331" y="320"/>
                  </a:lnTo>
                  <a:lnTo>
                    <a:pt x="323" y="306"/>
                  </a:lnTo>
                  <a:lnTo>
                    <a:pt x="318" y="295"/>
                  </a:lnTo>
                  <a:lnTo>
                    <a:pt x="313" y="282"/>
                  </a:lnTo>
                  <a:lnTo>
                    <a:pt x="311" y="271"/>
                  </a:lnTo>
                  <a:lnTo>
                    <a:pt x="300" y="262"/>
                  </a:lnTo>
                  <a:lnTo>
                    <a:pt x="289" y="255"/>
                  </a:lnTo>
                  <a:lnTo>
                    <a:pt x="278" y="246"/>
                  </a:lnTo>
                  <a:lnTo>
                    <a:pt x="269" y="238"/>
                  </a:lnTo>
                  <a:lnTo>
                    <a:pt x="258" y="227"/>
                  </a:lnTo>
                  <a:lnTo>
                    <a:pt x="249" y="218"/>
                  </a:lnTo>
                  <a:lnTo>
                    <a:pt x="238" y="211"/>
                  </a:lnTo>
                  <a:lnTo>
                    <a:pt x="229" y="206"/>
                  </a:lnTo>
                  <a:lnTo>
                    <a:pt x="220" y="193"/>
                  </a:lnTo>
                  <a:lnTo>
                    <a:pt x="209" y="186"/>
                  </a:lnTo>
                  <a:lnTo>
                    <a:pt x="196" y="176"/>
                  </a:lnTo>
                  <a:lnTo>
                    <a:pt x="185" y="167"/>
                  </a:lnTo>
                  <a:lnTo>
                    <a:pt x="180" y="158"/>
                  </a:lnTo>
                  <a:lnTo>
                    <a:pt x="173" y="156"/>
                  </a:lnTo>
                  <a:lnTo>
                    <a:pt x="162" y="158"/>
                  </a:lnTo>
                  <a:lnTo>
                    <a:pt x="156" y="158"/>
                  </a:lnTo>
                  <a:lnTo>
                    <a:pt x="142" y="164"/>
                  </a:lnTo>
                  <a:lnTo>
                    <a:pt x="134" y="178"/>
                  </a:lnTo>
                  <a:lnTo>
                    <a:pt x="123" y="186"/>
                  </a:lnTo>
                  <a:lnTo>
                    <a:pt x="109" y="182"/>
                  </a:lnTo>
                  <a:lnTo>
                    <a:pt x="100" y="178"/>
                  </a:lnTo>
                  <a:lnTo>
                    <a:pt x="91" y="178"/>
                  </a:lnTo>
                  <a:lnTo>
                    <a:pt x="83" y="175"/>
                  </a:lnTo>
                  <a:lnTo>
                    <a:pt x="80" y="169"/>
                  </a:lnTo>
                  <a:lnTo>
                    <a:pt x="69" y="160"/>
                  </a:lnTo>
                  <a:lnTo>
                    <a:pt x="58" y="153"/>
                  </a:lnTo>
                  <a:lnTo>
                    <a:pt x="49" y="144"/>
                  </a:lnTo>
                  <a:lnTo>
                    <a:pt x="40" y="136"/>
                  </a:lnTo>
                  <a:lnTo>
                    <a:pt x="31" y="125"/>
                  </a:lnTo>
                  <a:lnTo>
                    <a:pt x="22" y="120"/>
                  </a:lnTo>
                  <a:lnTo>
                    <a:pt x="11" y="113"/>
                  </a:lnTo>
                  <a:lnTo>
                    <a:pt x="0" y="109"/>
                  </a:lnTo>
                  <a:lnTo>
                    <a:pt x="3" y="93"/>
                  </a:lnTo>
                  <a:lnTo>
                    <a:pt x="9" y="82"/>
                  </a:lnTo>
                  <a:lnTo>
                    <a:pt x="16" y="69"/>
                  </a:lnTo>
                  <a:lnTo>
                    <a:pt x="27" y="58"/>
                  </a:lnTo>
                  <a:lnTo>
                    <a:pt x="36" y="45"/>
                  </a:lnTo>
                  <a:lnTo>
                    <a:pt x="45" y="35"/>
                  </a:lnTo>
                  <a:lnTo>
                    <a:pt x="54" y="24"/>
                  </a:lnTo>
                  <a:lnTo>
                    <a:pt x="63" y="13"/>
                  </a:lnTo>
                  <a:close/>
                </a:path>
              </a:pathLst>
            </a:custGeom>
            <a:solidFill>
              <a:srgbClr val="3D9E9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cs-CZ"/>
            </a:p>
          </p:txBody>
        </p:sp>
        <p:sp>
          <p:nvSpPr>
            <p:cNvPr id="48280" name="Freeform 151"/>
            <p:cNvSpPr>
              <a:spLocks/>
            </p:cNvSpPr>
            <p:nvPr/>
          </p:nvSpPr>
          <p:spPr bwMode="auto">
            <a:xfrm>
              <a:off x="5400" y="2220"/>
              <a:ext cx="16" cy="8"/>
            </a:xfrm>
            <a:custGeom>
              <a:avLst/>
              <a:gdLst>
                <a:gd name="T0" fmla="*/ 0 w 33"/>
                <a:gd name="T1" fmla="*/ 0 h 17"/>
                <a:gd name="T2" fmla="*/ 0 w 33"/>
                <a:gd name="T3" fmla="*/ 0 h 17"/>
                <a:gd name="T4" fmla="*/ 0 w 33"/>
                <a:gd name="T5" fmla="*/ 0 h 17"/>
                <a:gd name="T6" fmla="*/ 0 w 33"/>
                <a:gd name="T7" fmla="*/ 0 h 17"/>
                <a:gd name="T8" fmla="*/ 0 w 33"/>
                <a:gd name="T9" fmla="*/ 0 h 17"/>
                <a:gd name="T10" fmla="*/ 0 w 33"/>
                <a:gd name="T11" fmla="*/ 0 h 17"/>
                <a:gd name="T12" fmla="*/ 0 60000 65536"/>
                <a:gd name="T13" fmla="*/ 0 60000 65536"/>
                <a:gd name="T14" fmla="*/ 0 60000 65536"/>
                <a:gd name="T15" fmla="*/ 0 60000 65536"/>
                <a:gd name="T16" fmla="*/ 0 60000 65536"/>
                <a:gd name="T17" fmla="*/ 0 60000 65536"/>
                <a:gd name="T18" fmla="*/ 0 w 33"/>
                <a:gd name="T19" fmla="*/ 0 h 17"/>
                <a:gd name="T20" fmla="*/ 33 w 33"/>
                <a:gd name="T21" fmla="*/ 17 h 17"/>
              </a:gdLst>
              <a:ahLst/>
              <a:cxnLst>
                <a:cxn ang="T12">
                  <a:pos x="T0" y="T1"/>
                </a:cxn>
                <a:cxn ang="T13">
                  <a:pos x="T2" y="T3"/>
                </a:cxn>
                <a:cxn ang="T14">
                  <a:pos x="T4" y="T5"/>
                </a:cxn>
                <a:cxn ang="T15">
                  <a:pos x="T6" y="T7"/>
                </a:cxn>
                <a:cxn ang="T16">
                  <a:pos x="T8" y="T9"/>
                </a:cxn>
                <a:cxn ang="T17">
                  <a:pos x="T10" y="T11"/>
                </a:cxn>
              </a:cxnLst>
              <a:rect l="T18" t="T19" r="T20" b="T21"/>
              <a:pathLst>
                <a:path w="33" h="17">
                  <a:moveTo>
                    <a:pt x="33" y="0"/>
                  </a:moveTo>
                  <a:lnTo>
                    <a:pt x="33" y="17"/>
                  </a:lnTo>
                  <a:lnTo>
                    <a:pt x="17" y="9"/>
                  </a:lnTo>
                  <a:lnTo>
                    <a:pt x="0" y="6"/>
                  </a:lnTo>
                  <a:lnTo>
                    <a:pt x="0" y="0"/>
                  </a:lnTo>
                  <a:lnTo>
                    <a:pt x="33" y="0"/>
                  </a:lnTo>
                  <a:close/>
                </a:path>
              </a:pathLst>
            </a:custGeom>
            <a:solidFill>
              <a:srgbClr val="3D9E9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cs-CZ"/>
            </a:p>
          </p:txBody>
        </p:sp>
        <p:sp>
          <p:nvSpPr>
            <p:cNvPr id="48281" name="Freeform 152"/>
            <p:cNvSpPr>
              <a:spLocks/>
            </p:cNvSpPr>
            <p:nvPr/>
          </p:nvSpPr>
          <p:spPr bwMode="auto">
            <a:xfrm>
              <a:off x="5408" y="2638"/>
              <a:ext cx="230" cy="158"/>
            </a:xfrm>
            <a:custGeom>
              <a:avLst/>
              <a:gdLst>
                <a:gd name="T0" fmla="*/ 1 w 460"/>
                <a:gd name="T1" fmla="*/ 1 h 314"/>
                <a:gd name="T2" fmla="*/ 1 w 460"/>
                <a:gd name="T3" fmla="*/ 1 h 314"/>
                <a:gd name="T4" fmla="*/ 1 w 460"/>
                <a:gd name="T5" fmla="*/ 1 h 314"/>
                <a:gd name="T6" fmla="*/ 1 w 460"/>
                <a:gd name="T7" fmla="*/ 1 h 314"/>
                <a:gd name="T8" fmla="*/ 1 w 460"/>
                <a:gd name="T9" fmla="*/ 1 h 314"/>
                <a:gd name="T10" fmla="*/ 1 w 460"/>
                <a:gd name="T11" fmla="*/ 0 h 314"/>
                <a:gd name="T12" fmla="*/ 1 w 460"/>
                <a:gd name="T13" fmla="*/ 1 h 314"/>
                <a:gd name="T14" fmla="*/ 1 w 460"/>
                <a:gd name="T15" fmla="*/ 1 h 314"/>
                <a:gd name="T16" fmla="*/ 1 w 460"/>
                <a:gd name="T17" fmla="*/ 1 h 314"/>
                <a:gd name="T18" fmla="*/ 1 w 460"/>
                <a:gd name="T19" fmla="*/ 1 h 314"/>
                <a:gd name="T20" fmla="*/ 1 w 460"/>
                <a:gd name="T21" fmla="*/ 1 h 314"/>
                <a:gd name="T22" fmla="*/ 1 w 460"/>
                <a:gd name="T23" fmla="*/ 1 h 314"/>
                <a:gd name="T24" fmla="*/ 1 w 460"/>
                <a:gd name="T25" fmla="*/ 1 h 314"/>
                <a:gd name="T26" fmla="*/ 1 w 460"/>
                <a:gd name="T27" fmla="*/ 1 h 314"/>
                <a:gd name="T28" fmla="*/ 1 w 460"/>
                <a:gd name="T29" fmla="*/ 1 h 314"/>
                <a:gd name="T30" fmla="*/ 1 w 460"/>
                <a:gd name="T31" fmla="*/ 1 h 314"/>
                <a:gd name="T32" fmla="*/ 1 w 460"/>
                <a:gd name="T33" fmla="*/ 1 h 314"/>
                <a:gd name="T34" fmla="*/ 1 w 460"/>
                <a:gd name="T35" fmla="*/ 1 h 314"/>
                <a:gd name="T36" fmla="*/ 1 w 460"/>
                <a:gd name="T37" fmla="*/ 1 h 314"/>
                <a:gd name="T38" fmla="*/ 1 w 460"/>
                <a:gd name="T39" fmla="*/ 1 h 314"/>
                <a:gd name="T40" fmla="*/ 1 w 460"/>
                <a:gd name="T41" fmla="*/ 1 h 314"/>
                <a:gd name="T42" fmla="*/ 1 w 460"/>
                <a:gd name="T43" fmla="*/ 1 h 314"/>
                <a:gd name="T44" fmla="*/ 1 w 460"/>
                <a:gd name="T45" fmla="*/ 1 h 314"/>
                <a:gd name="T46" fmla="*/ 1 w 460"/>
                <a:gd name="T47" fmla="*/ 1 h 314"/>
                <a:gd name="T48" fmla="*/ 1 w 460"/>
                <a:gd name="T49" fmla="*/ 1 h 314"/>
                <a:gd name="T50" fmla="*/ 1 w 460"/>
                <a:gd name="T51" fmla="*/ 1 h 314"/>
                <a:gd name="T52" fmla="*/ 1 w 460"/>
                <a:gd name="T53" fmla="*/ 1 h 314"/>
                <a:gd name="T54" fmla="*/ 1 w 460"/>
                <a:gd name="T55" fmla="*/ 1 h 314"/>
                <a:gd name="T56" fmla="*/ 1 w 460"/>
                <a:gd name="T57" fmla="*/ 1 h 314"/>
                <a:gd name="T58" fmla="*/ 1 w 460"/>
                <a:gd name="T59" fmla="*/ 1 h 314"/>
                <a:gd name="T60" fmla="*/ 1 w 460"/>
                <a:gd name="T61" fmla="*/ 1 h 314"/>
                <a:gd name="T62" fmla="*/ 1 w 460"/>
                <a:gd name="T63" fmla="*/ 1 h 314"/>
                <a:gd name="T64" fmla="*/ 1 w 460"/>
                <a:gd name="T65" fmla="*/ 1 h 314"/>
                <a:gd name="T66" fmla="*/ 1 w 460"/>
                <a:gd name="T67" fmla="*/ 1 h 314"/>
                <a:gd name="T68" fmla="*/ 1 w 460"/>
                <a:gd name="T69" fmla="*/ 1 h 314"/>
                <a:gd name="T70" fmla="*/ 1 w 460"/>
                <a:gd name="T71" fmla="*/ 1 h 314"/>
                <a:gd name="T72" fmla="*/ 1 w 460"/>
                <a:gd name="T73" fmla="*/ 1 h 314"/>
                <a:gd name="T74" fmla="*/ 1 w 460"/>
                <a:gd name="T75" fmla="*/ 1 h 314"/>
                <a:gd name="T76" fmla="*/ 1 w 460"/>
                <a:gd name="T77" fmla="*/ 1 h 314"/>
                <a:gd name="T78" fmla="*/ 1 w 460"/>
                <a:gd name="T79" fmla="*/ 1 h 314"/>
                <a:gd name="T80" fmla="*/ 1 w 460"/>
                <a:gd name="T81" fmla="*/ 1 h 314"/>
                <a:gd name="T82" fmla="*/ 1 w 460"/>
                <a:gd name="T83" fmla="*/ 1 h 314"/>
                <a:gd name="T84" fmla="*/ 1 w 460"/>
                <a:gd name="T85" fmla="*/ 1 h 314"/>
                <a:gd name="T86" fmla="*/ 1 w 460"/>
                <a:gd name="T87" fmla="*/ 1 h 314"/>
                <a:gd name="T88" fmla="*/ 1 w 460"/>
                <a:gd name="T89" fmla="*/ 1 h 314"/>
                <a:gd name="T90" fmla="*/ 1 w 460"/>
                <a:gd name="T91" fmla="*/ 1 h 314"/>
                <a:gd name="T92" fmla="*/ 1 w 460"/>
                <a:gd name="T93" fmla="*/ 1 h 314"/>
                <a:gd name="T94" fmla="*/ 1 w 460"/>
                <a:gd name="T95" fmla="*/ 1 h 314"/>
                <a:gd name="T96" fmla="*/ 1 w 460"/>
                <a:gd name="T97" fmla="*/ 1 h 314"/>
                <a:gd name="T98" fmla="*/ 1 w 460"/>
                <a:gd name="T99" fmla="*/ 1 h 314"/>
                <a:gd name="T100" fmla="*/ 0 w 460"/>
                <a:gd name="T101" fmla="*/ 1 h 314"/>
                <a:gd name="T102" fmla="*/ 1 w 460"/>
                <a:gd name="T103" fmla="*/ 1 h 314"/>
                <a:gd name="T104" fmla="*/ 1 w 460"/>
                <a:gd name="T105" fmla="*/ 1 h 314"/>
                <a:gd name="T106" fmla="*/ 1 w 460"/>
                <a:gd name="T107" fmla="*/ 1 h 314"/>
                <a:gd name="T108" fmla="*/ 1 w 460"/>
                <a:gd name="T109" fmla="*/ 1 h 314"/>
                <a:gd name="T110" fmla="*/ 1 w 460"/>
                <a:gd name="T111" fmla="*/ 1 h 314"/>
                <a:gd name="T112" fmla="*/ 1 w 460"/>
                <a:gd name="T113" fmla="*/ 1 h 314"/>
                <a:gd name="T114" fmla="*/ 1 w 460"/>
                <a:gd name="T115" fmla="*/ 1 h 314"/>
                <a:gd name="T116" fmla="*/ 1 w 460"/>
                <a:gd name="T117" fmla="*/ 1 h 31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460"/>
                <a:gd name="T178" fmla="*/ 0 h 314"/>
                <a:gd name="T179" fmla="*/ 460 w 460"/>
                <a:gd name="T180" fmla="*/ 314 h 31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460" h="314">
                  <a:moveTo>
                    <a:pt x="111" y="7"/>
                  </a:moveTo>
                  <a:lnTo>
                    <a:pt x="127" y="5"/>
                  </a:lnTo>
                  <a:lnTo>
                    <a:pt x="143" y="3"/>
                  </a:lnTo>
                  <a:lnTo>
                    <a:pt x="161" y="2"/>
                  </a:lnTo>
                  <a:lnTo>
                    <a:pt x="180" y="2"/>
                  </a:lnTo>
                  <a:lnTo>
                    <a:pt x="196" y="0"/>
                  </a:lnTo>
                  <a:lnTo>
                    <a:pt x="212" y="2"/>
                  </a:lnTo>
                  <a:lnTo>
                    <a:pt x="229" y="7"/>
                  </a:lnTo>
                  <a:lnTo>
                    <a:pt x="247" y="18"/>
                  </a:lnTo>
                  <a:lnTo>
                    <a:pt x="252" y="16"/>
                  </a:lnTo>
                  <a:lnTo>
                    <a:pt x="256" y="20"/>
                  </a:lnTo>
                  <a:lnTo>
                    <a:pt x="260" y="22"/>
                  </a:lnTo>
                  <a:lnTo>
                    <a:pt x="267" y="25"/>
                  </a:lnTo>
                  <a:lnTo>
                    <a:pt x="285" y="38"/>
                  </a:lnTo>
                  <a:lnTo>
                    <a:pt x="303" y="54"/>
                  </a:lnTo>
                  <a:lnTo>
                    <a:pt x="320" y="71"/>
                  </a:lnTo>
                  <a:lnTo>
                    <a:pt x="336" y="89"/>
                  </a:lnTo>
                  <a:lnTo>
                    <a:pt x="349" y="105"/>
                  </a:lnTo>
                  <a:lnTo>
                    <a:pt x="363" y="125"/>
                  </a:lnTo>
                  <a:lnTo>
                    <a:pt x="376" y="145"/>
                  </a:lnTo>
                  <a:lnTo>
                    <a:pt x="391" y="165"/>
                  </a:lnTo>
                  <a:lnTo>
                    <a:pt x="401" y="176"/>
                  </a:lnTo>
                  <a:lnTo>
                    <a:pt x="411" y="191"/>
                  </a:lnTo>
                  <a:lnTo>
                    <a:pt x="412" y="200"/>
                  </a:lnTo>
                  <a:lnTo>
                    <a:pt x="418" y="209"/>
                  </a:lnTo>
                  <a:lnTo>
                    <a:pt x="421" y="218"/>
                  </a:lnTo>
                  <a:lnTo>
                    <a:pt x="427" y="229"/>
                  </a:lnTo>
                  <a:lnTo>
                    <a:pt x="432" y="245"/>
                  </a:lnTo>
                  <a:lnTo>
                    <a:pt x="438" y="265"/>
                  </a:lnTo>
                  <a:lnTo>
                    <a:pt x="445" y="280"/>
                  </a:lnTo>
                  <a:lnTo>
                    <a:pt x="460" y="291"/>
                  </a:lnTo>
                  <a:lnTo>
                    <a:pt x="456" y="291"/>
                  </a:lnTo>
                  <a:lnTo>
                    <a:pt x="452" y="294"/>
                  </a:lnTo>
                  <a:lnTo>
                    <a:pt x="454" y="296"/>
                  </a:lnTo>
                  <a:lnTo>
                    <a:pt x="203" y="314"/>
                  </a:lnTo>
                  <a:lnTo>
                    <a:pt x="198" y="289"/>
                  </a:lnTo>
                  <a:lnTo>
                    <a:pt x="194" y="264"/>
                  </a:lnTo>
                  <a:lnTo>
                    <a:pt x="187" y="238"/>
                  </a:lnTo>
                  <a:lnTo>
                    <a:pt x="180" y="213"/>
                  </a:lnTo>
                  <a:lnTo>
                    <a:pt x="169" y="185"/>
                  </a:lnTo>
                  <a:lnTo>
                    <a:pt x="160" y="162"/>
                  </a:lnTo>
                  <a:lnTo>
                    <a:pt x="149" y="136"/>
                  </a:lnTo>
                  <a:lnTo>
                    <a:pt x="138" y="114"/>
                  </a:lnTo>
                  <a:lnTo>
                    <a:pt x="123" y="96"/>
                  </a:lnTo>
                  <a:lnTo>
                    <a:pt x="109" y="80"/>
                  </a:lnTo>
                  <a:lnTo>
                    <a:pt x="92" y="63"/>
                  </a:lnTo>
                  <a:lnTo>
                    <a:pt x="76" y="51"/>
                  </a:lnTo>
                  <a:lnTo>
                    <a:pt x="58" y="36"/>
                  </a:lnTo>
                  <a:lnTo>
                    <a:pt x="40" y="25"/>
                  </a:lnTo>
                  <a:lnTo>
                    <a:pt x="20" y="16"/>
                  </a:lnTo>
                  <a:lnTo>
                    <a:pt x="0" y="11"/>
                  </a:lnTo>
                  <a:lnTo>
                    <a:pt x="11" y="7"/>
                  </a:lnTo>
                  <a:lnTo>
                    <a:pt x="25" y="7"/>
                  </a:lnTo>
                  <a:lnTo>
                    <a:pt x="38" y="7"/>
                  </a:lnTo>
                  <a:lnTo>
                    <a:pt x="52" y="9"/>
                  </a:lnTo>
                  <a:lnTo>
                    <a:pt x="65" y="9"/>
                  </a:lnTo>
                  <a:lnTo>
                    <a:pt x="81" y="9"/>
                  </a:lnTo>
                  <a:lnTo>
                    <a:pt x="94" y="7"/>
                  </a:lnTo>
                  <a:lnTo>
                    <a:pt x="111"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cs-CZ"/>
            </a:p>
          </p:txBody>
        </p:sp>
        <p:sp>
          <p:nvSpPr>
            <p:cNvPr id="48282" name="Freeform 153"/>
            <p:cNvSpPr>
              <a:spLocks/>
            </p:cNvSpPr>
            <p:nvPr/>
          </p:nvSpPr>
          <p:spPr bwMode="auto">
            <a:xfrm>
              <a:off x="5409" y="2946"/>
              <a:ext cx="204" cy="173"/>
            </a:xfrm>
            <a:custGeom>
              <a:avLst/>
              <a:gdLst>
                <a:gd name="T0" fmla="*/ 0 w 410"/>
                <a:gd name="T1" fmla="*/ 1 h 345"/>
                <a:gd name="T2" fmla="*/ 0 w 410"/>
                <a:gd name="T3" fmla="*/ 1 h 345"/>
                <a:gd name="T4" fmla="*/ 0 w 410"/>
                <a:gd name="T5" fmla="*/ 1 h 345"/>
                <a:gd name="T6" fmla="*/ 0 w 410"/>
                <a:gd name="T7" fmla="*/ 1 h 345"/>
                <a:gd name="T8" fmla="*/ 0 w 410"/>
                <a:gd name="T9" fmla="*/ 1 h 345"/>
                <a:gd name="T10" fmla="*/ 0 w 410"/>
                <a:gd name="T11" fmla="*/ 1 h 345"/>
                <a:gd name="T12" fmla="*/ 0 w 410"/>
                <a:gd name="T13" fmla="*/ 1 h 345"/>
                <a:gd name="T14" fmla="*/ 0 w 410"/>
                <a:gd name="T15" fmla="*/ 1 h 345"/>
                <a:gd name="T16" fmla="*/ 0 w 410"/>
                <a:gd name="T17" fmla="*/ 1 h 345"/>
                <a:gd name="T18" fmla="*/ 0 w 410"/>
                <a:gd name="T19" fmla="*/ 1 h 345"/>
                <a:gd name="T20" fmla="*/ 0 w 410"/>
                <a:gd name="T21" fmla="*/ 1 h 345"/>
                <a:gd name="T22" fmla="*/ 0 w 410"/>
                <a:gd name="T23" fmla="*/ 1 h 345"/>
                <a:gd name="T24" fmla="*/ 0 w 410"/>
                <a:gd name="T25" fmla="*/ 1 h 345"/>
                <a:gd name="T26" fmla="*/ 0 w 410"/>
                <a:gd name="T27" fmla="*/ 1 h 345"/>
                <a:gd name="T28" fmla="*/ 0 w 410"/>
                <a:gd name="T29" fmla="*/ 1 h 345"/>
                <a:gd name="T30" fmla="*/ 0 w 410"/>
                <a:gd name="T31" fmla="*/ 1 h 345"/>
                <a:gd name="T32" fmla="*/ 0 w 410"/>
                <a:gd name="T33" fmla="*/ 1 h 345"/>
                <a:gd name="T34" fmla="*/ 0 w 410"/>
                <a:gd name="T35" fmla="*/ 1 h 345"/>
                <a:gd name="T36" fmla="*/ 0 w 410"/>
                <a:gd name="T37" fmla="*/ 0 h 345"/>
                <a:gd name="T38" fmla="*/ 0 w 410"/>
                <a:gd name="T39" fmla="*/ 1 h 345"/>
                <a:gd name="T40" fmla="*/ 0 w 410"/>
                <a:gd name="T41" fmla="*/ 1 h 345"/>
                <a:gd name="T42" fmla="*/ 0 w 410"/>
                <a:gd name="T43" fmla="*/ 1 h 345"/>
                <a:gd name="T44" fmla="*/ 0 w 410"/>
                <a:gd name="T45" fmla="*/ 1 h 345"/>
                <a:gd name="T46" fmla="*/ 0 w 410"/>
                <a:gd name="T47" fmla="*/ 1 h 345"/>
                <a:gd name="T48" fmla="*/ 0 w 410"/>
                <a:gd name="T49" fmla="*/ 1 h 345"/>
                <a:gd name="T50" fmla="*/ 0 w 410"/>
                <a:gd name="T51" fmla="*/ 1 h 345"/>
                <a:gd name="T52" fmla="*/ 0 w 410"/>
                <a:gd name="T53" fmla="*/ 1 h 345"/>
                <a:gd name="T54" fmla="*/ 0 w 410"/>
                <a:gd name="T55" fmla="*/ 1 h 345"/>
                <a:gd name="T56" fmla="*/ 0 w 410"/>
                <a:gd name="T57" fmla="*/ 1 h 345"/>
                <a:gd name="T58" fmla="*/ 0 w 410"/>
                <a:gd name="T59" fmla="*/ 1 h 345"/>
                <a:gd name="T60" fmla="*/ 0 w 410"/>
                <a:gd name="T61" fmla="*/ 1 h 345"/>
                <a:gd name="T62" fmla="*/ 0 w 410"/>
                <a:gd name="T63" fmla="*/ 1 h 345"/>
                <a:gd name="T64" fmla="*/ 0 w 410"/>
                <a:gd name="T65" fmla="*/ 1 h 345"/>
                <a:gd name="T66" fmla="*/ 0 w 410"/>
                <a:gd name="T67" fmla="*/ 1 h 345"/>
                <a:gd name="T68" fmla="*/ 0 w 410"/>
                <a:gd name="T69" fmla="*/ 1 h 345"/>
                <a:gd name="T70" fmla="*/ 0 w 410"/>
                <a:gd name="T71" fmla="*/ 1 h 345"/>
                <a:gd name="T72" fmla="*/ 0 w 410"/>
                <a:gd name="T73" fmla="*/ 1 h 345"/>
                <a:gd name="T74" fmla="*/ 0 w 410"/>
                <a:gd name="T75" fmla="*/ 1 h 345"/>
                <a:gd name="T76" fmla="*/ 0 w 410"/>
                <a:gd name="T77" fmla="*/ 1 h 345"/>
                <a:gd name="T78" fmla="*/ 0 w 410"/>
                <a:gd name="T79" fmla="*/ 1 h 345"/>
                <a:gd name="T80" fmla="*/ 0 w 410"/>
                <a:gd name="T81" fmla="*/ 1 h 345"/>
                <a:gd name="T82" fmla="*/ 0 w 410"/>
                <a:gd name="T83" fmla="*/ 1 h 345"/>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410"/>
                <a:gd name="T127" fmla="*/ 0 h 345"/>
                <a:gd name="T128" fmla="*/ 410 w 410"/>
                <a:gd name="T129" fmla="*/ 345 h 345"/>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410" h="345">
                  <a:moveTo>
                    <a:pt x="0" y="61"/>
                  </a:moveTo>
                  <a:lnTo>
                    <a:pt x="10" y="60"/>
                  </a:lnTo>
                  <a:lnTo>
                    <a:pt x="20" y="58"/>
                  </a:lnTo>
                  <a:lnTo>
                    <a:pt x="33" y="58"/>
                  </a:lnTo>
                  <a:lnTo>
                    <a:pt x="46" y="58"/>
                  </a:lnTo>
                  <a:lnTo>
                    <a:pt x="57" y="58"/>
                  </a:lnTo>
                  <a:lnTo>
                    <a:pt x="70" y="58"/>
                  </a:lnTo>
                  <a:lnTo>
                    <a:pt x="79" y="60"/>
                  </a:lnTo>
                  <a:lnTo>
                    <a:pt x="90" y="65"/>
                  </a:lnTo>
                  <a:lnTo>
                    <a:pt x="120" y="130"/>
                  </a:lnTo>
                  <a:lnTo>
                    <a:pt x="131" y="143"/>
                  </a:lnTo>
                  <a:lnTo>
                    <a:pt x="148" y="156"/>
                  </a:lnTo>
                  <a:lnTo>
                    <a:pt x="162" y="167"/>
                  </a:lnTo>
                  <a:lnTo>
                    <a:pt x="180" y="180"/>
                  </a:lnTo>
                  <a:lnTo>
                    <a:pt x="197" y="187"/>
                  </a:lnTo>
                  <a:lnTo>
                    <a:pt x="217" y="194"/>
                  </a:lnTo>
                  <a:lnTo>
                    <a:pt x="237" y="194"/>
                  </a:lnTo>
                  <a:lnTo>
                    <a:pt x="259" y="192"/>
                  </a:lnTo>
                  <a:lnTo>
                    <a:pt x="271" y="185"/>
                  </a:lnTo>
                  <a:lnTo>
                    <a:pt x="284" y="178"/>
                  </a:lnTo>
                  <a:lnTo>
                    <a:pt x="295" y="169"/>
                  </a:lnTo>
                  <a:lnTo>
                    <a:pt x="306" y="160"/>
                  </a:lnTo>
                  <a:lnTo>
                    <a:pt x="315" y="147"/>
                  </a:lnTo>
                  <a:lnTo>
                    <a:pt x="322" y="136"/>
                  </a:lnTo>
                  <a:lnTo>
                    <a:pt x="328" y="123"/>
                  </a:lnTo>
                  <a:lnTo>
                    <a:pt x="335" y="110"/>
                  </a:lnTo>
                  <a:lnTo>
                    <a:pt x="337" y="100"/>
                  </a:lnTo>
                  <a:lnTo>
                    <a:pt x="342" y="90"/>
                  </a:lnTo>
                  <a:lnTo>
                    <a:pt x="344" y="70"/>
                  </a:lnTo>
                  <a:lnTo>
                    <a:pt x="348" y="52"/>
                  </a:lnTo>
                  <a:lnTo>
                    <a:pt x="348" y="41"/>
                  </a:lnTo>
                  <a:lnTo>
                    <a:pt x="348" y="32"/>
                  </a:lnTo>
                  <a:lnTo>
                    <a:pt x="346" y="21"/>
                  </a:lnTo>
                  <a:lnTo>
                    <a:pt x="346" y="12"/>
                  </a:lnTo>
                  <a:lnTo>
                    <a:pt x="359" y="9"/>
                  </a:lnTo>
                  <a:lnTo>
                    <a:pt x="373" y="5"/>
                  </a:lnTo>
                  <a:lnTo>
                    <a:pt x="388" y="1"/>
                  </a:lnTo>
                  <a:lnTo>
                    <a:pt x="402" y="0"/>
                  </a:lnTo>
                  <a:lnTo>
                    <a:pt x="410" y="12"/>
                  </a:lnTo>
                  <a:lnTo>
                    <a:pt x="408" y="12"/>
                  </a:lnTo>
                  <a:lnTo>
                    <a:pt x="404" y="25"/>
                  </a:lnTo>
                  <a:lnTo>
                    <a:pt x="402" y="40"/>
                  </a:lnTo>
                  <a:lnTo>
                    <a:pt x="399" y="52"/>
                  </a:lnTo>
                  <a:lnTo>
                    <a:pt x="402" y="67"/>
                  </a:lnTo>
                  <a:lnTo>
                    <a:pt x="402" y="78"/>
                  </a:lnTo>
                  <a:lnTo>
                    <a:pt x="400" y="90"/>
                  </a:lnTo>
                  <a:lnTo>
                    <a:pt x="399" y="101"/>
                  </a:lnTo>
                  <a:lnTo>
                    <a:pt x="404" y="116"/>
                  </a:lnTo>
                  <a:lnTo>
                    <a:pt x="397" y="121"/>
                  </a:lnTo>
                  <a:lnTo>
                    <a:pt x="395" y="130"/>
                  </a:lnTo>
                  <a:lnTo>
                    <a:pt x="395" y="138"/>
                  </a:lnTo>
                  <a:lnTo>
                    <a:pt x="397" y="147"/>
                  </a:lnTo>
                  <a:lnTo>
                    <a:pt x="391" y="167"/>
                  </a:lnTo>
                  <a:lnTo>
                    <a:pt x="386" y="189"/>
                  </a:lnTo>
                  <a:lnTo>
                    <a:pt x="379" y="209"/>
                  </a:lnTo>
                  <a:lnTo>
                    <a:pt x="371" y="229"/>
                  </a:lnTo>
                  <a:lnTo>
                    <a:pt x="360" y="247"/>
                  </a:lnTo>
                  <a:lnTo>
                    <a:pt x="350" y="267"/>
                  </a:lnTo>
                  <a:lnTo>
                    <a:pt x="339" y="285"/>
                  </a:lnTo>
                  <a:lnTo>
                    <a:pt x="328" y="303"/>
                  </a:lnTo>
                  <a:lnTo>
                    <a:pt x="319" y="312"/>
                  </a:lnTo>
                  <a:lnTo>
                    <a:pt x="310" y="321"/>
                  </a:lnTo>
                  <a:lnTo>
                    <a:pt x="299" y="329"/>
                  </a:lnTo>
                  <a:lnTo>
                    <a:pt x="288" y="336"/>
                  </a:lnTo>
                  <a:lnTo>
                    <a:pt x="275" y="340"/>
                  </a:lnTo>
                  <a:lnTo>
                    <a:pt x="264" y="345"/>
                  </a:lnTo>
                  <a:lnTo>
                    <a:pt x="251" y="343"/>
                  </a:lnTo>
                  <a:lnTo>
                    <a:pt x="239" y="343"/>
                  </a:lnTo>
                  <a:lnTo>
                    <a:pt x="202" y="334"/>
                  </a:lnTo>
                  <a:lnTo>
                    <a:pt x="170" y="321"/>
                  </a:lnTo>
                  <a:lnTo>
                    <a:pt x="139" y="301"/>
                  </a:lnTo>
                  <a:lnTo>
                    <a:pt x="111" y="278"/>
                  </a:lnTo>
                  <a:lnTo>
                    <a:pt x="84" y="249"/>
                  </a:lnTo>
                  <a:lnTo>
                    <a:pt x="62" y="218"/>
                  </a:lnTo>
                  <a:lnTo>
                    <a:pt x="40" y="187"/>
                  </a:lnTo>
                  <a:lnTo>
                    <a:pt x="26" y="156"/>
                  </a:lnTo>
                  <a:lnTo>
                    <a:pt x="20" y="143"/>
                  </a:lnTo>
                  <a:lnTo>
                    <a:pt x="17" y="132"/>
                  </a:lnTo>
                  <a:lnTo>
                    <a:pt x="13" y="121"/>
                  </a:lnTo>
                  <a:lnTo>
                    <a:pt x="11" y="110"/>
                  </a:lnTo>
                  <a:lnTo>
                    <a:pt x="8" y="100"/>
                  </a:lnTo>
                  <a:lnTo>
                    <a:pt x="6" y="89"/>
                  </a:lnTo>
                  <a:lnTo>
                    <a:pt x="2" y="78"/>
                  </a:lnTo>
                  <a:lnTo>
                    <a:pt x="0" y="67"/>
                  </a:lnTo>
                  <a:lnTo>
                    <a:pt x="0" y="61"/>
                  </a:ln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cs-CZ"/>
            </a:p>
          </p:txBody>
        </p:sp>
        <p:sp>
          <p:nvSpPr>
            <p:cNvPr id="48283" name="Freeform 154"/>
            <p:cNvSpPr>
              <a:spLocks/>
            </p:cNvSpPr>
            <p:nvPr/>
          </p:nvSpPr>
          <p:spPr bwMode="auto">
            <a:xfrm>
              <a:off x="5462" y="2952"/>
              <a:ext cx="110" cy="84"/>
            </a:xfrm>
            <a:custGeom>
              <a:avLst/>
              <a:gdLst>
                <a:gd name="T0" fmla="*/ 1 w 220"/>
                <a:gd name="T1" fmla="*/ 1 h 168"/>
                <a:gd name="T2" fmla="*/ 1 w 220"/>
                <a:gd name="T3" fmla="*/ 1 h 168"/>
                <a:gd name="T4" fmla="*/ 1 w 220"/>
                <a:gd name="T5" fmla="*/ 1 h 168"/>
                <a:gd name="T6" fmla="*/ 1 w 220"/>
                <a:gd name="T7" fmla="*/ 1 h 168"/>
                <a:gd name="T8" fmla="*/ 1 w 220"/>
                <a:gd name="T9" fmla="*/ 1 h 168"/>
                <a:gd name="T10" fmla="*/ 1 w 220"/>
                <a:gd name="T11" fmla="*/ 1 h 168"/>
                <a:gd name="T12" fmla="*/ 1 w 220"/>
                <a:gd name="T13" fmla="*/ 1 h 168"/>
                <a:gd name="T14" fmla="*/ 1 w 220"/>
                <a:gd name="T15" fmla="*/ 1 h 168"/>
                <a:gd name="T16" fmla="*/ 1 w 220"/>
                <a:gd name="T17" fmla="*/ 1 h 168"/>
                <a:gd name="T18" fmla="*/ 1 w 220"/>
                <a:gd name="T19" fmla="*/ 1 h 168"/>
                <a:gd name="T20" fmla="*/ 1 w 220"/>
                <a:gd name="T21" fmla="*/ 1 h 168"/>
                <a:gd name="T22" fmla="*/ 1 w 220"/>
                <a:gd name="T23" fmla="*/ 1 h 168"/>
                <a:gd name="T24" fmla="*/ 1 w 220"/>
                <a:gd name="T25" fmla="*/ 1 h 168"/>
                <a:gd name="T26" fmla="*/ 1 w 220"/>
                <a:gd name="T27" fmla="*/ 1 h 168"/>
                <a:gd name="T28" fmla="*/ 1 w 220"/>
                <a:gd name="T29" fmla="*/ 1 h 168"/>
                <a:gd name="T30" fmla="*/ 1 w 220"/>
                <a:gd name="T31" fmla="*/ 1 h 168"/>
                <a:gd name="T32" fmla="*/ 1 w 220"/>
                <a:gd name="T33" fmla="*/ 1 h 168"/>
                <a:gd name="T34" fmla="*/ 1 w 220"/>
                <a:gd name="T35" fmla="*/ 1 h 168"/>
                <a:gd name="T36" fmla="*/ 1 w 220"/>
                <a:gd name="T37" fmla="*/ 1 h 168"/>
                <a:gd name="T38" fmla="*/ 1 w 220"/>
                <a:gd name="T39" fmla="*/ 1 h 168"/>
                <a:gd name="T40" fmla="*/ 1 w 220"/>
                <a:gd name="T41" fmla="*/ 0 h 168"/>
                <a:gd name="T42" fmla="*/ 1 w 220"/>
                <a:gd name="T43" fmla="*/ 0 h 168"/>
                <a:gd name="T44" fmla="*/ 1 w 220"/>
                <a:gd name="T45" fmla="*/ 0 h 168"/>
                <a:gd name="T46" fmla="*/ 1 w 220"/>
                <a:gd name="T47" fmla="*/ 1 h 168"/>
                <a:gd name="T48" fmla="*/ 1 w 220"/>
                <a:gd name="T49" fmla="*/ 1 h 168"/>
                <a:gd name="T50" fmla="*/ 1 w 220"/>
                <a:gd name="T51" fmla="*/ 1 h 168"/>
                <a:gd name="T52" fmla="*/ 1 w 220"/>
                <a:gd name="T53" fmla="*/ 1 h 168"/>
                <a:gd name="T54" fmla="*/ 1 w 220"/>
                <a:gd name="T55" fmla="*/ 1 h 168"/>
                <a:gd name="T56" fmla="*/ 1 w 220"/>
                <a:gd name="T57" fmla="*/ 1 h 168"/>
                <a:gd name="T58" fmla="*/ 1 w 220"/>
                <a:gd name="T59" fmla="*/ 1 h 168"/>
                <a:gd name="T60" fmla="*/ 1 w 220"/>
                <a:gd name="T61" fmla="*/ 1 h 168"/>
                <a:gd name="T62" fmla="*/ 1 w 220"/>
                <a:gd name="T63" fmla="*/ 1 h 168"/>
                <a:gd name="T64" fmla="*/ 1 w 220"/>
                <a:gd name="T65" fmla="*/ 1 h 168"/>
                <a:gd name="T66" fmla="*/ 1 w 220"/>
                <a:gd name="T67" fmla="*/ 1 h 168"/>
                <a:gd name="T68" fmla="*/ 1 w 220"/>
                <a:gd name="T69" fmla="*/ 1 h 168"/>
                <a:gd name="T70" fmla="*/ 1 w 220"/>
                <a:gd name="T71" fmla="*/ 1 h 168"/>
                <a:gd name="T72" fmla="*/ 1 w 220"/>
                <a:gd name="T73" fmla="*/ 1 h 168"/>
                <a:gd name="T74" fmla="*/ 1 w 220"/>
                <a:gd name="T75" fmla="*/ 1 h 168"/>
                <a:gd name="T76" fmla="*/ 1 w 220"/>
                <a:gd name="T77" fmla="*/ 1 h 168"/>
                <a:gd name="T78" fmla="*/ 1 w 220"/>
                <a:gd name="T79" fmla="*/ 1 h 168"/>
                <a:gd name="T80" fmla="*/ 1 w 220"/>
                <a:gd name="T81" fmla="*/ 1 h 168"/>
                <a:gd name="T82" fmla="*/ 1 w 220"/>
                <a:gd name="T83" fmla="*/ 1 h 168"/>
                <a:gd name="T84" fmla="*/ 1 w 220"/>
                <a:gd name="T85" fmla="*/ 1 h 168"/>
                <a:gd name="T86" fmla="*/ 1 w 220"/>
                <a:gd name="T87" fmla="*/ 1 h 168"/>
                <a:gd name="T88" fmla="*/ 1 w 220"/>
                <a:gd name="T89" fmla="*/ 1 h 168"/>
                <a:gd name="T90" fmla="*/ 0 w 220"/>
                <a:gd name="T91" fmla="*/ 1 h 168"/>
                <a:gd name="T92" fmla="*/ 1 w 220"/>
                <a:gd name="T93" fmla="*/ 1 h 168"/>
                <a:gd name="T94" fmla="*/ 1 w 220"/>
                <a:gd name="T95" fmla="*/ 1 h 168"/>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20"/>
                <a:gd name="T145" fmla="*/ 0 h 168"/>
                <a:gd name="T146" fmla="*/ 220 w 220"/>
                <a:gd name="T147" fmla="*/ 168 h 168"/>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20" h="168">
                  <a:moveTo>
                    <a:pt x="23" y="31"/>
                  </a:moveTo>
                  <a:lnTo>
                    <a:pt x="27" y="40"/>
                  </a:lnTo>
                  <a:lnTo>
                    <a:pt x="32" y="51"/>
                  </a:lnTo>
                  <a:lnTo>
                    <a:pt x="38" y="60"/>
                  </a:lnTo>
                  <a:lnTo>
                    <a:pt x="49" y="68"/>
                  </a:lnTo>
                  <a:lnTo>
                    <a:pt x="60" y="75"/>
                  </a:lnTo>
                  <a:lnTo>
                    <a:pt x="74" y="82"/>
                  </a:lnTo>
                  <a:lnTo>
                    <a:pt x="91" y="86"/>
                  </a:lnTo>
                  <a:lnTo>
                    <a:pt x="107" y="91"/>
                  </a:lnTo>
                  <a:lnTo>
                    <a:pt x="122" y="89"/>
                  </a:lnTo>
                  <a:lnTo>
                    <a:pt x="134" y="84"/>
                  </a:lnTo>
                  <a:lnTo>
                    <a:pt x="145" y="77"/>
                  </a:lnTo>
                  <a:lnTo>
                    <a:pt x="158" y="68"/>
                  </a:lnTo>
                  <a:lnTo>
                    <a:pt x="167" y="55"/>
                  </a:lnTo>
                  <a:lnTo>
                    <a:pt x="176" y="44"/>
                  </a:lnTo>
                  <a:lnTo>
                    <a:pt x="183" y="31"/>
                  </a:lnTo>
                  <a:lnTo>
                    <a:pt x="192" y="22"/>
                  </a:lnTo>
                  <a:lnTo>
                    <a:pt x="185" y="15"/>
                  </a:lnTo>
                  <a:lnTo>
                    <a:pt x="191" y="9"/>
                  </a:lnTo>
                  <a:lnTo>
                    <a:pt x="194" y="4"/>
                  </a:lnTo>
                  <a:lnTo>
                    <a:pt x="200" y="0"/>
                  </a:lnTo>
                  <a:lnTo>
                    <a:pt x="211" y="0"/>
                  </a:lnTo>
                  <a:lnTo>
                    <a:pt x="214" y="0"/>
                  </a:lnTo>
                  <a:lnTo>
                    <a:pt x="220" y="6"/>
                  </a:lnTo>
                  <a:lnTo>
                    <a:pt x="218" y="78"/>
                  </a:lnTo>
                  <a:lnTo>
                    <a:pt x="209" y="93"/>
                  </a:lnTo>
                  <a:lnTo>
                    <a:pt x="200" y="108"/>
                  </a:lnTo>
                  <a:lnTo>
                    <a:pt x="191" y="122"/>
                  </a:lnTo>
                  <a:lnTo>
                    <a:pt x="183" y="137"/>
                  </a:lnTo>
                  <a:lnTo>
                    <a:pt x="171" y="146"/>
                  </a:lnTo>
                  <a:lnTo>
                    <a:pt x="158" y="157"/>
                  </a:lnTo>
                  <a:lnTo>
                    <a:pt x="142" y="162"/>
                  </a:lnTo>
                  <a:lnTo>
                    <a:pt x="125" y="168"/>
                  </a:lnTo>
                  <a:lnTo>
                    <a:pt x="102" y="160"/>
                  </a:lnTo>
                  <a:lnTo>
                    <a:pt x="82" y="151"/>
                  </a:lnTo>
                  <a:lnTo>
                    <a:pt x="63" y="140"/>
                  </a:lnTo>
                  <a:lnTo>
                    <a:pt x="47" y="128"/>
                  </a:lnTo>
                  <a:lnTo>
                    <a:pt x="31" y="111"/>
                  </a:lnTo>
                  <a:lnTo>
                    <a:pt x="20" y="95"/>
                  </a:lnTo>
                  <a:lnTo>
                    <a:pt x="11" y="75"/>
                  </a:lnTo>
                  <a:lnTo>
                    <a:pt x="5" y="55"/>
                  </a:lnTo>
                  <a:lnTo>
                    <a:pt x="11" y="49"/>
                  </a:lnTo>
                  <a:lnTo>
                    <a:pt x="3" y="46"/>
                  </a:lnTo>
                  <a:lnTo>
                    <a:pt x="3" y="42"/>
                  </a:lnTo>
                  <a:lnTo>
                    <a:pt x="3" y="37"/>
                  </a:lnTo>
                  <a:lnTo>
                    <a:pt x="0" y="35"/>
                  </a:lnTo>
                  <a:lnTo>
                    <a:pt x="11" y="31"/>
                  </a:lnTo>
                  <a:lnTo>
                    <a:pt x="23" y="31"/>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cs-CZ"/>
            </a:p>
          </p:txBody>
        </p:sp>
        <p:sp>
          <p:nvSpPr>
            <p:cNvPr id="48284" name="Freeform 155"/>
            <p:cNvSpPr>
              <a:spLocks/>
            </p:cNvSpPr>
            <p:nvPr/>
          </p:nvSpPr>
          <p:spPr bwMode="auto">
            <a:xfrm>
              <a:off x="5491" y="2956"/>
              <a:ext cx="56" cy="30"/>
            </a:xfrm>
            <a:custGeom>
              <a:avLst/>
              <a:gdLst>
                <a:gd name="T0" fmla="*/ 0 w 113"/>
                <a:gd name="T1" fmla="*/ 1 h 60"/>
                <a:gd name="T2" fmla="*/ 0 w 113"/>
                <a:gd name="T3" fmla="*/ 1 h 60"/>
                <a:gd name="T4" fmla="*/ 0 w 113"/>
                <a:gd name="T5" fmla="*/ 1 h 60"/>
                <a:gd name="T6" fmla="*/ 0 w 113"/>
                <a:gd name="T7" fmla="*/ 1 h 60"/>
                <a:gd name="T8" fmla="*/ 0 w 113"/>
                <a:gd name="T9" fmla="*/ 1 h 60"/>
                <a:gd name="T10" fmla="*/ 0 w 113"/>
                <a:gd name="T11" fmla="*/ 1 h 60"/>
                <a:gd name="T12" fmla="*/ 0 w 113"/>
                <a:gd name="T13" fmla="*/ 1 h 60"/>
                <a:gd name="T14" fmla="*/ 0 w 113"/>
                <a:gd name="T15" fmla="*/ 1 h 60"/>
                <a:gd name="T16" fmla="*/ 0 w 113"/>
                <a:gd name="T17" fmla="*/ 0 h 60"/>
                <a:gd name="T18" fmla="*/ 0 w 113"/>
                <a:gd name="T19" fmla="*/ 1 h 60"/>
                <a:gd name="T20" fmla="*/ 0 w 113"/>
                <a:gd name="T21" fmla="*/ 1 h 60"/>
                <a:gd name="T22" fmla="*/ 0 w 113"/>
                <a:gd name="T23" fmla="*/ 1 h 60"/>
                <a:gd name="T24" fmla="*/ 0 w 113"/>
                <a:gd name="T25" fmla="*/ 1 h 60"/>
                <a:gd name="T26" fmla="*/ 0 w 113"/>
                <a:gd name="T27" fmla="*/ 1 h 60"/>
                <a:gd name="T28" fmla="*/ 0 w 113"/>
                <a:gd name="T29" fmla="*/ 1 h 60"/>
                <a:gd name="T30" fmla="*/ 0 w 113"/>
                <a:gd name="T31" fmla="*/ 1 h 60"/>
                <a:gd name="T32" fmla="*/ 0 w 113"/>
                <a:gd name="T33" fmla="*/ 1 h 60"/>
                <a:gd name="T34" fmla="*/ 0 w 113"/>
                <a:gd name="T35" fmla="*/ 1 h 60"/>
                <a:gd name="T36" fmla="*/ 0 w 113"/>
                <a:gd name="T37" fmla="*/ 1 h 6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13"/>
                <a:gd name="T58" fmla="*/ 0 h 60"/>
                <a:gd name="T59" fmla="*/ 113 w 113"/>
                <a:gd name="T60" fmla="*/ 60 h 60"/>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13" h="60">
                  <a:moveTo>
                    <a:pt x="0" y="20"/>
                  </a:moveTo>
                  <a:lnTo>
                    <a:pt x="13" y="16"/>
                  </a:lnTo>
                  <a:lnTo>
                    <a:pt x="27" y="14"/>
                  </a:lnTo>
                  <a:lnTo>
                    <a:pt x="40" y="12"/>
                  </a:lnTo>
                  <a:lnTo>
                    <a:pt x="56" y="10"/>
                  </a:lnTo>
                  <a:lnTo>
                    <a:pt x="69" y="7"/>
                  </a:lnTo>
                  <a:lnTo>
                    <a:pt x="84" y="5"/>
                  </a:lnTo>
                  <a:lnTo>
                    <a:pt x="96" y="1"/>
                  </a:lnTo>
                  <a:lnTo>
                    <a:pt x="113" y="0"/>
                  </a:lnTo>
                  <a:lnTo>
                    <a:pt x="109" y="16"/>
                  </a:lnTo>
                  <a:lnTo>
                    <a:pt x="102" y="30"/>
                  </a:lnTo>
                  <a:lnTo>
                    <a:pt x="89" y="43"/>
                  </a:lnTo>
                  <a:lnTo>
                    <a:pt x="75" y="56"/>
                  </a:lnTo>
                  <a:lnTo>
                    <a:pt x="60" y="58"/>
                  </a:lnTo>
                  <a:lnTo>
                    <a:pt x="46" y="60"/>
                  </a:lnTo>
                  <a:lnTo>
                    <a:pt x="31" y="58"/>
                  </a:lnTo>
                  <a:lnTo>
                    <a:pt x="22" y="52"/>
                  </a:lnTo>
                  <a:lnTo>
                    <a:pt x="7" y="38"/>
                  </a:lnTo>
                  <a:lnTo>
                    <a:pt x="0" y="20"/>
                  </a:ln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cs-CZ"/>
            </a:p>
          </p:txBody>
        </p:sp>
        <p:sp>
          <p:nvSpPr>
            <p:cNvPr id="48285" name="Freeform 156"/>
            <p:cNvSpPr>
              <a:spLocks/>
            </p:cNvSpPr>
            <p:nvPr/>
          </p:nvSpPr>
          <p:spPr bwMode="auto">
            <a:xfrm>
              <a:off x="5540" y="2631"/>
              <a:ext cx="276" cy="156"/>
            </a:xfrm>
            <a:custGeom>
              <a:avLst/>
              <a:gdLst>
                <a:gd name="T0" fmla="*/ 0 w 553"/>
                <a:gd name="T1" fmla="*/ 1 h 311"/>
                <a:gd name="T2" fmla="*/ 0 w 553"/>
                <a:gd name="T3" fmla="*/ 1 h 311"/>
                <a:gd name="T4" fmla="*/ 0 w 553"/>
                <a:gd name="T5" fmla="*/ 1 h 311"/>
                <a:gd name="T6" fmla="*/ 0 w 553"/>
                <a:gd name="T7" fmla="*/ 1 h 311"/>
                <a:gd name="T8" fmla="*/ 0 w 553"/>
                <a:gd name="T9" fmla="*/ 1 h 311"/>
                <a:gd name="T10" fmla="*/ 0 w 553"/>
                <a:gd name="T11" fmla="*/ 1 h 311"/>
                <a:gd name="T12" fmla="*/ 0 w 553"/>
                <a:gd name="T13" fmla="*/ 0 h 311"/>
                <a:gd name="T14" fmla="*/ 0 w 553"/>
                <a:gd name="T15" fmla="*/ 0 h 311"/>
                <a:gd name="T16" fmla="*/ 0 w 553"/>
                <a:gd name="T17" fmla="*/ 1 h 311"/>
                <a:gd name="T18" fmla="*/ 0 w 553"/>
                <a:gd name="T19" fmla="*/ 1 h 311"/>
                <a:gd name="T20" fmla="*/ 0 w 553"/>
                <a:gd name="T21" fmla="*/ 1 h 311"/>
                <a:gd name="T22" fmla="*/ 0 w 553"/>
                <a:gd name="T23" fmla="*/ 1 h 311"/>
                <a:gd name="T24" fmla="*/ 0 w 553"/>
                <a:gd name="T25" fmla="*/ 1 h 311"/>
                <a:gd name="T26" fmla="*/ 0 w 553"/>
                <a:gd name="T27" fmla="*/ 1 h 311"/>
                <a:gd name="T28" fmla="*/ 0 w 553"/>
                <a:gd name="T29" fmla="*/ 1 h 311"/>
                <a:gd name="T30" fmla="*/ 0 w 553"/>
                <a:gd name="T31" fmla="*/ 1 h 311"/>
                <a:gd name="T32" fmla="*/ 0 w 553"/>
                <a:gd name="T33" fmla="*/ 1 h 311"/>
                <a:gd name="T34" fmla="*/ 0 w 553"/>
                <a:gd name="T35" fmla="*/ 1 h 311"/>
                <a:gd name="T36" fmla="*/ 0 w 553"/>
                <a:gd name="T37" fmla="*/ 1 h 311"/>
                <a:gd name="T38" fmla="*/ 0 w 553"/>
                <a:gd name="T39" fmla="*/ 1 h 311"/>
                <a:gd name="T40" fmla="*/ 0 w 553"/>
                <a:gd name="T41" fmla="*/ 1 h 311"/>
                <a:gd name="T42" fmla="*/ 0 w 553"/>
                <a:gd name="T43" fmla="*/ 1 h 311"/>
                <a:gd name="T44" fmla="*/ 0 w 553"/>
                <a:gd name="T45" fmla="*/ 1 h 311"/>
                <a:gd name="T46" fmla="*/ 0 w 553"/>
                <a:gd name="T47" fmla="*/ 1 h 311"/>
                <a:gd name="T48" fmla="*/ 0 w 553"/>
                <a:gd name="T49" fmla="*/ 1 h 311"/>
                <a:gd name="T50" fmla="*/ 0 w 553"/>
                <a:gd name="T51" fmla="*/ 1 h 311"/>
                <a:gd name="T52" fmla="*/ 0 w 553"/>
                <a:gd name="T53" fmla="*/ 1 h 311"/>
                <a:gd name="T54" fmla="*/ 0 w 553"/>
                <a:gd name="T55" fmla="*/ 1 h 311"/>
                <a:gd name="T56" fmla="*/ 0 w 553"/>
                <a:gd name="T57" fmla="*/ 1 h 311"/>
                <a:gd name="T58" fmla="*/ 0 w 553"/>
                <a:gd name="T59" fmla="*/ 1 h 311"/>
                <a:gd name="T60" fmla="*/ 0 w 553"/>
                <a:gd name="T61" fmla="*/ 1 h 311"/>
                <a:gd name="T62" fmla="*/ 0 w 553"/>
                <a:gd name="T63" fmla="*/ 1 h 311"/>
                <a:gd name="T64" fmla="*/ 0 w 553"/>
                <a:gd name="T65" fmla="*/ 1 h 311"/>
                <a:gd name="T66" fmla="*/ 0 w 553"/>
                <a:gd name="T67" fmla="*/ 1 h 311"/>
                <a:gd name="T68" fmla="*/ 0 w 553"/>
                <a:gd name="T69" fmla="*/ 1 h 311"/>
                <a:gd name="T70" fmla="*/ 0 w 553"/>
                <a:gd name="T71" fmla="*/ 1 h 311"/>
                <a:gd name="T72" fmla="*/ 0 w 553"/>
                <a:gd name="T73" fmla="*/ 1 h 311"/>
                <a:gd name="T74" fmla="*/ 0 w 553"/>
                <a:gd name="T75" fmla="*/ 1 h 311"/>
                <a:gd name="T76" fmla="*/ 0 w 553"/>
                <a:gd name="T77" fmla="*/ 1 h 311"/>
                <a:gd name="T78" fmla="*/ 0 w 553"/>
                <a:gd name="T79" fmla="*/ 1 h 311"/>
                <a:gd name="T80" fmla="*/ 0 w 553"/>
                <a:gd name="T81" fmla="*/ 1 h 311"/>
                <a:gd name="T82" fmla="*/ 0 w 553"/>
                <a:gd name="T83" fmla="*/ 1 h 311"/>
                <a:gd name="T84" fmla="*/ 0 w 553"/>
                <a:gd name="T85" fmla="*/ 1 h 311"/>
                <a:gd name="T86" fmla="*/ 0 w 553"/>
                <a:gd name="T87" fmla="*/ 1 h 311"/>
                <a:gd name="T88" fmla="*/ 0 w 553"/>
                <a:gd name="T89" fmla="*/ 1 h 311"/>
                <a:gd name="T90" fmla="*/ 0 w 553"/>
                <a:gd name="T91" fmla="*/ 1 h 311"/>
                <a:gd name="T92" fmla="*/ 0 w 553"/>
                <a:gd name="T93" fmla="*/ 1 h 311"/>
                <a:gd name="T94" fmla="*/ 0 w 553"/>
                <a:gd name="T95" fmla="*/ 1 h 311"/>
                <a:gd name="T96" fmla="*/ 0 w 553"/>
                <a:gd name="T97" fmla="*/ 1 h 311"/>
                <a:gd name="T98" fmla="*/ 0 w 553"/>
                <a:gd name="T99" fmla="*/ 1 h 311"/>
                <a:gd name="T100" fmla="*/ 0 w 553"/>
                <a:gd name="T101" fmla="*/ 1 h 311"/>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553"/>
                <a:gd name="T154" fmla="*/ 0 h 311"/>
                <a:gd name="T155" fmla="*/ 553 w 553"/>
                <a:gd name="T156" fmla="*/ 311 h 311"/>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553" h="311">
                  <a:moveTo>
                    <a:pt x="0" y="17"/>
                  </a:moveTo>
                  <a:lnTo>
                    <a:pt x="49" y="11"/>
                  </a:lnTo>
                  <a:lnTo>
                    <a:pt x="98" y="9"/>
                  </a:lnTo>
                  <a:lnTo>
                    <a:pt x="149" y="6"/>
                  </a:lnTo>
                  <a:lnTo>
                    <a:pt x="200" y="4"/>
                  </a:lnTo>
                  <a:lnTo>
                    <a:pt x="251" y="2"/>
                  </a:lnTo>
                  <a:lnTo>
                    <a:pt x="302" y="0"/>
                  </a:lnTo>
                  <a:lnTo>
                    <a:pt x="353" y="0"/>
                  </a:lnTo>
                  <a:lnTo>
                    <a:pt x="404" y="2"/>
                  </a:lnTo>
                  <a:lnTo>
                    <a:pt x="429" y="15"/>
                  </a:lnTo>
                  <a:lnTo>
                    <a:pt x="455" y="35"/>
                  </a:lnTo>
                  <a:lnTo>
                    <a:pt x="475" y="58"/>
                  </a:lnTo>
                  <a:lnTo>
                    <a:pt x="495" y="88"/>
                  </a:lnTo>
                  <a:lnTo>
                    <a:pt x="509" y="115"/>
                  </a:lnTo>
                  <a:lnTo>
                    <a:pt x="524" y="146"/>
                  </a:lnTo>
                  <a:lnTo>
                    <a:pt x="533" y="175"/>
                  </a:lnTo>
                  <a:lnTo>
                    <a:pt x="544" y="206"/>
                  </a:lnTo>
                  <a:lnTo>
                    <a:pt x="544" y="215"/>
                  </a:lnTo>
                  <a:lnTo>
                    <a:pt x="546" y="226"/>
                  </a:lnTo>
                  <a:lnTo>
                    <a:pt x="548" y="237"/>
                  </a:lnTo>
                  <a:lnTo>
                    <a:pt x="549" y="249"/>
                  </a:lnTo>
                  <a:lnTo>
                    <a:pt x="549" y="260"/>
                  </a:lnTo>
                  <a:lnTo>
                    <a:pt x="551" y="273"/>
                  </a:lnTo>
                  <a:lnTo>
                    <a:pt x="551" y="284"/>
                  </a:lnTo>
                  <a:lnTo>
                    <a:pt x="553" y="297"/>
                  </a:lnTo>
                  <a:lnTo>
                    <a:pt x="537" y="289"/>
                  </a:lnTo>
                  <a:lnTo>
                    <a:pt x="520" y="286"/>
                  </a:lnTo>
                  <a:lnTo>
                    <a:pt x="504" y="282"/>
                  </a:lnTo>
                  <a:lnTo>
                    <a:pt x="488" y="282"/>
                  </a:lnTo>
                  <a:lnTo>
                    <a:pt x="469" y="282"/>
                  </a:lnTo>
                  <a:lnTo>
                    <a:pt x="453" y="282"/>
                  </a:lnTo>
                  <a:lnTo>
                    <a:pt x="435" y="284"/>
                  </a:lnTo>
                  <a:lnTo>
                    <a:pt x="418" y="288"/>
                  </a:lnTo>
                  <a:lnTo>
                    <a:pt x="391" y="288"/>
                  </a:lnTo>
                  <a:lnTo>
                    <a:pt x="364" y="291"/>
                  </a:lnTo>
                  <a:lnTo>
                    <a:pt x="337" y="295"/>
                  </a:lnTo>
                  <a:lnTo>
                    <a:pt x="309" y="299"/>
                  </a:lnTo>
                  <a:lnTo>
                    <a:pt x="282" y="302"/>
                  </a:lnTo>
                  <a:lnTo>
                    <a:pt x="255" y="306"/>
                  </a:lnTo>
                  <a:lnTo>
                    <a:pt x="228" y="308"/>
                  </a:lnTo>
                  <a:lnTo>
                    <a:pt x="202" y="311"/>
                  </a:lnTo>
                  <a:lnTo>
                    <a:pt x="188" y="268"/>
                  </a:lnTo>
                  <a:lnTo>
                    <a:pt x="173" y="226"/>
                  </a:lnTo>
                  <a:lnTo>
                    <a:pt x="153" y="186"/>
                  </a:lnTo>
                  <a:lnTo>
                    <a:pt x="131" y="149"/>
                  </a:lnTo>
                  <a:lnTo>
                    <a:pt x="104" y="111"/>
                  </a:lnTo>
                  <a:lnTo>
                    <a:pt x="75" y="78"/>
                  </a:lnTo>
                  <a:lnTo>
                    <a:pt x="42" y="48"/>
                  </a:lnTo>
                  <a:lnTo>
                    <a:pt x="8" y="20"/>
                  </a:lnTo>
                  <a:lnTo>
                    <a:pt x="2" y="18"/>
                  </a:lnTo>
                  <a:lnTo>
                    <a:pt x="0" y="17"/>
                  </a:lnTo>
                  <a:close/>
                </a:path>
              </a:pathLst>
            </a:custGeom>
            <a:solidFill>
              <a:srgbClr val="FF212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cs-CZ"/>
            </a:p>
          </p:txBody>
        </p:sp>
        <p:sp>
          <p:nvSpPr>
            <p:cNvPr id="48286" name="Freeform 157"/>
            <p:cNvSpPr>
              <a:spLocks/>
            </p:cNvSpPr>
            <p:nvPr/>
          </p:nvSpPr>
          <p:spPr bwMode="auto">
            <a:xfrm>
              <a:off x="5569" y="2942"/>
              <a:ext cx="67" cy="175"/>
            </a:xfrm>
            <a:custGeom>
              <a:avLst/>
              <a:gdLst>
                <a:gd name="T0" fmla="*/ 0 w 135"/>
                <a:gd name="T1" fmla="*/ 1 h 349"/>
                <a:gd name="T2" fmla="*/ 0 w 135"/>
                <a:gd name="T3" fmla="*/ 1 h 349"/>
                <a:gd name="T4" fmla="*/ 0 w 135"/>
                <a:gd name="T5" fmla="*/ 1 h 349"/>
                <a:gd name="T6" fmla="*/ 0 w 135"/>
                <a:gd name="T7" fmla="*/ 1 h 349"/>
                <a:gd name="T8" fmla="*/ 0 w 135"/>
                <a:gd name="T9" fmla="*/ 1 h 349"/>
                <a:gd name="T10" fmla="*/ 0 w 135"/>
                <a:gd name="T11" fmla="*/ 1 h 349"/>
                <a:gd name="T12" fmla="*/ 0 w 135"/>
                <a:gd name="T13" fmla="*/ 1 h 349"/>
                <a:gd name="T14" fmla="*/ 0 w 135"/>
                <a:gd name="T15" fmla="*/ 1 h 349"/>
                <a:gd name="T16" fmla="*/ 0 w 135"/>
                <a:gd name="T17" fmla="*/ 1 h 349"/>
                <a:gd name="T18" fmla="*/ 0 w 135"/>
                <a:gd name="T19" fmla="*/ 1 h 349"/>
                <a:gd name="T20" fmla="*/ 0 w 135"/>
                <a:gd name="T21" fmla="*/ 1 h 349"/>
                <a:gd name="T22" fmla="*/ 0 w 135"/>
                <a:gd name="T23" fmla="*/ 1 h 349"/>
                <a:gd name="T24" fmla="*/ 0 w 135"/>
                <a:gd name="T25" fmla="*/ 1 h 349"/>
                <a:gd name="T26" fmla="*/ 0 w 135"/>
                <a:gd name="T27" fmla="*/ 1 h 349"/>
                <a:gd name="T28" fmla="*/ 0 w 135"/>
                <a:gd name="T29" fmla="*/ 1 h 349"/>
                <a:gd name="T30" fmla="*/ 0 w 135"/>
                <a:gd name="T31" fmla="*/ 1 h 349"/>
                <a:gd name="T32" fmla="*/ 0 w 135"/>
                <a:gd name="T33" fmla="*/ 0 h 349"/>
                <a:gd name="T34" fmla="*/ 0 w 135"/>
                <a:gd name="T35" fmla="*/ 1 h 349"/>
                <a:gd name="T36" fmla="*/ 0 w 135"/>
                <a:gd name="T37" fmla="*/ 1 h 349"/>
                <a:gd name="T38" fmla="*/ 0 w 135"/>
                <a:gd name="T39" fmla="*/ 1 h 349"/>
                <a:gd name="T40" fmla="*/ 0 w 135"/>
                <a:gd name="T41" fmla="*/ 1 h 349"/>
                <a:gd name="T42" fmla="*/ 0 w 135"/>
                <a:gd name="T43" fmla="*/ 1 h 349"/>
                <a:gd name="T44" fmla="*/ 0 w 135"/>
                <a:gd name="T45" fmla="*/ 1 h 349"/>
                <a:gd name="T46" fmla="*/ 0 w 135"/>
                <a:gd name="T47" fmla="*/ 1 h 349"/>
                <a:gd name="T48" fmla="*/ 0 w 135"/>
                <a:gd name="T49" fmla="*/ 1 h 349"/>
                <a:gd name="T50" fmla="*/ 0 w 135"/>
                <a:gd name="T51" fmla="*/ 1 h 349"/>
                <a:gd name="T52" fmla="*/ 0 w 135"/>
                <a:gd name="T53" fmla="*/ 1 h 349"/>
                <a:gd name="T54" fmla="*/ 0 w 135"/>
                <a:gd name="T55" fmla="*/ 1 h 349"/>
                <a:gd name="T56" fmla="*/ 0 w 135"/>
                <a:gd name="T57" fmla="*/ 1 h 349"/>
                <a:gd name="T58" fmla="*/ 0 w 135"/>
                <a:gd name="T59" fmla="*/ 1 h 349"/>
                <a:gd name="T60" fmla="*/ 0 w 135"/>
                <a:gd name="T61" fmla="*/ 1 h 349"/>
                <a:gd name="T62" fmla="*/ 0 w 135"/>
                <a:gd name="T63" fmla="*/ 1 h 349"/>
                <a:gd name="T64" fmla="*/ 0 w 135"/>
                <a:gd name="T65" fmla="*/ 1 h 349"/>
                <a:gd name="T66" fmla="*/ 0 w 135"/>
                <a:gd name="T67" fmla="*/ 1 h 349"/>
                <a:gd name="T68" fmla="*/ 0 w 135"/>
                <a:gd name="T69" fmla="*/ 1 h 349"/>
                <a:gd name="T70" fmla="*/ 0 w 135"/>
                <a:gd name="T71" fmla="*/ 1 h 349"/>
                <a:gd name="T72" fmla="*/ 0 w 135"/>
                <a:gd name="T73" fmla="*/ 1 h 349"/>
                <a:gd name="T74" fmla="*/ 0 w 135"/>
                <a:gd name="T75" fmla="*/ 1 h 349"/>
                <a:gd name="T76" fmla="*/ 0 w 135"/>
                <a:gd name="T77" fmla="*/ 1 h 349"/>
                <a:gd name="T78" fmla="*/ 0 w 135"/>
                <a:gd name="T79" fmla="*/ 1 h 349"/>
                <a:gd name="T80" fmla="*/ 0 w 135"/>
                <a:gd name="T81" fmla="*/ 1 h 349"/>
                <a:gd name="T82" fmla="*/ 0 w 135"/>
                <a:gd name="T83" fmla="*/ 1 h 349"/>
                <a:gd name="T84" fmla="*/ 0 w 135"/>
                <a:gd name="T85" fmla="*/ 1 h 349"/>
                <a:gd name="T86" fmla="*/ 0 w 135"/>
                <a:gd name="T87" fmla="*/ 1 h 349"/>
                <a:gd name="T88" fmla="*/ 0 w 135"/>
                <a:gd name="T89" fmla="*/ 1 h 349"/>
                <a:gd name="T90" fmla="*/ 0 w 135"/>
                <a:gd name="T91" fmla="*/ 1 h 349"/>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35"/>
                <a:gd name="T139" fmla="*/ 0 h 349"/>
                <a:gd name="T140" fmla="*/ 135 w 135"/>
                <a:gd name="T141" fmla="*/ 349 h 349"/>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35" h="349">
                  <a:moveTo>
                    <a:pt x="66" y="258"/>
                  </a:moveTo>
                  <a:lnTo>
                    <a:pt x="73" y="244"/>
                  </a:lnTo>
                  <a:lnTo>
                    <a:pt x="80" y="229"/>
                  </a:lnTo>
                  <a:lnTo>
                    <a:pt x="84" y="215"/>
                  </a:lnTo>
                  <a:lnTo>
                    <a:pt x="91" y="202"/>
                  </a:lnTo>
                  <a:lnTo>
                    <a:pt x="95" y="178"/>
                  </a:lnTo>
                  <a:lnTo>
                    <a:pt x="99" y="157"/>
                  </a:lnTo>
                  <a:lnTo>
                    <a:pt x="100" y="135"/>
                  </a:lnTo>
                  <a:lnTo>
                    <a:pt x="102" y="113"/>
                  </a:lnTo>
                  <a:lnTo>
                    <a:pt x="102" y="89"/>
                  </a:lnTo>
                  <a:lnTo>
                    <a:pt x="102" y="68"/>
                  </a:lnTo>
                  <a:lnTo>
                    <a:pt x="102" y="46"/>
                  </a:lnTo>
                  <a:lnTo>
                    <a:pt x="104" y="24"/>
                  </a:lnTo>
                  <a:lnTo>
                    <a:pt x="108" y="15"/>
                  </a:lnTo>
                  <a:lnTo>
                    <a:pt x="106" y="6"/>
                  </a:lnTo>
                  <a:lnTo>
                    <a:pt x="119" y="2"/>
                  </a:lnTo>
                  <a:lnTo>
                    <a:pt x="135" y="0"/>
                  </a:lnTo>
                  <a:lnTo>
                    <a:pt x="135" y="17"/>
                  </a:lnTo>
                  <a:lnTo>
                    <a:pt x="135" y="35"/>
                  </a:lnTo>
                  <a:lnTo>
                    <a:pt x="131" y="53"/>
                  </a:lnTo>
                  <a:lnTo>
                    <a:pt x="130" y="73"/>
                  </a:lnTo>
                  <a:lnTo>
                    <a:pt x="126" y="91"/>
                  </a:lnTo>
                  <a:lnTo>
                    <a:pt x="124" y="109"/>
                  </a:lnTo>
                  <a:lnTo>
                    <a:pt x="122" y="128"/>
                  </a:lnTo>
                  <a:lnTo>
                    <a:pt x="124" y="148"/>
                  </a:lnTo>
                  <a:lnTo>
                    <a:pt x="119" y="162"/>
                  </a:lnTo>
                  <a:lnTo>
                    <a:pt x="115" y="180"/>
                  </a:lnTo>
                  <a:lnTo>
                    <a:pt x="108" y="197"/>
                  </a:lnTo>
                  <a:lnTo>
                    <a:pt x="102" y="213"/>
                  </a:lnTo>
                  <a:lnTo>
                    <a:pt x="99" y="229"/>
                  </a:lnTo>
                  <a:lnTo>
                    <a:pt x="95" y="246"/>
                  </a:lnTo>
                  <a:lnTo>
                    <a:pt x="90" y="264"/>
                  </a:lnTo>
                  <a:lnTo>
                    <a:pt x="86" y="282"/>
                  </a:lnTo>
                  <a:lnTo>
                    <a:pt x="77" y="298"/>
                  </a:lnTo>
                  <a:lnTo>
                    <a:pt x="68" y="315"/>
                  </a:lnTo>
                  <a:lnTo>
                    <a:pt x="57" y="329"/>
                  </a:lnTo>
                  <a:lnTo>
                    <a:pt x="44" y="346"/>
                  </a:lnTo>
                  <a:lnTo>
                    <a:pt x="0" y="349"/>
                  </a:lnTo>
                  <a:lnTo>
                    <a:pt x="8" y="338"/>
                  </a:lnTo>
                  <a:lnTo>
                    <a:pt x="19" y="328"/>
                  </a:lnTo>
                  <a:lnTo>
                    <a:pt x="28" y="318"/>
                  </a:lnTo>
                  <a:lnTo>
                    <a:pt x="37" y="309"/>
                  </a:lnTo>
                  <a:lnTo>
                    <a:pt x="44" y="297"/>
                  </a:lnTo>
                  <a:lnTo>
                    <a:pt x="53" y="286"/>
                  </a:lnTo>
                  <a:lnTo>
                    <a:pt x="59" y="271"/>
                  </a:lnTo>
                  <a:lnTo>
                    <a:pt x="66" y="258"/>
                  </a:ln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cs-CZ"/>
            </a:p>
          </p:txBody>
        </p:sp>
        <p:sp>
          <p:nvSpPr>
            <p:cNvPr id="48287" name="Freeform 158"/>
            <p:cNvSpPr>
              <a:spLocks/>
            </p:cNvSpPr>
            <p:nvPr/>
          </p:nvSpPr>
          <p:spPr bwMode="auto">
            <a:xfrm>
              <a:off x="5609" y="2936"/>
              <a:ext cx="64" cy="173"/>
            </a:xfrm>
            <a:custGeom>
              <a:avLst/>
              <a:gdLst>
                <a:gd name="T0" fmla="*/ 0 w 130"/>
                <a:gd name="T1" fmla="*/ 0 h 347"/>
                <a:gd name="T2" fmla="*/ 0 w 130"/>
                <a:gd name="T3" fmla="*/ 0 h 347"/>
                <a:gd name="T4" fmla="*/ 0 w 130"/>
                <a:gd name="T5" fmla="*/ 0 h 347"/>
                <a:gd name="T6" fmla="*/ 0 w 130"/>
                <a:gd name="T7" fmla="*/ 0 h 347"/>
                <a:gd name="T8" fmla="*/ 0 w 130"/>
                <a:gd name="T9" fmla="*/ 0 h 347"/>
                <a:gd name="T10" fmla="*/ 0 w 130"/>
                <a:gd name="T11" fmla="*/ 0 h 347"/>
                <a:gd name="T12" fmla="*/ 0 w 130"/>
                <a:gd name="T13" fmla="*/ 0 h 347"/>
                <a:gd name="T14" fmla="*/ 0 w 130"/>
                <a:gd name="T15" fmla="*/ 0 h 347"/>
                <a:gd name="T16" fmla="*/ 0 w 130"/>
                <a:gd name="T17" fmla="*/ 0 h 347"/>
                <a:gd name="T18" fmla="*/ 0 w 130"/>
                <a:gd name="T19" fmla="*/ 0 h 347"/>
                <a:gd name="T20" fmla="*/ 0 w 130"/>
                <a:gd name="T21" fmla="*/ 0 h 347"/>
                <a:gd name="T22" fmla="*/ 0 w 130"/>
                <a:gd name="T23" fmla="*/ 0 h 347"/>
                <a:gd name="T24" fmla="*/ 0 w 130"/>
                <a:gd name="T25" fmla="*/ 0 h 347"/>
                <a:gd name="T26" fmla="*/ 0 w 130"/>
                <a:gd name="T27" fmla="*/ 0 h 347"/>
                <a:gd name="T28" fmla="*/ 0 w 130"/>
                <a:gd name="T29" fmla="*/ 0 h 347"/>
                <a:gd name="T30" fmla="*/ 0 w 130"/>
                <a:gd name="T31" fmla="*/ 0 h 347"/>
                <a:gd name="T32" fmla="*/ 0 w 130"/>
                <a:gd name="T33" fmla="*/ 0 h 347"/>
                <a:gd name="T34" fmla="*/ 0 w 130"/>
                <a:gd name="T35" fmla="*/ 0 h 347"/>
                <a:gd name="T36" fmla="*/ 0 w 130"/>
                <a:gd name="T37" fmla="*/ 0 h 347"/>
                <a:gd name="T38" fmla="*/ 0 w 130"/>
                <a:gd name="T39" fmla="*/ 0 h 347"/>
                <a:gd name="T40" fmla="*/ 0 w 130"/>
                <a:gd name="T41" fmla="*/ 0 h 347"/>
                <a:gd name="T42" fmla="*/ 0 w 130"/>
                <a:gd name="T43" fmla="*/ 0 h 347"/>
                <a:gd name="T44" fmla="*/ 0 w 130"/>
                <a:gd name="T45" fmla="*/ 0 h 347"/>
                <a:gd name="T46" fmla="*/ 0 w 130"/>
                <a:gd name="T47" fmla="*/ 0 h 347"/>
                <a:gd name="T48" fmla="*/ 0 w 130"/>
                <a:gd name="T49" fmla="*/ 0 h 347"/>
                <a:gd name="T50" fmla="*/ 0 w 130"/>
                <a:gd name="T51" fmla="*/ 0 h 347"/>
                <a:gd name="T52" fmla="*/ 0 w 130"/>
                <a:gd name="T53" fmla="*/ 0 h 347"/>
                <a:gd name="T54" fmla="*/ 0 w 130"/>
                <a:gd name="T55" fmla="*/ 0 h 347"/>
                <a:gd name="T56" fmla="*/ 0 w 130"/>
                <a:gd name="T57" fmla="*/ 0 h 347"/>
                <a:gd name="T58" fmla="*/ 0 w 130"/>
                <a:gd name="T59" fmla="*/ 0 h 347"/>
                <a:gd name="T60" fmla="*/ 0 w 130"/>
                <a:gd name="T61" fmla="*/ 0 h 347"/>
                <a:gd name="T62" fmla="*/ 0 w 130"/>
                <a:gd name="T63" fmla="*/ 0 h 347"/>
                <a:gd name="T64" fmla="*/ 0 w 130"/>
                <a:gd name="T65" fmla="*/ 0 h 347"/>
                <a:gd name="T66" fmla="*/ 0 w 130"/>
                <a:gd name="T67" fmla="*/ 0 h 347"/>
                <a:gd name="T68" fmla="*/ 0 w 130"/>
                <a:gd name="T69" fmla="*/ 0 h 347"/>
                <a:gd name="T70" fmla="*/ 0 w 130"/>
                <a:gd name="T71" fmla="*/ 0 h 347"/>
                <a:gd name="T72" fmla="*/ 0 w 130"/>
                <a:gd name="T73" fmla="*/ 0 h 347"/>
                <a:gd name="T74" fmla="*/ 0 w 130"/>
                <a:gd name="T75" fmla="*/ 0 h 347"/>
                <a:gd name="T76" fmla="*/ 0 w 130"/>
                <a:gd name="T77" fmla="*/ 0 h 347"/>
                <a:gd name="T78" fmla="*/ 0 w 130"/>
                <a:gd name="T79" fmla="*/ 0 h 347"/>
                <a:gd name="T80" fmla="*/ 0 w 130"/>
                <a:gd name="T81" fmla="*/ 0 h 347"/>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30"/>
                <a:gd name="T124" fmla="*/ 0 h 347"/>
                <a:gd name="T125" fmla="*/ 130 w 130"/>
                <a:gd name="T126" fmla="*/ 347 h 347"/>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30" h="347">
                  <a:moveTo>
                    <a:pt x="57" y="187"/>
                  </a:moveTo>
                  <a:lnTo>
                    <a:pt x="59" y="172"/>
                  </a:lnTo>
                  <a:lnTo>
                    <a:pt x="60" y="158"/>
                  </a:lnTo>
                  <a:lnTo>
                    <a:pt x="62" y="143"/>
                  </a:lnTo>
                  <a:lnTo>
                    <a:pt x="64" y="130"/>
                  </a:lnTo>
                  <a:lnTo>
                    <a:pt x="64" y="116"/>
                  </a:lnTo>
                  <a:lnTo>
                    <a:pt x="66" y="103"/>
                  </a:lnTo>
                  <a:lnTo>
                    <a:pt x="66" y="89"/>
                  </a:lnTo>
                  <a:lnTo>
                    <a:pt x="71" y="76"/>
                  </a:lnTo>
                  <a:lnTo>
                    <a:pt x="71" y="61"/>
                  </a:lnTo>
                  <a:lnTo>
                    <a:pt x="73" y="49"/>
                  </a:lnTo>
                  <a:lnTo>
                    <a:pt x="75" y="34"/>
                  </a:lnTo>
                  <a:lnTo>
                    <a:pt x="79" y="23"/>
                  </a:lnTo>
                  <a:lnTo>
                    <a:pt x="75" y="16"/>
                  </a:lnTo>
                  <a:lnTo>
                    <a:pt x="75" y="9"/>
                  </a:lnTo>
                  <a:lnTo>
                    <a:pt x="130" y="0"/>
                  </a:lnTo>
                  <a:lnTo>
                    <a:pt x="126" y="23"/>
                  </a:lnTo>
                  <a:lnTo>
                    <a:pt x="122" y="47"/>
                  </a:lnTo>
                  <a:lnTo>
                    <a:pt x="117" y="70"/>
                  </a:lnTo>
                  <a:lnTo>
                    <a:pt x="113" y="96"/>
                  </a:lnTo>
                  <a:lnTo>
                    <a:pt x="108" y="118"/>
                  </a:lnTo>
                  <a:lnTo>
                    <a:pt x="104" y="143"/>
                  </a:lnTo>
                  <a:lnTo>
                    <a:pt x="99" y="167"/>
                  </a:lnTo>
                  <a:lnTo>
                    <a:pt x="97" y="192"/>
                  </a:lnTo>
                  <a:lnTo>
                    <a:pt x="90" y="207"/>
                  </a:lnTo>
                  <a:lnTo>
                    <a:pt x="84" y="225"/>
                  </a:lnTo>
                  <a:lnTo>
                    <a:pt x="79" y="243"/>
                  </a:lnTo>
                  <a:lnTo>
                    <a:pt x="73" y="263"/>
                  </a:lnTo>
                  <a:lnTo>
                    <a:pt x="66" y="281"/>
                  </a:lnTo>
                  <a:lnTo>
                    <a:pt x="59" y="300"/>
                  </a:lnTo>
                  <a:lnTo>
                    <a:pt x="46" y="316"/>
                  </a:lnTo>
                  <a:lnTo>
                    <a:pt x="35" y="334"/>
                  </a:lnTo>
                  <a:lnTo>
                    <a:pt x="0" y="347"/>
                  </a:lnTo>
                  <a:lnTo>
                    <a:pt x="10" y="329"/>
                  </a:lnTo>
                  <a:lnTo>
                    <a:pt x="19" y="310"/>
                  </a:lnTo>
                  <a:lnTo>
                    <a:pt x="26" y="289"/>
                  </a:lnTo>
                  <a:lnTo>
                    <a:pt x="33" y="269"/>
                  </a:lnTo>
                  <a:lnTo>
                    <a:pt x="37" y="247"/>
                  </a:lnTo>
                  <a:lnTo>
                    <a:pt x="42" y="227"/>
                  </a:lnTo>
                  <a:lnTo>
                    <a:pt x="48" y="205"/>
                  </a:lnTo>
                  <a:lnTo>
                    <a:pt x="57" y="187"/>
                  </a:ln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cs-CZ"/>
            </a:p>
          </p:txBody>
        </p:sp>
        <p:sp>
          <p:nvSpPr>
            <p:cNvPr id="48288" name="Freeform 159"/>
            <p:cNvSpPr>
              <a:spLocks/>
            </p:cNvSpPr>
            <p:nvPr/>
          </p:nvSpPr>
          <p:spPr bwMode="auto">
            <a:xfrm>
              <a:off x="5636" y="2928"/>
              <a:ext cx="66" cy="169"/>
            </a:xfrm>
            <a:custGeom>
              <a:avLst/>
              <a:gdLst>
                <a:gd name="T0" fmla="*/ 0 w 133"/>
                <a:gd name="T1" fmla="*/ 1 h 338"/>
                <a:gd name="T2" fmla="*/ 0 w 133"/>
                <a:gd name="T3" fmla="*/ 1 h 338"/>
                <a:gd name="T4" fmla="*/ 0 w 133"/>
                <a:gd name="T5" fmla="*/ 1 h 338"/>
                <a:gd name="T6" fmla="*/ 0 w 133"/>
                <a:gd name="T7" fmla="*/ 1 h 338"/>
                <a:gd name="T8" fmla="*/ 0 w 133"/>
                <a:gd name="T9" fmla="*/ 1 h 338"/>
                <a:gd name="T10" fmla="*/ 0 w 133"/>
                <a:gd name="T11" fmla="*/ 1 h 338"/>
                <a:gd name="T12" fmla="*/ 0 w 133"/>
                <a:gd name="T13" fmla="*/ 1 h 338"/>
                <a:gd name="T14" fmla="*/ 0 w 133"/>
                <a:gd name="T15" fmla="*/ 1 h 338"/>
                <a:gd name="T16" fmla="*/ 0 w 133"/>
                <a:gd name="T17" fmla="*/ 1 h 338"/>
                <a:gd name="T18" fmla="*/ 0 w 133"/>
                <a:gd name="T19" fmla="*/ 1 h 338"/>
                <a:gd name="T20" fmla="*/ 0 w 133"/>
                <a:gd name="T21" fmla="*/ 1 h 338"/>
                <a:gd name="T22" fmla="*/ 0 w 133"/>
                <a:gd name="T23" fmla="*/ 1 h 338"/>
                <a:gd name="T24" fmla="*/ 0 w 133"/>
                <a:gd name="T25" fmla="*/ 1 h 338"/>
                <a:gd name="T26" fmla="*/ 0 w 133"/>
                <a:gd name="T27" fmla="*/ 1 h 338"/>
                <a:gd name="T28" fmla="*/ 0 w 133"/>
                <a:gd name="T29" fmla="*/ 1 h 338"/>
                <a:gd name="T30" fmla="*/ 0 w 133"/>
                <a:gd name="T31" fmla="*/ 1 h 338"/>
                <a:gd name="T32" fmla="*/ 0 w 133"/>
                <a:gd name="T33" fmla="*/ 1 h 338"/>
                <a:gd name="T34" fmla="*/ 0 w 133"/>
                <a:gd name="T35" fmla="*/ 1 h 338"/>
                <a:gd name="T36" fmla="*/ 0 w 133"/>
                <a:gd name="T37" fmla="*/ 1 h 338"/>
                <a:gd name="T38" fmla="*/ 0 w 133"/>
                <a:gd name="T39" fmla="*/ 1 h 338"/>
                <a:gd name="T40" fmla="*/ 0 w 133"/>
                <a:gd name="T41" fmla="*/ 1 h 338"/>
                <a:gd name="T42" fmla="*/ 0 w 133"/>
                <a:gd name="T43" fmla="*/ 1 h 338"/>
                <a:gd name="T44" fmla="*/ 0 w 133"/>
                <a:gd name="T45" fmla="*/ 0 h 338"/>
                <a:gd name="T46" fmla="*/ 0 w 133"/>
                <a:gd name="T47" fmla="*/ 1 h 338"/>
                <a:gd name="T48" fmla="*/ 0 w 133"/>
                <a:gd name="T49" fmla="*/ 1 h 338"/>
                <a:gd name="T50" fmla="*/ 0 w 133"/>
                <a:gd name="T51" fmla="*/ 1 h 338"/>
                <a:gd name="T52" fmla="*/ 0 w 133"/>
                <a:gd name="T53" fmla="*/ 1 h 338"/>
                <a:gd name="T54" fmla="*/ 0 w 133"/>
                <a:gd name="T55" fmla="*/ 1 h 338"/>
                <a:gd name="T56" fmla="*/ 0 w 133"/>
                <a:gd name="T57" fmla="*/ 1 h 338"/>
                <a:gd name="T58" fmla="*/ 0 w 133"/>
                <a:gd name="T59" fmla="*/ 1 h 338"/>
                <a:gd name="T60" fmla="*/ 0 w 133"/>
                <a:gd name="T61" fmla="*/ 1 h 338"/>
                <a:gd name="T62" fmla="*/ 0 w 133"/>
                <a:gd name="T63" fmla="*/ 1 h 338"/>
                <a:gd name="T64" fmla="*/ 0 w 133"/>
                <a:gd name="T65" fmla="*/ 1 h 338"/>
                <a:gd name="T66" fmla="*/ 0 w 133"/>
                <a:gd name="T67" fmla="*/ 1 h 338"/>
                <a:gd name="T68" fmla="*/ 0 w 133"/>
                <a:gd name="T69" fmla="*/ 1 h 338"/>
                <a:gd name="T70" fmla="*/ 0 w 133"/>
                <a:gd name="T71" fmla="*/ 1 h 338"/>
                <a:gd name="T72" fmla="*/ 0 w 133"/>
                <a:gd name="T73" fmla="*/ 1 h 338"/>
                <a:gd name="T74" fmla="*/ 0 w 133"/>
                <a:gd name="T75" fmla="*/ 1 h 338"/>
                <a:gd name="T76" fmla="*/ 0 w 133"/>
                <a:gd name="T77" fmla="*/ 1 h 338"/>
                <a:gd name="T78" fmla="*/ 0 w 133"/>
                <a:gd name="T79" fmla="*/ 1 h 338"/>
                <a:gd name="T80" fmla="*/ 0 w 133"/>
                <a:gd name="T81" fmla="*/ 1 h 338"/>
                <a:gd name="T82" fmla="*/ 0 w 133"/>
                <a:gd name="T83" fmla="*/ 1 h 338"/>
                <a:gd name="T84" fmla="*/ 0 w 133"/>
                <a:gd name="T85" fmla="*/ 1 h 338"/>
                <a:gd name="T86" fmla="*/ 0 w 133"/>
                <a:gd name="T87" fmla="*/ 1 h 338"/>
                <a:gd name="T88" fmla="*/ 0 w 133"/>
                <a:gd name="T89" fmla="*/ 1 h 338"/>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33"/>
                <a:gd name="T136" fmla="*/ 0 h 338"/>
                <a:gd name="T137" fmla="*/ 133 w 133"/>
                <a:gd name="T138" fmla="*/ 338 h 338"/>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33" h="338">
                  <a:moveTo>
                    <a:pt x="20" y="322"/>
                  </a:moveTo>
                  <a:lnTo>
                    <a:pt x="25" y="302"/>
                  </a:lnTo>
                  <a:lnTo>
                    <a:pt x="33" y="282"/>
                  </a:lnTo>
                  <a:lnTo>
                    <a:pt x="38" y="262"/>
                  </a:lnTo>
                  <a:lnTo>
                    <a:pt x="47" y="244"/>
                  </a:lnTo>
                  <a:lnTo>
                    <a:pt x="53" y="224"/>
                  </a:lnTo>
                  <a:lnTo>
                    <a:pt x="60" y="206"/>
                  </a:lnTo>
                  <a:lnTo>
                    <a:pt x="64" y="186"/>
                  </a:lnTo>
                  <a:lnTo>
                    <a:pt x="67" y="167"/>
                  </a:lnTo>
                  <a:lnTo>
                    <a:pt x="67" y="160"/>
                  </a:lnTo>
                  <a:lnTo>
                    <a:pt x="69" y="151"/>
                  </a:lnTo>
                  <a:lnTo>
                    <a:pt x="69" y="142"/>
                  </a:lnTo>
                  <a:lnTo>
                    <a:pt x="71" y="135"/>
                  </a:lnTo>
                  <a:lnTo>
                    <a:pt x="71" y="117"/>
                  </a:lnTo>
                  <a:lnTo>
                    <a:pt x="75" y="100"/>
                  </a:lnTo>
                  <a:lnTo>
                    <a:pt x="80" y="86"/>
                  </a:lnTo>
                  <a:lnTo>
                    <a:pt x="85" y="71"/>
                  </a:lnTo>
                  <a:lnTo>
                    <a:pt x="89" y="55"/>
                  </a:lnTo>
                  <a:lnTo>
                    <a:pt x="93" y="40"/>
                  </a:lnTo>
                  <a:lnTo>
                    <a:pt x="95" y="24"/>
                  </a:lnTo>
                  <a:lnTo>
                    <a:pt x="96" y="9"/>
                  </a:lnTo>
                  <a:lnTo>
                    <a:pt x="113" y="4"/>
                  </a:lnTo>
                  <a:lnTo>
                    <a:pt x="131" y="0"/>
                  </a:lnTo>
                  <a:lnTo>
                    <a:pt x="131" y="24"/>
                  </a:lnTo>
                  <a:lnTo>
                    <a:pt x="133" y="49"/>
                  </a:lnTo>
                  <a:lnTo>
                    <a:pt x="129" y="73"/>
                  </a:lnTo>
                  <a:lnTo>
                    <a:pt x="127" y="98"/>
                  </a:lnTo>
                  <a:lnTo>
                    <a:pt x="124" y="122"/>
                  </a:lnTo>
                  <a:lnTo>
                    <a:pt x="120" y="146"/>
                  </a:lnTo>
                  <a:lnTo>
                    <a:pt x="115" y="171"/>
                  </a:lnTo>
                  <a:lnTo>
                    <a:pt x="113" y="198"/>
                  </a:lnTo>
                  <a:lnTo>
                    <a:pt x="105" y="215"/>
                  </a:lnTo>
                  <a:lnTo>
                    <a:pt x="100" y="231"/>
                  </a:lnTo>
                  <a:lnTo>
                    <a:pt x="93" y="247"/>
                  </a:lnTo>
                  <a:lnTo>
                    <a:pt x="85" y="264"/>
                  </a:lnTo>
                  <a:lnTo>
                    <a:pt x="76" y="280"/>
                  </a:lnTo>
                  <a:lnTo>
                    <a:pt x="69" y="297"/>
                  </a:lnTo>
                  <a:lnTo>
                    <a:pt x="60" y="313"/>
                  </a:lnTo>
                  <a:lnTo>
                    <a:pt x="55" y="329"/>
                  </a:lnTo>
                  <a:lnTo>
                    <a:pt x="40" y="331"/>
                  </a:lnTo>
                  <a:lnTo>
                    <a:pt x="25" y="337"/>
                  </a:lnTo>
                  <a:lnTo>
                    <a:pt x="11" y="338"/>
                  </a:lnTo>
                  <a:lnTo>
                    <a:pt x="0" y="337"/>
                  </a:lnTo>
                  <a:lnTo>
                    <a:pt x="11" y="335"/>
                  </a:lnTo>
                  <a:lnTo>
                    <a:pt x="20" y="322"/>
                  </a:ln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cs-CZ"/>
            </a:p>
          </p:txBody>
        </p:sp>
        <p:sp>
          <p:nvSpPr>
            <p:cNvPr id="48289" name="Freeform 160"/>
            <p:cNvSpPr>
              <a:spLocks/>
            </p:cNvSpPr>
            <p:nvPr/>
          </p:nvSpPr>
          <p:spPr bwMode="auto">
            <a:xfrm>
              <a:off x="5678" y="2918"/>
              <a:ext cx="65" cy="167"/>
            </a:xfrm>
            <a:custGeom>
              <a:avLst/>
              <a:gdLst>
                <a:gd name="T0" fmla="*/ 0 w 131"/>
                <a:gd name="T1" fmla="*/ 1 h 333"/>
                <a:gd name="T2" fmla="*/ 0 w 131"/>
                <a:gd name="T3" fmla="*/ 1 h 333"/>
                <a:gd name="T4" fmla="*/ 0 w 131"/>
                <a:gd name="T5" fmla="*/ 1 h 333"/>
                <a:gd name="T6" fmla="*/ 0 w 131"/>
                <a:gd name="T7" fmla="*/ 1 h 333"/>
                <a:gd name="T8" fmla="*/ 0 w 131"/>
                <a:gd name="T9" fmla="*/ 1 h 333"/>
                <a:gd name="T10" fmla="*/ 0 w 131"/>
                <a:gd name="T11" fmla="*/ 1 h 333"/>
                <a:gd name="T12" fmla="*/ 0 w 131"/>
                <a:gd name="T13" fmla="*/ 1 h 333"/>
                <a:gd name="T14" fmla="*/ 0 w 131"/>
                <a:gd name="T15" fmla="*/ 1 h 333"/>
                <a:gd name="T16" fmla="*/ 0 w 131"/>
                <a:gd name="T17" fmla="*/ 1 h 333"/>
                <a:gd name="T18" fmla="*/ 0 w 131"/>
                <a:gd name="T19" fmla="*/ 1 h 333"/>
                <a:gd name="T20" fmla="*/ 0 w 131"/>
                <a:gd name="T21" fmla="*/ 1 h 333"/>
                <a:gd name="T22" fmla="*/ 0 w 131"/>
                <a:gd name="T23" fmla="*/ 1 h 333"/>
                <a:gd name="T24" fmla="*/ 0 w 131"/>
                <a:gd name="T25" fmla="*/ 1 h 333"/>
                <a:gd name="T26" fmla="*/ 0 w 131"/>
                <a:gd name="T27" fmla="*/ 0 h 333"/>
                <a:gd name="T28" fmla="*/ 0 w 131"/>
                <a:gd name="T29" fmla="*/ 1 h 333"/>
                <a:gd name="T30" fmla="*/ 0 w 131"/>
                <a:gd name="T31" fmla="*/ 1 h 333"/>
                <a:gd name="T32" fmla="*/ 0 w 131"/>
                <a:gd name="T33" fmla="*/ 1 h 333"/>
                <a:gd name="T34" fmla="*/ 0 w 131"/>
                <a:gd name="T35" fmla="*/ 1 h 333"/>
                <a:gd name="T36" fmla="*/ 0 w 131"/>
                <a:gd name="T37" fmla="*/ 1 h 333"/>
                <a:gd name="T38" fmla="*/ 0 w 131"/>
                <a:gd name="T39" fmla="*/ 1 h 333"/>
                <a:gd name="T40" fmla="*/ 0 w 131"/>
                <a:gd name="T41" fmla="*/ 1 h 333"/>
                <a:gd name="T42" fmla="*/ 0 w 131"/>
                <a:gd name="T43" fmla="*/ 1 h 333"/>
                <a:gd name="T44" fmla="*/ 0 w 131"/>
                <a:gd name="T45" fmla="*/ 1 h 333"/>
                <a:gd name="T46" fmla="*/ 0 w 131"/>
                <a:gd name="T47" fmla="*/ 1 h 333"/>
                <a:gd name="T48" fmla="*/ 0 w 131"/>
                <a:gd name="T49" fmla="*/ 1 h 333"/>
                <a:gd name="T50" fmla="*/ 0 w 131"/>
                <a:gd name="T51" fmla="*/ 1 h 333"/>
                <a:gd name="T52" fmla="*/ 0 w 131"/>
                <a:gd name="T53" fmla="*/ 1 h 333"/>
                <a:gd name="T54" fmla="*/ 0 w 131"/>
                <a:gd name="T55" fmla="*/ 1 h 333"/>
                <a:gd name="T56" fmla="*/ 0 w 131"/>
                <a:gd name="T57" fmla="*/ 1 h 333"/>
                <a:gd name="T58" fmla="*/ 0 w 131"/>
                <a:gd name="T59" fmla="*/ 1 h 333"/>
                <a:gd name="T60" fmla="*/ 0 w 131"/>
                <a:gd name="T61" fmla="*/ 1 h 333"/>
                <a:gd name="T62" fmla="*/ 0 w 131"/>
                <a:gd name="T63" fmla="*/ 1 h 333"/>
                <a:gd name="T64" fmla="*/ 0 w 131"/>
                <a:gd name="T65" fmla="*/ 1 h 333"/>
                <a:gd name="T66" fmla="*/ 0 w 131"/>
                <a:gd name="T67" fmla="*/ 1 h 333"/>
                <a:gd name="T68" fmla="*/ 0 w 131"/>
                <a:gd name="T69" fmla="*/ 1 h 333"/>
                <a:gd name="T70" fmla="*/ 0 w 131"/>
                <a:gd name="T71" fmla="*/ 1 h 333"/>
                <a:gd name="T72" fmla="*/ 0 w 131"/>
                <a:gd name="T73" fmla="*/ 1 h 333"/>
                <a:gd name="T74" fmla="*/ 0 w 131"/>
                <a:gd name="T75" fmla="*/ 1 h 333"/>
                <a:gd name="T76" fmla="*/ 0 w 131"/>
                <a:gd name="T77" fmla="*/ 1 h 333"/>
                <a:gd name="T78" fmla="*/ 0 w 131"/>
                <a:gd name="T79" fmla="*/ 1 h 333"/>
                <a:gd name="T80" fmla="*/ 0 w 131"/>
                <a:gd name="T81" fmla="*/ 1 h 333"/>
                <a:gd name="T82" fmla="*/ 0 w 131"/>
                <a:gd name="T83" fmla="*/ 1 h 333"/>
                <a:gd name="T84" fmla="*/ 0 w 131"/>
                <a:gd name="T85" fmla="*/ 1 h 333"/>
                <a:gd name="T86" fmla="*/ 0 w 131"/>
                <a:gd name="T87" fmla="*/ 1 h 333"/>
                <a:gd name="T88" fmla="*/ 0 w 131"/>
                <a:gd name="T89" fmla="*/ 1 h 333"/>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31"/>
                <a:gd name="T136" fmla="*/ 0 h 333"/>
                <a:gd name="T137" fmla="*/ 131 w 131"/>
                <a:gd name="T138" fmla="*/ 333 h 333"/>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31" h="333">
                  <a:moveTo>
                    <a:pt x="38" y="231"/>
                  </a:moveTo>
                  <a:lnTo>
                    <a:pt x="43" y="209"/>
                  </a:lnTo>
                  <a:lnTo>
                    <a:pt x="49" y="189"/>
                  </a:lnTo>
                  <a:lnTo>
                    <a:pt x="52" y="167"/>
                  </a:lnTo>
                  <a:lnTo>
                    <a:pt x="56" y="149"/>
                  </a:lnTo>
                  <a:lnTo>
                    <a:pt x="58" y="127"/>
                  </a:lnTo>
                  <a:lnTo>
                    <a:pt x="60" y="105"/>
                  </a:lnTo>
                  <a:lnTo>
                    <a:pt x="61" y="84"/>
                  </a:lnTo>
                  <a:lnTo>
                    <a:pt x="65" y="62"/>
                  </a:lnTo>
                  <a:lnTo>
                    <a:pt x="65" y="49"/>
                  </a:lnTo>
                  <a:lnTo>
                    <a:pt x="65" y="38"/>
                  </a:lnTo>
                  <a:lnTo>
                    <a:pt x="63" y="24"/>
                  </a:lnTo>
                  <a:lnTo>
                    <a:pt x="69" y="13"/>
                  </a:lnTo>
                  <a:lnTo>
                    <a:pt x="121" y="0"/>
                  </a:lnTo>
                  <a:lnTo>
                    <a:pt x="121" y="5"/>
                  </a:lnTo>
                  <a:lnTo>
                    <a:pt x="127" y="9"/>
                  </a:lnTo>
                  <a:lnTo>
                    <a:pt x="127" y="7"/>
                  </a:lnTo>
                  <a:lnTo>
                    <a:pt x="131" y="7"/>
                  </a:lnTo>
                  <a:lnTo>
                    <a:pt x="131" y="9"/>
                  </a:lnTo>
                  <a:lnTo>
                    <a:pt x="127" y="9"/>
                  </a:lnTo>
                  <a:lnTo>
                    <a:pt x="125" y="36"/>
                  </a:lnTo>
                  <a:lnTo>
                    <a:pt x="123" y="67"/>
                  </a:lnTo>
                  <a:lnTo>
                    <a:pt x="120" y="96"/>
                  </a:lnTo>
                  <a:lnTo>
                    <a:pt x="118" y="127"/>
                  </a:lnTo>
                  <a:lnTo>
                    <a:pt x="111" y="156"/>
                  </a:lnTo>
                  <a:lnTo>
                    <a:pt x="103" y="185"/>
                  </a:lnTo>
                  <a:lnTo>
                    <a:pt x="92" y="215"/>
                  </a:lnTo>
                  <a:lnTo>
                    <a:pt x="81" y="244"/>
                  </a:lnTo>
                  <a:lnTo>
                    <a:pt x="76" y="258"/>
                  </a:lnTo>
                  <a:lnTo>
                    <a:pt x="67" y="275"/>
                  </a:lnTo>
                  <a:lnTo>
                    <a:pt x="61" y="284"/>
                  </a:lnTo>
                  <a:lnTo>
                    <a:pt x="56" y="293"/>
                  </a:lnTo>
                  <a:lnTo>
                    <a:pt x="49" y="302"/>
                  </a:lnTo>
                  <a:lnTo>
                    <a:pt x="41" y="313"/>
                  </a:lnTo>
                  <a:lnTo>
                    <a:pt x="41" y="315"/>
                  </a:lnTo>
                  <a:lnTo>
                    <a:pt x="41" y="316"/>
                  </a:lnTo>
                  <a:lnTo>
                    <a:pt x="0" y="333"/>
                  </a:lnTo>
                  <a:lnTo>
                    <a:pt x="1" y="318"/>
                  </a:lnTo>
                  <a:lnTo>
                    <a:pt x="7" y="307"/>
                  </a:lnTo>
                  <a:lnTo>
                    <a:pt x="12" y="293"/>
                  </a:lnTo>
                  <a:lnTo>
                    <a:pt x="18" y="282"/>
                  </a:lnTo>
                  <a:lnTo>
                    <a:pt x="21" y="267"/>
                  </a:lnTo>
                  <a:lnTo>
                    <a:pt x="27" y="256"/>
                  </a:lnTo>
                  <a:lnTo>
                    <a:pt x="32" y="242"/>
                  </a:lnTo>
                  <a:lnTo>
                    <a:pt x="38" y="231"/>
                  </a:ln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cs-CZ"/>
            </a:p>
          </p:txBody>
        </p:sp>
        <p:sp>
          <p:nvSpPr>
            <p:cNvPr id="48290" name="Freeform 161"/>
            <p:cNvSpPr>
              <a:spLocks/>
            </p:cNvSpPr>
            <p:nvPr/>
          </p:nvSpPr>
          <p:spPr bwMode="auto">
            <a:xfrm>
              <a:off x="5722" y="2912"/>
              <a:ext cx="40" cy="138"/>
            </a:xfrm>
            <a:custGeom>
              <a:avLst/>
              <a:gdLst>
                <a:gd name="T0" fmla="*/ 1 w 80"/>
                <a:gd name="T1" fmla="*/ 0 h 277"/>
                <a:gd name="T2" fmla="*/ 1 w 80"/>
                <a:gd name="T3" fmla="*/ 0 h 277"/>
                <a:gd name="T4" fmla="*/ 1 w 80"/>
                <a:gd name="T5" fmla="*/ 0 h 277"/>
                <a:gd name="T6" fmla="*/ 1 w 80"/>
                <a:gd name="T7" fmla="*/ 0 h 277"/>
                <a:gd name="T8" fmla="*/ 1 w 80"/>
                <a:gd name="T9" fmla="*/ 0 h 277"/>
                <a:gd name="T10" fmla="*/ 1 w 80"/>
                <a:gd name="T11" fmla="*/ 0 h 277"/>
                <a:gd name="T12" fmla="*/ 1 w 80"/>
                <a:gd name="T13" fmla="*/ 0 h 277"/>
                <a:gd name="T14" fmla="*/ 1 w 80"/>
                <a:gd name="T15" fmla="*/ 0 h 277"/>
                <a:gd name="T16" fmla="*/ 1 w 80"/>
                <a:gd name="T17" fmla="*/ 0 h 277"/>
                <a:gd name="T18" fmla="*/ 1 w 80"/>
                <a:gd name="T19" fmla="*/ 0 h 277"/>
                <a:gd name="T20" fmla="*/ 1 w 80"/>
                <a:gd name="T21" fmla="*/ 0 h 277"/>
                <a:gd name="T22" fmla="*/ 0 w 80"/>
                <a:gd name="T23" fmla="*/ 0 h 277"/>
                <a:gd name="T24" fmla="*/ 1 w 80"/>
                <a:gd name="T25" fmla="*/ 0 h 277"/>
                <a:gd name="T26" fmla="*/ 1 w 80"/>
                <a:gd name="T27" fmla="*/ 0 h 277"/>
                <a:gd name="T28" fmla="*/ 1 w 80"/>
                <a:gd name="T29" fmla="*/ 0 h 277"/>
                <a:gd name="T30" fmla="*/ 1 w 80"/>
                <a:gd name="T31" fmla="*/ 0 h 277"/>
                <a:gd name="T32" fmla="*/ 1 w 80"/>
                <a:gd name="T33" fmla="*/ 0 h 277"/>
                <a:gd name="T34" fmla="*/ 1 w 80"/>
                <a:gd name="T35" fmla="*/ 0 h 277"/>
                <a:gd name="T36" fmla="*/ 1 w 80"/>
                <a:gd name="T37" fmla="*/ 0 h 277"/>
                <a:gd name="T38" fmla="*/ 1 w 80"/>
                <a:gd name="T39" fmla="*/ 0 h 277"/>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80"/>
                <a:gd name="T61" fmla="*/ 0 h 277"/>
                <a:gd name="T62" fmla="*/ 80 w 80"/>
                <a:gd name="T63" fmla="*/ 277 h 277"/>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80" h="277">
                  <a:moveTo>
                    <a:pt x="52" y="7"/>
                  </a:moveTo>
                  <a:lnTo>
                    <a:pt x="67" y="0"/>
                  </a:lnTo>
                  <a:lnTo>
                    <a:pt x="80" y="4"/>
                  </a:lnTo>
                  <a:lnTo>
                    <a:pt x="78" y="40"/>
                  </a:lnTo>
                  <a:lnTo>
                    <a:pt x="74" y="78"/>
                  </a:lnTo>
                  <a:lnTo>
                    <a:pt x="67" y="113"/>
                  </a:lnTo>
                  <a:lnTo>
                    <a:pt x="60" y="149"/>
                  </a:lnTo>
                  <a:lnTo>
                    <a:pt x="47" y="182"/>
                  </a:lnTo>
                  <a:lnTo>
                    <a:pt x="36" y="215"/>
                  </a:lnTo>
                  <a:lnTo>
                    <a:pt x="22" y="246"/>
                  </a:lnTo>
                  <a:lnTo>
                    <a:pt x="7" y="277"/>
                  </a:lnTo>
                  <a:lnTo>
                    <a:pt x="0" y="277"/>
                  </a:lnTo>
                  <a:lnTo>
                    <a:pt x="16" y="246"/>
                  </a:lnTo>
                  <a:lnTo>
                    <a:pt x="29" y="215"/>
                  </a:lnTo>
                  <a:lnTo>
                    <a:pt x="36" y="180"/>
                  </a:lnTo>
                  <a:lnTo>
                    <a:pt x="43" y="148"/>
                  </a:lnTo>
                  <a:lnTo>
                    <a:pt x="47" y="111"/>
                  </a:lnTo>
                  <a:lnTo>
                    <a:pt x="49" y="77"/>
                  </a:lnTo>
                  <a:lnTo>
                    <a:pt x="51" y="40"/>
                  </a:lnTo>
                  <a:lnTo>
                    <a:pt x="52" y="7"/>
                  </a:ln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cs-CZ"/>
            </a:p>
          </p:txBody>
        </p:sp>
        <p:sp>
          <p:nvSpPr>
            <p:cNvPr id="48291" name="Freeform 162"/>
            <p:cNvSpPr>
              <a:spLocks/>
            </p:cNvSpPr>
            <p:nvPr/>
          </p:nvSpPr>
          <p:spPr bwMode="auto">
            <a:xfrm>
              <a:off x="5776" y="2878"/>
              <a:ext cx="8" cy="6"/>
            </a:xfrm>
            <a:custGeom>
              <a:avLst/>
              <a:gdLst>
                <a:gd name="T0" fmla="*/ 1 w 16"/>
                <a:gd name="T1" fmla="*/ 1 h 11"/>
                <a:gd name="T2" fmla="*/ 1 w 16"/>
                <a:gd name="T3" fmla="*/ 1 h 11"/>
                <a:gd name="T4" fmla="*/ 1 w 16"/>
                <a:gd name="T5" fmla="*/ 1 h 11"/>
                <a:gd name="T6" fmla="*/ 1 w 16"/>
                <a:gd name="T7" fmla="*/ 1 h 11"/>
                <a:gd name="T8" fmla="*/ 0 w 16"/>
                <a:gd name="T9" fmla="*/ 1 h 11"/>
                <a:gd name="T10" fmla="*/ 1 w 16"/>
                <a:gd name="T11" fmla="*/ 1 h 11"/>
                <a:gd name="T12" fmla="*/ 1 w 16"/>
                <a:gd name="T13" fmla="*/ 1 h 11"/>
                <a:gd name="T14" fmla="*/ 1 w 16"/>
                <a:gd name="T15" fmla="*/ 0 h 11"/>
                <a:gd name="T16" fmla="*/ 1 w 16"/>
                <a:gd name="T17" fmla="*/ 1 h 1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6"/>
                <a:gd name="T28" fmla="*/ 0 h 11"/>
                <a:gd name="T29" fmla="*/ 16 w 16"/>
                <a:gd name="T30" fmla="*/ 11 h 1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6" h="11">
                  <a:moveTo>
                    <a:pt x="16" y="4"/>
                  </a:moveTo>
                  <a:lnTo>
                    <a:pt x="11" y="4"/>
                  </a:lnTo>
                  <a:lnTo>
                    <a:pt x="7" y="7"/>
                  </a:lnTo>
                  <a:lnTo>
                    <a:pt x="4" y="11"/>
                  </a:lnTo>
                  <a:lnTo>
                    <a:pt x="0" y="11"/>
                  </a:lnTo>
                  <a:lnTo>
                    <a:pt x="2" y="7"/>
                  </a:lnTo>
                  <a:lnTo>
                    <a:pt x="5" y="4"/>
                  </a:lnTo>
                  <a:lnTo>
                    <a:pt x="9" y="0"/>
                  </a:lnTo>
                  <a:lnTo>
                    <a:pt x="16"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cs-CZ"/>
            </a:p>
          </p:txBody>
        </p:sp>
        <p:sp>
          <p:nvSpPr>
            <p:cNvPr id="48292" name="Freeform 163"/>
            <p:cNvSpPr>
              <a:spLocks/>
            </p:cNvSpPr>
            <p:nvPr/>
          </p:nvSpPr>
          <p:spPr bwMode="auto">
            <a:xfrm>
              <a:off x="5786" y="2878"/>
              <a:ext cx="4" cy="3"/>
            </a:xfrm>
            <a:custGeom>
              <a:avLst/>
              <a:gdLst>
                <a:gd name="T0" fmla="*/ 1 w 7"/>
                <a:gd name="T1" fmla="*/ 0 h 5"/>
                <a:gd name="T2" fmla="*/ 1 w 7"/>
                <a:gd name="T3" fmla="*/ 1 h 5"/>
                <a:gd name="T4" fmla="*/ 0 w 7"/>
                <a:gd name="T5" fmla="*/ 1 h 5"/>
                <a:gd name="T6" fmla="*/ 1 w 7"/>
                <a:gd name="T7" fmla="*/ 0 h 5"/>
                <a:gd name="T8" fmla="*/ 1 w 7"/>
                <a:gd name="T9" fmla="*/ 0 h 5"/>
                <a:gd name="T10" fmla="*/ 0 60000 65536"/>
                <a:gd name="T11" fmla="*/ 0 60000 65536"/>
                <a:gd name="T12" fmla="*/ 0 60000 65536"/>
                <a:gd name="T13" fmla="*/ 0 60000 65536"/>
                <a:gd name="T14" fmla="*/ 0 60000 65536"/>
                <a:gd name="T15" fmla="*/ 0 w 7"/>
                <a:gd name="T16" fmla="*/ 0 h 5"/>
                <a:gd name="T17" fmla="*/ 7 w 7"/>
                <a:gd name="T18" fmla="*/ 5 h 5"/>
              </a:gdLst>
              <a:ahLst/>
              <a:cxnLst>
                <a:cxn ang="T10">
                  <a:pos x="T0" y="T1"/>
                </a:cxn>
                <a:cxn ang="T11">
                  <a:pos x="T2" y="T3"/>
                </a:cxn>
                <a:cxn ang="T12">
                  <a:pos x="T4" y="T5"/>
                </a:cxn>
                <a:cxn ang="T13">
                  <a:pos x="T6" y="T7"/>
                </a:cxn>
                <a:cxn ang="T14">
                  <a:pos x="T8" y="T9"/>
                </a:cxn>
              </a:cxnLst>
              <a:rect l="T15" t="T16" r="T17" b="T18"/>
              <a:pathLst>
                <a:path w="7" h="5">
                  <a:moveTo>
                    <a:pt x="7" y="0"/>
                  </a:moveTo>
                  <a:lnTo>
                    <a:pt x="4" y="5"/>
                  </a:lnTo>
                  <a:lnTo>
                    <a:pt x="0" y="4"/>
                  </a:lnTo>
                  <a:lnTo>
                    <a:pt x="2" y="0"/>
                  </a:lnTo>
                  <a:lnTo>
                    <a:pt x="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cs-CZ"/>
            </a:p>
          </p:txBody>
        </p:sp>
        <p:sp>
          <p:nvSpPr>
            <p:cNvPr id="48293" name="Freeform 164"/>
            <p:cNvSpPr>
              <a:spLocks/>
            </p:cNvSpPr>
            <p:nvPr/>
          </p:nvSpPr>
          <p:spPr bwMode="auto">
            <a:xfrm>
              <a:off x="5791" y="2873"/>
              <a:ext cx="30" cy="8"/>
            </a:xfrm>
            <a:custGeom>
              <a:avLst/>
              <a:gdLst>
                <a:gd name="T0" fmla="*/ 1 w 58"/>
                <a:gd name="T1" fmla="*/ 1 h 16"/>
                <a:gd name="T2" fmla="*/ 1 w 58"/>
                <a:gd name="T3" fmla="*/ 1 h 16"/>
                <a:gd name="T4" fmla="*/ 1 w 58"/>
                <a:gd name="T5" fmla="*/ 1 h 16"/>
                <a:gd name="T6" fmla="*/ 1 w 58"/>
                <a:gd name="T7" fmla="*/ 1 h 16"/>
                <a:gd name="T8" fmla="*/ 1 w 58"/>
                <a:gd name="T9" fmla="*/ 0 h 16"/>
                <a:gd name="T10" fmla="*/ 1 w 58"/>
                <a:gd name="T11" fmla="*/ 1 h 16"/>
                <a:gd name="T12" fmla="*/ 1 w 58"/>
                <a:gd name="T13" fmla="*/ 1 h 16"/>
                <a:gd name="T14" fmla="*/ 1 w 58"/>
                <a:gd name="T15" fmla="*/ 1 h 16"/>
                <a:gd name="T16" fmla="*/ 1 w 58"/>
                <a:gd name="T17" fmla="*/ 1 h 16"/>
                <a:gd name="T18" fmla="*/ 0 w 58"/>
                <a:gd name="T19" fmla="*/ 1 h 16"/>
                <a:gd name="T20" fmla="*/ 1 w 58"/>
                <a:gd name="T21" fmla="*/ 1 h 16"/>
                <a:gd name="T22" fmla="*/ 1 w 58"/>
                <a:gd name="T23" fmla="*/ 1 h 1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58"/>
                <a:gd name="T37" fmla="*/ 0 h 16"/>
                <a:gd name="T38" fmla="*/ 58 w 58"/>
                <a:gd name="T39" fmla="*/ 16 h 1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58" h="16">
                  <a:moveTo>
                    <a:pt x="9" y="7"/>
                  </a:moveTo>
                  <a:lnTo>
                    <a:pt x="22" y="7"/>
                  </a:lnTo>
                  <a:lnTo>
                    <a:pt x="34" y="5"/>
                  </a:lnTo>
                  <a:lnTo>
                    <a:pt x="45" y="2"/>
                  </a:lnTo>
                  <a:lnTo>
                    <a:pt x="58" y="0"/>
                  </a:lnTo>
                  <a:lnTo>
                    <a:pt x="45" y="4"/>
                  </a:lnTo>
                  <a:lnTo>
                    <a:pt x="34" y="9"/>
                  </a:lnTo>
                  <a:lnTo>
                    <a:pt x="20" y="13"/>
                  </a:lnTo>
                  <a:lnTo>
                    <a:pt x="5" y="15"/>
                  </a:lnTo>
                  <a:lnTo>
                    <a:pt x="0" y="16"/>
                  </a:lnTo>
                  <a:lnTo>
                    <a:pt x="2" y="9"/>
                  </a:lnTo>
                  <a:lnTo>
                    <a:pt x="9"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cs-CZ"/>
            </a:p>
          </p:txBody>
        </p:sp>
        <p:sp>
          <p:nvSpPr>
            <p:cNvPr id="48294" name="Freeform 165"/>
            <p:cNvSpPr>
              <a:spLocks/>
            </p:cNvSpPr>
            <p:nvPr/>
          </p:nvSpPr>
          <p:spPr bwMode="auto">
            <a:xfrm>
              <a:off x="4820" y="3005"/>
              <a:ext cx="41" cy="34"/>
            </a:xfrm>
            <a:custGeom>
              <a:avLst/>
              <a:gdLst>
                <a:gd name="T0" fmla="*/ 1 w 82"/>
                <a:gd name="T1" fmla="*/ 0 h 69"/>
                <a:gd name="T2" fmla="*/ 1 w 82"/>
                <a:gd name="T3" fmla="*/ 0 h 69"/>
                <a:gd name="T4" fmla="*/ 0 w 82"/>
                <a:gd name="T5" fmla="*/ 0 h 69"/>
                <a:gd name="T6" fmla="*/ 1 w 82"/>
                <a:gd name="T7" fmla="*/ 0 h 69"/>
                <a:gd name="T8" fmla="*/ 1 w 82"/>
                <a:gd name="T9" fmla="*/ 0 h 69"/>
                <a:gd name="T10" fmla="*/ 1 w 82"/>
                <a:gd name="T11" fmla="*/ 0 h 69"/>
                <a:gd name="T12" fmla="*/ 1 w 82"/>
                <a:gd name="T13" fmla="*/ 0 h 69"/>
                <a:gd name="T14" fmla="*/ 1 w 82"/>
                <a:gd name="T15" fmla="*/ 0 h 69"/>
                <a:gd name="T16" fmla="*/ 1 w 82"/>
                <a:gd name="T17" fmla="*/ 0 h 69"/>
                <a:gd name="T18" fmla="*/ 1 w 82"/>
                <a:gd name="T19" fmla="*/ 0 h 69"/>
                <a:gd name="T20" fmla="*/ 1 w 82"/>
                <a:gd name="T21" fmla="*/ 0 h 69"/>
                <a:gd name="T22" fmla="*/ 1 w 82"/>
                <a:gd name="T23" fmla="*/ 0 h 69"/>
                <a:gd name="T24" fmla="*/ 1 w 82"/>
                <a:gd name="T25" fmla="*/ 0 h 69"/>
                <a:gd name="T26" fmla="*/ 1 w 82"/>
                <a:gd name="T27" fmla="*/ 0 h 69"/>
                <a:gd name="T28" fmla="*/ 1 w 82"/>
                <a:gd name="T29" fmla="*/ 0 h 69"/>
                <a:gd name="T30" fmla="*/ 1 w 82"/>
                <a:gd name="T31" fmla="*/ 0 h 6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82"/>
                <a:gd name="T49" fmla="*/ 0 h 69"/>
                <a:gd name="T50" fmla="*/ 82 w 82"/>
                <a:gd name="T51" fmla="*/ 69 h 6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82" h="69">
                  <a:moveTo>
                    <a:pt x="8" y="34"/>
                  </a:moveTo>
                  <a:lnTo>
                    <a:pt x="4" y="34"/>
                  </a:lnTo>
                  <a:lnTo>
                    <a:pt x="0" y="42"/>
                  </a:lnTo>
                  <a:lnTo>
                    <a:pt x="2" y="45"/>
                  </a:lnTo>
                  <a:lnTo>
                    <a:pt x="9" y="51"/>
                  </a:lnTo>
                  <a:lnTo>
                    <a:pt x="20" y="56"/>
                  </a:lnTo>
                  <a:lnTo>
                    <a:pt x="40" y="63"/>
                  </a:lnTo>
                  <a:lnTo>
                    <a:pt x="59" y="67"/>
                  </a:lnTo>
                  <a:lnTo>
                    <a:pt x="71" y="69"/>
                  </a:lnTo>
                  <a:lnTo>
                    <a:pt x="77" y="67"/>
                  </a:lnTo>
                  <a:lnTo>
                    <a:pt x="82" y="67"/>
                  </a:lnTo>
                  <a:lnTo>
                    <a:pt x="82" y="62"/>
                  </a:lnTo>
                  <a:lnTo>
                    <a:pt x="82" y="60"/>
                  </a:lnTo>
                  <a:lnTo>
                    <a:pt x="79" y="9"/>
                  </a:lnTo>
                  <a:lnTo>
                    <a:pt x="46" y="0"/>
                  </a:lnTo>
                  <a:lnTo>
                    <a:pt x="8" y="3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cs-CZ"/>
            </a:p>
          </p:txBody>
        </p:sp>
        <p:sp>
          <p:nvSpPr>
            <p:cNvPr id="48295" name="Freeform 166"/>
            <p:cNvSpPr>
              <a:spLocks/>
            </p:cNvSpPr>
            <p:nvPr/>
          </p:nvSpPr>
          <p:spPr bwMode="auto">
            <a:xfrm>
              <a:off x="4901" y="2968"/>
              <a:ext cx="54" cy="55"/>
            </a:xfrm>
            <a:custGeom>
              <a:avLst/>
              <a:gdLst>
                <a:gd name="T0" fmla="*/ 1 w 107"/>
                <a:gd name="T1" fmla="*/ 1 h 109"/>
                <a:gd name="T2" fmla="*/ 1 w 107"/>
                <a:gd name="T3" fmla="*/ 1 h 109"/>
                <a:gd name="T4" fmla="*/ 1 w 107"/>
                <a:gd name="T5" fmla="*/ 1 h 109"/>
                <a:gd name="T6" fmla="*/ 1 w 107"/>
                <a:gd name="T7" fmla="*/ 0 h 109"/>
                <a:gd name="T8" fmla="*/ 0 w 107"/>
                <a:gd name="T9" fmla="*/ 1 h 109"/>
                <a:gd name="T10" fmla="*/ 1 w 107"/>
                <a:gd name="T11" fmla="*/ 1 h 109"/>
                <a:gd name="T12" fmla="*/ 0 60000 65536"/>
                <a:gd name="T13" fmla="*/ 0 60000 65536"/>
                <a:gd name="T14" fmla="*/ 0 60000 65536"/>
                <a:gd name="T15" fmla="*/ 0 60000 65536"/>
                <a:gd name="T16" fmla="*/ 0 60000 65536"/>
                <a:gd name="T17" fmla="*/ 0 60000 65536"/>
                <a:gd name="T18" fmla="*/ 0 w 107"/>
                <a:gd name="T19" fmla="*/ 0 h 109"/>
                <a:gd name="T20" fmla="*/ 107 w 107"/>
                <a:gd name="T21" fmla="*/ 109 h 109"/>
              </a:gdLst>
              <a:ahLst/>
              <a:cxnLst>
                <a:cxn ang="T12">
                  <a:pos x="T0" y="T1"/>
                </a:cxn>
                <a:cxn ang="T13">
                  <a:pos x="T2" y="T3"/>
                </a:cxn>
                <a:cxn ang="T14">
                  <a:pos x="T4" y="T5"/>
                </a:cxn>
                <a:cxn ang="T15">
                  <a:pos x="T6" y="T7"/>
                </a:cxn>
                <a:cxn ang="T16">
                  <a:pos x="T8" y="T9"/>
                </a:cxn>
                <a:cxn ang="T17">
                  <a:pos x="T10" y="T11"/>
                </a:cxn>
              </a:cxnLst>
              <a:rect l="T18" t="T19" r="T20" b="T21"/>
              <a:pathLst>
                <a:path w="107" h="109">
                  <a:moveTo>
                    <a:pt x="29" y="109"/>
                  </a:moveTo>
                  <a:lnTo>
                    <a:pt x="62" y="87"/>
                  </a:lnTo>
                  <a:lnTo>
                    <a:pt x="98" y="55"/>
                  </a:lnTo>
                  <a:lnTo>
                    <a:pt x="107" y="0"/>
                  </a:lnTo>
                  <a:lnTo>
                    <a:pt x="0" y="25"/>
                  </a:lnTo>
                  <a:lnTo>
                    <a:pt x="29" y="10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cs-CZ"/>
            </a:p>
          </p:txBody>
        </p:sp>
        <p:sp>
          <p:nvSpPr>
            <p:cNvPr id="48296" name="Freeform 167"/>
            <p:cNvSpPr>
              <a:spLocks/>
            </p:cNvSpPr>
            <p:nvPr/>
          </p:nvSpPr>
          <p:spPr bwMode="auto">
            <a:xfrm>
              <a:off x="3618" y="2974"/>
              <a:ext cx="44" cy="35"/>
            </a:xfrm>
            <a:custGeom>
              <a:avLst/>
              <a:gdLst>
                <a:gd name="T0" fmla="*/ 0 w 87"/>
                <a:gd name="T1" fmla="*/ 0 h 71"/>
                <a:gd name="T2" fmla="*/ 0 w 87"/>
                <a:gd name="T3" fmla="*/ 0 h 71"/>
                <a:gd name="T4" fmla="*/ 1 w 87"/>
                <a:gd name="T5" fmla="*/ 0 h 71"/>
                <a:gd name="T6" fmla="*/ 1 w 87"/>
                <a:gd name="T7" fmla="*/ 0 h 71"/>
                <a:gd name="T8" fmla="*/ 1 w 87"/>
                <a:gd name="T9" fmla="*/ 0 h 71"/>
                <a:gd name="T10" fmla="*/ 1 w 87"/>
                <a:gd name="T11" fmla="*/ 0 h 71"/>
                <a:gd name="T12" fmla="*/ 1 w 87"/>
                <a:gd name="T13" fmla="*/ 0 h 71"/>
                <a:gd name="T14" fmla="*/ 1 w 87"/>
                <a:gd name="T15" fmla="*/ 0 h 71"/>
                <a:gd name="T16" fmla="*/ 1 w 87"/>
                <a:gd name="T17" fmla="*/ 0 h 71"/>
                <a:gd name="T18" fmla="*/ 1 w 87"/>
                <a:gd name="T19" fmla="*/ 0 h 71"/>
                <a:gd name="T20" fmla="*/ 1 w 87"/>
                <a:gd name="T21" fmla="*/ 0 h 71"/>
                <a:gd name="T22" fmla="*/ 1 w 87"/>
                <a:gd name="T23" fmla="*/ 0 h 71"/>
                <a:gd name="T24" fmla="*/ 0 w 87"/>
                <a:gd name="T25" fmla="*/ 0 h 7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87"/>
                <a:gd name="T40" fmla="*/ 0 h 71"/>
                <a:gd name="T41" fmla="*/ 87 w 87"/>
                <a:gd name="T42" fmla="*/ 71 h 71"/>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87" h="71">
                  <a:moveTo>
                    <a:pt x="0" y="54"/>
                  </a:moveTo>
                  <a:lnTo>
                    <a:pt x="0" y="56"/>
                  </a:lnTo>
                  <a:lnTo>
                    <a:pt x="7" y="62"/>
                  </a:lnTo>
                  <a:lnTo>
                    <a:pt x="16" y="67"/>
                  </a:lnTo>
                  <a:lnTo>
                    <a:pt x="29" y="71"/>
                  </a:lnTo>
                  <a:lnTo>
                    <a:pt x="34" y="69"/>
                  </a:lnTo>
                  <a:lnTo>
                    <a:pt x="45" y="69"/>
                  </a:lnTo>
                  <a:lnTo>
                    <a:pt x="54" y="67"/>
                  </a:lnTo>
                  <a:lnTo>
                    <a:pt x="65" y="67"/>
                  </a:lnTo>
                  <a:lnTo>
                    <a:pt x="80" y="65"/>
                  </a:lnTo>
                  <a:lnTo>
                    <a:pt x="87" y="65"/>
                  </a:lnTo>
                  <a:lnTo>
                    <a:pt x="33" y="0"/>
                  </a:lnTo>
                  <a:lnTo>
                    <a:pt x="0" y="5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cs-CZ"/>
            </a:p>
          </p:txBody>
        </p:sp>
        <p:sp>
          <p:nvSpPr>
            <p:cNvPr id="48297" name="Freeform 168"/>
            <p:cNvSpPr>
              <a:spLocks/>
            </p:cNvSpPr>
            <p:nvPr/>
          </p:nvSpPr>
          <p:spPr bwMode="auto">
            <a:xfrm>
              <a:off x="5231" y="2708"/>
              <a:ext cx="237" cy="59"/>
            </a:xfrm>
            <a:custGeom>
              <a:avLst/>
              <a:gdLst>
                <a:gd name="T0" fmla="*/ 0 w 475"/>
                <a:gd name="T1" fmla="*/ 1 h 118"/>
                <a:gd name="T2" fmla="*/ 0 w 475"/>
                <a:gd name="T3" fmla="*/ 1 h 118"/>
                <a:gd name="T4" fmla="*/ 0 w 475"/>
                <a:gd name="T5" fmla="*/ 1 h 118"/>
                <a:gd name="T6" fmla="*/ 0 w 475"/>
                <a:gd name="T7" fmla="*/ 1 h 118"/>
                <a:gd name="T8" fmla="*/ 0 w 475"/>
                <a:gd name="T9" fmla="*/ 1 h 118"/>
                <a:gd name="T10" fmla="*/ 0 w 475"/>
                <a:gd name="T11" fmla="*/ 1 h 118"/>
                <a:gd name="T12" fmla="*/ 0 w 475"/>
                <a:gd name="T13" fmla="*/ 1 h 118"/>
                <a:gd name="T14" fmla="*/ 0 w 475"/>
                <a:gd name="T15" fmla="*/ 1 h 118"/>
                <a:gd name="T16" fmla="*/ 0 w 475"/>
                <a:gd name="T17" fmla="*/ 1 h 118"/>
                <a:gd name="T18" fmla="*/ 0 w 475"/>
                <a:gd name="T19" fmla="*/ 1 h 118"/>
                <a:gd name="T20" fmla="*/ 0 w 475"/>
                <a:gd name="T21" fmla="*/ 1 h 118"/>
                <a:gd name="T22" fmla="*/ 0 w 475"/>
                <a:gd name="T23" fmla="*/ 1 h 118"/>
                <a:gd name="T24" fmla="*/ 0 w 475"/>
                <a:gd name="T25" fmla="*/ 1 h 118"/>
                <a:gd name="T26" fmla="*/ 0 w 475"/>
                <a:gd name="T27" fmla="*/ 1 h 118"/>
                <a:gd name="T28" fmla="*/ 0 w 475"/>
                <a:gd name="T29" fmla="*/ 0 h 118"/>
                <a:gd name="T30" fmla="*/ 0 w 475"/>
                <a:gd name="T31" fmla="*/ 0 h 118"/>
                <a:gd name="T32" fmla="*/ 0 w 475"/>
                <a:gd name="T33" fmla="*/ 1 h 118"/>
                <a:gd name="T34" fmla="*/ 0 w 475"/>
                <a:gd name="T35" fmla="*/ 1 h 118"/>
                <a:gd name="T36" fmla="*/ 0 w 475"/>
                <a:gd name="T37" fmla="*/ 1 h 118"/>
                <a:gd name="T38" fmla="*/ 0 w 475"/>
                <a:gd name="T39" fmla="*/ 1 h 118"/>
                <a:gd name="T40" fmla="*/ 0 w 475"/>
                <a:gd name="T41" fmla="*/ 1 h 118"/>
                <a:gd name="T42" fmla="*/ 0 w 475"/>
                <a:gd name="T43" fmla="*/ 1 h 118"/>
                <a:gd name="T44" fmla="*/ 0 w 475"/>
                <a:gd name="T45" fmla="*/ 1 h 118"/>
                <a:gd name="T46" fmla="*/ 0 w 475"/>
                <a:gd name="T47" fmla="*/ 1 h 118"/>
                <a:gd name="T48" fmla="*/ 0 w 475"/>
                <a:gd name="T49" fmla="*/ 1 h 118"/>
                <a:gd name="T50" fmla="*/ 0 w 475"/>
                <a:gd name="T51" fmla="*/ 1 h 118"/>
                <a:gd name="T52" fmla="*/ 0 w 475"/>
                <a:gd name="T53" fmla="*/ 1 h 118"/>
                <a:gd name="T54" fmla="*/ 0 w 475"/>
                <a:gd name="T55" fmla="*/ 1 h 118"/>
                <a:gd name="T56" fmla="*/ 0 w 475"/>
                <a:gd name="T57" fmla="*/ 1 h 118"/>
                <a:gd name="T58" fmla="*/ 0 w 475"/>
                <a:gd name="T59" fmla="*/ 1 h 118"/>
                <a:gd name="T60" fmla="*/ 0 w 475"/>
                <a:gd name="T61" fmla="*/ 1 h 118"/>
                <a:gd name="T62" fmla="*/ 0 w 475"/>
                <a:gd name="T63" fmla="*/ 1 h 118"/>
                <a:gd name="T64" fmla="*/ 0 w 475"/>
                <a:gd name="T65" fmla="*/ 1 h 11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475"/>
                <a:gd name="T100" fmla="*/ 0 h 118"/>
                <a:gd name="T101" fmla="*/ 475 w 475"/>
                <a:gd name="T102" fmla="*/ 118 h 11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475" h="118">
                  <a:moveTo>
                    <a:pt x="238" y="118"/>
                  </a:moveTo>
                  <a:lnTo>
                    <a:pt x="286" y="113"/>
                  </a:lnTo>
                  <a:lnTo>
                    <a:pt x="329" y="107"/>
                  </a:lnTo>
                  <a:lnTo>
                    <a:pt x="369" y="100"/>
                  </a:lnTo>
                  <a:lnTo>
                    <a:pt x="406" y="93"/>
                  </a:lnTo>
                  <a:lnTo>
                    <a:pt x="433" y="82"/>
                  </a:lnTo>
                  <a:lnTo>
                    <a:pt x="456" y="71"/>
                  </a:lnTo>
                  <a:lnTo>
                    <a:pt x="469" y="60"/>
                  </a:lnTo>
                  <a:lnTo>
                    <a:pt x="475" y="49"/>
                  </a:lnTo>
                  <a:lnTo>
                    <a:pt x="467" y="36"/>
                  </a:lnTo>
                  <a:lnTo>
                    <a:pt x="453" y="25"/>
                  </a:lnTo>
                  <a:lnTo>
                    <a:pt x="429" y="15"/>
                  </a:lnTo>
                  <a:lnTo>
                    <a:pt x="402" y="9"/>
                  </a:lnTo>
                  <a:lnTo>
                    <a:pt x="366" y="4"/>
                  </a:lnTo>
                  <a:lnTo>
                    <a:pt x="326" y="0"/>
                  </a:lnTo>
                  <a:lnTo>
                    <a:pt x="280" y="0"/>
                  </a:lnTo>
                  <a:lnTo>
                    <a:pt x="233" y="2"/>
                  </a:lnTo>
                  <a:lnTo>
                    <a:pt x="184" y="4"/>
                  </a:lnTo>
                  <a:lnTo>
                    <a:pt x="140" y="9"/>
                  </a:lnTo>
                  <a:lnTo>
                    <a:pt x="98" y="15"/>
                  </a:lnTo>
                  <a:lnTo>
                    <a:pt x="66" y="25"/>
                  </a:lnTo>
                  <a:lnTo>
                    <a:pt x="36" y="35"/>
                  </a:lnTo>
                  <a:lnTo>
                    <a:pt x="16" y="45"/>
                  </a:lnTo>
                  <a:lnTo>
                    <a:pt x="2" y="58"/>
                  </a:lnTo>
                  <a:lnTo>
                    <a:pt x="0" y="71"/>
                  </a:lnTo>
                  <a:lnTo>
                    <a:pt x="4" y="80"/>
                  </a:lnTo>
                  <a:lnTo>
                    <a:pt x="18" y="91"/>
                  </a:lnTo>
                  <a:lnTo>
                    <a:pt x="38" y="100"/>
                  </a:lnTo>
                  <a:lnTo>
                    <a:pt x="69" y="107"/>
                  </a:lnTo>
                  <a:lnTo>
                    <a:pt x="104" y="111"/>
                  </a:lnTo>
                  <a:lnTo>
                    <a:pt x="146" y="116"/>
                  </a:lnTo>
                  <a:lnTo>
                    <a:pt x="189" y="116"/>
                  </a:lnTo>
                  <a:lnTo>
                    <a:pt x="238" y="118"/>
                  </a:lnTo>
                  <a:close/>
                </a:path>
              </a:pathLst>
            </a:custGeom>
            <a:solidFill>
              <a:srgbClr val="E8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cs-CZ"/>
            </a:p>
          </p:txBody>
        </p:sp>
        <p:sp>
          <p:nvSpPr>
            <p:cNvPr id="48298" name="Freeform 169"/>
            <p:cNvSpPr>
              <a:spLocks/>
            </p:cNvSpPr>
            <p:nvPr/>
          </p:nvSpPr>
          <p:spPr bwMode="auto">
            <a:xfrm>
              <a:off x="5631" y="2681"/>
              <a:ext cx="157" cy="39"/>
            </a:xfrm>
            <a:custGeom>
              <a:avLst/>
              <a:gdLst>
                <a:gd name="T0" fmla="*/ 1 w 313"/>
                <a:gd name="T1" fmla="*/ 1 h 78"/>
                <a:gd name="T2" fmla="*/ 1 w 313"/>
                <a:gd name="T3" fmla="*/ 1 h 78"/>
                <a:gd name="T4" fmla="*/ 1 w 313"/>
                <a:gd name="T5" fmla="*/ 1 h 78"/>
                <a:gd name="T6" fmla="*/ 1 w 313"/>
                <a:gd name="T7" fmla="*/ 1 h 78"/>
                <a:gd name="T8" fmla="*/ 1 w 313"/>
                <a:gd name="T9" fmla="*/ 1 h 78"/>
                <a:gd name="T10" fmla="*/ 1 w 313"/>
                <a:gd name="T11" fmla="*/ 1 h 78"/>
                <a:gd name="T12" fmla="*/ 1 w 313"/>
                <a:gd name="T13" fmla="*/ 1 h 78"/>
                <a:gd name="T14" fmla="*/ 1 w 313"/>
                <a:gd name="T15" fmla="*/ 1 h 78"/>
                <a:gd name="T16" fmla="*/ 1 w 313"/>
                <a:gd name="T17" fmla="*/ 1 h 78"/>
                <a:gd name="T18" fmla="*/ 1 w 313"/>
                <a:gd name="T19" fmla="*/ 1 h 78"/>
                <a:gd name="T20" fmla="*/ 1 w 313"/>
                <a:gd name="T21" fmla="*/ 1 h 78"/>
                <a:gd name="T22" fmla="*/ 1 w 313"/>
                <a:gd name="T23" fmla="*/ 1 h 78"/>
                <a:gd name="T24" fmla="*/ 1 w 313"/>
                <a:gd name="T25" fmla="*/ 1 h 78"/>
                <a:gd name="T26" fmla="*/ 1 w 313"/>
                <a:gd name="T27" fmla="*/ 1 h 78"/>
                <a:gd name="T28" fmla="*/ 1 w 313"/>
                <a:gd name="T29" fmla="*/ 1 h 78"/>
                <a:gd name="T30" fmla="*/ 1 w 313"/>
                <a:gd name="T31" fmla="*/ 0 h 78"/>
                <a:gd name="T32" fmla="*/ 1 w 313"/>
                <a:gd name="T33" fmla="*/ 1 h 78"/>
                <a:gd name="T34" fmla="*/ 1 w 313"/>
                <a:gd name="T35" fmla="*/ 1 h 78"/>
                <a:gd name="T36" fmla="*/ 1 w 313"/>
                <a:gd name="T37" fmla="*/ 1 h 78"/>
                <a:gd name="T38" fmla="*/ 1 w 313"/>
                <a:gd name="T39" fmla="*/ 1 h 78"/>
                <a:gd name="T40" fmla="*/ 1 w 313"/>
                <a:gd name="T41" fmla="*/ 1 h 78"/>
                <a:gd name="T42" fmla="*/ 1 w 313"/>
                <a:gd name="T43" fmla="*/ 1 h 78"/>
                <a:gd name="T44" fmla="*/ 1 w 313"/>
                <a:gd name="T45" fmla="*/ 1 h 78"/>
                <a:gd name="T46" fmla="*/ 0 w 313"/>
                <a:gd name="T47" fmla="*/ 1 h 78"/>
                <a:gd name="T48" fmla="*/ 0 w 313"/>
                <a:gd name="T49" fmla="*/ 1 h 78"/>
                <a:gd name="T50" fmla="*/ 1 w 313"/>
                <a:gd name="T51" fmla="*/ 1 h 78"/>
                <a:gd name="T52" fmla="*/ 1 w 313"/>
                <a:gd name="T53" fmla="*/ 1 h 78"/>
                <a:gd name="T54" fmla="*/ 1 w 313"/>
                <a:gd name="T55" fmla="*/ 1 h 78"/>
                <a:gd name="T56" fmla="*/ 1 w 313"/>
                <a:gd name="T57" fmla="*/ 1 h 78"/>
                <a:gd name="T58" fmla="*/ 1 w 313"/>
                <a:gd name="T59" fmla="*/ 1 h 78"/>
                <a:gd name="T60" fmla="*/ 1 w 313"/>
                <a:gd name="T61" fmla="*/ 1 h 78"/>
                <a:gd name="T62" fmla="*/ 1 w 313"/>
                <a:gd name="T63" fmla="*/ 1 h 78"/>
                <a:gd name="T64" fmla="*/ 1 w 313"/>
                <a:gd name="T65" fmla="*/ 1 h 7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13"/>
                <a:gd name="T100" fmla="*/ 0 h 78"/>
                <a:gd name="T101" fmla="*/ 313 w 313"/>
                <a:gd name="T102" fmla="*/ 78 h 7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13" h="78">
                  <a:moveTo>
                    <a:pt x="158" y="78"/>
                  </a:moveTo>
                  <a:lnTo>
                    <a:pt x="187" y="75"/>
                  </a:lnTo>
                  <a:lnTo>
                    <a:pt x="216" y="71"/>
                  </a:lnTo>
                  <a:lnTo>
                    <a:pt x="242" y="66"/>
                  </a:lnTo>
                  <a:lnTo>
                    <a:pt x="267" y="62"/>
                  </a:lnTo>
                  <a:lnTo>
                    <a:pt x="284" y="55"/>
                  </a:lnTo>
                  <a:lnTo>
                    <a:pt x="300" y="48"/>
                  </a:lnTo>
                  <a:lnTo>
                    <a:pt x="309" y="40"/>
                  </a:lnTo>
                  <a:lnTo>
                    <a:pt x="313" y="35"/>
                  </a:lnTo>
                  <a:lnTo>
                    <a:pt x="307" y="26"/>
                  </a:lnTo>
                  <a:lnTo>
                    <a:pt x="298" y="18"/>
                  </a:lnTo>
                  <a:lnTo>
                    <a:pt x="282" y="13"/>
                  </a:lnTo>
                  <a:lnTo>
                    <a:pt x="264" y="8"/>
                  </a:lnTo>
                  <a:lnTo>
                    <a:pt x="240" y="2"/>
                  </a:lnTo>
                  <a:lnTo>
                    <a:pt x="214" y="2"/>
                  </a:lnTo>
                  <a:lnTo>
                    <a:pt x="184" y="0"/>
                  </a:lnTo>
                  <a:lnTo>
                    <a:pt x="154" y="4"/>
                  </a:lnTo>
                  <a:lnTo>
                    <a:pt x="122" y="4"/>
                  </a:lnTo>
                  <a:lnTo>
                    <a:pt x="93" y="9"/>
                  </a:lnTo>
                  <a:lnTo>
                    <a:pt x="65" y="13"/>
                  </a:lnTo>
                  <a:lnTo>
                    <a:pt x="44" y="20"/>
                  </a:lnTo>
                  <a:lnTo>
                    <a:pt x="24" y="26"/>
                  </a:lnTo>
                  <a:lnTo>
                    <a:pt x="9" y="33"/>
                  </a:lnTo>
                  <a:lnTo>
                    <a:pt x="0" y="40"/>
                  </a:lnTo>
                  <a:lnTo>
                    <a:pt x="0" y="49"/>
                  </a:lnTo>
                  <a:lnTo>
                    <a:pt x="2" y="55"/>
                  </a:lnTo>
                  <a:lnTo>
                    <a:pt x="11" y="62"/>
                  </a:lnTo>
                  <a:lnTo>
                    <a:pt x="25" y="68"/>
                  </a:lnTo>
                  <a:lnTo>
                    <a:pt x="45" y="73"/>
                  </a:lnTo>
                  <a:lnTo>
                    <a:pt x="67" y="75"/>
                  </a:lnTo>
                  <a:lnTo>
                    <a:pt x="96" y="78"/>
                  </a:lnTo>
                  <a:lnTo>
                    <a:pt x="125" y="78"/>
                  </a:lnTo>
                  <a:lnTo>
                    <a:pt x="158" y="78"/>
                  </a:lnTo>
                  <a:close/>
                </a:path>
              </a:pathLst>
            </a:custGeom>
            <a:solidFill>
              <a:srgbClr val="E8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cs-CZ"/>
            </a:p>
          </p:txBody>
        </p:sp>
      </p:grpSp>
      <p:sp>
        <p:nvSpPr>
          <p:cNvPr id="48134" name="AutoShape 170"/>
          <p:cNvSpPr>
            <a:spLocks noChangeArrowheads="1"/>
          </p:cNvSpPr>
          <p:nvPr/>
        </p:nvSpPr>
        <p:spPr bwMode="auto">
          <a:xfrm rot="-2224048">
            <a:off x="3315763" y="3922713"/>
            <a:ext cx="599535" cy="914400"/>
          </a:xfrm>
          <a:prstGeom prst="downArrow">
            <a:avLst>
              <a:gd name="adj1" fmla="val 50000"/>
              <a:gd name="adj2" fmla="val 35208"/>
            </a:avLst>
          </a:prstGeom>
          <a:solidFill>
            <a:schemeClr val="accent1"/>
          </a:solidFill>
          <a:ln w="12700">
            <a:solidFill>
              <a:schemeClr val="tx1"/>
            </a:solidFill>
            <a:miter lim="800000"/>
            <a:headEnd type="none" w="sm" len="sm"/>
            <a:tailEnd type="none" w="sm" len="sm"/>
          </a:ln>
        </p:spPr>
        <p:txBody>
          <a:bodyPr vert="eaVert" wrap="none" anchor="ctr"/>
          <a:lstStyle/>
          <a:p>
            <a:endParaRPr lang="cs-CZ"/>
          </a:p>
        </p:txBody>
      </p:sp>
    </p:spTree>
    <p:extLst>
      <p:ext uri="{BB962C8B-B14F-4D97-AF65-F5344CB8AC3E}">
        <p14:creationId xmlns:p14="http://schemas.microsoft.com/office/powerpoint/2010/main" val="2700351256"/>
      </p:ext>
    </p:extLst>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a:xfrm>
            <a:off x="395536" y="188640"/>
            <a:ext cx="7719189" cy="700087"/>
          </a:xfrm>
        </p:spPr>
        <p:txBody>
          <a:bodyPr/>
          <a:lstStyle/>
          <a:p>
            <a:pPr eaLnBrk="1" hangingPunct="1"/>
            <a:r>
              <a:rPr lang="en-US" sz="3600" dirty="0" smtClean="0"/>
              <a:t>Activity Diagram: Car Sale Process</a:t>
            </a:r>
            <a:endParaRPr lang="cs-CZ" sz="3600" dirty="0" smtClean="0"/>
          </a:p>
        </p:txBody>
      </p:sp>
      <p:graphicFrame>
        <p:nvGraphicFramePr>
          <p:cNvPr id="50179" name="Object 3"/>
          <p:cNvGraphicFramePr>
            <a:graphicFrameLocks noGrp="1" noChangeAspect="1"/>
          </p:cNvGraphicFramePr>
          <p:nvPr>
            <p:ph idx="1"/>
          </p:nvPr>
        </p:nvGraphicFramePr>
        <p:xfrm>
          <a:off x="2194385" y="823914"/>
          <a:ext cx="3730599" cy="5280025"/>
        </p:xfrm>
        <a:graphic>
          <a:graphicData uri="http://schemas.openxmlformats.org/presentationml/2006/ole">
            <mc:AlternateContent xmlns:mc="http://schemas.openxmlformats.org/markup-compatibility/2006">
              <mc:Choice xmlns:v="urn:schemas-microsoft-com:vml" Requires="v">
                <p:oleObj spid="_x0000_s23576" name="Visio" r:id="rId4" imgW="3876294" imgH="5065370" progId="">
                  <p:embed/>
                </p:oleObj>
              </mc:Choice>
              <mc:Fallback>
                <p:oleObj name="Visio" r:id="rId4" imgW="3876294" imgH="5065370" progId="">
                  <p:embed/>
                  <p:pic>
                    <p:nvPicPr>
                      <p:cNvPr id="0" name="Picture 20"/>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94385" y="823914"/>
                        <a:ext cx="3730599" cy="5280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0180" name="AutoShape 4"/>
          <p:cNvSpPr>
            <a:spLocks/>
          </p:cNvSpPr>
          <p:nvPr/>
        </p:nvSpPr>
        <p:spPr bwMode="auto">
          <a:xfrm>
            <a:off x="2581370" y="1206501"/>
            <a:ext cx="875115" cy="593725"/>
          </a:xfrm>
          <a:prstGeom prst="borderCallout2">
            <a:avLst>
              <a:gd name="adj1" fmla="val 19250"/>
              <a:gd name="adj2" fmla="val 108042"/>
              <a:gd name="adj3" fmla="val 19250"/>
              <a:gd name="adj4" fmla="val 150588"/>
              <a:gd name="adj5" fmla="val -17648"/>
              <a:gd name="adj6" fmla="val 194977"/>
            </a:avLst>
          </a:prstGeom>
          <a:solidFill>
            <a:schemeClr val="folHlink"/>
          </a:solidFill>
          <a:ln w="12700">
            <a:solidFill>
              <a:schemeClr val="tx1"/>
            </a:solidFill>
            <a:miter lim="800000"/>
            <a:headEnd type="none" w="lg" len="lg"/>
            <a:tailEnd/>
          </a:ln>
          <a:effectLst>
            <a:outerShdw dist="107763" dir="2700000" algn="ctr" rotWithShape="0">
              <a:schemeClr val="bg2">
                <a:alpha val="50000"/>
              </a:schemeClr>
            </a:outerShdw>
          </a:effectLst>
        </p:spPr>
        <p:txBody>
          <a:bodyPr anchor="ctr">
            <a:spAutoFit/>
          </a:bodyPr>
          <a:lstStyle/>
          <a:p>
            <a:pPr algn="ctr" eaLnBrk="0" hangingPunct="0"/>
            <a:r>
              <a:rPr lang="en-US" sz="1600" b="1"/>
              <a:t>Initial</a:t>
            </a:r>
          </a:p>
          <a:p>
            <a:pPr algn="ctr" eaLnBrk="0" hangingPunct="0"/>
            <a:r>
              <a:rPr lang="en-US" sz="1600" b="1"/>
              <a:t>State</a:t>
            </a:r>
            <a:endParaRPr lang="en-US">
              <a:latin typeface="Times New Roman" pitchFamily="18" charset="0"/>
            </a:endParaRPr>
          </a:p>
        </p:txBody>
      </p:sp>
      <p:sp>
        <p:nvSpPr>
          <p:cNvPr id="50181" name="AutoShape 5"/>
          <p:cNvSpPr>
            <a:spLocks/>
          </p:cNvSpPr>
          <p:nvPr/>
        </p:nvSpPr>
        <p:spPr bwMode="auto">
          <a:xfrm>
            <a:off x="5857554" y="5967414"/>
            <a:ext cx="867786" cy="593725"/>
          </a:xfrm>
          <a:prstGeom prst="borderCallout2">
            <a:avLst>
              <a:gd name="adj1" fmla="val 19250"/>
              <a:gd name="adj2" fmla="val -8106"/>
              <a:gd name="adj3" fmla="val 19250"/>
              <a:gd name="adj4" fmla="val -68583"/>
              <a:gd name="adj5" fmla="val -10426"/>
              <a:gd name="adj6" fmla="val -132093"/>
            </a:avLst>
          </a:prstGeom>
          <a:solidFill>
            <a:schemeClr val="folHlink"/>
          </a:solidFill>
          <a:ln w="12700">
            <a:solidFill>
              <a:schemeClr val="tx1"/>
            </a:solidFill>
            <a:miter lim="800000"/>
            <a:headEnd type="none" w="lg" len="lg"/>
            <a:tailEnd/>
          </a:ln>
          <a:effectLst>
            <a:outerShdw dist="107763" dir="2700000" algn="ctr" rotWithShape="0">
              <a:schemeClr val="bg2">
                <a:alpha val="50000"/>
              </a:schemeClr>
            </a:outerShdw>
          </a:effectLst>
        </p:spPr>
        <p:txBody>
          <a:bodyPr anchor="ctr">
            <a:spAutoFit/>
          </a:bodyPr>
          <a:lstStyle/>
          <a:p>
            <a:pPr algn="ctr" eaLnBrk="0" hangingPunct="0"/>
            <a:r>
              <a:rPr lang="en-US" sz="1600" b="1"/>
              <a:t>Final</a:t>
            </a:r>
          </a:p>
          <a:p>
            <a:pPr algn="ctr" eaLnBrk="0" hangingPunct="0"/>
            <a:r>
              <a:rPr lang="en-US" sz="1600" b="1"/>
              <a:t>State</a:t>
            </a:r>
            <a:endParaRPr lang="en-US">
              <a:latin typeface="Times New Roman" pitchFamily="18" charset="0"/>
            </a:endParaRPr>
          </a:p>
        </p:txBody>
      </p:sp>
      <p:sp>
        <p:nvSpPr>
          <p:cNvPr id="50182" name="AutoShape 6"/>
          <p:cNvSpPr>
            <a:spLocks/>
          </p:cNvSpPr>
          <p:nvPr/>
        </p:nvSpPr>
        <p:spPr bwMode="auto">
          <a:xfrm>
            <a:off x="7003949" y="3968464"/>
            <a:ext cx="1382110" cy="584775"/>
          </a:xfrm>
          <a:prstGeom prst="borderCallout2">
            <a:avLst>
              <a:gd name="adj1" fmla="val 19250"/>
              <a:gd name="adj2" fmla="val -4694"/>
              <a:gd name="adj3" fmla="val 19250"/>
              <a:gd name="adj4" fmla="val -45500"/>
              <a:gd name="adj5" fmla="val -20319"/>
              <a:gd name="adj6" fmla="val -87963"/>
            </a:avLst>
          </a:prstGeom>
          <a:solidFill>
            <a:schemeClr val="folHlink"/>
          </a:solidFill>
          <a:ln w="12700">
            <a:solidFill>
              <a:schemeClr val="tx1"/>
            </a:solidFill>
            <a:miter lim="800000"/>
            <a:headEnd type="none" w="lg" len="lg"/>
            <a:tailEnd/>
          </a:ln>
          <a:effectLst>
            <a:outerShdw dist="107763" dir="2700000" algn="ctr" rotWithShape="0">
              <a:schemeClr val="bg2">
                <a:alpha val="50000"/>
              </a:schemeClr>
            </a:outerShdw>
          </a:effectLst>
        </p:spPr>
        <p:txBody>
          <a:bodyPr wrap="none" anchor="ctr">
            <a:spAutoFit/>
          </a:bodyPr>
          <a:lstStyle/>
          <a:p>
            <a:pPr algn="ctr" eaLnBrk="0" hangingPunct="0"/>
            <a:r>
              <a:rPr lang="en-US" sz="1600" b="1"/>
              <a:t>Action State</a:t>
            </a:r>
          </a:p>
          <a:p>
            <a:pPr algn="ctr" eaLnBrk="0" hangingPunct="0"/>
            <a:r>
              <a:rPr lang="en-US" sz="1600" b="1"/>
              <a:t>(Activity)</a:t>
            </a:r>
            <a:endParaRPr lang="en-US">
              <a:latin typeface="Times New Roman" pitchFamily="18" charset="0"/>
            </a:endParaRPr>
          </a:p>
        </p:txBody>
      </p:sp>
      <p:sp>
        <p:nvSpPr>
          <p:cNvPr id="50183" name="AutoShape 7"/>
          <p:cNvSpPr>
            <a:spLocks/>
          </p:cNvSpPr>
          <p:nvPr/>
        </p:nvSpPr>
        <p:spPr bwMode="auto">
          <a:xfrm>
            <a:off x="2392387" y="2084973"/>
            <a:ext cx="1039067" cy="338554"/>
          </a:xfrm>
          <a:prstGeom prst="borderCallout2">
            <a:avLst>
              <a:gd name="adj1" fmla="val 32727"/>
              <a:gd name="adj2" fmla="val 107306"/>
              <a:gd name="adj3" fmla="val 32727"/>
              <a:gd name="adj4" fmla="val 153120"/>
              <a:gd name="adj5" fmla="val 112273"/>
              <a:gd name="adj6" fmla="val 200912"/>
            </a:avLst>
          </a:prstGeom>
          <a:solidFill>
            <a:schemeClr val="folHlink"/>
          </a:solidFill>
          <a:ln w="12700">
            <a:solidFill>
              <a:schemeClr val="tx1"/>
            </a:solidFill>
            <a:miter lim="800000"/>
            <a:headEnd type="none" w="lg" len="lg"/>
            <a:tailEnd/>
          </a:ln>
          <a:effectLst>
            <a:outerShdw dist="107763" dir="2700000" algn="ctr" rotWithShape="0">
              <a:schemeClr val="bg2">
                <a:alpha val="50000"/>
              </a:schemeClr>
            </a:outerShdw>
          </a:effectLst>
        </p:spPr>
        <p:txBody>
          <a:bodyPr wrap="none" anchor="ctr">
            <a:spAutoFit/>
          </a:bodyPr>
          <a:lstStyle/>
          <a:p>
            <a:pPr algn="ctr" eaLnBrk="0" hangingPunct="0"/>
            <a:r>
              <a:rPr lang="en-US" sz="1600" b="1"/>
              <a:t>Decision</a:t>
            </a:r>
            <a:endParaRPr lang="en-US">
              <a:latin typeface="Times New Roman" pitchFamily="18" charset="0"/>
            </a:endParaRPr>
          </a:p>
        </p:txBody>
      </p:sp>
      <p:sp>
        <p:nvSpPr>
          <p:cNvPr id="50184" name="AutoShape 8"/>
          <p:cNvSpPr>
            <a:spLocks/>
          </p:cNvSpPr>
          <p:nvPr/>
        </p:nvSpPr>
        <p:spPr bwMode="auto">
          <a:xfrm>
            <a:off x="6248938" y="1454151"/>
            <a:ext cx="1424811" cy="593725"/>
          </a:xfrm>
          <a:prstGeom prst="borderCallout2">
            <a:avLst>
              <a:gd name="adj1" fmla="val 19250"/>
              <a:gd name="adj2" fmla="val -4940"/>
              <a:gd name="adj3" fmla="val 19250"/>
              <a:gd name="adj4" fmla="val -41463"/>
              <a:gd name="adj5" fmla="val 126472"/>
              <a:gd name="adj6" fmla="val -112347"/>
            </a:avLst>
          </a:prstGeom>
          <a:solidFill>
            <a:schemeClr val="folHlink"/>
          </a:solidFill>
          <a:ln w="12700">
            <a:solidFill>
              <a:schemeClr val="tx1"/>
            </a:solidFill>
            <a:miter lim="800000"/>
            <a:headEnd type="none" w="lg" len="lg"/>
            <a:tailEnd/>
          </a:ln>
          <a:effectLst>
            <a:outerShdw dist="107763" dir="2700000" algn="ctr" rotWithShape="0">
              <a:schemeClr val="bg2">
                <a:alpha val="50000"/>
              </a:schemeClr>
            </a:outerShdw>
          </a:effectLst>
        </p:spPr>
        <p:txBody>
          <a:bodyPr anchor="ctr">
            <a:spAutoFit/>
          </a:bodyPr>
          <a:lstStyle/>
          <a:p>
            <a:pPr algn="ctr" eaLnBrk="0" hangingPunct="0"/>
            <a:r>
              <a:rPr lang="en-US" sz="1600" b="1"/>
              <a:t>Control</a:t>
            </a:r>
          </a:p>
          <a:p>
            <a:pPr algn="ctr" eaLnBrk="0" hangingPunct="0"/>
            <a:r>
              <a:rPr lang="en-US" sz="1600" b="1"/>
              <a:t>Flow</a:t>
            </a:r>
            <a:endParaRPr lang="en-US">
              <a:latin typeface="Times New Roman" pitchFamily="18" charset="0"/>
            </a:endParaRPr>
          </a:p>
        </p:txBody>
      </p:sp>
      <p:sp>
        <p:nvSpPr>
          <p:cNvPr id="50185" name="AutoShape 9"/>
          <p:cNvSpPr>
            <a:spLocks/>
          </p:cNvSpPr>
          <p:nvPr/>
        </p:nvSpPr>
        <p:spPr bwMode="auto">
          <a:xfrm>
            <a:off x="754915" y="3417888"/>
            <a:ext cx="866320" cy="349250"/>
          </a:xfrm>
          <a:prstGeom prst="borderCallout2">
            <a:avLst>
              <a:gd name="adj1" fmla="val 32727"/>
              <a:gd name="adj2" fmla="val 108120"/>
              <a:gd name="adj3" fmla="val 32727"/>
              <a:gd name="adj4" fmla="val 147546"/>
              <a:gd name="adj5" fmla="val 236819"/>
              <a:gd name="adj6" fmla="val 187648"/>
            </a:avLst>
          </a:prstGeom>
          <a:solidFill>
            <a:schemeClr val="folHlink"/>
          </a:solidFill>
          <a:ln w="12700">
            <a:solidFill>
              <a:schemeClr val="tx1"/>
            </a:solidFill>
            <a:miter lim="800000"/>
            <a:headEnd type="none" w="lg" len="lg"/>
            <a:tailEnd/>
          </a:ln>
          <a:effectLst>
            <a:outerShdw dist="107763" dir="2700000" algn="ctr" rotWithShape="0">
              <a:schemeClr val="bg2">
                <a:alpha val="50000"/>
              </a:schemeClr>
            </a:outerShdw>
          </a:effectLst>
        </p:spPr>
        <p:txBody>
          <a:bodyPr anchor="ctr">
            <a:spAutoFit/>
          </a:bodyPr>
          <a:lstStyle/>
          <a:p>
            <a:pPr algn="ctr" eaLnBrk="0" hangingPunct="0"/>
            <a:r>
              <a:rPr lang="en-US" sz="1600" b="1"/>
              <a:t>Note</a:t>
            </a:r>
            <a:endParaRPr lang="en-US">
              <a:latin typeface="Times New Roman" pitchFamily="18" charset="0"/>
            </a:endParaRPr>
          </a:p>
        </p:txBody>
      </p:sp>
      <p:sp>
        <p:nvSpPr>
          <p:cNvPr id="50186" name="AutoShape 10"/>
          <p:cNvSpPr>
            <a:spLocks/>
          </p:cNvSpPr>
          <p:nvPr/>
        </p:nvSpPr>
        <p:spPr bwMode="auto">
          <a:xfrm>
            <a:off x="1569931" y="5173376"/>
            <a:ext cx="1552339" cy="584775"/>
          </a:xfrm>
          <a:prstGeom prst="borderCallout2">
            <a:avLst>
              <a:gd name="adj1" fmla="val 32727"/>
              <a:gd name="adj2" fmla="val 104532"/>
              <a:gd name="adj3" fmla="val 32727"/>
              <a:gd name="adj4" fmla="val 138718"/>
              <a:gd name="adj5" fmla="val -209093"/>
              <a:gd name="adj6" fmla="val 174222"/>
            </a:avLst>
          </a:prstGeom>
          <a:solidFill>
            <a:schemeClr val="folHlink"/>
          </a:solidFill>
          <a:ln w="12700">
            <a:solidFill>
              <a:schemeClr val="tx1"/>
            </a:solidFill>
            <a:miter lim="800000"/>
            <a:headEnd type="none" w="lg" len="lg"/>
            <a:tailEnd/>
          </a:ln>
          <a:effectLst>
            <a:outerShdw dist="107763" dir="2700000" algn="ctr" rotWithShape="0">
              <a:schemeClr val="bg2">
                <a:alpha val="50000"/>
              </a:schemeClr>
            </a:outerShdw>
          </a:effectLst>
        </p:spPr>
        <p:txBody>
          <a:bodyPr anchor="ctr">
            <a:spAutoFit/>
          </a:bodyPr>
          <a:lstStyle/>
          <a:p>
            <a:pPr algn="ctr" eaLnBrk="0" hangingPunct="0"/>
            <a:r>
              <a:rPr lang="en-US" sz="1600" b="1"/>
              <a:t>Join Transition</a:t>
            </a:r>
            <a:endParaRPr lang="en-US">
              <a:latin typeface="Times New Roman" pitchFamily="18" charset="0"/>
            </a:endParaRPr>
          </a:p>
        </p:txBody>
      </p:sp>
      <p:sp>
        <p:nvSpPr>
          <p:cNvPr id="50187" name="AutoShape 11"/>
          <p:cNvSpPr>
            <a:spLocks/>
          </p:cNvSpPr>
          <p:nvPr/>
        </p:nvSpPr>
        <p:spPr bwMode="auto">
          <a:xfrm>
            <a:off x="6252282" y="2724736"/>
            <a:ext cx="1667316" cy="338554"/>
          </a:xfrm>
          <a:prstGeom prst="borderCallout2">
            <a:avLst>
              <a:gd name="adj1" fmla="val 32727"/>
              <a:gd name="adj2" fmla="val -4546"/>
              <a:gd name="adj3" fmla="val 32727"/>
              <a:gd name="adj4" fmla="val -51704"/>
              <a:gd name="adj5" fmla="val 98181"/>
              <a:gd name="adj6" fmla="val -100949"/>
            </a:avLst>
          </a:prstGeom>
          <a:solidFill>
            <a:schemeClr val="folHlink"/>
          </a:solidFill>
          <a:ln w="12700">
            <a:solidFill>
              <a:schemeClr val="tx1"/>
            </a:solidFill>
            <a:miter lim="800000"/>
            <a:headEnd type="none" w="lg" len="lg"/>
            <a:tailEnd/>
          </a:ln>
          <a:effectLst>
            <a:outerShdw dist="107763" dir="2700000" algn="ctr" rotWithShape="0">
              <a:schemeClr val="bg2">
                <a:alpha val="50000"/>
              </a:schemeClr>
            </a:outerShdw>
          </a:effectLst>
        </p:spPr>
        <p:txBody>
          <a:bodyPr wrap="none" anchor="ctr">
            <a:spAutoFit/>
          </a:bodyPr>
          <a:lstStyle/>
          <a:p>
            <a:pPr algn="ctr" eaLnBrk="0" hangingPunct="0"/>
            <a:r>
              <a:rPr lang="en-US" sz="1600" b="1"/>
              <a:t>Fork Transition</a:t>
            </a:r>
            <a:endParaRPr lang="en-US">
              <a:latin typeface="Times New Roman" pitchFamily="18" charset="0"/>
            </a:endParaRPr>
          </a:p>
        </p:txBody>
      </p:sp>
    </p:spTree>
    <p:extLst>
      <p:ext uri="{BB962C8B-B14F-4D97-AF65-F5344CB8AC3E}">
        <p14:creationId xmlns:p14="http://schemas.microsoft.com/office/powerpoint/2010/main" val="680170960"/>
      </p:ext>
    </p:extLst>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a:xfrm>
            <a:off x="457347" y="122238"/>
            <a:ext cx="7719189" cy="742950"/>
          </a:xfrm>
        </p:spPr>
        <p:txBody>
          <a:bodyPr/>
          <a:lstStyle/>
          <a:p>
            <a:pPr eaLnBrk="1" hangingPunct="1"/>
            <a:r>
              <a:rPr lang="en-US" sz="3200" dirty="0" err="1" smtClean="0"/>
              <a:t>Swimlanes</a:t>
            </a:r>
            <a:r>
              <a:rPr lang="en-US" sz="3200" dirty="0" smtClean="0"/>
              <a:t>: Packages of Responsibilities</a:t>
            </a:r>
            <a:endParaRPr lang="cs-CZ" sz="3200" dirty="0" smtClean="0"/>
          </a:p>
        </p:txBody>
      </p:sp>
      <p:graphicFrame>
        <p:nvGraphicFramePr>
          <p:cNvPr id="51203" name="Object 3"/>
          <p:cNvGraphicFramePr>
            <a:graphicFrameLocks noGrp="1" noChangeAspect="1"/>
          </p:cNvGraphicFramePr>
          <p:nvPr>
            <p:ph idx="1"/>
          </p:nvPr>
        </p:nvGraphicFramePr>
        <p:xfrm>
          <a:off x="1643223" y="798513"/>
          <a:ext cx="3762848" cy="5861050"/>
        </p:xfrm>
        <a:graphic>
          <a:graphicData uri="http://schemas.openxmlformats.org/presentationml/2006/ole">
            <mc:AlternateContent xmlns:mc="http://schemas.openxmlformats.org/markup-compatibility/2006">
              <mc:Choice xmlns:v="urn:schemas-microsoft-com:vml" Requires="v">
                <p:oleObj spid="_x0000_s24601" name="Visio" r:id="rId4" imgW="4606671" imgH="6626758" progId="">
                  <p:embed/>
                </p:oleObj>
              </mc:Choice>
              <mc:Fallback>
                <p:oleObj name="Visio" r:id="rId4" imgW="4606671" imgH="6626758" progId="">
                  <p:embed/>
                  <p:pic>
                    <p:nvPicPr>
                      <p:cNvPr id="0" name="Picture 21"/>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43223" y="798513"/>
                        <a:ext cx="3762848" cy="5861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552239240"/>
      </p:ext>
    </p:extLst>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a:xfrm>
            <a:off x="457347" y="122239"/>
            <a:ext cx="7719189" cy="738187"/>
          </a:xfrm>
        </p:spPr>
        <p:txBody>
          <a:bodyPr/>
          <a:lstStyle/>
          <a:p>
            <a:pPr eaLnBrk="1" hangingPunct="1"/>
            <a:r>
              <a:rPr lang="en-US" dirty="0" smtClean="0"/>
              <a:t>Activities and Entities</a:t>
            </a:r>
            <a:endParaRPr lang="cs-CZ" dirty="0" smtClean="0"/>
          </a:p>
        </p:txBody>
      </p:sp>
      <p:graphicFrame>
        <p:nvGraphicFramePr>
          <p:cNvPr id="52227" name="Object 3"/>
          <p:cNvGraphicFramePr>
            <a:graphicFrameLocks noGrp="1" noChangeAspect="1"/>
          </p:cNvGraphicFramePr>
          <p:nvPr>
            <p:ph idx="1"/>
            <p:extLst>
              <p:ext uri="{D42A27DB-BD31-4B8C-83A1-F6EECF244321}">
                <p14:modId xmlns:p14="http://schemas.microsoft.com/office/powerpoint/2010/main" val="1806652268"/>
              </p:ext>
            </p:extLst>
          </p:nvPr>
        </p:nvGraphicFramePr>
        <p:xfrm>
          <a:off x="3156050" y="1076325"/>
          <a:ext cx="3438895" cy="5781675"/>
        </p:xfrm>
        <a:graphic>
          <a:graphicData uri="http://schemas.openxmlformats.org/presentationml/2006/ole">
            <mc:AlternateContent xmlns:mc="http://schemas.openxmlformats.org/markup-compatibility/2006">
              <mc:Choice xmlns:v="urn:schemas-microsoft-com:vml" Requires="v">
                <p:oleObj spid="_x0000_s25625" name="Visio" r:id="rId4" imgW="4767453" imgH="7400950" progId="">
                  <p:embed/>
                </p:oleObj>
              </mc:Choice>
              <mc:Fallback>
                <p:oleObj name="Visio" r:id="rId4" imgW="4767453" imgH="7400950" progId="">
                  <p:embed/>
                  <p:pic>
                    <p:nvPicPr>
                      <p:cNvPr id="0" name="Picture 21"/>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56050" y="1076325"/>
                        <a:ext cx="3438895" cy="578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2228" name="AutoShape 4"/>
          <p:cNvSpPr>
            <a:spLocks/>
          </p:cNvSpPr>
          <p:nvPr/>
        </p:nvSpPr>
        <p:spPr bwMode="auto">
          <a:xfrm>
            <a:off x="6820685" y="2824163"/>
            <a:ext cx="1612440" cy="593725"/>
          </a:xfrm>
          <a:prstGeom prst="borderCallout2">
            <a:avLst>
              <a:gd name="adj1" fmla="val 19250"/>
              <a:gd name="adj2" fmla="val -4366"/>
              <a:gd name="adj3" fmla="val 19250"/>
              <a:gd name="adj4" fmla="val -53181"/>
              <a:gd name="adj5" fmla="val 264704"/>
              <a:gd name="adj6" fmla="val -102819"/>
            </a:avLst>
          </a:prstGeom>
          <a:solidFill>
            <a:schemeClr val="folHlink"/>
          </a:solidFill>
          <a:ln w="12700">
            <a:solidFill>
              <a:schemeClr val="tx1"/>
            </a:solidFill>
            <a:miter lim="800000"/>
            <a:headEnd type="none" w="lg" len="lg"/>
            <a:tailEnd/>
          </a:ln>
          <a:effectLst>
            <a:outerShdw dist="107763" dir="2700000" algn="ctr" rotWithShape="0">
              <a:schemeClr val="bg2">
                <a:alpha val="50000"/>
              </a:schemeClr>
            </a:outerShdw>
          </a:effectLst>
        </p:spPr>
        <p:txBody>
          <a:bodyPr anchor="ctr">
            <a:spAutoFit/>
          </a:bodyPr>
          <a:lstStyle/>
          <a:p>
            <a:pPr algn="ctr" eaLnBrk="0" hangingPunct="0"/>
            <a:r>
              <a:rPr lang="en-US" sz="1600" b="1" dirty="0"/>
              <a:t>Object (Entity)</a:t>
            </a:r>
          </a:p>
          <a:p>
            <a:pPr algn="ctr" eaLnBrk="0" hangingPunct="0"/>
            <a:r>
              <a:rPr lang="en-US" sz="1600" b="1" dirty="0"/>
              <a:t>Flow</a:t>
            </a:r>
            <a:endParaRPr lang="en-US" dirty="0">
              <a:latin typeface="Times New Roman" pitchFamily="18" charset="0"/>
            </a:endParaRPr>
          </a:p>
        </p:txBody>
      </p:sp>
      <p:sp>
        <p:nvSpPr>
          <p:cNvPr id="52229" name="AutoShape 5"/>
          <p:cNvSpPr>
            <a:spLocks/>
          </p:cNvSpPr>
          <p:nvPr/>
        </p:nvSpPr>
        <p:spPr bwMode="auto">
          <a:xfrm>
            <a:off x="1175680" y="3643312"/>
            <a:ext cx="866320" cy="349250"/>
          </a:xfrm>
          <a:prstGeom prst="borderCallout2">
            <a:avLst>
              <a:gd name="adj1" fmla="val 32727"/>
              <a:gd name="adj2" fmla="val 108120"/>
              <a:gd name="adj3" fmla="val 32727"/>
              <a:gd name="adj4" fmla="val 181894"/>
              <a:gd name="adj5" fmla="val 77727"/>
              <a:gd name="adj6" fmla="val 256852"/>
            </a:avLst>
          </a:prstGeom>
          <a:solidFill>
            <a:schemeClr val="folHlink"/>
          </a:solidFill>
          <a:ln w="12700">
            <a:solidFill>
              <a:schemeClr val="tx1"/>
            </a:solidFill>
            <a:miter lim="800000"/>
            <a:headEnd type="none" w="lg" len="lg"/>
            <a:tailEnd/>
          </a:ln>
          <a:effectLst>
            <a:outerShdw dist="107763" dir="2700000" algn="ctr" rotWithShape="0">
              <a:schemeClr val="bg2">
                <a:alpha val="50000"/>
              </a:schemeClr>
            </a:outerShdw>
          </a:effectLst>
        </p:spPr>
        <p:txBody>
          <a:bodyPr anchor="ctr">
            <a:spAutoFit/>
          </a:bodyPr>
          <a:lstStyle/>
          <a:p>
            <a:pPr algn="ctr" eaLnBrk="0" hangingPunct="0"/>
            <a:r>
              <a:rPr lang="en-US" sz="1600" b="1"/>
              <a:t>Entity</a:t>
            </a:r>
            <a:endParaRPr lang="en-US">
              <a:latin typeface="Times New Roman" pitchFamily="18" charset="0"/>
            </a:endParaRPr>
          </a:p>
        </p:txBody>
      </p:sp>
    </p:spTree>
    <p:extLst>
      <p:ext uri="{BB962C8B-B14F-4D97-AF65-F5344CB8AC3E}">
        <p14:creationId xmlns:p14="http://schemas.microsoft.com/office/powerpoint/2010/main" val="1807089490"/>
      </p:ext>
    </p:extLst>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p:txBody>
          <a:bodyPr/>
          <a:lstStyle/>
          <a:p>
            <a:pPr eaLnBrk="1" hangingPunct="1"/>
            <a:r>
              <a:rPr lang="en-US" dirty="0" smtClean="0"/>
              <a:t>Class Diagram: Car Sale Elements</a:t>
            </a:r>
            <a:endParaRPr lang="cs-CZ" dirty="0" smtClean="0"/>
          </a:p>
        </p:txBody>
      </p:sp>
      <p:graphicFrame>
        <p:nvGraphicFramePr>
          <p:cNvPr id="53251" name="Object 3"/>
          <p:cNvGraphicFramePr>
            <a:graphicFrameLocks noGrp="1" noChangeAspect="1"/>
          </p:cNvGraphicFramePr>
          <p:nvPr>
            <p:ph idx="1"/>
          </p:nvPr>
        </p:nvGraphicFramePr>
        <p:xfrm>
          <a:off x="1600713" y="1625600"/>
          <a:ext cx="6121408" cy="4727575"/>
        </p:xfrm>
        <a:graphic>
          <a:graphicData uri="http://schemas.openxmlformats.org/presentationml/2006/ole">
            <mc:AlternateContent xmlns:mc="http://schemas.openxmlformats.org/markup-compatibility/2006">
              <mc:Choice xmlns:v="urn:schemas-microsoft-com:vml" Requires="v">
                <p:oleObj spid="_x0000_s26650" name="Visio" r:id="rId4" imgW="4970907" imgH="3544621" progId="">
                  <p:embed/>
                </p:oleObj>
              </mc:Choice>
              <mc:Fallback>
                <p:oleObj name="Visio" r:id="rId4" imgW="4970907" imgH="3544621" progId="">
                  <p:embed/>
                  <p:pic>
                    <p:nvPicPr>
                      <p:cNvPr id="0" name="Picture 22"/>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00713" y="1625600"/>
                        <a:ext cx="6121408" cy="4727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3252" name="AutoShape 4"/>
          <p:cNvSpPr>
            <a:spLocks/>
          </p:cNvSpPr>
          <p:nvPr/>
        </p:nvSpPr>
        <p:spPr bwMode="auto">
          <a:xfrm>
            <a:off x="3157451" y="1409701"/>
            <a:ext cx="3334819" cy="593725"/>
          </a:xfrm>
          <a:prstGeom prst="borderCallout2">
            <a:avLst>
              <a:gd name="adj1" fmla="val 19250"/>
              <a:gd name="adj2" fmla="val -2111"/>
              <a:gd name="adj3" fmla="val 19250"/>
              <a:gd name="adj4" fmla="val -19824"/>
              <a:gd name="adj5" fmla="val 186366"/>
              <a:gd name="adj6" fmla="val -37583"/>
            </a:avLst>
          </a:prstGeom>
          <a:solidFill>
            <a:schemeClr val="folHlink"/>
          </a:solidFill>
          <a:ln w="12700">
            <a:solidFill>
              <a:schemeClr val="tx1"/>
            </a:solidFill>
            <a:miter lim="800000"/>
            <a:headEnd type="none" w="lg" len="lg"/>
            <a:tailEnd/>
          </a:ln>
          <a:effectLst>
            <a:outerShdw dist="107763" dir="2700000" algn="ctr" rotWithShape="0">
              <a:schemeClr val="bg2">
                <a:alpha val="50000"/>
              </a:schemeClr>
            </a:outerShdw>
          </a:effectLst>
        </p:spPr>
        <p:txBody>
          <a:bodyPr anchor="ctr">
            <a:spAutoFit/>
          </a:bodyPr>
          <a:lstStyle/>
          <a:p>
            <a:pPr eaLnBrk="0" hangingPunct="0"/>
            <a:r>
              <a:rPr lang="en-US" sz="1600" b="1"/>
              <a:t>Worker</a:t>
            </a:r>
            <a:r>
              <a:rPr lang="en-US" sz="1600"/>
              <a:t> defines the behavior and responsibilities of an individual</a:t>
            </a:r>
          </a:p>
        </p:txBody>
      </p:sp>
      <p:sp>
        <p:nvSpPr>
          <p:cNvPr id="53253" name="AutoShape 5"/>
          <p:cNvSpPr>
            <a:spLocks/>
          </p:cNvSpPr>
          <p:nvPr/>
        </p:nvSpPr>
        <p:spPr bwMode="auto">
          <a:xfrm>
            <a:off x="6064240" y="5548313"/>
            <a:ext cx="1483445" cy="349250"/>
          </a:xfrm>
          <a:prstGeom prst="borderCallout2">
            <a:avLst>
              <a:gd name="adj1" fmla="val 32727"/>
              <a:gd name="adj2" fmla="val -4745"/>
              <a:gd name="adj3" fmla="val 32727"/>
              <a:gd name="adj4" fmla="val -49903"/>
              <a:gd name="adj5" fmla="val -84546"/>
              <a:gd name="adj6" fmla="val -99505"/>
            </a:avLst>
          </a:prstGeom>
          <a:solidFill>
            <a:schemeClr val="folHlink"/>
          </a:solidFill>
          <a:ln w="12700">
            <a:solidFill>
              <a:schemeClr val="tx1"/>
            </a:solidFill>
            <a:miter lim="800000"/>
            <a:headEnd type="none" w="lg" len="lg"/>
            <a:tailEnd/>
          </a:ln>
          <a:effectLst>
            <a:outerShdw dist="107763" dir="2700000" algn="ctr" rotWithShape="0">
              <a:schemeClr val="bg2">
                <a:alpha val="50000"/>
              </a:schemeClr>
            </a:outerShdw>
          </a:effectLst>
        </p:spPr>
        <p:txBody>
          <a:bodyPr anchor="ctr">
            <a:spAutoFit/>
          </a:bodyPr>
          <a:lstStyle/>
          <a:p>
            <a:pPr algn="ctr"/>
            <a:r>
              <a:rPr lang="en-US" sz="1600" b="1"/>
              <a:t>Association</a:t>
            </a:r>
            <a:endParaRPr lang="cs-CZ"/>
          </a:p>
        </p:txBody>
      </p:sp>
      <p:sp>
        <p:nvSpPr>
          <p:cNvPr id="53254" name="AutoShape 6"/>
          <p:cNvSpPr>
            <a:spLocks/>
          </p:cNvSpPr>
          <p:nvPr/>
        </p:nvSpPr>
        <p:spPr bwMode="auto">
          <a:xfrm>
            <a:off x="1948122" y="4941888"/>
            <a:ext cx="1414549" cy="349250"/>
          </a:xfrm>
          <a:prstGeom prst="borderCallout2">
            <a:avLst>
              <a:gd name="adj1" fmla="val 32727"/>
              <a:gd name="adj2" fmla="val 104972"/>
              <a:gd name="adj3" fmla="val 32727"/>
              <a:gd name="adj4" fmla="val 115750"/>
              <a:gd name="adj5" fmla="val -75907"/>
              <a:gd name="adj6" fmla="val 126944"/>
            </a:avLst>
          </a:prstGeom>
          <a:solidFill>
            <a:schemeClr val="folHlink"/>
          </a:solidFill>
          <a:ln w="12700">
            <a:solidFill>
              <a:schemeClr val="tx1"/>
            </a:solidFill>
            <a:miter lim="800000"/>
            <a:headEnd type="none" w="lg" len="lg"/>
            <a:tailEnd/>
          </a:ln>
          <a:effectLst>
            <a:outerShdw dist="107763" dir="2700000" algn="ctr" rotWithShape="0">
              <a:schemeClr val="bg2">
                <a:alpha val="50000"/>
              </a:schemeClr>
            </a:outerShdw>
          </a:effectLst>
        </p:spPr>
        <p:txBody>
          <a:bodyPr anchor="ctr">
            <a:spAutoFit/>
          </a:bodyPr>
          <a:lstStyle/>
          <a:p>
            <a:pPr algn="ctr"/>
            <a:r>
              <a:rPr lang="en-US" sz="1600" b="1"/>
              <a:t>Multiplicity</a:t>
            </a:r>
            <a:endParaRPr lang="cs-CZ"/>
          </a:p>
        </p:txBody>
      </p:sp>
      <p:sp>
        <p:nvSpPr>
          <p:cNvPr id="53255" name="AutoShape 7"/>
          <p:cNvSpPr>
            <a:spLocks/>
          </p:cNvSpPr>
          <p:nvPr/>
        </p:nvSpPr>
        <p:spPr bwMode="auto">
          <a:xfrm>
            <a:off x="5809182" y="4663788"/>
            <a:ext cx="2565245" cy="584775"/>
          </a:xfrm>
          <a:prstGeom prst="borderCallout2">
            <a:avLst>
              <a:gd name="adj1" fmla="val 32727"/>
              <a:gd name="adj2" fmla="val -2741"/>
              <a:gd name="adj3" fmla="val 32727"/>
              <a:gd name="adj4" fmla="val -17884"/>
              <a:gd name="adj5" fmla="val -52727"/>
              <a:gd name="adj6" fmla="val -33028"/>
            </a:avLst>
          </a:prstGeom>
          <a:solidFill>
            <a:schemeClr val="folHlink"/>
          </a:solidFill>
          <a:ln w="12700">
            <a:solidFill>
              <a:schemeClr val="tx1"/>
            </a:solidFill>
            <a:miter lim="800000"/>
            <a:headEnd type="none" w="lg" len="lg"/>
            <a:tailEnd/>
          </a:ln>
          <a:effectLst>
            <a:outerShdw dist="107763" dir="2700000" algn="ctr" rotWithShape="0">
              <a:schemeClr val="bg2">
                <a:alpha val="50000"/>
              </a:schemeClr>
            </a:outerShdw>
          </a:effectLst>
        </p:spPr>
        <p:txBody>
          <a:bodyPr anchor="ctr">
            <a:spAutoFit/>
          </a:bodyPr>
          <a:lstStyle/>
          <a:p>
            <a:pPr eaLnBrk="0" hangingPunct="0"/>
            <a:r>
              <a:rPr lang="en-US" sz="1600" b="1"/>
              <a:t>Entity</a:t>
            </a:r>
            <a:r>
              <a:rPr lang="en-US" sz="1600"/>
              <a:t> is the process artifact</a:t>
            </a:r>
          </a:p>
        </p:txBody>
      </p:sp>
    </p:spTree>
    <p:extLst>
      <p:ext uri="{BB962C8B-B14F-4D97-AF65-F5344CB8AC3E}">
        <p14:creationId xmlns:p14="http://schemas.microsoft.com/office/powerpoint/2010/main" val="3284765411"/>
      </p:ext>
    </p:extLst>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p:txBody>
          <a:bodyPr/>
          <a:lstStyle/>
          <a:p>
            <a:pPr eaLnBrk="1" hangingPunct="1"/>
            <a:r>
              <a:rPr lang="en-US" dirty="0" smtClean="0"/>
              <a:t>Requirements</a:t>
            </a:r>
            <a:endParaRPr lang="cs-CZ" dirty="0" smtClean="0"/>
          </a:p>
        </p:txBody>
      </p:sp>
      <p:sp>
        <p:nvSpPr>
          <p:cNvPr id="56323" name="Rectangle 3"/>
          <p:cNvSpPr>
            <a:spLocks noGrp="1" noChangeArrowheads="1"/>
          </p:cNvSpPr>
          <p:nvPr>
            <p:ph type="body" idx="1"/>
          </p:nvPr>
        </p:nvSpPr>
        <p:spPr>
          <a:xfrm>
            <a:off x="445620" y="3071813"/>
            <a:ext cx="8179468" cy="3257550"/>
          </a:xfrm>
        </p:spPr>
        <p:txBody>
          <a:bodyPr/>
          <a:lstStyle/>
          <a:p>
            <a:pPr eaLnBrk="1" hangingPunct="1"/>
            <a:r>
              <a:rPr lang="en-US" b="1" dirty="0" smtClean="0"/>
              <a:t>Use Case Model</a:t>
            </a:r>
            <a:r>
              <a:rPr lang="en-US" dirty="0" smtClean="0"/>
              <a:t> examines the system functionality from the perspective of actors and use cases.</a:t>
            </a:r>
          </a:p>
          <a:p>
            <a:pPr lvl="1" eaLnBrk="1" hangingPunct="1"/>
            <a:r>
              <a:rPr lang="en-US" b="1" dirty="0" smtClean="0"/>
              <a:t>Actors:</a:t>
            </a:r>
            <a:r>
              <a:rPr lang="en-US" dirty="0" smtClean="0"/>
              <a:t>  an actor is someone (user) or </a:t>
            </a:r>
            <a:r>
              <a:rPr lang="en-US" dirty="0" smtClean="0">
                <a:solidFill>
                  <a:srgbClr val="FF0000"/>
                </a:solidFill>
              </a:rPr>
              <a:t>some thing </a:t>
            </a:r>
            <a:r>
              <a:rPr lang="en-US" dirty="0" smtClean="0"/>
              <a:t>(other system) that must interact with the system being developed </a:t>
            </a:r>
          </a:p>
          <a:p>
            <a:pPr lvl="1" eaLnBrk="1" hangingPunct="1"/>
            <a:r>
              <a:rPr lang="en-US" b="1" dirty="0" smtClean="0"/>
              <a:t>Use Cases: </a:t>
            </a:r>
            <a:r>
              <a:rPr lang="en-US" strike="sngStrike" dirty="0" smtClean="0"/>
              <a:t>an</a:t>
            </a:r>
            <a:r>
              <a:rPr lang="en-US" dirty="0" smtClean="0"/>
              <a:t> a use case is a pattern of behavior the system exhibits.  Each use case is a sequence of related transactions performed by an actor and the system in a dialog.</a:t>
            </a:r>
            <a:endParaRPr lang="cs-CZ" b="1" dirty="0" smtClean="0"/>
          </a:p>
        </p:txBody>
      </p:sp>
      <p:sp>
        <p:nvSpPr>
          <p:cNvPr id="56324" name="Text Box 4"/>
          <p:cNvSpPr txBox="1">
            <a:spLocks noChangeArrowheads="1"/>
          </p:cNvSpPr>
          <p:nvPr/>
        </p:nvSpPr>
        <p:spPr bwMode="auto">
          <a:xfrm>
            <a:off x="535038" y="1608138"/>
            <a:ext cx="8194126" cy="1308100"/>
          </a:xfrm>
          <a:prstGeom prst="rect">
            <a:avLst/>
          </a:prstGeom>
          <a:solidFill>
            <a:schemeClr val="bg1"/>
          </a:solidFill>
          <a:ln w="12700" algn="ctr">
            <a:solidFill>
              <a:schemeClr val="tx1"/>
            </a:solidFill>
            <a:miter lim="800000"/>
            <a:headEnd type="none" w="sm" len="sm"/>
            <a:tailEnd type="none" w="sm" len="sm"/>
          </a:ln>
          <a:effectLst>
            <a:outerShdw dist="107763" dir="2700000" algn="ctr" rotWithShape="0">
              <a:schemeClr val="bg2"/>
            </a:outerShdw>
          </a:effectLst>
        </p:spPr>
        <p:txBody>
          <a:bodyPr lIns="63500" tIns="25400" rIns="63500" bIns="25400">
            <a:spAutoFit/>
          </a:bodyPr>
          <a:lstStyle>
            <a:lvl1pPr defTabSz="762000" eaLnBrk="0" hangingPunct="0">
              <a:defRPr sz="2400">
                <a:solidFill>
                  <a:schemeClr val="tx1"/>
                </a:solidFill>
                <a:latin typeface="Arial" charset="0"/>
              </a:defRPr>
            </a:lvl1pPr>
            <a:lvl2pPr marL="742950" indent="-285750" defTabSz="762000" eaLnBrk="0" hangingPunct="0">
              <a:defRPr sz="2400">
                <a:solidFill>
                  <a:schemeClr val="tx1"/>
                </a:solidFill>
                <a:latin typeface="Arial" charset="0"/>
              </a:defRPr>
            </a:lvl2pPr>
            <a:lvl3pPr marL="1143000" indent="-228600" defTabSz="762000" eaLnBrk="0" hangingPunct="0">
              <a:defRPr sz="2400">
                <a:solidFill>
                  <a:schemeClr val="tx1"/>
                </a:solidFill>
                <a:latin typeface="Arial" charset="0"/>
              </a:defRPr>
            </a:lvl3pPr>
            <a:lvl4pPr marL="1600200" indent="-228600" defTabSz="762000" eaLnBrk="0" hangingPunct="0">
              <a:defRPr sz="2400">
                <a:solidFill>
                  <a:schemeClr val="tx1"/>
                </a:solidFill>
                <a:latin typeface="Arial" charset="0"/>
              </a:defRPr>
            </a:lvl4pPr>
            <a:lvl5pPr marL="2057400" indent="-228600" defTabSz="762000" eaLnBrk="0" hangingPunct="0">
              <a:defRPr sz="2400">
                <a:solidFill>
                  <a:schemeClr val="tx1"/>
                </a:solidFill>
                <a:latin typeface="Arial" charset="0"/>
              </a:defRPr>
            </a:lvl5pPr>
            <a:lvl6pPr marL="2514600" indent="-228600" defTabSz="762000" eaLnBrk="0" fontAlgn="base" hangingPunct="0">
              <a:spcBef>
                <a:spcPct val="0"/>
              </a:spcBef>
              <a:spcAft>
                <a:spcPct val="0"/>
              </a:spcAft>
              <a:defRPr sz="2400">
                <a:solidFill>
                  <a:schemeClr val="tx1"/>
                </a:solidFill>
                <a:latin typeface="Arial" charset="0"/>
              </a:defRPr>
            </a:lvl6pPr>
            <a:lvl7pPr marL="2971800" indent="-228600" defTabSz="762000" eaLnBrk="0" fontAlgn="base" hangingPunct="0">
              <a:spcBef>
                <a:spcPct val="0"/>
              </a:spcBef>
              <a:spcAft>
                <a:spcPct val="0"/>
              </a:spcAft>
              <a:defRPr sz="2400">
                <a:solidFill>
                  <a:schemeClr val="tx1"/>
                </a:solidFill>
                <a:latin typeface="Arial" charset="0"/>
              </a:defRPr>
            </a:lvl7pPr>
            <a:lvl8pPr marL="3429000" indent="-228600" defTabSz="762000" eaLnBrk="0" fontAlgn="base" hangingPunct="0">
              <a:spcBef>
                <a:spcPct val="0"/>
              </a:spcBef>
              <a:spcAft>
                <a:spcPct val="0"/>
              </a:spcAft>
              <a:defRPr sz="2400">
                <a:solidFill>
                  <a:schemeClr val="tx1"/>
                </a:solidFill>
                <a:latin typeface="Arial" charset="0"/>
              </a:defRPr>
            </a:lvl8pPr>
            <a:lvl9pPr marL="3886200" indent="-228600" defTabSz="762000" eaLnBrk="0" fontAlgn="base" hangingPunct="0">
              <a:spcBef>
                <a:spcPct val="0"/>
              </a:spcBef>
              <a:spcAft>
                <a:spcPct val="0"/>
              </a:spcAft>
              <a:defRPr sz="2400">
                <a:solidFill>
                  <a:schemeClr val="tx1"/>
                </a:solidFill>
                <a:latin typeface="Arial" charset="0"/>
              </a:defRPr>
            </a:lvl9pPr>
          </a:lstStyle>
          <a:p>
            <a:pPr>
              <a:lnSpc>
                <a:spcPct val="85000"/>
              </a:lnSpc>
            </a:pPr>
            <a:r>
              <a:rPr lang="en-US" dirty="0"/>
              <a:t>The goal of the requirements workflow is to describe </a:t>
            </a:r>
            <a:r>
              <a:rPr lang="en-US" b="1" dirty="0"/>
              <a:t>what</a:t>
            </a:r>
            <a:r>
              <a:rPr lang="en-US" dirty="0"/>
              <a:t> the system should do by specifying its functionality.  Requirements modeling allows the developers and the customer to agree on that description.</a:t>
            </a:r>
          </a:p>
        </p:txBody>
      </p:sp>
    </p:spTree>
    <p:extLst>
      <p:ext uri="{BB962C8B-B14F-4D97-AF65-F5344CB8AC3E}">
        <p14:creationId xmlns:p14="http://schemas.microsoft.com/office/powerpoint/2010/main" val="3256410099"/>
      </p:ext>
    </p:extLst>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p:txBody>
          <a:bodyPr/>
          <a:lstStyle/>
          <a:p>
            <a:pPr eaLnBrk="1" hangingPunct="1"/>
            <a:r>
              <a:rPr lang="en-US" sz="3000" dirty="0" smtClean="0"/>
              <a:t>UML Diagrams for Requirements Modeling</a:t>
            </a:r>
            <a:endParaRPr lang="cs-CZ" sz="3000" dirty="0" smtClean="0"/>
          </a:p>
        </p:txBody>
      </p:sp>
      <p:sp>
        <p:nvSpPr>
          <p:cNvPr id="57347" name="Rectangle 3"/>
          <p:cNvSpPr>
            <a:spLocks noGrp="1" noChangeArrowheads="1"/>
          </p:cNvSpPr>
          <p:nvPr>
            <p:ph type="body" idx="1"/>
          </p:nvPr>
        </p:nvSpPr>
        <p:spPr>
          <a:xfrm>
            <a:off x="457347" y="1719263"/>
            <a:ext cx="8229307" cy="4799012"/>
          </a:xfrm>
        </p:spPr>
        <p:txBody>
          <a:bodyPr/>
          <a:lstStyle/>
          <a:p>
            <a:pPr eaLnBrk="1" hangingPunct="1"/>
            <a:r>
              <a:rPr lang="en-US" b="1" dirty="0" smtClean="0"/>
              <a:t>Use Case Diagram</a:t>
            </a:r>
            <a:r>
              <a:rPr lang="en-US" dirty="0" smtClean="0"/>
              <a:t> shows the relationships among actors and use cases within a system. </a:t>
            </a:r>
          </a:p>
          <a:p>
            <a:pPr lvl="1" eaLnBrk="1" hangingPunct="1"/>
            <a:r>
              <a:rPr lang="en-US" dirty="0" smtClean="0"/>
              <a:t>The purpose of this diagram is to define what exists outside the system (actors) and what should be performed by the system (use cases).</a:t>
            </a:r>
          </a:p>
          <a:p>
            <a:pPr eaLnBrk="1" hangingPunct="1"/>
            <a:r>
              <a:rPr lang="en-US" b="1" dirty="0" smtClean="0"/>
              <a:t>Activity Diagram</a:t>
            </a:r>
            <a:r>
              <a:rPr lang="en-US" dirty="0" smtClean="0"/>
              <a:t> displays transactions being executed by actor and system</a:t>
            </a:r>
            <a:r>
              <a:rPr lang="cs-CZ" dirty="0" smtClean="0"/>
              <a:t> in </a:t>
            </a:r>
            <a:r>
              <a:rPr lang="cs-CZ" dirty="0" err="1" smtClean="0"/>
              <a:t>their</a:t>
            </a:r>
            <a:r>
              <a:rPr lang="cs-CZ" dirty="0" smtClean="0"/>
              <a:t> </a:t>
            </a:r>
            <a:r>
              <a:rPr lang="cs-CZ" dirty="0" err="1" smtClean="0"/>
              <a:t>mutual</a:t>
            </a:r>
            <a:r>
              <a:rPr lang="cs-CZ" dirty="0" smtClean="0"/>
              <a:t> </a:t>
            </a:r>
            <a:r>
              <a:rPr lang="en-US" dirty="0" smtClean="0"/>
              <a:t>interaction.</a:t>
            </a:r>
          </a:p>
          <a:p>
            <a:pPr lvl="1" eaLnBrk="1" hangingPunct="1"/>
            <a:r>
              <a:rPr lang="cs-CZ" dirty="0" err="1" smtClean="0"/>
              <a:t>The</a:t>
            </a:r>
            <a:r>
              <a:rPr lang="cs-CZ" dirty="0" smtClean="0"/>
              <a:t> </a:t>
            </a:r>
            <a:r>
              <a:rPr lang="cs-CZ" dirty="0" err="1" smtClean="0"/>
              <a:t>purpose</a:t>
            </a:r>
            <a:r>
              <a:rPr lang="cs-CZ" dirty="0" smtClean="0"/>
              <a:t> </a:t>
            </a:r>
            <a:r>
              <a:rPr lang="cs-CZ" dirty="0" err="1" smtClean="0"/>
              <a:t>of</a:t>
            </a:r>
            <a:r>
              <a:rPr lang="cs-CZ" dirty="0" smtClean="0"/>
              <a:t> </a:t>
            </a:r>
            <a:r>
              <a:rPr lang="cs-CZ" dirty="0" err="1" smtClean="0"/>
              <a:t>this</a:t>
            </a:r>
            <a:r>
              <a:rPr lang="cs-CZ" dirty="0" smtClean="0"/>
              <a:t> diagram </a:t>
            </a:r>
            <a:r>
              <a:rPr lang="cs-CZ" dirty="0" err="1" smtClean="0"/>
              <a:t>is</a:t>
            </a:r>
            <a:r>
              <a:rPr lang="cs-CZ" dirty="0" smtClean="0"/>
              <a:t> to </a:t>
            </a:r>
            <a:r>
              <a:rPr lang="cs-CZ" dirty="0" err="1" smtClean="0"/>
              <a:t>elaborate</a:t>
            </a:r>
            <a:r>
              <a:rPr lang="cs-CZ" dirty="0" smtClean="0"/>
              <a:t> </a:t>
            </a:r>
            <a:r>
              <a:rPr lang="cs-CZ" dirty="0" err="1" smtClean="0"/>
              <a:t>functionality</a:t>
            </a:r>
            <a:r>
              <a:rPr lang="cs-CZ" dirty="0" smtClean="0"/>
              <a:t> </a:t>
            </a:r>
            <a:r>
              <a:rPr lang="cs-CZ" dirty="0" err="1" smtClean="0"/>
              <a:t>of</a:t>
            </a:r>
            <a:r>
              <a:rPr lang="cs-CZ" dirty="0" smtClean="0"/>
              <a:t> </a:t>
            </a:r>
            <a:r>
              <a:rPr lang="cs-CZ" dirty="0" err="1" smtClean="0"/>
              <a:t>the</a:t>
            </a:r>
            <a:r>
              <a:rPr lang="cs-CZ" dirty="0" smtClean="0"/>
              <a:t> </a:t>
            </a:r>
            <a:r>
              <a:rPr lang="cs-CZ" dirty="0" err="1" smtClean="0"/>
              <a:t>system</a:t>
            </a:r>
            <a:r>
              <a:rPr lang="cs-CZ" dirty="0" smtClean="0"/>
              <a:t> </a:t>
            </a:r>
            <a:r>
              <a:rPr lang="cs-CZ" dirty="0" err="1" smtClean="0"/>
              <a:t>specified</a:t>
            </a:r>
            <a:r>
              <a:rPr lang="cs-CZ" dirty="0" smtClean="0"/>
              <a:t> in a use case diagram</a:t>
            </a:r>
            <a:r>
              <a:rPr lang="en-US" dirty="0" smtClean="0"/>
              <a:t>.</a:t>
            </a:r>
          </a:p>
        </p:txBody>
      </p:sp>
    </p:spTree>
    <p:extLst>
      <p:ext uri="{BB962C8B-B14F-4D97-AF65-F5344CB8AC3E}">
        <p14:creationId xmlns:p14="http://schemas.microsoft.com/office/powerpoint/2010/main" val="2469035453"/>
      </p:ext>
    </p:extLst>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p:txBody>
          <a:bodyPr/>
          <a:lstStyle/>
          <a:p>
            <a:pPr eaLnBrk="1" hangingPunct="1"/>
            <a:r>
              <a:rPr lang="en-US" dirty="0" smtClean="0"/>
              <a:t>Use Case Diagram: Car Sale</a:t>
            </a:r>
            <a:endParaRPr lang="cs-CZ" dirty="0" smtClean="0"/>
          </a:p>
        </p:txBody>
      </p:sp>
      <p:sp>
        <p:nvSpPr>
          <p:cNvPr id="58371" name="AutoShape 3"/>
          <p:cNvSpPr>
            <a:spLocks/>
          </p:cNvSpPr>
          <p:nvPr/>
        </p:nvSpPr>
        <p:spPr bwMode="auto">
          <a:xfrm>
            <a:off x="312227" y="3527425"/>
            <a:ext cx="883910" cy="349250"/>
          </a:xfrm>
          <a:prstGeom prst="borderCallout2">
            <a:avLst>
              <a:gd name="adj1" fmla="val 32727"/>
              <a:gd name="adj2" fmla="val 107958"/>
              <a:gd name="adj3" fmla="val 32727"/>
              <a:gd name="adj4" fmla="val 139801"/>
              <a:gd name="adj5" fmla="val 313181"/>
              <a:gd name="adj6" fmla="val 172472"/>
            </a:avLst>
          </a:prstGeom>
          <a:solidFill>
            <a:schemeClr val="folHlink"/>
          </a:solidFill>
          <a:ln w="12700">
            <a:solidFill>
              <a:schemeClr val="tx1"/>
            </a:solidFill>
            <a:miter lim="800000"/>
            <a:headEnd type="none" w="lg" len="lg"/>
            <a:tailEnd/>
          </a:ln>
          <a:effectLst>
            <a:outerShdw dist="107763" dir="2700000" algn="ctr" rotWithShape="0">
              <a:schemeClr val="bg2">
                <a:alpha val="50000"/>
              </a:schemeClr>
            </a:outerShdw>
          </a:effectLst>
        </p:spPr>
        <p:txBody>
          <a:bodyPr anchor="ctr">
            <a:spAutoFit/>
          </a:bodyPr>
          <a:lstStyle/>
          <a:p>
            <a:pPr algn="ctr" eaLnBrk="0" hangingPunct="0"/>
            <a:r>
              <a:rPr lang="en-US" sz="1600" b="1"/>
              <a:t>Actor</a:t>
            </a:r>
            <a:endParaRPr lang="en-US">
              <a:latin typeface="Times New Roman" pitchFamily="18" charset="0"/>
            </a:endParaRPr>
          </a:p>
        </p:txBody>
      </p:sp>
      <p:sp>
        <p:nvSpPr>
          <p:cNvPr id="58372" name="AutoShape 4"/>
          <p:cNvSpPr>
            <a:spLocks/>
          </p:cNvSpPr>
          <p:nvPr/>
        </p:nvSpPr>
        <p:spPr bwMode="auto">
          <a:xfrm>
            <a:off x="6528916" y="2324100"/>
            <a:ext cx="1552340" cy="349250"/>
          </a:xfrm>
          <a:prstGeom prst="borderCallout2">
            <a:avLst>
              <a:gd name="adj1" fmla="val 32727"/>
              <a:gd name="adj2" fmla="val -4532"/>
              <a:gd name="adj3" fmla="val 32727"/>
              <a:gd name="adj4" fmla="val -63551"/>
              <a:gd name="adj5" fmla="val 250000"/>
              <a:gd name="adj6" fmla="val -124741"/>
            </a:avLst>
          </a:prstGeom>
          <a:solidFill>
            <a:schemeClr val="folHlink"/>
          </a:solidFill>
          <a:ln w="12700">
            <a:solidFill>
              <a:schemeClr val="tx1"/>
            </a:solidFill>
            <a:miter lim="800000"/>
            <a:headEnd type="none" w="lg" len="lg"/>
            <a:tailEnd/>
          </a:ln>
          <a:effectLst>
            <a:outerShdw dist="107763" dir="2700000" algn="ctr" rotWithShape="0">
              <a:schemeClr val="bg2">
                <a:alpha val="50000"/>
              </a:schemeClr>
            </a:outerShdw>
          </a:effectLst>
        </p:spPr>
        <p:txBody>
          <a:bodyPr anchor="ctr">
            <a:spAutoFit/>
          </a:bodyPr>
          <a:lstStyle/>
          <a:p>
            <a:pPr algn="ctr" eaLnBrk="0" hangingPunct="0"/>
            <a:r>
              <a:rPr lang="en-US" sz="1600" b="1"/>
              <a:t>Use Case</a:t>
            </a:r>
            <a:endParaRPr lang="en-US">
              <a:latin typeface="Times New Roman" pitchFamily="18" charset="0"/>
            </a:endParaRPr>
          </a:p>
        </p:txBody>
      </p:sp>
      <p:graphicFrame>
        <p:nvGraphicFramePr>
          <p:cNvPr id="58373" name="Object 5"/>
          <p:cNvGraphicFramePr>
            <a:graphicFrameLocks noGrp="1" noChangeAspect="1"/>
          </p:cNvGraphicFramePr>
          <p:nvPr>
            <p:ph idx="1"/>
          </p:nvPr>
        </p:nvGraphicFramePr>
        <p:xfrm>
          <a:off x="1594850" y="1431926"/>
          <a:ext cx="5825306" cy="4886325"/>
        </p:xfrm>
        <a:graphic>
          <a:graphicData uri="http://schemas.openxmlformats.org/presentationml/2006/ole">
            <mc:AlternateContent xmlns:mc="http://schemas.openxmlformats.org/markup-compatibility/2006">
              <mc:Choice xmlns:v="urn:schemas-microsoft-com:vml" Requires="v">
                <p:oleObj spid="_x0000_s27673" name="Visio" r:id="rId4" imgW="4584573" imgH="3550717" progId="">
                  <p:embed/>
                </p:oleObj>
              </mc:Choice>
              <mc:Fallback>
                <p:oleObj name="Visio" r:id="rId4" imgW="4584573" imgH="3550717" progId="">
                  <p:embed/>
                  <p:pic>
                    <p:nvPicPr>
                      <p:cNvPr id="0" name="Picture 21"/>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94850" y="1431926"/>
                        <a:ext cx="5825306" cy="48863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8374" name="AutoShape 6"/>
          <p:cNvSpPr>
            <a:spLocks/>
          </p:cNvSpPr>
          <p:nvPr/>
        </p:nvSpPr>
        <p:spPr bwMode="auto">
          <a:xfrm>
            <a:off x="6888051" y="5291139"/>
            <a:ext cx="1552339" cy="593725"/>
          </a:xfrm>
          <a:prstGeom prst="borderCallout2">
            <a:avLst>
              <a:gd name="adj1" fmla="val 19250"/>
              <a:gd name="adj2" fmla="val -4532"/>
              <a:gd name="adj3" fmla="val 19250"/>
              <a:gd name="adj4" fmla="val -18227"/>
              <a:gd name="adj5" fmla="val -51069"/>
              <a:gd name="adj6" fmla="val -32389"/>
            </a:avLst>
          </a:prstGeom>
          <a:solidFill>
            <a:schemeClr val="folHlink"/>
          </a:solidFill>
          <a:ln w="12700">
            <a:solidFill>
              <a:schemeClr val="tx1"/>
            </a:solidFill>
            <a:miter lim="800000"/>
            <a:headEnd type="none" w="lg" len="lg"/>
            <a:tailEnd/>
          </a:ln>
          <a:effectLst>
            <a:outerShdw dist="107763" dir="2700000" algn="ctr" rotWithShape="0">
              <a:schemeClr val="bg2">
                <a:alpha val="50000"/>
              </a:schemeClr>
            </a:outerShdw>
          </a:effectLst>
        </p:spPr>
        <p:txBody>
          <a:bodyPr anchor="ctr">
            <a:spAutoFit/>
          </a:bodyPr>
          <a:lstStyle/>
          <a:p>
            <a:pPr algn="ctr" eaLnBrk="0" hangingPunct="0"/>
            <a:r>
              <a:rPr lang="en-US" sz="1600" b="1"/>
              <a:t>System Boundary</a:t>
            </a:r>
            <a:endParaRPr lang="en-US">
              <a:latin typeface="Times New Roman" pitchFamily="18" charset="0"/>
            </a:endParaRPr>
          </a:p>
        </p:txBody>
      </p:sp>
    </p:spTree>
    <p:extLst>
      <p:ext uri="{BB962C8B-B14F-4D97-AF65-F5344CB8AC3E}">
        <p14:creationId xmlns:p14="http://schemas.microsoft.com/office/powerpoint/2010/main" val="4222431056"/>
      </p:ext>
    </p:extLst>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9394" name="Object 2"/>
          <p:cNvGraphicFramePr>
            <a:graphicFrameLocks noGrp="1" noChangeAspect="1"/>
          </p:cNvGraphicFramePr>
          <p:nvPr>
            <p:ph idx="1"/>
          </p:nvPr>
        </p:nvGraphicFramePr>
        <p:xfrm>
          <a:off x="998248" y="1620838"/>
          <a:ext cx="7396702" cy="4770437"/>
        </p:xfrm>
        <a:graphic>
          <a:graphicData uri="http://schemas.openxmlformats.org/presentationml/2006/ole">
            <mc:AlternateContent xmlns:mc="http://schemas.openxmlformats.org/markup-compatibility/2006">
              <mc:Choice xmlns:v="urn:schemas-microsoft-com:vml" Requires="v">
                <p:oleObj spid="_x0000_s28697" name="Visio" r:id="rId4" imgW="5074920" imgH="3023235" progId="">
                  <p:embed/>
                </p:oleObj>
              </mc:Choice>
              <mc:Fallback>
                <p:oleObj name="Visio" r:id="rId4" imgW="5074920" imgH="3023235" progId="">
                  <p:embed/>
                  <p:pic>
                    <p:nvPicPr>
                      <p:cNvPr id="0" name="Picture 21"/>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8248" y="1620838"/>
                        <a:ext cx="7396702" cy="47704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9395" name="Rectangle 3"/>
          <p:cNvSpPr>
            <a:spLocks noGrp="1" noChangeArrowheads="1"/>
          </p:cNvSpPr>
          <p:nvPr>
            <p:ph type="title"/>
          </p:nvPr>
        </p:nvSpPr>
        <p:spPr/>
        <p:txBody>
          <a:bodyPr/>
          <a:lstStyle/>
          <a:p>
            <a:pPr eaLnBrk="1" hangingPunct="1"/>
            <a:r>
              <a:rPr lang="en-US" dirty="0" smtClean="0"/>
              <a:t>Structuring Use Cases</a:t>
            </a:r>
            <a:endParaRPr lang="cs-CZ" dirty="0" smtClean="0"/>
          </a:p>
        </p:txBody>
      </p:sp>
    </p:spTree>
    <p:extLst>
      <p:ext uri="{BB962C8B-B14F-4D97-AF65-F5344CB8AC3E}">
        <p14:creationId xmlns:p14="http://schemas.microsoft.com/office/powerpoint/2010/main" val="3998022777"/>
      </p:ext>
    </p:extLst>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p:txBody>
          <a:bodyPr/>
          <a:lstStyle/>
          <a:p>
            <a:pPr eaLnBrk="1" hangingPunct="1"/>
            <a:r>
              <a:rPr lang="en-US" dirty="0" smtClean="0"/>
              <a:t>Structuring Actors</a:t>
            </a:r>
            <a:endParaRPr lang="cs-CZ" dirty="0" smtClean="0"/>
          </a:p>
        </p:txBody>
      </p:sp>
      <p:graphicFrame>
        <p:nvGraphicFramePr>
          <p:cNvPr id="60419" name="Object 3"/>
          <p:cNvGraphicFramePr>
            <a:graphicFrameLocks noGrp="1" noChangeAspect="1"/>
          </p:cNvGraphicFramePr>
          <p:nvPr>
            <p:ph idx="1"/>
          </p:nvPr>
        </p:nvGraphicFramePr>
        <p:xfrm>
          <a:off x="1543545" y="1608138"/>
          <a:ext cx="6375001" cy="4511675"/>
        </p:xfrm>
        <a:graphic>
          <a:graphicData uri="http://schemas.openxmlformats.org/presentationml/2006/ole">
            <mc:AlternateContent xmlns:mc="http://schemas.openxmlformats.org/markup-compatibility/2006">
              <mc:Choice xmlns:v="urn:schemas-microsoft-com:vml" Requires="v">
                <p:oleObj spid="_x0000_s29720" name="Visio" r:id="rId4" imgW="5201031" imgH="3398723" progId="">
                  <p:embed/>
                </p:oleObj>
              </mc:Choice>
              <mc:Fallback>
                <p:oleObj name="Visio" r:id="rId4" imgW="5201031" imgH="3398723" progId="">
                  <p:embed/>
                  <p:pic>
                    <p:nvPicPr>
                      <p:cNvPr id="0" name="Picture 20"/>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43545" y="1608138"/>
                        <a:ext cx="6375001" cy="451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277135679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title"/>
          </p:nvPr>
        </p:nvSpPr>
        <p:spPr/>
        <p:txBody>
          <a:bodyPr/>
          <a:lstStyle/>
          <a:p>
            <a:r>
              <a:rPr lang="en-GB" dirty="0"/>
              <a:t>What is </a:t>
            </a:r>
            <a:r>
              <a:rPr lang="en-GB" dirty="0" smtClean="0"/>
              <a:t>Software </a:t>
            </a:r>
            <a:r>
              <a:rPr lang="en-GB" dirty="0"/>
              <a:t>E</a:t>
            </a:r>
            <a:r>
              <a:rPr lang="en-GB" dirty="0" smtClean="0"/>
              <a:t>ngineering</a:t>
            </a:r>
            <a:r>
              <a:rPr lang="en-GB" dirty="0"/>
              <a:t>?</a:t>
            </a:r>
            <a:endParaRPr lang="cs-CZ" dirty="0"/>
          </a:p>
        </p:txBody>
      </p:sp>
      <p:sp>
        <p:nvSpPr>
          <p:cNvPr id="3" name="Zástupný symbol pro obsah 2"/>
          <p:cNvSpPr>
            <a:spLocks noGrp="1"/>
          </p:cNvSpPr>
          <p:nvPr>
            <p:ph idx="1"/>
          </p:nvPr>
        </p:nvSpPr>
        <p:spPr/>
        <p:txBody>
          <a:bodyPr/>
          <a:lstStyle/>
          <a:p>
            <a:pPr marL="0" indent="0">
              <a:buNone/>
            </a:pPr>
            <a:r>
              <a:rPr lang="en-US" dirty="0"/>
              <a:t>The IEEE Computer Society defines software engineering as: </a:t>
            </a:r>
            <a:endParaRPr lang="en-US" dirty="0" smtClean="0"/>
          </a:p>
          <a:p>
            <a:endParaRPr lang="en-US" dirty="0"/>
          </a:p>
          <a:p>
            <a:r>
              <a:rPr lang="en-US" dirty="0" smtClean="0"/>
              <a:t>(</a:t>
            </a:r>
            <a:r>
              <a:rPr lang="en-US" dirty="0"/>
              <a:t>1) The application of a systematic, disciplined, quantifiable approach to the development, operation, and maintenance of software; that is, the application of engineering to software. </a:t>
            </a:r>
            <a:endParaRPr lang="en-US" dirty="0" smtClean="0"/>
          </a:p>
          <a:p>
            <a:r>
              <a:rPr lang="en-US" dirty="0" smtClean="0"/>
              <a:t>(</a:t>
            </a:r>
            <a:r>
              <a:rPr lang="en-US" dirty="0"/>
              <a:t>2) The study of approaches as in (1).</a:t>
            </a:r>
            <a:endParaRPr lang="cs-CZ" dirty="0"/>
          </a:p>
        </p:txBody>
      </p:sp>
    </p:spTree>
    <p:extLst>
      <p:ext uri="{BB962C8B-B14F-4D97-AF65-F5344CB8AC3E}">
        <p14:creationId xmlns:p14="http://schemas.microsoft.com/office/powerpoint/2010/main" val="3548530373"/>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Title 3"/>
          <p:cNvSpPr>
            <a:spLocks noGrp="1"/>
          </p:cNvSpPr>
          <p:nvPr>
            <p:ph type="title"/>
          </p:nvPr>
        </p:nvSpPr>
        <p:spPr>
          <a:xfrm>
            <a:off x="457347" y="122238"/>
            <a:ext cx="7719189" cy="944562"/>
          </a:xfrm>
        </p:spPr>
        <p:txBody>
          <a:bodyPr/>
          <a:lstStyle/>
          <a:p>
            <a:pPr algn="ctr" eaLnBrk="1" hangingPunct="1"/>
            <a:r>
              <a:rPr lang="cs-CZ" sz="3200" dirty="0" err="1" smtClean="0"/>
              <a:t>Elaborate</a:t>
            </a:r>
            <a:r>
              <a:rPr lang="cs-CZ" sz="3200" dirty="0" smtClean="0"/>
              <a:t> </a:t>
            </a:r>
            <a:r>
              <a:rPr lang="cs-CZ" sz="3200" dirty="0" err="1" smtClean="0"/>
              <a:t>Functionality</a:t>
            </a:r>
            <a:r>
              <a:rPr lang="cs-CZ" sz="3200" dirty="0" smtClean="0"/>
              <a:t> </a:t>
            </a:r>
            <a:r>
              <a:rPr lang="cs-CZ" sz="3200" dirty="0" err="1" smtClean="0"/>
              <a:t>of</a:t>
            </a:r>
            <a:r>
              <a:rPr lang="cs-CZ" sz="3200" dirty="0" smtClean="0"/>
              <a:t> Car </a:t>
            </a:r>
            <a:r>
              <a:rPr lang="cs-CZ" sz="3200" dirty="0" err="1" smtClean="0"/>
              <a:t>Ordering</a:t>
            </a:r>
            <a:r>
              <a:rPr lang="cs-CZ" sz="3200" dirty="0" smtClean="0"/>
              <a:t> </a:t>
            </a:r>
            <a:r>
              <a:rPr lang="en-US" sz="3200" dirty="0" smtClean="0"/>
              <a:t> </a:t>
            </a:r>
          </a:p>
        </p:txBody>
      </p:sp>
      <p:graphicFrame>
        <p:nvGraphicFramePr>
          <p:cNvPr id="61443" name="Object 3"/>
          <p:cNvGraphicFramePr>
            <a:graphicFrameLocks noChangeAspect="1"/>
          </p:cNvGraphicFramePr>
          <p:nvPr/>
        </p:nvGraphicFramePr>
        <p:xfrm>
          <a:off x="1811797" y="1301750"/>
          <a:ext cx="4466459" cy="5126038"/>
        </p:xfrm>
        <a:graphic>
          <a:graphicData uri="http://schemas.openxmlformats.org/presentationml/2006/ole">
            <mc:AlternateContent xmlns:mc="http://schemas.openxmlformats.org/markup-compatibility/2006">
              <mc:Choice xmlns:v="urn:schemas-microsoft-com:vml" Requires="v">
                <p:oleObj spid="_x0000_s30746" name="Visio" r:id="rId4" imgW="5977890" imgH="6337935" progId="">
                  <p:embed/>
                </p:oleObj>
              </mc:Choice>
              <mc:Fallback>
                <p:oleObj name="Visio" r:id="rId4" imgW="5977890" imgH="6337935" progId="">
                  <p:embed/>
                  <p:pic>
                    <p:nvPicPr>
                      <p:cNvPr id="0" name="Picture 2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11797" y="1301750"/>
                        <a:ext cx="4466459" cy="5126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1444" name="AutoShape 3"/>
          <p:cNvSpPr>
            <a:spLocks/>
          </p:cNvSpPr>
          <p:nvPr/>
        </p:nvSpPr>
        <p:spPr bwMode="auto">
          <a:xfrm>
            <a:off x="133394" y="3527425"/>
            <a:ext cx="1531817" cy="584200"/>
          </a:xfrm>
          <a:prstGeom prst="borderCallout2">
            <a:avLst>
              <a:gd name="adj1" fmla="val 32727"/>
              <a:gd name="adj2" fmla="val 107958"/>
              <a:gd name="adj3" fmla="val 32727"/>
              <a:gd name="adj4" fmla="val 121944"/>
              <a:gd name="adj5" fmla="val 114343"/>
              <a:gd name="adj6" fmla="val 138296"/>
            </a:avLst>
          </a:prstGeom>
          <a:solidFill>
            <a:schemeClr val="folHlink"/>
          </a:solidFill>
          <a:ln w="12700">
            <a:solidFill>
              <a:schemeClr val="tx1"/>
            </a:solidFill>
            <a:miter lim="800000"/>
            <a:headEnd type="none" w="lg" len="lg"/>
            <a:tailEnd/>
          </a:ln>
          <a:effectLst>
            <a:outerShdw dist="107763" dir="2700000" algn="ctr" rotWithShape="0">
              <a:schemeClr val="bg2">
                <a:alpha val="50000"/>
              </a:schemeClr>
            </a:outerShdw>
          </a:effectLst>
        </p:spPr>
        <p:txBody>
          <a:bodyPr anchor="ctr">
            <a:spAutoFit/>
          </a:bodyPr>
          <a:lstStyle/>
          <a:p>
            <a:pPr algn="ctr" eaLnBrk="0" hangingPunct="0"/>
            <a:r>
              <a:rPr lang="en-US" sz="1600" b="1" dirty="0"/>
              <a:t>Actor’s</a:t>
            </a:r>
            <a:r>
              <a:rPr lang="cs-CZ" sz="1600" b="1" dirty="0"/>
              <a:t> </a:t>
            </a:r>
            <a:r>
              <a:rPr lang="en-US" sz="1600" b="1" dirty="0"/>
              <a:t>r</a:t>
            </a:r>
            <a:r>
              <a:rPr lang="cs-CZ" sz="1600" b="1" dirty="0" err="1"/>
              <a:t>esponsibility</a:t>
            </a:r>
            <a:endParaRPr lang="en-US" dirty="0">
              <a:latin typeface="Times New Roman" pitchFamily="18" charset="0"/>
            </a:endParaRPr>
          </a:p>
        </p:txBody>
      </p:sp>
      <p:sp>
        <p:nvSpPr>
          <p:cNvPr id="61445" name="AutoShape 3"/>
          <p:cNvSpPr>
            <a:spLocks/>
          </p:cNvSpPr>
          <p:nvPr/>
        </p:nvSpPr>
        <p:spPr bwMode="auto">
          <a:xfrm>
            <a:off x="6644719" y="2036764"/>
            <a:ext cx="1533284" cy="585787"/>
          </a:xfrm>
          <a:prstGeom prst="borderCallout2">
            <a:avLst>
              <a:gd name="adj1" fmla="val 21144"/>
              <a:gd name="adj2" fmla="val -3778"/>
              <a:gd name="adj3" fmla="val 24042"/>
              <a:gd name="adj4" fmla="val -33157"/>
              <a:gd name="adj5" fmla="val 130269"/>
              <a:gd name="adj6" fmla="val -67829"/>
            </a:avLst>
          </a:prstGeom>
          <a:solidFill>
            <a:schemeClr val="folHlink"/>
          </a:solidFill>
          <a:ln w="12700">
            <a:solidFill>
              <a:schemeClr val="tx1"/>
            </a:solidFill>
            <a:miter lim="800000"/>
            <a:headEnd type="none" w="lg" len="lg"/>
            <a:tailEnd/>
          </a:ln>
          <a:effectLst>
            <a:outerShdw dist="107763" dir="2700000" algn="ctr" rotWithShape="0">
              <a:schemeClr val="bg2">
                <a:alpha val="50000"/>
              </a:schemeClr>
            </a:outerShdw>
          </a:effectLst>
        </p:spPr>
        <p:txBody>
          <a:bodyPr anchor="ctr">
            <a:spAutoFit/>
          </a:bodyPr>
          <a:lstStyle/>
          <a:p>
            <a:pPr algn="ctr" eaLnBrk="0" hangingPunct="0"/>
            <a:r>
              <a:rPr lang="en-US" sz="1600" b="1"/>
              <a:t>Actor’s</a:t>
            </a:r>
            <a:r>
              <a:rPr lang="cs-CZ" sz="1600" b="1"/>
              <a:t> </a:t>
            </a:r>
            <a:r>
              <a:rPr lang="en-US" sz="1600" b="1"/>
              <a:t>r</a:t>
            </a:r>
            <a:r>
              <a:rPr lang="cs-CZ" sz="1600" b="1"/>
              <a:t>esponsibility</a:t>
            </a:r>
            <a:endParaRPr lang="en-US">
              <a:latin typeface="Times New Roman" pitchFamily="18" charset="0"/>
            </a:endParaRPr>
          </a:p>
        </p:txBody>
      </p:sp>
      <p:sp>
        <p:nvSpPr>
          <p:cNvPr id="61446" name="AutoShape 3"/>
          <p:cNvSpPr>
            <a:spLocks/>
          </p:cNvSpPr>
          <p:nvPr/>
        </p:nvSpPr>
        <p:spPr bwMode="auto">
          <a:xfrm>
            <a:off x="5035211" y="5584825"/>
            <a:ext cx="1531817" cy="584200"/>
          </a:xfrm>
          <a:prstGeom prst="borderCallout2">
            <a:avLst>
              <a:gd name="adj1" fmla="val 37069"/>
              <a:gd name="adj2" fmla="val -8880"/>
              <a:gd name="adj3" fmla="val 37069"/>
              <a:gd name="adj4" fmla="val -32139"/>
              <a:gd name="adj5" fmla="val -36236"/>
              <a:gd name="adj6" fmla="val -61194"/>
            </a:avLst>
          </a:prstGeom>
          <a:solidFill>
            <a:schemeClr val="folHlink"/>
          </a:solidFill>
          <a:ln w="12700">
            <a:solidFill>
              <a:schemeClr val="tx1"/>
            </a:solidFill>
            <a:miter lim="800000"/>
            <a:headEnd type="none" w="lg" len="lg"/>
            <a:tailEnd/>
          </a:ln>
          <a:effectLst>
            <a:outerShdw dist="107763" dir="2700000" algn="ctr" rotWithShape="0">
              <a:schemeClr val="bg2">
                <a:alpha val="50000"/>
              </a:schemeClr>
            </a:outerShdw>
          </a:effectLst>
        </p:spPr>
        <p:txBody>
          <a:bodyPr anchor="ctr">
            <a:spAutoFit/>
          </a:bodyPr>
          <a:lstStyle/>
          <a:p>
            <a:pPr algn="ctr" eaLnBrk="0" hangingPunct="0"/>
            <a:r>
              <a:rPr lang="en-US" sz="1600" b="1"/>
              <a:t>System transactions</a:t>
            </a:r>
          </a:p>
        </p:txBody>
      </p:sp>
    </p:spTree>
    <p:extLst>
      <p:ext uri="{BB962C8B-B14F-4D97-AF65-F5344CB8AC3E}">
        <p14:creationId xmlns:p14="http://schemas.microsoft.com/office/powerpoint/2010/main" val="2411397767"/>
      </p:ext>
    </p:extLst>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Nadpis 3"/>
          <p:cNvSpPr>
            <a:spLocks noGrp="1"/>
          </p:cNvSpPr>
          <p:nvPr>
            <p:ph type="title"/>
          </p:nvPr>
        </p:nvSpPr>
        <p:spPr/>
        <p:txBody>
          <a:bodyPr/>
          <a:lstStyle/>
          <a:p>
            <a:r>
              <a:rPr lang="en-US" dirty="0" smtClean="0"/>
              <a:t>Analysis and Design</a:t>
            </a:r>
            <a:endParaRPr lang="cs-CZ" dirty="0"/>
          </a:p>
        </p:txBody>
      </p:sp>
    </p:spTree>
    <p:extLst>
      <p:ext uri="{BB962C8B-B14F-4D97-AF65-F5344CB8AC3E}">
        <p14:creationId xmlns:p14="http://schemas.microsoft.com/office/powerpoint/2010/main" val="3261877616"/>
      </p:ext>
    </p:extLst>
  </p:cSld>
  <p:clrMapOvr>
    <a:masterClrMapping/>
  </p:clrMapOvr>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p:txBody>
          <a:bodyPr/>
          <a:lstStyle/>
          <a:p>
            <a:pPr eaLnBrk="1" hangingPunct="1"/>
            <a:r>
              <a:rPr lang="en-US" dirty="0" smtClean="0"/>
              <a:t>Analysis &amp; Design</a:t>
            </a:r>
            <a:endParaRPr lang="cs-CZ" dirty="0" smtClean="0"/>
          </a:p>
        </p:txBody>
      </p:sp>
      <p:sp>
        <p:nvSpPr>
          <p:cNvPr id="63491" name="Rectangle 3"/>
          <p:cNvSpPr>
            <a:spLocks noGrp="1" noChangeArrowheads="1"/>
          </p:cNvSpPr>
          <p:nvPr>
            <p:ph type="body" idx="1"/>
          </p:nvPr>
        </p:nvSpPr>
        <p:spPr>
          <a:xfrm>
            <a:off x="445620" y="2665413"/>
            <a:ext cx="8179468" cy="3663950"/>
          </a:xfrm>
        </p:spPr>
        <p:txBody>
          <a:bodyPr>
            <a:normAutofit lnSpcReduction="10000"/>
          </a:bodyPr>
          <a:lstStyle/>
          <a:p>
            <a:pPr eaLnBrk="1" hangingPunct="1"/>
            <a:r>
              <a:rPr lang="en-US" b="1" dirty="0" smtClean="0"/>
              <a:t>Analysis Model</a:t>
            </a:r>
            <a:r>
              <a:rPr lang="en-US" dirty="0" smtClean="0"/>
              <a:t> examines requirements from the perspective of objects found in the vocabulary of the problem domain.</a:t>
            </a:r>
          </a:p>
          <a:p>
            <a:pPr eaLnBrk="1" hangingPunct="1"/>
            <a:r>
              <a:rPr lang="en-US" b="1" dirty="0" smtClean="0"/>
              <a:t>Design Model </a:t>
            </a:r>
            <a:r>
              <a:rPr lang="en-US" dirty="0" smtClean="0"/>
              <a:t>will further refine the analysis model in light of the actual implementation environment.  The design model serves as an abstraction of the source code; that is, the design model acts as a '</a:t>
            </a:r>
            <a:r>
              <a:rPr lang="en-US" i="1" dirty="0" smtClean="0"/>
              <a:t>blueprint'</a:t>
            </a:r>
            <a:r>
              <a:rPr lang="en-US" dirty="0" smtClean="0"/>
              <a:t> of how the source code is structured and written.</a:t>
            </a:r>
          </a:p>
          <a:p>
            <a:pPr eaLnBrk="1" hangingPunct="1"/>
            <a:r>
              <a:rPr lang="en-US" b="1" dirty="0" smtClean="0"/>
              <a:t>Deployment Model</a:t>
            </a:r>
            <a:r>
              <a:rPr lang="en-US" dirty="0" smtClean="0"/>
              <a:t> establishes the hardware topology on which the system is executed.</a:t>
            </a:r>
          </a:p>
        </p:txBody>
      </p:sp>
      <p:sp>
        <p:nvSpPr>
          <p:cNvPr id="63492" name="Text Box 4"/>
          <p:cNvSpPr txBox="1">
            <a:spLocks noChangeArrowheads="1"/>
          </p:cNvSpPr>
          <p:nvPr/>
        </p:nvSpPr>
        <p:spPr bwMode="auto">
          <a:xfrm>
            <a:off x="521845" y="1679576"/>
            <a:ext cx="819412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eaLnBrk="1" hangingPunct="1"/>
            <a:r>
              <a:rPr lang="en-US" dirty="0"/>
              <a:t>The goal of the analysis &amp; design workflow is to show </a:t>
            </a:r>
            <a:r>
              <a:rPr lang="en-US" b="1" dirty="0"/>
              <a:t>how</a:t>
            </a:r>
            <a:r>
              <a:rPr lang="en-US" dirty="0"/>
              <a:t> the system will be </a:t>
            </a:r>
            <a:r>
              <a:rPr lang="en-US" b="1" dirty="0"/>
              <a:t>realized</a:t>
            </a:r>
            <a:r>
              <a:rPr lang="en-US" dirty="0"/>
              <a:t> in the implementation phase.</a:t>
            </a:r>
          </a:p>
        </p:txBody>
      </p:sp>
    </p:spTree>
    <p:extLst>
      <p:ext uri="{BB962C8B-B14F-4D97-AF65-F5344CB8AC3E}">
        <p14:creationId xmlns:p14="http://schemas.microsoft.com/office/powerpoint/2010/main" val="618107636"/>
      </p:ext>
    </p:extLst>
  </p:cSld>
  <p:clrMapOvr>
    <a:masterClrMapping/>
  </p:clrMapOvr>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a:xfrm>
            <a:off x="467544" y="260648"/>
            <a:ext cx="7719189" cy="644525"/>
          </a:xfrm>
        </p:spPr>
        <p:txBody>
          <a:bodyPr/>
          <a:lstStyle/>
          <a:p>
            <a:pPr eaLnBrk="1" hangingPunct="1"/>
            <a:r>
              <a:rPr lang="en-US" sz="3000" dirty="0" smtClean="0"/>
              <a:t>UML Diagrams for Analysis &amp; Design</a:t>
            </a:r>
            <a:endParaRPr lang="cs-CZ" sz="3000" dirty="0" smtClean="0"/>
          </a:p>
        </p:txBody>
      </p:sp>
      <p:sp>
        <p:nvSpPr>
          <p:cNvPr id="64515" name="Rectangle 3"/>
          <p:cNvSpPr>
            <a:spLocks noGrp="1" noChangeArrowheads="1"/>
          </p:cNvSpPr>
          <p:nvPr>
            <p:ph type="body" idx="1"/>
          </p:nvPr>
        </p:nvSpPr>
        <p:spPr>
          <a:xfrm>
            <a:off x="288774" y="947739"/>
            <a:ext cx="8604566" cy="5570537"/>
          </a:xfrm>
        </p:spPr>
        <p:txBody>
          <a:bodyPr>
            <a:normAutofit fontScale="92500"/>
          </a:bodyPr>
          <a:lstStyle/>
          <a:p>
            <a:pPr eaLnBrk="1" hangingPunct="1">
              <a:lnSpc>
                <a:spcPct val="90000"/>
              </a:lnSpc>
            </a:pPr>
            <a:r>
              <a:rPr lang="en-US" b="1" dirty="0" smtClean="0"/>
              <a:t>Class Diagram </a:t>
            </a:r>
            <a:r>
              <a:rPr lang="en-US" dirty="0" smtClean="0"/>
              <a:t>shows set of classes, interfaces and their relationships</a:t>
            </a:r>
          </a:p>
          <a:p>
            <a:pPr lvl="1" eaLnBrk="1" hangingPunct="1">
              <a:lnSpc>
                <a:spcPct val="90000"/>
              </a:lnSpc>
            </a:pPr>
            <a:r>
              <a:rPr lang="en-US" sz="2400" dirty="0" smtClean="0"/>
              <a:t>Class diagrams address the static design view of the system.</a:t>
            </a:r>
          </a:p>
          <a:p>
            <a:pPr eaLnBrk="1" hangingPunct="1">
              <a:lnSpc>
                <a:spcPct val="90000"/>
              </a:lnSpc>
            </a:pPr>
            <a:r>
              <a:rPr lang="en-US" b="1" dirty="0" smtClean="0"/>
              <a:t>Sequence Diagram</a:t>
            </a:r>
            <a:r>
              <a:rPr lang="en-US" dirty="0" smtClean="0"/>
              <a:t> is an interaction diagram that emphasizes the time ordering of messages.</a:t>
            </a:r>
          </a:p>
          <a:p>
            <a:pPr eaLnBrk="1" hangingPunct="1">
              <a:lnSpc>
                <a:spcPct val="90000"/>
              </a:lnSpc>
            </a:pPr>
            <a:r>
              <a:rPr lang="en-US" b="1" dirty="0" smtClean="0"/>
              <a:t>Collaboration Diagram</a:t>
            </a:r>
            <a:r>
              <a:rPr lang="en-US" dirty="0" smtClean="0"/>
              <a:t> displays object interactions organized around objects and their links to one another</a:t>
            </a:r>
          </a:p>
          <a:p>
            <a:pPr lvl="1" eaLnBrk="1" hangingPunct="1">
              <a:lnSpc>
                <a:spcPct val="90000"/>
              </a:lnSpc>
            </a:pPr>
            <a:r>
              <a:rPr lang="en-US" sz="2400" dirty="0" smtClean="0"/>
              <a:t>An interaction diagram that emphasizes the structural organization of objects that send and receive messages.</a:t>
            </a:r>
          </a:p>
          <a:p>
            <a:pPr eaLnBrk="1" hangingPunct="1">
              <a:lnSpc>
                <a:spcPct val="90000"/>
              </a:lnSpc>
            </a:pPr>
            <a:r>
              <a:rPr lang="en-US" b="1" dirty="0" err="1" smtClean="0"/>
              <a:t>Statechart</a:t>
            </a:r>
            <a:r>
              <a:rPr lang="en-US" b="1" dirty="0" smtClean="0"/>
              <a:t> Diagram</a:t>
            </a:r>
            <a:r>
              <a:rPr lang="en-US" dirty="0" smtClean="0"/>
              <a:t> shows the life history of a given class and the events that cause a transition from one state to another</a:t>
            </a:r>
          </a:p>
          <a:p>
            <a:pPr eaLnBrk="1" hangingPunct="1">
              <a:lnSpc>
                <a:spcPct val="90000"/>
              </a:lnSpc>
            </a:pPr>
            <a:r>
              <a:rPr lang="en-US" b="1" dirty="0" smtClean="0"/>
              <a:t>Deployment Diagram</a:t>
            </a:r>
            <a:r>
              <a:rPr lang="en-US" dirty="0" smtClean="0"/>
              <a:t> shows the configuration of run-time processing elements</a:t>
            </a:r>
          </a:p>
          <a:p>
            <a:pPr lvl="1" eaLnBrk="1" hangingPunct="1">
              <a:lnSpc>
                <a:spcPct val="90000"/>
              </a:lnSpc>
            </a:pPr>
            <a:r>
              <a:rPr lang="en-US" sz="2400" dirty="0" smtClean="0"/>
              <a:t>The purpose of this diagram is to model the topology of hardware which the system executes.</a:t>
            </a:r>
            <a:endParaRPr lang="cs-CZ" sz="2400" dirty="0" smtClean="0"/>
          </a:p>
        </p:txBody>
      </p:sp>
    </p:spTree>
    <p:extLst>
      <p:ext uri="{BB962C8B-B14F-4D97-AF65-F5344CB8AC3E}">
        <p14:creationId xmlns:p14="http://schemas.microsoft.com/office/powerpoint/2010/main" val="756768954"/>
      </p:ext>
    </p:extLst>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p:txBody>
          <a:bodyPr/>
          <a:lstStyle/>
          <a:p>
            <a:pPr eaLnBrk="1" hangingPunct="1"/>
            <a:r>
              <a:rPr lang="en-US" dirty="0" smtClean="0"/>
              <a:t>Use Cases and Objects</a:t>
            </a:r>
          </a:p>
        </p:txBody>
      </p:sp>
      <p:sp>
        <p:nvSpPr>
          <p:cNvPr id="65539" name="Text Box 3"/>
          <p:cNvSpPr txBox="1">
            <a:spLocks noChangeArrowheads="1"/>
          </p:cNvSpPr>
          <p:nvPr/>
        </p:nvSpPr>
        <p:spPr bwMode="auto">
          <a:xfrm>
            <a:off x="552628" y="1508125"/>
            <a:ext cx="7097667" cy="1630190"/>
          </a:xfrm>
          <a:prstGeom prst="rect">
            <a:avLst/>
          </a:prstGeom>
          <a:solidFill>
            <a:schemeClr val="bg1"/>
          </a:solidFill>
          <a:ln w="12700">
            <a:solidFill>
              <a:schemeClr val="tx1"/>
            </a:solidFill>
            <a:miter lim="800000"/>
            <a:headEnd type="none" w="sm" len="sm"/>
            <a:tailEnd type="none" w="sm" len="sm"/>
          </a:ln>
          <a:effectLst>
            <a:outerShdw dist="107763" dir="2700000" algn="ctr" rotWithShape="0">
              <a:schemeClr val="bg2"/>
            </a:outerShdw>
          </a:effectLst>
        </p:spPr>
        <p:txBody>
          <a:bodyPr lIns="63500" tIns="25400" rIns="63500" bIns="25400">
            <a:spAutoFit/>
          </a:bodyPr>
          <a:lstStyle>
            <a:lvl1pPr defTabSz="762000" eaLnBrk="0" hangingPunct="0">
              <a:defRPr sz="2400">
                <a:solidFill>
                  <a:schemeClr val="tx1"/>
                </a:solidFill>
                <a:latin typeface="Arial" charset="0"/>
              </a:defRPr>
            </a:lvl1pPr>
            <a:lvl2pPr marL="742950" indent="-285750" defTabSz="762000" eaLnBrk="0" hangingPunct="0">
              <a:defRPr sz="2400">
                <a:solidFill>
                  <a:schemeClr val="tx1"/>
                </a:solidFill>
                <a:latin typeface="Arial" charset="0"/>
              </a:defRPr>
            </a:lvl2pPr>
            <a:lvl3pPr marL="1143000" indent="-228600" defTabSz="762000" eaLnBrk="0" hangingPunct="0">
              <a:defRPr sz="2400">
                <a:solidFill>
                  <a:schemeClr val="tx1"/>
                </a:solidFill>
                <a:latin typeface="Arial" charset="0"/>
              </a:defRPr>
            </a:lvl3pPr>
            <a:lvl4pPr marL="1600200" indent="-228600" defTabSz="762000" eaLnBrk="0" hangingPunct="0">
              <a:defRPr sz="2400">
                <a:solidFill>
                  <a:schemeClr val="tx1"/>
                </a:solidFill>
                <a:latin typeface="Arial" charset="0"/>
              </a:defRPr>
            </a:lvl4pPr>
            <a:lvl5pPr marL="2057400" indent="-228600" defTabSz="762000" eaLnBrk="0" hangingPunct="0">
              <a:defRPr sz="2400">
                <a:solidFill>
                  <a:schemeClr val="tx1"/>
                </a:solidFill>
                <a:latin typeface="Arial" charset="0"/>
              </a:defRPr>
            </a:lvl5pPr>
            <a:lvl6pPr marL="2514600" indent="-228600" defTabSz="762000" eaLnBrk="0" fontAlgn="base" hangingPunct="0">
              <a:spcBef>
                <a:spcPct val="0"/>
              </a:spcBef>
              <a:spcAft>
                <a:spcPct val="0"/>
              </a:spcAft>
              <a:defRPr sz="2400">
                <a:solidFill>
                  <a:schemeClr val="tx1"/>
                </a:solidFill>
                <a:latin typeface="Arial" charset="0"/>
              </a:defRPr>
            </a:lvl6pPr>
            <a:lvl7pPr marL="2971800" indent="-228600" defTabSz="762000" eaLnBrk="0" fontAlgn="base" hangingPunct="0">
              <a:spcBef>
                <a:spcPct val="0"/>
              </a:spcBef>
              <a:spcAft>
                <a:spcPct val="0"/>
              </a:spcAft>
              <a:defRPr sz="2400">
                <a:solidFill>
                  <a:schemeClr val="tx1"/>
                </a:solidFill>
                <a:latin typeface="Arial" charset="0"/>
              </a:defRPr>
            </a:lvl7pPr>
            <a:lvl8pPr marL="3429000" indent="-228600" defTabSz="762000" eaLnBrk="0" fontAlgn="base" hangingPunct="0">
              <a:spcBef>
                <a:spcPct val="0"/>
              </a:spcBef>
              <a:spcAft>
                <a:spcPct val="0"/>
              </a:spcAft>
              <a:defRPr sz="2400">
                <a:solidFill>
                  <a:schemeClr val="tx1"/>
                </a:solidFill>
                <a:latin typeface="Arial" charset="0"/>
              </a:defRPr>
            </a:lvl8pPr>
            <a:lvl9pPr marL="3886200" indent="-228600" defTabSz="762000" eaLnBrk="0" fontAlgn="base" hangingPunct="0">
              <a:spcBef>
                <a:spcPct val="0"/>
              </a:spcBef>
              <a:spcAft>
                <a:spcPct val="0"/>
              </a:spcAft>
              <a:defRPr sz="2400">
                <a:solidFill>
                  <a:schemeClr val="tx1"/>
                </a:solidFill>
                <a:latin typeface="Arial" charset="0"/>
              </a:defRPr>
            </a:lvl9pPr>
          </a:lstStyle>
          <a:p>
            <a:pPr>
              <a:lnSpc>
                <a:spcPct val="85000"/>
              </a:lnSpc>
            </a:pPr>
            <a:r>
              <a:rPr lang="en-US" dirty="0"/>
              <a:t>Objects are </a:t>
            </a:r>
            <a:r>
              <a:rPr lang="en-US" b="1" dirty="0"/>
              <a:t>enablers</a:t>
            </a:r>
            <a:r>
              <a:rPr lang="en-US" dirty="0"/>
              <a:t> of the sequence of </a:t>
            </a:r>
            <a:r>
              <a:rPr lang="en-US" dirty="0" smtClean="0"/>
              <a:t>transactions required </a:t>
            </a:r>
            <a:r>
              <a:rPr lang="en-US" dirty="0"/>
              <a:t>by the use case.  Use cases and objects are different views of the same system.  An object can therefore typically participate in several use cases.</a:t>
            </a:r>
          </a:p>
        </p:txBody>
      </p:sp>
      <p:sp>
        <p:nvSpPr>
          <p:cNvPr id="65540" name="Rectangle 4"/>
          <p:cNvSpPr>
            <a:spLocks noChangeArrowheads="1"/>
          </p:cNvSpPr>
          <p:nvPr/>
        </p:nvSpPr>
        <p:spPr bwMode="auto">
          <a:xfrm>
            <a:off x="2657595" y="3378200"/>
            <a:ext cx="3875719" cy="20447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cs-CZ"/>
          </a:p>
        </p:txBody>
      </p:sp>
      <p:sp>
        <p:nvSpPr>
          <p:cNvPr id="65541" name="Freeform 5"/>
          <p:cNvSpPr>
            <a:spLocks/>
          </p:cNvSpPr>
          <p:nvPr/>
        </p:nvSpPr>
        <p:spPr bwMode="auto">
          <a:xfrm>
            <a:off x="1813263" y="3371850"/>
            <a:ext cx="839934" cy="2592388"/>
          </a:xfrm>
          <a:custGeom>
            <a:avLst/>
            <a:gdLst>
              <a:gd name="T0" fmla="*/ 0 w 529"/>
              <a:gd name="T1" fmla="*/ 2147483647 h 1633"/>
              <a:gd name="T2" fmla="*/ 2147483647 w 529"/>
              <a:gd name="T3" fmla="*/ 2147483647 h 1633"/>
              <a:gd name="T4" fmla="*/ 2147483647 w 529"/>
              <a:gd name="T5" fmla="*/ 0 h 1633"/>
              <a:gd name="T6" fmla="*/ 0 w 529"/>
              <a:gd name="T7" fmla="*/ 2147483647 h 1633"/>
              <a:gd name="T8" fmla="*/ 0 w 529"/>
              <a:gd name="T9" fmla="*/ 2147483647 h 1633"/>
              <a:gd name="T10" fmla="*/ 0 60000 65536"/>
              <a:gd name="T11" fmla="*/ 0 60000 65536"/>
              <a:gd name="T12" fmla="*/ 0 60000 65536"/>
              <a:gd name="T13" fmla="*/ 0 60000 65536"/>
              <a:gd name="T14" fmla="*/ 0 60000 65536"/>
              <a:gd name="T15" fmla="*/ 0 w 529"/>
              <a:gd name="T16" fmla="*/ 0 h 1633"/>
              <a:gd name="T17" fmla="*/ 529 w 529"/>
              <a:gd name="T18" fmla="*/ 1633 h 1633"/>
            </a:gdLst>
            <a:ahLst/>
            <a:cxnLst>
              <a:cxn ang="T10">
                <a:pos x="T0" y="T1"/>
              </a:cxn>
              <a:cxn ang="T11">
                <a:pos x="T2" y="T3"/>
              </a:cxn>
              <a:cxn ang="T12">
                <a:pos x="T4" y="T5"/>
              </a:cxn>
              <a:cxn ang="T13">
                <a:pos x="T6" y="T7"/>
              </a:cxn>
              <a:cxn ang="T14">
                <a:pos x="T8" y="T9"/>
              </a:cxn>
            </a:cxnLst>
            <a:rect l="T15" t="T16" r="T17" b="T18"/>
            <a:pathLst>
              <a:path w="529" h="1633">
                <a:moveTo>
                  <a:pt x="0" y="1632"/>
                </a:moveTo>
                <a:lnTo>
                  <a:pt x="528" y="1296"/>
                </a:lnTo>
                <a:lnTo>
                  <a:pt x="528" y="0"/>
                </a:lnTo>
                <a:lnTo>
                  <a:pt x="0" y="336"/>
                </a:lnTo>
                <a:lnTo>
                  <a:pt x="0" y="1632"/>
                </a:lnTo>
              </a:path>
            </a:pathLst>
          </a:custGeom>
          <a:noFill/>
          <a:ln w="127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cs-CZ"/>
          </a:p>
        </p:txBody>
      </p:sp>
      <p:sp>
        <p:nvSpPr>
          <p:cNvPr id="65542" name="Freeform 6"/>
          <p:cNvSpPr>
            <a:spLocks/>
          </p:cNvSpPr>
          <p:nvPr/>
        </p:nvSpPr>
        <p:spPr bwMode="auto">
          <a:xfrm>
            <a:off x="1813263" y="5429250"/>
            <a:ext cx="4727380" cy="534988"/>
          </a:xfrm>
          <a:custGeom>
            <a:avLst/>
            <a:gdLst>
              <a:gd name="T0" fmla="*/ 2147483647 w 2977"/>
              <a:gd name="T1" fmla="*/ 0 h 337"/>
              <a:gd name="T2" fmla="*/ 0 w 2977"/>
              <a:gd name="T3" fmla="*/ 2147483647 h 337"/>
              <a:gd name="T4" fmla="*/ 2147483647 w 2977"/>
              <a:gd name="T5" fmla="*/ 2147483647 h 337"/>
              <a:gd name="T6" fmla="*/ 2147483647 w 2977"/>
              <a:gd name="T7" fmla="*/ 0 h 337"/>
              <a:gd name="T8" fmla="*/ 2147483647 w 2977"/>
              <a:gd name="T9" fmla="*/ 0 h 337"/>
              <a:gd name="T10" fmla="*/ 0 60000 65536"/>
              <a:gd name="T11" fmla="*/ 0 60000 65536"/>
              <a:gd name="T12" fmla="*/ 0 60000 65536"/>
              <a:gd name="T13" fmla="*/ 0 60000 65536"/>
              <a:gd name="T14" fmla="*/ 0 60000 65536"/>
              <a:gd name="T15" fmla="*/ 0 w 2977"/>
              <a:gd name="T16" fmla="*/ 0 h 337"/>
              <a:gd name="T17" fmla="*/ 2977 w 2977"/>
              <a:gd name="T18" fmla="*/ 337 h 337"/>
            </a:gdLst>
            <a:ahLst/>
            <a:cxnLst>
              <a:cxn ang="T10">
                <a:pos x="T0" y="T1"/>
              </a:cxn>
              <a:cxn ang="T11">
                <a:pos x="T2" y="T3"/>
              </a:cxn>
              <a:cxn ang="T12">
                <a:pos x="T4" y="T5"/>
              </a:cxn>
              <a:cxn ang="T13">
                <a:pos x="T6" y="T7"/>
              </a:cxn>
              <a:cxn ang="T14">
                <a:pos x="T8" y="T9"/>
              </a:cxn>
            </a:cxnLst>
            <a:rect l="T15" t="T16" r="T17" b="T18"/>
            <a:pathLst>
              <a:path w="2977" h="337">
                <a:moveTo>
                  <a:pt x="528" y="0"/>
                </a:moveTo>
                <a:lnTo>
                  <a:pt x="0" y="336"/>
                </a:lnTo>
                <a:lnTo>
                  <a:pt x="2448" y="336"/>
                </a:lnTo>
                <a:lnTo>
                  <a:pt x="2976" y="0"/>
                </a:lnTo>
                <a:lnTo>
                  <a:pt x="528" y="0"/>
                </a:lnTo>
              </a:path>
            </a:pathLst>
          </a:custGeom>
          <a:noFill/>
          <a:ln w="127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cs-CZ"/>
          </a:p>
        </p:txBody>
      </p:sp>
      <p:sp>
        <p:nvSpPr>
          <p:cNvPr id="65543" name="Oval 7"/>
          <p:cNvSpPr>
            <a:spLocks noChangeArrowheads="1"/>
          </p:cNvSpPr>
          <p:nvPr/>
        </p:nvSpPr>
        <p:spPr bwMode="auto">
          <a:xfrm>
            <a:off x="2581370" y="5740400"/>
            <a:ext cx="1360313" cy="139700"/>
          </a:xfrm>
          <a:prstGeom prst="ellipse">
            <a:avLst/>
          </a:prstGeom>
          <a:solidFill>
            <a:schemeClr val="accent2"/>
          </a:solidFill>
          <a:ln w="12700">
            <a:solidFill>
              <a:schemeClr val="tx1"/>
            </a:solidFill>
            <a:round/>
            <a:headEnd/>
            <a:tailEnd/>
          </a:ln>
        </p:spPr>
        <p:txBody>
          <a:bodyPr wrap="none" anchor="ctr"/>
          <a:lstStyle/>
          <a:p>
            <a:endParaRPr lang="cs-CZ"/>
          </a:p>
        </p:txBody>
      </p:sp>
      <p:sp>
        <p:nvSpPr>
          <p:cNvPr id="65544" name="Oval 8"/>
          <p:cNvSpPr>
            <a:spLocks noChangeArrowheads="1"/>
          </p:cNvSpPr>
          <p:nvPr/>
        </p:nvSpPr>
        <p:spPr bwMode="auto">
          <a:xfrm>
            <a:off x="4105859" y="5588000"/>
            <a:ext cx="1360313" cy="139700"/>
          </a:xfrm>
          <a:prstGeom prst="ellipse">
            <a:avLst/>
          </a:prstGeom>
          <a:solidFill>
            <a:schemeClr val="accent2"/>
          </a:solidFill>
          <a:ln w="12700">
            <a:solidFill>
              <a:schemeClr val="tx1"/>
            </a:solidFill>
            <a:round/>
            <a:headEnd/>
            <a:tailEnd/>
          </a:ln>
        </p:spPr>
        <p:txBody>
          <a:bodyPr wrap="none" anchor="ctr"/>
          <a:lstStyle/>
          <a:p>
            <a:endParaRPr lang="cs-CZ"/>
          </a:p>
        </p:txBody>
      </p:sp>
      <p:sp>
        <p:nvSpPr>
          <p:cNvPr id="65545" name="Oval 9"/>
          <p:cNvSpPr>
            <a:spLocks noChangeArrowheads="1"/>
          </p:cNvSpPr>
          <p:nvPr/>
        </p:nvSpPr>
        <p:spPr bwMode="auto">
          <a:xfrm>
            <a:off x="3343615" y="4673600"/>
            <a:ext cx="521844" cy="520700"/>
          </a:xfrm>
          <a:prstGeom prst="ellipse">
            <a:avLst/>
          </a:prstGeom>
          <a:solidFill>
            <a:schemeClr val="accent1"/>
          </a:solidFill>
          <a:ln w="12700">
            <a:solidFill>
              <a:schemeClr val="tx1"/>
            </a:solidFill>
            <a:round/>
            <a:headEnd/>
            <a:tailEnd/>
          </a:ln>
        </p:spPr>
        <p:txBody>
          <a:bodyPr wrap="none" anchor="ctr"/>
          <a:lstStyle/>
          <a:p>
            <a:endParaRPr lang="cs-CZ"/>
          </a:p>
        </p:txBody>
      </p:sp>
      <p:grpSp>
        <p:nvGrpSpPr>
          <p:cNvPr id="65546" name="Group 10"/>
          <p:cNvGrpSpPr>
            <a:grpSpLocks/>
          </p:cNvGrpSpPr>
          <p:nvPr/>
        </p:nvGrpSpPr>
        <p:grpSpPr bwMode="auto">
          <a:xfrm>
            <a:off x="2575507" y="3759200"/>
            <a:ext cx="832605" cy="520700"/>
            <a:chOff x="1728" y="2164"/>
            <a:chExt cx="524" cy="328"/>
          </a:xfrm>
        </p:grpSpPr>
        <p:sp>
          <p:nvSpPr>
            <p:cNvPr id="65569" name="Oval 11"/>
            <p:cNvSpPr>
              <a:spLocks noChangeArrowheads="1"/>
            </p:cNvSpPr>
            <p:nvPr/>
          </p:nvSpPr>
          <p:spPr bwMode="auto">
            <a:xfrm>
              <a:off x="1924" y="2164"/>
              <a:ext cx="328" cy="328"/>
            </a:xfrm>
            <a:prstGeom prst="ellipse">
              <a:avLst/>
            </a:prstGeom>
            <a:solidFill>
              <a:schemeClr val="accent1"/>
            </a:solidFill>
            <a:ln w="12700">
              <a:solidFill>
                <a:schemeClr val="tx1"/>
              </a:solidFill>
              <a:round/>
              <a:headEnd/>
              <a:tailEnd/>
            </a:ln>
          </p:spPr>
          <p:txBody>
            <a:bodyPr wrap="none" anchor="ctr"/>
            <a:lstStyle/>
            <a:p>
              <a:endParaRPr lang="cs-CZ"/>
            </a:p>
          </p:txBody>
        </p:sp>
        <p:sp>
          <p:nvSpPr>
            <p:cNvPr id="65570" name="Line 12"/>
            <p:cNvSpPr>
              <a:spLocks noChangeShapeType="1"/>
            </p:cNvSpPr>
            <p:nvPr/>
          </p:nvSpPr>
          <p:spPr bwMode="auto">
            <a:xfrm flipH="1">
              <a:off x="1728" y="2328"/>
              <a:ext cx="192"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cs-CZ"/>
            </a:p>
          </p:txBody>
        </p:sp>
        <p:sp>
          <p:nvSpPr>
            <p:cNvPr id="65571" name="Line 13"/>
            <p:cNvSpPr>
              <a:spLocks noChangeShapeType="1"/>
            </p:cNvSpPr>
            <p:nvPr/>
          </p:nvSpPr>
          <p:spPr bwMode="auto">
            <a:xfrm>
              <a:off x="1728" y="2214"/>
              <a:ext cx="0" cy="228"/>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cs-CZ"/>
            </a:p>
          </p:txBody>
        </p:sp>
      </p:grpSp>
      <p:sp>
        <p:nvSpPr>
          <p:cNvPr id="65547" name="Oval 14"/>
          <p:cNvSpPr>
            <a:spLocks noChangeArrowheads="1"/>
          </p:cNvSpPr>
          <p:nvPr/>
        </p:nvSpPr>
        <p:spPr bwMode="auto">
          <a:xfrm>
            <a:off x="4334532" y="3987800"/>
            <a:ext cx="521844" cy="520700"/>
          </a:xfrm>
          <a:prstGeom prst="ellipse">
            <a:avLst/>
          </a:prstGeom>
          <a:solidFill>
            <a:schemeClr val="accent1"/>
          </a:solidFill>
          <a:ln w="12700">
            <a:solidFill>
              <a:schemeClr val="tx1"/>
            </a:solidFill>
            <a:round/>
            <a:headEnd/>
            <a:tailEnd/>
          </a:ln>
        </p:spPr>
        <p:txBody>
          <a:bodyPr wrap="none" anchor="ctr"/>
          <a:lstStyle/>
          <a:p>
            <a:endParaRPr lang="cs-CZ"/>
          </a:p>
        </p:txBody>
      </p:sp>
      <p:grpSp>
        <p:nvGrpSpPr>
          <p:cNvPr id="65548" name="Group 15"/>
          <p:cNvGrpSpPr>
            <a:grpSpLocks/>
          </p:cNvGrpSpPr>
          <p:nvPr/>
        </p:nvGrpSpPr>
        <p:grpSpPr bwMode="auto">
          <a:xfrm>
            <a:off x="5859021" y="3454400"/>
            <a:ext cx="832605" cy="520700"/>
            <a:chOff x="3796" y="1972"/>
            <a:chExt cx="524" cy="328"/>
          </a:xfrm>
        </p:grpSpPr>
        <p:sp>
          <p:nvSpPr>
            <p:cNvPr id="65566" name="Oval 16"/>
            <p:cNvSpPr>
              <a:spLocks noChangeArrowheads="1"/>
            </p:cNvSpPr>
            <p:nvPr/>
          </p:nvSpPr>
          <p:spPr bwMode="auto">
            <a:xfrm>
              <a:off x="3796" y="1972"/>
              <a:ext cx="328" cy="328"/>
            </a:xfrm>
            <a:prstGeom prst="ellipse">
              <a:avLst/>
            </a:prstGeom>
            <a:solidFill>
              <a:schemeClr val="accent1"/>
            </a:solidFill>
            <a:ln w="12700">
              <a:solidFill>
                <a:schemeClr val="tx1"/>
              </a:solidFill>
              <a:round/>
              <a:headEnd/>
              <a:tailEnd/>
            </a:ln>
          </p:spPr>
          <p:txBody>
            <a:bodyPr wrap="none" anchor="ctr"/>
            <a:lstStyle/>
            <a:p>
              <a:endParaRPr lang="cs-CZ"/>
            </a:p>
          </p:txBody>
        </p:sp>
        <p:sp>
          <p:nvSpPr>
            <p:cNvPr id="65567" name="Line 17"/>
            <p:cNvSpPr>
              <a:spLocks noChangeShapeType="1"/>
            </p:cNvSpPr>
            <p:nvPr/>
          </p:nvSpPr>
          <p:spPr bwMode="auto">
            <a:xfrm>
              <a:off x="4128" y="2136"/>
              <a:ext cx="192"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cs-CZ"/>
            </a:p>
          </p:txBody>
        </p:sp>
        <p:sp>
          <p:nvSpPr>
            <p:cNvPr id="65568" name="Line 18"/>
            <p:cNvSpPr>
              <a:spLocks noChangeShapeType="1"/>
            </p:cNvSpPr>
            <p:nvPr/>
          </p:nvSpPr>
          <p:spPr bwMode="auto">
            <a:xfrm>
              <a:off x="4320" y="2022"/>
              <a:ext cx="0" cy="228"/>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cs-CZ"/>
            </a:p>
          </p:txBody>
        </p:sp>
      </p:grpSp>
      <p:sp>
        <p:nvSpPr>
          <p:cNvPr id="65549" name="Oval 19"/>
          <p:cNvSpPr>
            <a:spLocks noChangeArrowheads="1"/>
          </p:cNvSpPr>
          <p:nvPr/>
        </p:nvSpPr>
        <p:spPr bwMode="auto">
          <a:xfrm>
            <a:off x="5249225" y="4673600"/>
            <a:ext cx="521844" cy="520700"/>
          </a:xfrm>
          <a:prstGeom prst="ellipse">
            <a:avLst/>
          </a:prstGeom>
          <a:solidFill>
            <a:schemeClr val="accent1"/>
          </a:solidFill>
          <a:ln w="12700">
            <a:solidFill>
              <a:schemeClr val="tx1"/>
            </a:solidFill>
            <a:round/>
            <a:headEnd/>
            <a:tailEnd/>
          </a:ln>
        </p:spPr>
        <p:txBody>
          <a:bodyPr wrap="none" anchor="ctr"/>
          <a:lstStyle/>
          <a:p>
            <a:endParaRPr lang="cs-CZ"/>
          </a:p>
        </p:txBody>
      </p:sp>
      <p:sp>
        <p:nvSpPr>
          <p:cNvPr id="65550" name="Line 20"/>
          <p:cNvSpPr>
            <a:spLocks noChangeShapeType="1"/>
          </p:cNvSpPr>
          <p:nvPr/>
        </p:nvSpPr>
        <p:spPr bwMode="auto">
          <a:xfrm>
            <a:off x="3413976" y="4057650"/>
            <a:ext cx="914693" cy="76200"/>
          </a:xfrm>
          <a:prstGeom prst="line">
            <a:avLst/>
          </a:prstGeom>
          <a:noFill/>
          <a:ln w="12700">
            <a:solidFill>
              <a:schemeClr val="tx1"/>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cs-CZ"/>
          </a:p>
        </p:txBody>
      </p:sp>
      <p:sp>
        <p:nvSpPr>
          <p:cNvPr id="65551" name="Line 21"/>
          <p:cNvSpPr>
            <a:spLocks noChangeShapeType="1"/>
          </p:cNvSpPr>
          <p:nvPr/>
        </p:nvSpPr>
        <p:spPr bwMode="auto">
          <a:xfrm flipH="1">
            <a:off x="3871322" y="4438650"/>
            <a:ext cx="533571" cy="381000"/>
          </a:xfrm>
          <a:prstGeom prst="line">
            <a:avLst/>
          </a:prstGeom>
          <a:noFill/>
          <a:ln w="12700">
            <a:solidFill>
              <a:schemeClr val="tx1"/>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cs-CZ"/>
          </a:p>
        </p:txBody>
      </p:sp>
      <p:sp>
        <p:nvSpPr>
          <p:cNvPr id="65552" name="Line 22"/>
          <p:cNvSpPr>
            <a:spLocks noChangeShapeType="1"/>
          </p:cNvSpPr>
          <p:nvPr/>
        </p:nvSpPr>
        <p:spPr bwMode="auto">
          <a:xfrm>
            <a:off x="4786015" y="4438650"/>
            <a:ext cx="533571" cy="304800"/>
          </a:xfrm>
          <a:prstGeom prst="line">
            <a:avLst/>
          </a:prstGeom>
          <a:noFill/>
          <a:ln w="12700">
            <a:solidFill>
              <a:schemeClr val="tx1"/>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cs-CZ"/>
          </a:p>
        </p:txBody>
      </p:sp>
      <p:sp>
        <p:nvSpPr>
          <p:cNvPr id="65553" name="Line 23"/>
          <p:cNvSpPr>
            <a:spLocks noChangeShapeType="1"/>
          </p:cNvSpPr>
          <p:nvPr/>
        </p:nvSpPr>
        <p:spPr bwMode="auto">
          <a:xfrm flipH="1">
            <a:off x="5624484" y="3981450"/>
            <a:ext cx="381122" cy="685800"/>
          </a:xfrm>
          <a:prstGeom prst="line">
            <a:avLst/>
          </a:prstGeom>
          <a:noFill/>
          <a:ln w="12700">
            <a:solidFill>
              <a:schemeClr val="tx1"/>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cs-CZ"/>
          </a:p>
        </p:txBody>
      </p:sp>
      <p:sp>
        <p:nvSpPr>
          <p:cNvPr id="65554" name="Line 24"/>
          <p:cNvSpPr>
            <a:spLocks noChangeShapeType="1"/>
          </p:cNvSpPr>
          <p:nvPr/>
        </p:nvSpPr>
        <p:spPr bwMode="auto">
          <a:xfrm flipV="1">
            <a:off x="1508364" y="4057650"/>
            <a:ext cx="990918" cy="838200"/>
          </a:xfrm>
          <a:prstGeom prst="line">
            <a:avLst/>
          </a:prstGeom>
          <a:noFill/>
          <a:ln w="12700">
            <a:solidFill>
              <a:schemeClr val="tx1"/>
            </a:solidFill>
            <a:round/>
            <a:headEnd type="stealth" w="med" len="lg"/>
            <a:tailEnd type="stealth" w="med" len="lg"/>
          </a:ln>
          <a:extLst>
            <a:ext uri="{909E8E84-426E-40DD-AFC4-6F175D3DCCD1}">
              <a14:hiddenFill xmlns:a14="http://schemas.microsoft.com/office/drawing/2010/main">
                <a:noFill/>
              </a14:hiddenFill>
            </a:ext>
          </a:extLst>
        </p:spPr>
        <p:txBody>
          <a:bodyPr wrap="none" anchor="ctr"/>
          <a:lstStyle/>
          <a:p>
            <a:endParaRPr lang="cs-CZ"/>
          </a:p>
        </p:txBody>
      </p:sp>
      <p:sp>
        <p:nvSpPr>
          <p:cNvPr id="65555" name="Line 25"/>
          <p:cNvSpPr>
            <a:spLocks noChangeShapeType="1"/>
          </p:cNvSpPr>
          <p:nvPr/>
        </p:nvSpPr>
        <p:spPr bwMode="auto">
          <a:xfrm>
            <a:off x="1508365" y="5048250"/>
            <a:ext cx="1143366" cy="685800"/>
          </a:xfrm>
          <a:prstGeom prst="line">
            <a:avLst/>
          </a:prstGeom>
          <a:noFill/>
          <a:ln w="12700">
            <a:solidFill>
              <a:schemeClr val="tx1"/>
            </a:solidFill>
            <a:round/>
            <a:headEnd type="stealth" w="med" len="lg"/>
            <a:tailEnd type="stealth" w="med" len="lg"/>
          </a:ln>
          <a:extLst>
            <a:ext uri="{909E8E84-426E-40DD-AFC4-6F175D3DCCD1}">
              <a14:hiddenFill xmlns:a14="http://schemas.microsoft.com/office/drawing/2010/main">
                <a:noFill/>
              </a14:hiddenFill>
            </a:ext>
          </a:extLst>
        </p:spPr>
        <p:txBody>
          <a:bodyPr wrap="none" anchor="ctr"/>
          <a:lstStyle/>
          <a:p>
            <a:endParaRPr lang="cs-CZ"/>
          </a:p>
        </p:txBody>
      </p:sp>
      <p:sp>
        <p:nvSpPr>
          <p:cNvPr id="65556" name="Line 26"/>
          <p:cNvSpPr>
            <a:spLocks noChangeShapeType="1"/>
          </p:cNvSpPr>
          <p:nvPr/>
        </p:nvSpPr>
        <p:spPr bwMode="auto">
          <a:xfrm flipH="1" flipV="1">
            <a:off x="6767850" y="3981450"/>
            <a:ext cx="304898" cy="609600"/>
          </a:xfrm>
          <a:prstGeom prst="line">
            <a:avLst/>
          </a:prstGeom>
          <a:noFill/>
          <a:ln w="12700">
            <a:solidFill>
              <a:schemeClr val="tx1"/>
            </a:solidFill>
            <a:round/>
            <a:headEnd type="stealth" w="med" len="lg"/>
            <a:tailEnd type="stealth" w="med" len="lg"/>
          </a:ln>
          <a:extLst>
            <a:ext uri="{909E8E84-426E-40DD-AFC4-6F175D3DCCD1}">
              <a14:hiddenFill xmlns:a14="http://schemas.microsoft.com/office/drawing/2010/main">
                <a:noFill/>
              </a14:hiddenFill>
            </a:ext>
          </a:extLst>
        </p:spPr>
        <p:txBody>
          <a:bodyPr wrap="none" anchor="ctr"/>
          <a:lstStyle/>
          <a:p>
            <a:endParaRPr lang="cs-CZ"/>
          </a:p>
        </p:txBody>
      </p:sp>
      <p:sp>
        <p:nvSpPr>
          <p:cNvPr id="65557" name="Line 27"/>
          <p:cNvSpPr>
            <a:spLocks noChangeShapeType="1"/>
          </p:cNvSpPr>
          <p:nvPr/>
        </p:nvSpPr>
        <p:spPr bwMode="auto">
          <a:xfrm flipH="1">
            <a:off x="5548260" y="5048250"/>
            <a:ext cx="1448264" cy="533400"/>
          </a:xfrm>
          <a:prstGeom prst="line">
            <a:avLst/>
          </a:prstGeom>
          <a:noFill/>
          <a:ln w="12700">
            <a:solidFill>
              <a:schemeClr val="tx1"/>
            </a:solidFill>
            <a:round/>
            <a:headEnd type="stealth" w="med" len="lg"/>
            <a:tailEnd type="stealth" w="med" len="lg"/>
          </a:ln>
          <a:extLst>
            <a:ext uri="{909E8E84-426E-40DD-AFC4-6F175D3DCCD1}">
              <a14:hiddenFill xmlns:a14="http://schemas.microsoft.com/office/drawing/2010/main">
                <a:noFill/>
              </a14:hiddenFill>
            </a:ext>
          </a:extLst>
        </p:spPr>
        <p:txBody>
          <a:bodyPr wrap="none" anchor="ctr"/>
          <a:lstStyle/>
          <a:p>
            <a:endParaRPr lang="cs-CZ"/>
          </a:p>
        </p:txBody>
      </p:sp>
      <p:graphicFrame>
        <p:nvGraphicFramePr>
          <p:cNvPr id="65558" name="Object 28"/>
          <p:cNvGraphicFramePr>
            <a:graphicFrameLocks noChangeAspect="1"/>
          </p:cNvGraphicFramePr>
          <p:nvPr/>
        </p:nvGraphicFramePr>
        <p:xfrm>
          <a:off x="706542" y="4419600"/>
          <a:ext cx="708008" cy="1206500"/>
        </p:xfrm>
        <a:graphic>
          <a:graphicData uri="http://schemas.openxmlformats.org/presentationml/2006/ole">
            <mc:AlternateContent xmlns:mc="http://schemas.openxmlformats.org/markup-compatibility/2006">
              <mc:Choice xmlns:v="urn:schemas-microsoft-com:vml" Requires="v">
                <p:oleObj spid="_x0000_s67624" name="VISIO" r:id="rId4" imgW="2819400" imgH="4432300" progId="">
                  <p:embed/>
                </p:oleObj>
              </mc:Choice>
              <mc:Fallback>
                <p:oleObj name="VISIO" r:id="rId4" imgW="2819400" imgH="4432300" progId="">
                  <p:embed/>
                  <p:pic>
                    <p:nvPicPr>
                      <p:cNvPr id="0" name="Picture 3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6542" y="4419600"/>
                        <a:ext cx="708008" cy="1206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5559" name="Object 29"/>
          <p:cNvGraphicFramePr>
            <a:graphicFrameLocks noChangeAspect="1"/>
          </p:cNvGraphicFramePr>
          <p:nvPr/>
        </p:nvGraphicFramePr>
        <p:xfrm>
          <a:off x="7131382" y="4221163"/>
          <a:ext cx="661100" cy="1282700"/>
        </p:xfrm>
        <a:graphic>
          <a:graphicData uri="http://schemas.openxmlformats.org/presentationml/2006/ole">
            <mc:AlternateContent xmlns:mc="http://schemas.openxmlformats.org/markup-compatibility/2006">
              <mc:Choice xmlns:v="urn:schemas-microsoft-com:vml" Requires="v">
                <p:oleObj spid="_x0000_s67625" name="VISIO" r:id="rId6" imgW="2476500" imgH="4445000" progId="">
                  <p:embed/>
                </p:oleObj>
              </mc:Choice>
              <mc:Fallback>
                <p:oleObj name="VISIO" r:id="rId6" imgW="2476500" imgH="4445000" progId="">
                  <p:embed/>
                  <p:pic>
                    <p:nvPicPr>
                      <p:cNvPr id="0" name="Picture 3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131382" y="4221163"/>
                        <a:ext cx="661100" cy="1282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5560" name="Freeform 30"/>
          <p:cNvSpPr>
            <a:spLocks/>
          </p:cNvSpPr>
          <p:nvPr/>
        </p:nvSpPr>
        <p:spPr bwMode="auto">
          <a:xfrm>
            <a:off x="2795385" y="4937125"/>
            <a:ext cx="562888" cy="831850"/>
          </a:xfrm>
          <a:custGeom>
            <a:avLst/>
            <a:gdLst>
              <a:gd name="T0" fmla="*/ 2147483647 w 384"/>
              <a:gd name="T1" fmla="*/ 0 h 524"/>
              <a:gd name="T2" fmla="*/ 2147483647 w 384"/>
              <a:gd name="T3" fmla="*/ 2147483647 h 524"/>
              <a:gd name="T4" fmla="*/ 0 w 384"/>
              <a:gd name="T5" fmla="*/ 2147483647 h 524"/>
              <a:gd name="T6" fmla="*/ 0 60000 65536"/>
              <a:gd name="T7" fmla="*/ 0 60000 65536"/>
              <a:gd name="T8" fmla="*/ 0 60000 65536"/>
              <a:gd name="T9" fmla="*/ 0 w 384"/>
              <a:gd name="T10" fmla="*/ 0 h 524"/>
              <a:gd name="T11" fmla="*/ 384 w 384"/>
              <a:gd name="T12" fmla="*/ 524 h 524"/>
            </a:gdLst>
            <a:ahLst/>
            <a:cxnLst>
              <a:cxn ang="T6">
                <a:pos x="T0" y="T1"/>
              </a:cxn>
              <a:cxn ang="T7">
                <a:pos x="T2" y="T3"/>
              </a:cxn>
              <a:cxn ang="T8">
                <a:pos x="T4" y="T5"/>
              </a:cxn>
            </a:cxnLst>
            <a:rect l="T9" t="T10" r="T11" b="T12"/>
            <a:pathLst>
              <a:path w="384" h="524">
                <a:moveTo>
                  <a:pt x="384" y="0"/>
                </a:moveTo>
                <a:cubicBezTo>
                  <a:pt x="275" y="39"/>
                  <a:pt x="167" y="79"/>
                  <a:pt x="103" y="166"/>
                </a:cubicBezTo>
                <a:cubicBezTo>
                  <a:pt x="39" y="253"/>
                  <a:pt x="19" y="388"/>
                  <a:pt x="0" y="524"/>
                </a:cubicBezTo>
              </a:path>
            </a:pathLst>
          </a:custGeom>
          <a:noFill/>
          <a:ln w="3810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cs-CZ"/>
          </a:p>
        </p:txBody>
      </p:sp>
      <p:sp>
        <p:nvSpPr>
          <p:cNvPr id="65561" name="Freeform 31"/>
          <p:cNvSpPr>
            <a:spLocks/>
          </p:cNvSpPr>
          <p:nvPr/>
        </p:nvSpPr>
        <p:spPr bwMode="auto">
          <a:xfrm>
            <a:off x="3865459" y="4937126"/>
            <a:ext cx="957202" cy="669925"/>
          </a:xfrm>
          <a:custGeom>
            <a:avLst/>
            <a:gdLst>
              <a:gd name="T0" fmla="*/ 0 w 653"/>
              <a:gd name="T1" fmla="*/ 0 h 422"/>
              <a:gd name="T2" fmla="*/ 2147483647 w 653"/>
              <a:gd name="T3" fmla="*/ 2147483647 h 422"/>
              <a:gd name="T4" fmla="*/ 2147483647 w 653"/>
              <a:gd name="T5" fmla="*/ 2147483647 h 422"/>
              <a:gd name="T6" fmla="*/ 0 60000 65536"/>
              <a:gd name="T7" fmla="*/ 0 60000 65536"/>
              <a:gd name="T8" fmla="*/ 0 60000 65536"/>
              <a:gd name="T9" fmla="*/ 0 w 653"/>
              <a:gd name="T10" fmla="*/ 0 h 422"/>
              <a:gd name="T11" fmla="*/ 653 w 653"/>
              <a:gd name="T12" fmla="*/ 422 h 422"/>
            </a:gdLst>
            <a:ahLst/>
            <a:cxnLst>
              <a:cxn ang="T6">
                <a:pos x="T0" y="T1"/>
              </a:cxn>
              <a:cxn ang="T7">
                <a:pos x="T2" y="T3"/>
              </a:cxn>
              <a:cxn ang="T8">
                <a:pos x="T4" y="T5"/>
              </a:cxn>
            </a:cxnLst>
            <a:rect l="T9" t="T10" r="T11" b="T12"/>
            <a:pathLst>
              <a:path w="653" h="422">
                <a:moveTo>
                  <a:pt x="0" y="0"/>
                </a:moveTo>
                <a:cubicBezTo>
                  <a:pt x="195" y="29"/>
                  <a:pt x="390" y="58"/>
                  <a:pt x="499" y="128"/>
                </a:cubicBezTo>
                <a:cubicBezTo>
                  <a:pt x="608" y="198"/>
                  <a:pt x="630" y="310"/>
                  <a:pt x="653" y="422"/>
                </a:cubicBezTo>
              </a:path>
            </a:pathLst>
          </a:custGeom>
          <a:noFill/>
          <a:ln w="3810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cs-CZ"/>
          </a:p>
        </p:txBody>
      </p:sp>
      <p:sp>
        <p:nvSpPr>
          <p:cNvPr id="65562" name="Text Box 32"/>
          <p:cNvSpPr txBox="1">
            <a:spLocks noChangeArrowheads="1"/>
          </p:cNvSpPr>
          <p:nvPr/>
        </p:nvSpPr>
        <p:spPr bwMode="auto">
          <a:xfrm>
            <a:off x="3963783" y="2908300"/>
            <a:ext cx="131318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algn="ctr" eaLnBrk="1" hangingPunct="1"/>
            <a:r>
              <a:rPr lang="en-US" b="1"/>
              <a:t>Objects</a:t>
            </a:r>
          </a:p>
        </p:txBody>
      </p:sp>
      <p:sp>
        <p:nvSpPr>
          <p:cNvPr id="65563" name="Text Box 33"/>
          <p:cNvSpPr txBox="1">
            <a:spLocks noChangeArrowheads="1"/>
          </p:cNvSpPr>
          <p:nvPr/>
        </p:nvSpPr>
        <p:spPr bwMode="auto">
          <a:xfrm>
            <a:off x="3316486" y="5916613"/>
            <a:ext cx="17443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algn="ctr" eaLnBrk="1" hangingPunct="1"/>
            <a:r>
              <a:rPr lang="en-US" b="1"/>
              <a:t>Use Cases</a:t>
            </a:r>
          </a:p>
        </p:txBody>
      </p:sp>
      <p:sp>
        <p:nvSpPr>
          <p:cNvPr id="65564" name="Text Box 34"/>
          <p:cNvSpPr txBox="1">
            <a:spLocks noChangeArrowheads="1"/>
          </p:cNvSpPr>
          <p:nvPr/>
        </p:nvSpPr>
        <p:spPr bwMode="auto">
          <a:xfrm>
            <a:off x="2897695" y="4384676"/>
            <a:ext cx="77457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algn="ctr" eaLnBrk="1" hangingPunct="1"/>
            <a:r>
              <a:rPr lang="en-US" sz="1800"/>
              <a:t>Order</a:t>
            </a:r>
          </a:p>
        </p:txBody>
      </p:sp>
      <p:sp>
        <p:nvSpPr>
          <p:cNvPr id="65565" name="Rectangle 35"/>
          <p:cNvSpPr>
            <a:spLocks noChangeArrowheads="1"/>
          </p:cNvSpPr>
          <p:nvPr/>
        </p:nvSpPr>
        <p:spPr bwMode="auto">
          <a:xfrm>
            <a:off x="4193093" y="3409950"/>
            <a:ext cx="135588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a:r>
              <a:rPr lang="en-US" sz="1800"/>
              <a:t>Warehouse</a:t>
            </a:r>
          </a:p>
          <a:p>
            <a:pPr algn="ctr"/>
            <a:r>
              <a:rPr lang="en-US" sz="1800"/>
              <a:t>Manager</a:t>
            </a:r>
          </a:p>
        </p:txBody>
      </p:sp>
    </p:spTree>
    <p:extLst>
      <p:ext uri="{BB962C8B-B14F-4D97-AF65-F5344CB8AC3E}">
        <p14:creationId xmlns:p14="http://schemas.microsoft.com/office/powerpoint/2010/main" val="1822190164"/>
      </p:ext>
    </p:extLst>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ChangeArrowheads="1"/>
          </p:cNvSpPr>
          <p:nvPr>
            <p:ph type="title"/>
          </p:nvPr>
        </p:nvSpPr>
        <p:spPr/>
        <p:txBody>
          <a:bodyPr/>
          <a:lstStyle/>
          <a:p>
            <a:pPr eaLnBrk="1" hangingPunct="1"/>
            <a:r>
              <a:rPr lang="en-US" dirty="0" smtClean="0"/>
              <a:t>What is an Object?</a:t>
            </a:r>
            <a:endParaRPr lang="cs-CZ" dirty="0" smtClean="0"/>
          </a:p>
        </p:txBody>
      </p:sp>
      <p:sp>
        <p:nvSpPr>
          <p:cNvPr id="66563" name="Rectangle 3"/>
          <p:cNvSpPr>
            <a:spLocks noGrp="1" noChangeArrowheads="1"/>
          </p:cNvSpPr>
          <p:nvPr>
            <p:ph type="body" idx="1"/>
          </p:nvPr>
        </p:nvSpPr>
        <p:spPr/>
        <p:txBody>
          <a:bodyPr/>
          <a:lstStyle/>
          <a:p>
            <a:pPr eaLnBrk="1" hangingPunct="1"/>
            <a:r>
              <a:rPr lang="en-US" b="1" dirty="0" smtClean="0"/>
              <a:t>An Object is an identifiable individual entity with:</a:t>
            </a:r>
          </a:p>
          <a:p>
            <a:pPr lvl="1" eaLnBrk="1" hangingPunct="1"/>
            <a:r>
              <a:rPr lang="en-US" sz="2400" b="1" dirty="0" smtClean="0"/>
              <a:t>Identity:</a:t>
            </a:r>
            <a:r>
              <a:rPr lang="en-US" sz="2400" dirty="0" smtClean="0"/>
              <a:t> a uniqueness which distinguishes it from all other objects</a:t>
            </a:r>
          </a:p>
          <a:p>
            <a:pPr lvl="1" eaLnBrk="1" hangingPunct="1"/>
            <a:r>
              <a:rPr lang="en-US" sz="2400" b="1" dirty="0" smtClean="0"/>
              <a:t>Behavior:</a:t>
            </a:r>
            <a:r>
              <a:rPr lang="en-US" sz="2400" dirty="0" smtClean="0"/>
              <a:t> services it provides in interactions with other objects</a:t>
            </a:r>
          </a:p>
          <a:p>
            <a:pPr eaLnBrk="1" hangingPunct="1"/>
            <a:r>
              <a:rPr lang="en-US" b="1" dirty="0" smtClean="0"/>
              <a:t>Secondary properties:</a:t>
            </a:r>
          </a:p>
          <a:p>
            <a:pPr lvl="1" eaLnBrk="1" hangingPunct="1"/>
            <a:r>
              <a:rPr lang="en-US" sz="2400" b="1" dirty="0" smtClean="0"/>
              <a:t>Attributes:</a:t>
            </a:r>
            <a:r>
              <a:rPr lang="en-US" sz="2400" dirty="0" smtClean="0"/>
              <a:t> some of which may change with time</a:t>
            </a:r>
          </a:p>
          <a:p>
            <a:pPr lvl="1" eaLnBrk="1" hangingPunct="1"/>
            <a:r>
              <a:rPr lang="en-US" sz="2400" b="1" dirty="0" smtClean="0"/>
              <a:t>Lifetime:</a:t>
            </a:r>
            <a:r>
              <a:rPr lang="en-US" sz="2400" dirty="0" smtClean="0"/>
              <a:t> from creation of the object to its destruction</a:t>
            </a:r>
          </a:p>
          <a:p>
            <a:pPr lvl="1" eaLnBrk="1" hangingPunct="1"/>
            <a:r>
              <a:rPr lang="en-US" sz="2400" b="1" dirty="0" smtClean="0"/>
              <a:t>States:</a:t>
            </a:r>
            <a:r>
              <a:rPr lang="en-US" sz="2400" dirty="0" smtClean="0"/>
              <a:t> reflecting different phases in the object’s lifecycle</a:t>
            </a:r>
          </a:p>
          <a:p>
            <a:pPr eaLnBrk="1" hangingPunct="1"/>
            <a:endParaRPr lang="cs-CZ" dirty="0" smtClean="0"/>
          </a:p>
        </p:txBody>
      </p:sp>
    </p:spTree>
    <p:extLst>
      <p:ext uri="{BB962C8B-B14F-4D97-AF65-F5344CB8AC3E}">
        <p14:creationId xmlns:p14="http://schemas.microsoft.com/office/powerpoint/2010/main" val="3727133237"/>
      </p:ext>
    </p:extLst>
  </p:cSld>
  <p:clrMapOvr>
    <a:masterClrMapping/>
  </p:clrMapOvr>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type="title"/>
          </p:nvPr>
        </p:nvSpPr>
        <p:spPr/>
        <p:txBody>
          <a:bodyPr/>
          <a:lstStyle/>
          <a:p>
            <a:pPr eaLnBrk="1" hangingPunct="1"/>
            <a:r>
              <a:rPr lang="en-US" dirty="0" smtClean="0"/>
              <a:t>Views of Object</a:t>
            </a:r>
            <a:endParaRPr lang="cs-CZ" dirty="0" smtClean="0"/>
          </a:p>
        </p:txBody>
      </p:sp>
      <p:sp>
        <p:nvSpPr>
          <p:cNvPr id="67587" name="Rectangle 3"/>
          <p:cNvSpPr>
            <a:spLocks noGrp="1" noChangeArrowheads="1"/>
          </p:cNvSpPr>
          <p:nvPr>
            <p:ph type="body" idx="1"/>
          </p:nvPr>
        </p:nvSpPr>
        <p:spPr/>
        <p:txBody>
          <a:bodyPr/>
          <a:lstStyle/>
          <a:p>
            <a:pPr eaLnBrk="1" hangingPunct="1"/>
            <a:r>
              <a:rPr lang="en-US" b="1" dirty="0" smtClean="0"/>
              <a:t>External</a:t>
            </a:r>
          </a:p>
          <a:p>
            <a:pPr lvl="1" eaLnBrk="1" hangingPunct="1"/>
            <a:r>
              <a:rPr lang="en-US" sz="2400" dirty="0" smtClean="0"/>
              <a:t>Responsibilities of that object</a:t>
            </a:r>
          </a:p>
          <a:p>
            <a:pPr lvl="1" eaLnBrk="1" hangingPunct="1"/>
            <a:r>
              <a:rPr lang="en-US" sz="2400" dirty="0" smtClean="0"/>
              <a:t>Services provided</a:t>
            </a:r>
          </a:p>
          <a:p>
            <a:pPr lvl="1" eaLnBrk="1" hangingPunct="1"/>
            <a:r>
              <a:rPr lang="en-US" sz="2400" dirty="0" smtClean="0"/>
              <a:t>Visible properties and associations</a:t>
            </a:r>
          </a:p>
          <a:p>
            <a:pPr lvl="1" eaLnBrk="1" hangingPunct="1"/>
            <a:r>
              <a:rPr lang="en-US" sz="2400" dirty="0" smtClean="0"/>
              <a:t>Externally visible protocols and interactions</a:t>
            </a:r>
          </a:p>
          <a:p>
            <a:pPr eaLnBrk="1" hangingPunct="1"/>
            <a:r>
              <a:rPr lang="en-US" b="1" dirty="0" smtClean="0"/>
              <a:t>Internal</a:t>
            </a:r>
          </a:p>
          <a:p>
            <a:pPr lvl="1" eaLnBrk="1" hangingPunct="1"/>
            <a:r>
              <a:rPr lang="en-US" sz="2400" dirty="0" smtClean="0"/>
              <a:t>Data representations</a:t>
            </a:r>
          </a:p>
          <a:p>
            <a:pPr lvl="1" eaLnBrk="1" hangingPunct="1"/>
            <a:r>
              <a:rPr lang="en-US" sz="2400" dirty="0" smtClean="0"/>
              <a:t>Implementations of behaviors</a:t>
            </a:r>
          </a:p>
          <a:p>
            <a:pPr eaLnBrk="1" hangingPunct="1"/>
            <a:endParaRPr lang="cs-CZ" dirty="0" smtClean="0"/>
          </a:p>
        </p:txBody>
      </p:sp>
    </p:spTree>
    <p:extLst>
      <p:ext uri="{BB962C8B-B14F-4D97-AF65-F5344CB8AC3E}">
        <p14:creationId xmlns:p14="http://schemas.microsoft.com/office/powerpoint/2010/main" val="2461265799"/>
      </p:ext>
    </p:extLst>
  </p:cSld>
  <p:clrMapOvr>
    <a:masterClrMapping/>
  </p:clrMapOvr>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p:txBody>
          <a:bodyPr/>
          <a:lstStyle/>
          <a:p>
            <a:pPr eaLnBrk="1" hangingPunct="1"/>
            <a:r>
              <a:rPr lang="en-US" dirty="0" smtClean="0"/>
              <a:t>Relationships Among Objects</a:t>
            </a:r>
          </a:p>
        </p:txBody>
      </p:sp>
      <p:sp>
        <p:nvSpPr>
          <p:cNvPr id="68611" name="Rectangle 3"/>
          <p:cNvSpPr>
            <a:spLocks noGrp="1" noChangeArrowheads="1"/>
          </p:cNvSpPr>
          <p:nvPr>
            <p:ph type="body" idx="1"/>
          </p:nvPr>
        </p:nvSpPr>
        <p:spPr/>
        <p:txBody>
          <a:bodyPr/>
          <a:lstStyle/>
          <a:p>
            <a:pPr eaLnBrk="1" hangingPunct="1"/>
            <a:r>
              <a:rPr lang="en-US" b="1" dirty="0" smtClean="0"/>
              <a:t>Links</a:t>
            </a:r>
            <a:br>
              <a:rPr lang="en-US" b="1" dirty="0" smtClean="0"/>
            </a:br>
            <a:r>
              <a:rPr lang="en-US" dirty="0" smtClean="0"/>
              <a:t>A link is a physical or conceptual connection between objects (</a:t>
            </a:r>
            <a:r>
              <a:rPr lang="en-US" i="1" dirty="0" smtClean="0"/>
              <a:t>John Smith </a:t>
            </a:r>
            <a:r>
              <a:rPr lang="en-US" b="1" i="1" dirty="0" smtClean="0">
                <a:solidFill>
                  <a:schemeClr val="accent2"/>
                </a:solidFill>
              </a:rPr>
              <a:t>works-for</a:t>
            </a:r>
            <a:r>
              <a:rPr lang="en-US" b="1" i="1" dirty="0" smtClean="0"/>
              <a:t> </a:t>
            </a:r>
            <a:r>
              <a:rPr lang="en-US" i="1" dirty="0" smtClean="0"/>
              <a:t>Simplex company</a:t>
            </a:r>
            <a:r>
              <a:rPr lang="en-US" dirty="0" smtClean="0"/>
              <a:t>).  Mathematically, a link is defined as a tuple, that is, an ordered list of objects.  </a:t>
            </a:r>
          </a:p>
          <a:p>
            <a:pPr eaLnBrk="1" hangingPunct="1"/>
            <a:endParaRPr lang="cs-CZ" dirty="0" smtClean="0"/>
          </a:p>
        </p:txBody>
      </p:sp>
    </p:spTree>
    <p:extLst>
      <p:ext uri="{BB962C8B-B14F-4D97-AF65-F5344CB8AC3E}">
        <p14:creationId xmlns:p14="http://schemas.microsoft.com/office/powerpoint/2010/main" val="2885401008"/>
      </p:ext>
    </p:extLst>
  </p:cSld>
  <p:clrMapOvr>
    <a:masterClrMapping/>
  </p:clrMapOvr>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title"/>
          </p:nvPr>
        </p:nvSpPr>
        <p:spPr/>
        <p:txBody>
          <a:bodyPr/>
          <a:lstStyle/>
          <a:p>
            <a:pPr eaLnBrk="1" hangingPunct="1"/>
            <a:r>
              <a:rPr lang="en-US" dirty="0" smtClean="0"/>
              <a:t>Objects and Their Interactions</a:t>
            </a:r>
          </a:p>
        </p:txBody>
      </p:sp>
      <p:sp>
        <p:nvSpPr>
          <p:cNvPr id="69635" name="Rectangle 3"/>
          <p:cNvSpPr>
            <a:spLocks noGrp="1" noChangeArrowheads="1"/>
          </p:cNvSpPr>
          <p:nvPr>
            <p:ph type="body" idx="1"/>
          </p:nvPr>
        </p:nvSpPr>
        <p:spPr/>
        <p:txBody>
          <a:bodyPr/>
          <a:lstStyle/>
          <a:p>
            <a:pPr eaLnBrk="1" hangingPunct="1"/>
            <a:r>
              <a:rPr lang="en-US" b="1" dirty="0" smtClean="0"/>
              <a:t>A set of interconnected objects constitutes the system</a:t>
            </a:r>
          </a:p>
          <a:p>
            <a:pPr eaLnBrk="1" hangingPunct="1"/>
            <a:r>
              <a:rPr lang="en-US" b="1" dirty="0" smtClean="0"/>
              <a:t>Interactions between objects result in:</a:t>
            </a:r>
          </a:p>
          <a:p>
            <a:pPr lvl="1" eaLnBrk="1" hangingPunct="1"/>
            <a:r>
              <a:rPr lang="en-US" sz="2400" dirty="0" smtClean="0"/>
              <a:t>Collective behaviors being exercised</a:t>
            </a:r>
          </a:p>
          <a:p>
            <a:pPr lvl="1" eaLnBrk="1" hangingPunct="1"/>
            <a:r>
              <a:rPr lang="en-US" sz="2400" dirty="0" smtClean="0"/>
              <a:t>Changes in the logical configurations and states of the objects and system</a:t>
            </a:r>
          </a:p>
          <a:p>
            <a:pPr lvl="1" eaLnBrk="1" hangingPunct="1"/>
            <a:endParaRPr lang="cs-CZ" sz="2400" dirty="0" smtClean="0"/>
          </a:p>
        </p:txBody>
      </p:sp>
    </p:spTree>
    <p:extLst>
      <p:ext uri="{BB962C8B-B14F-4D97-AF65-F5344CB8AC3E}">
        <p14:creationId xmlns:p14="http://schemas.microsoft.com/office/powerpoint/2010/main" val="4048633188"/>
      </p:ext>
    </p:extLst>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p:txBody>
          <a:bodyPr/>
          <a:lstStyle/>
          <a:p>
            <a:pPr eaLnBrk="1" hangingPunct="1"/>
            <a:r>
              <a:rPr lang="en-US" smtClean="0"/>
              <a:t>System Architecture</a:t>
            </a:r>
            <a:endParaRPr lang="cs-CZ" smtClean="0"/>
          </a:p>
        </p:txBody>
      </p:sp>
      <p:sp>
        <p:nvSpPr>
          <p:cNvPr id="70659" name="Text Box 3"/>
          <p:cNvSpPr txBox="1">
            <a:spLocks noChangeArrowheads="1"/>
          </p:cNvSpPr>
          <p:nvPr/>
        </p:nvSpPr>
        <p:spPr bwMode="auto">
          <a:xfrm>
            <a:off x="255059" y="1444626"/>
            <a:ext cx="8628019" cy="789960"/>
          </a:xfrm>
          <a:prstGeom prst="rect">
            <a:avLst/>
          </a:prstGeom>
          <a:solidFill>
            <a:schemeClr val="bg1"/>
          </a:solidFill>
          <a:ln w="12700" algn="ctr">
            <a:solidFill>
              <a:schemeClr val="tx1"/>
            </a:solidFill>
            <a:miter lim="800000"/>
            <a:headEnd type="none" w="sm" len="sm"/>
            <a:tailEnd type="none" w="sm" len="sm"/>
          </a:ln>
          <a:effectLst>
            <a:outerShdw dist="107763" dir="2700000" algn="ctr" rotWithShape="0">
              <a:schemeClr val="bg2"/>
            </a:outerShdw>
          </a:effectLst>
        </p:spPr>
        <p:txBody>
          <a:bodyPr lIns="63500" tIns="25400" rIns="63500" bIns="25400">
            <a:spAutoFit/>
          </a:bodyPr>
          <a:lstStyle>
            <a:lvl1pPr defTabSz="762000" eaLnBrk="0" hangingPunct="0">
              <a:defRPr sz="2400">
                <a:solidFill>
                  <a:schemeClr val="tx1"/>
                </a:solidFill>
                <a:latin typeface="Arial" charset="0"/>
              </a:defRPr>
            </a:lvl1pPr>
            <a:lvl2pPr marL="742950" indent="-285750" defTabSz="762000" eaLnBrk="0" hangingPunct="0">
              <a:defRPr sz="2400">
                <a:solidFill>
                  <a:schemeClr val="tx1"/>
                </a:solidFill>
                <a:latin typeface="Arial" charset="0"/>
              </a:defRPr>
            </a:lvl2pPr>
            <a:lvl3pPr marL="1143000" indent="-228600" defTabSz="762000" eaLnBrk="0" hangingPunct="0">
              <a:defRPr sz="2400">
                <a:solidFill>
                  <a:schemeClr val="tx1"/>
                </a:solidFill>
                <a:latin typeface="Arial" charset="0"/>
              </a:defRPr>
            </a:lvl3pPr>
            <a:lvl4pPr marL="1600200" indent="-228600" defTabSz="762000" eaLnBrk="0" hangingPunct="0">
              <a:defRPr sz="2400">
                <a:solidFill>
                  <a:schemeClr val="tx1"/>
                </a:solidFill>
                <a:latin typeface="Arial" charset="0"/>
              </a:defRPr>
            </a:lvl4pPr>
            <a:lvl5pPr marL="2057400" indent="-228600" defTabSz="762000" eaLnBrk="0" hangingPunct="0">
              <a:defRPr sz="2400">
                <a:solidFill>
                  <a:schemeClr val="tx1"/>
                </a:solidFill>
                <a:latin typeface="Arial" charset="0"/>
              </a:defRPr>
            </a:lvl5pPr>
            <a:lvl6pPr marL="2514600" indent="-228600" defTabSz="762000" eaLnBrk="0" fontAlgn="base" hangingPunct="0">
              <a:spcBef>
                <a:spcPct val="0"/>
              </a:spcBef>
              <a:spcAft>
                <a:spcPct val="0"/>
              </a:spcAft>
              <a:defRPr sz="2400">
                <a:solidFill>
                  <a:schemeClr val="tx1"/>
                </a:solidFill>
                <a:latin typeface="Arial" charset="0"/>
              </a:defRPr>
            </a:lvl6pPr>
            <a:lvl7pPr marL="2971800" indent="-228600" defTabSz="762000" eaLnBrk="0" fontAlgn="base" hangingPunct="0">
              <a:spcBef>
                <a:spcPct val="0"/>
              </a:spcBef>
              <a:spcAft>
                <a:spcPct val="0"/>
              </a:spcAft>
              <a:defRPr sz="2400">
                <a:solidFill>
                  <a:schemeClr val="tx1"/>
                </a:solidFill>
                <a:latin typeface="Arial" charset="0"/>
              </a:defRPr>
            </a:lvl7pPr>
            <a:lvl8pPr marL="3429000" indent="-228600" defTabSz="762000" eaLnBrk="0" fontAlgn="base" hangingPunct="0">
              <a:spcBef>
                <a:spcPct val="0"/>
              </a:spcBef>
              <a:spcAft>
                <a:spcPct val="0"/>
              </a:spcAft>
              <a:defRPr sz="2400">
                <a:solidFill>
                  <a:schemeClr val="tx1"/>
                </a:solidFill>
                <a:latin typeface="Arial" charset="0"/>
              </a:defRPr>
            </a:lvl8pPr>
            <a:lvl9pPr marL="3886200" indent="-228600" defTabSz="762000" eaLnBrk="0" fontAlgn="base" hangingPunct="0">
              <a:spcBef>
                <a:spcPct val="0"/>
              </a:spcBef>
              <a:spcAft>
                <a:spcPct val="0"/>
              </a:spcAft>
              <a:defRPr sz="2400">
                <a:solidFill>
                  <a:schemeClr val="tx1"/>
                </a:solidFill>
                <a:latin typeface="Arial" charset="0"/>
              </a:defRPr>
            </a:lvl9pPr>
          </a:lstStyle>
          <a:p>
            <a:pPr eaLnBrk="1" hangingPunct="1">
              <a:spcBef>
                <a:spcPct val="50000"/>
              </a:spcBef>
            </a:pPr>
            <a:r>
              <a:rPr lang="en-US" dirty="0"/>
              <a:t>The </a:t>
            </a:r>
            <a:r>
              <a:rPr lang="en-US" b="1" dirty="0"/>
              <a:t>organizational structure</a:t>
            </a:r>
            <a:r>
              <a:rPr lang="en-US" dirty="0"/>
              <a:t> and associated behavior of a system.</a:t>
            </a:r>
            <a:endParaRPr lang="cs-CZ" dirty="0"/>
          </a:p>
        </p:txBody>
      </p:sp>
      <p:grpSp>
        <p:nvGrpSpPr>
          <p:cNvPr id="70660" name="Group 4"/>
          <p:cNvGrpSpPr>
            <a:grpSpLocks/>
          </p:cNvGrpSpPr>
          <p:nvPr/>
        </p:nvGrpSpPr>
        <p:grpSpPr bwMode="auto">
          <a:xfrm>
            <a:off x="3553231" y="3043239"/>
            <a:ext cx="1624167" cy="1671637"/>
            <a:chOff x="2444" y="1488"/>
            <a:chExt cx="1108" cy="1053"/>
          </a:xfrm>
        </p:grpSpPr>
        <p:sp>
          <p:nvSpPr>
            <p:cNvPr id="70723" name="Rectangle 5"/>
            <p:cNvSpPr>
              <a:spLocks noChangeArrowheads="1"/>
            </p:cNvSpPr>
            <p:nvPr/>
          </p:nvSpPr>
          <p:spPr bwMode="auto">
            <a:xfrm>
              <a:off x="2444" y="1633"/>
              <a:ext cx="859" cy="907"/>
            </a:xfrm>
            <a:prstGeom prst="rect">
              <a:avLst/>
            </a:prstGeom>
            <a:solidFill>
              <a:srgbClr val="00C0C0"/>
            </a:solidFill>
            <a:ln w="12700">
              <a:solidFill>
                <a:srgbClr val="000000"/>
              </a:solidFill>
              <a:miter lim="800000"/>
              <a:headEnd/>
              <a:tailEnd/>
            </a:ln>
          </p:spPr>
          <p:txBody>
            <a:bodyPr wrap="none" anchor="ctr"/>
            <a:lstStyle/>
            <a:p>
              <a:endParaRPr lang="cs-CZ"/>
            </a:p>
          </p:txBody>
        </p:sp>
        <p:sp>
          <p:nvSpPr>
            <p:cNvPr id="70724" name="Freeform 6"/>
            <p:cNvSpPr>
              <a:spLocks/>
            </p:cNvSpPr>
            <p:nvPr/>
          </p:nvSpPr>
          <p:spPr bwMode="auto">
            <a:xfrm>
              <a:off x="3305" y="1492"/>
              <a:ext cx="242" cy="1049"/>
            </a:xfrm>
            <a:custGeom>
              <a:avLst/>
              <a:gdLst>
                <a:gd name="T0" fmla="*/ 0 w 242"/>
                <a:gd name="T1" fmla="*/ 140 h 1049"/>
                <a:gd name="T2" fmla="*/ 0 w 242"/>
                <a:gd name="T3" fmla="*/ 1048 h 1049"/>
                <a:gd name="T4" fmla="*/ 241 w 242"/>
                <a:gd name="T5" fmla="*/ 870 h 1049"/>
                <a:gd name="T6" fmla="*/ 241 w 242"/>
                <a:gd name="T7" fmla="*/ 0 h 1049"/>
                <a:gd name="T8" fmla="*/ 0 w 242"/>
                <a:gd name="T9" fmla="*/ 140 h 1049"/>
                <a:gd name="T10" fmla="*/ 0 60000 65536"/>
                <a:gd name="T11" fmla="*/ 0 60000 65536"/>
                <a:gd name="T12" fmla="*/ 0 60000 65536"/>
                <a:gd name="T13" fmla="*/ 0 60000 65536"/>
                <a:gd name="T14" fmla="*/ 0 60000 65536"/>
                <a:gd name="T15" fmla="*/ 0 w 242"/>
                <a:gd name="T16" fmla="*/ 0 h 1049"/>
                <a:gd name="T17" fmla="*/ 242 w 242"/>
                <a:gd name="T18" fmla="*/ 1049 h 1049"/>
              </a:gdLst>
              <a:ahLst/>
              <a:cxnLst>
                <a:cxn ang="T10">
                  <a:pos x="T0" y="T1"/>
                </a:cxn>
                <a:cxn ang="T11">
                  <a:pos x="T2" y="T3"/>
                </a:cxn>
                <a:cxn ang="T12">
                  <a:pos x="T4" y="T5"/>
                </a:cxn>
                <a:cxn ang="T13">
                  <a:pos x="T6" y="T7"/>
                </a:cxn>
                <a:cxn ang="T14">
                  <a:pos x="T8" y="T9"/>
                </a:cxn>
              </a:cxnLst>
              <a:rect l="T15" t="T16" r="T17" b="T18"/>
              <a:pathLst>
                <a:path w="242" h="1049">
                  <a:moveTo>
                    <a:pt x="0" y="140"/>
                  </a:moveTo>
                  <a:lnTo>
                    <a:pt x="0" y="1048"/>
                  </a:lnTo>
                  <a:lnTo>
                    <a:pt x="241" y="870"/>
                  </a:lnTo>
                  <a:lnTo>
                    <a:pt x="241" y="0"/>
                  </a:lnTo>
                  <a:lnTo>
                    <a:pt x="0" y="140"/>
                  </a:lnTo>
                </a:path>
              </a:pathLst>
            </a:custGeom>
            <a:solidFill>
              <a:srgbClr val="006060"/>
            </a:solidFill>
            <a:ln w="12700" cap="rnd">
              <a:solidFill>
                <a:srgbClr val="000000"/>
              </a:solidFill>
              <a:round/>
              <a:headEnd/>
              <a:tailEnd/>
            </a:ln>
          </p:spPr>
          <p:txBody>
            <a:bodyPr/>
            <a:lstStyle/>
            <a:p>
              <a:endParaRPr lang="cs-CZ"/>
            </a:p>
          </p:txBody>
        </p:sp>
        <p:sp>
          <p:nvSpPr>
            <p:cNvPr id="70725" name="Freeform 7"/>
            <p:cNvSpPr>
              <a:spLocks/>
            </p:cNvSpPr>
            <p:nvPr/>
          </p:nvSpPr>
          <p:spPr bwMode="auto">
            <a:xfrm>
              <a:off x="2445" y="1488"/>
              <a:ext cx="1107" cy="146"/>
            </a:xfrm>
            <a:custGeom>
              <a:avLst/>
              <a:gdLst>
                <a:gd name="T0" fmla="*/ 0 w 1107"/>
                <a:gd name="T1" fmla="*/ 145 h 146"/>
                <a:gd name="T2" fmla="*/ 859 w 1107"/>
                <a:gd name="T3" fmla="*/ 145 h 146"/>
                <a:gd name="T4" fmla="*/ 1106 w 1107"/>
                <a:gd name="T5" fmla="*/ 0 h 146"/>
                <a:gd name="T6" fmla="*/ 278 w 1107"/>
                <a:gd name="T7" fmla="*/ 0 h 146"/>
                <a:gd name="T8" fmla="*/ 0 w 1107"/>
                <a:gd name="T9" fmla="*/ 145 h 146"/>
                <a:gd name="T10" fmla="*/ 0 60000 65536"/>
                <a:gd name="T11" fmla="*/ 0 60000 65536"/>
                <a:gd name="T12" fmla="*/ 0 60000 65536"/>
                <a:gd name="T13" fmla="*/ 0 60000 65536"/>
                <a:gd name="T14" fmla="*/ 0 60000 65536"/>
                <a:gd name="T15" fmla="*/ 0 w 1107"/>
                <a:gd name="T16" fmla="*/ 0 h 146"/>
                <a:gd name="T17" fmla="*/ 1107 w 1107"/>
                <a:gd name="T18" fmla="*/ 146 h 146"/>
              </a:gdLst>
              <a:ahLst/>
              <a:cxnLst>
                <a:cxn ang="T10">
                  <a:pos x="T0" y="T1"/>
                </a:cxn>
                <a:cxn ang="T11">
                  <a:pos x="T2" y="T3"/>
                </a:cxn>
                <a:cxn ang="T12">
                  <a:pos x="T4" y="T5"/>
                </a:cxn>
                <a:cxn ang="T13">
                  <a:pos x="T6" y="T7"/>
                </a:cxn>
                <a:cxn ang="T14">
                  <a:pos x="T8" y="T9"/>
                </a:cxn>
              </a:cxnLst>
              <a:rect l="T15" t="T16" r="T17" b="T18"/>
              <a:pathLst>
                <a:path w="1107" h="146">
                  <a:moveTo>
                    <a:pt x="0" y="145"/>
                  </a:moveTo>
                  <a:lnTo>
                    <a:pt x="859" y="145"/>
                  </a:lnTo>
                  <a:lnTo>
                    <a:pt x="1106" y="0"/>
                  </a:lnTo>
                  <a:lnTo>
                    <a:pt x="278" y="0"/>
                  </a:lnTo>
                  <a:lnTo>
                    <a:pt x="0" y="145"/>
                  </a:lnTo>
                </a:path>
              </a:pathLst>
            </a:custGeom>
            <a:solidFill>
              <a:srgbClr val="40FFFF"/>
            </a:solidFill>
            <a:ln w="12700" cap="rnd">
              <a:solidFill>
                <a:srgbClr val="000000"/>
              </a:solidFill>
              <a:round/>
              <a:headEnd/>
              <a:tailEnd/>
            </a:ln>
          </p:spPr>
          <p:txBody>
            <a:bodyPr/>
            <a:lstStyle/>
            <a:p>
              <a:endParaRPr lang="cs-CZ"/>
            </a:p>
          </p:txBody>
        </p:sp>
      </p:grpSp>
      <p:grpSp>
        <p:nvGrpSpPr>
          <p:cNvPr id="70661" name="Group 8"/>
          <p:cNvGrpSpPr>
            <a:grpSpLocks/>
          </p:cNvGrpSpPr>
          <p:nvPr/>
        </p:nvGrpSpPr>
        <p:grpSpPr bwMode="auto">
          <a:xfrm>
            <a:off x="1657882" y="3043239"/>
            <a:ext cx="986520" cy="1754187"/>
            <a:chOff x="1151" y="1488"/>
            <a:chExt cx="673" cy="1105"/>
          </a:xfrm>
        </p:grpSpPr>
        <p:sp>
          <p:nvSpPr>
            <p:cNvPr id="70720" name="Rectangle 9"/>
            <p:cNvSpPr>
              <a:spLocks noChangeArrowheads="1"/>
            </p:cNvSpPr>
            <p:nvPr/>
          </p:nvSpPr>
          <p:spPr bwMode="auto">
            <a:xfrm>
              <a:off x="1155" y="1768"/>
              <a:ext cx="232" cy="820"/>
            </a:xfrm>
            <a:prstGeom prst="rect">
              <a:avLst/>
            </a:prstGeom>
            <a:solidFill>
              <a:schemeClr val="hlink"/>
            </a:solidFill>
            <a:ln w="12700">
              <a:solidFill>
                <a:schemeClr val="tx1"/>
              </a:solidFill>
              <a:miter lim="800000"/>
              <a:headEnd/>
              <a:tailEnd/>
            </a:ln>
          </p:spPr>
          <p:txBody>
            <a:bodyPr wrap="none" anchor="ctr"/>
            <a:lstStyle/>
            <a:p>
              <a:endParaRPr lang="cs-CZ"/>
            </a:p>
          </p:txBody>
        </p:sp>
        <p:sp>
          <p:nvSpPr>
            <p:cNvPr id="70721" name="Freeform 10"/>
            <p:cNvSpPr>
              <a:spLocks/>
            </p:cNvSpPr>
            <p:nvPr/>
          </p:nvSpPr>
          <p:spPr bwMode="auto">
            <a:xfrm>
              <a:off x="1391" y="1488"/>
              <a:ext cx="433" cy="1105"/>
            </a:xfrm>
            <a:custGeom>
              <a:avLst/>
              <a:gdLst>
                <a:gd name="T0" fmla="*/ 0 w 433"/>
                <a:gd name="T1" fmla="*/ 276 h 1105"/>
                <a:gd name="T2" fmla="*/ 432 w 433"/>
                <a:gd name="T3" fmla="*/ 0 h 1105"/>
                <a:gd name="T4" fmla="*/ 432 w 433"/>
                <a:gd name="T5" fmla="*/ 793 h 1105"/>
                <a:gd name="T6" fmla="*/ 411 w 433"/>
                <a:gd name="T7" fmla="*/ 804 h 1105"/>
                <a:gd name="T8" fmla="*/ 0 w 433"/>
                <a:gd name="T9" fmla="*/ 1104 h 1105"/>
                <a:gd name="T10" fmla="*/ 0 w 433"/>
                <a:gd name="T11" fmla="*/ 276 h 1105"/>
                <a:gd name="T12" fmla="*/ 0 60000 65536"/>
                <a:gd name="T13" fmla="*/ 0 60000 65536"/>
                <a:gd name="T14" fmla="*/ 0 60000 65536"/>
                <a:gd name="T15" fmla="*/ 0 60000 65536"/>
                <a:gd name="T16" fmla="*/ 0 60000 65536"/>
                <a:gd name="T17" fmla="*/ 0 60000 65536"/>
                <a:gd name="T18" fmla="*/ 0 w 433"/>
                <a:gd name="T19" fmla="*/ 0 h 1105"/>
                <a:gd name="T20" fmla="*/ 433 w 433"/>
                <a:gd name="T21" fmla="*/ 1105 h 1105"/>
              </a:gdLst>
              <a:ahLst/>
              <a:cxnLst>
                <a:cxn ang="T12">
                  <a:pos x="T0" y="T1"/>
                </a:cxn>
                <a:cxn ang="T13">
                  <a:pos x="T2" y="T3"/>
                </a:cxn>
                <a:cxn ang="T14">
                  <a:pos x="T4" y="T5"/>
                </a:cxn>
                <a:cxn ang="T15">
                  <a:pos x="T6" y="T7"/>
                </a:cxn>
                <a:cxn ang="T16">
                  <a:pos x="T8" y="T9"/>
                </a:cxn>
                <a:cxn ang="T17">
                  <a:pos x="T10" y="T11"/>
                </a:cxn>
              </a:cxnLst>
              <a:rect l="T18" t="T19" r="T20" b="T21"/>
              <a:pathLst>
                <a:path w="433" h="1105">
                  <a:moveTo>
                    <a:pt x="0" y="276"/>
                  </a:moveTo>
                  <a:lnTo>
                    <a:pt x="432" y="0"/>
                  </a:lnTo>
                  <a:lnTo>
                    <a:pt x="432" y="793"/>
                  </a:lnTo>
                  <a:lnTo>
                    <a:pt x="411" y="804"/>
                  </a:lnTo>
                  <a:lnTo>
                    <a:pt x="0" y="1104"/>
                  </a:lnTo>
                  <a:lnTo>
                    <a:pt x="0" y="276"/>
                  </a:lnTo>
                </a:path>
              </a:pathLst>
            </a:custGeom>
            <a:solidFill>
              <a:schemeClr val="hlink"/>
            </a:solidFill>
            <a:ln w="12700" cap="rnd">
              <a:solidFill>
                <a:schemeClr val="tx1"/>
              </a:solidFill>
              <a:round/>
              <a:headEnd/>
              <a:tailEnd/>
            </a:ln>
          </p:spPr>
          <p:txBody>
            <a:bodyPr/>
            <a:lstStyle/>
            <a:p>
              <a:endParaRPr lang="cs-CZ"/>
            </a:p>
          </p:txBody>
        </p:sp>
        <p:sp>
          <p:nvSpPr>
            <p:cNvPr id="70722" name="Freeform 11"/>
            <p:cNvSpPr>
              <a:spLocks/>
            </p:cNvSpPr>
            <p:nvPr/>
          </p:nvSpPr>
          <p:spPr bwMode="auto">
            <a:xfrm>
              <a:off x="1151" y="1488"/>
              <a:ext cx="673" cy="277"/>
            </a:xfrm>
            <a:custGeom>
              <a:avLst/>
              <a:gdLst>
                <a:gd name="T0" fmla="*/ 0 w 673"/>
                <a:gd name="T1" fmla="*/ 276 h 277"/>
                <a:gd name="T2" fmla="*/ 432 w 673"/>
                <a:gd name="T3" fmla="*/ 0 h 277"/>
                <a:gd name="T4" fmla="*/ 672 w 673"/>
                <a:gd name="T5" fmla="*/ 0 h 277"/>
                <a:gd name="T6" fmla="*/ 240 w 673"/>
                <a:gd name="T7" fmla="*/ 276 h 277"/>
                <a:gd name="T8" fmla="*/ 0 w 673"/>
                <a:gd name="T9" fmla="*/ 276 h 277"/>
                <a:gd name="T10" fmla="*/ 0 60000 65536"/>
                <a:gd name="T11" fmla="*/ 0 60000 65536"/>
                <a:gd name="T12" fmla="*/ 0 60000 65536"/>
                <a:gd name="T13" fmla="*/ 0 60000 65536"/>
                <a:gd name="T14" fmla="*/ 0 60000 65536"/>
                <a:gd name="T15" fmla="*/ 0 w 673"/>
                <a:gd name="T16" fmla="*/ 0 h 277"/>
                <a:gd name="T17" fmla="*/ 673 w 673"/>
                <a:gd name="T18" fmla="*/ 277 h 277"/>
              </a:gdLst>
              <a:ahLst/>
              <a:cxnLst>
                <a:cxn ang="T10">
                  <a:pos x="T0" y="T1"/>
                </a:cxn>
                <a:cxn ang="T11">
                  <a:pos x="T2" y="T3"/>
                </a:cxn>
                <a:cxn ang="T12">
                  <a:pos x="T4" y="T5"/>
                </a:cxn>
                <a:cxn ang="T13">
                  <a:pos x="T6" y="T7"/>
                </a:cxn>
                <a:cxn ang="T14">
                  <a:pos x="T8" y="T9"/>
                </a:cxn>
              </a:cxnLst>
              <a:rect l="T15" t="T16" r="T17" b="T18"/>
              <a:pathLst>
                <a:path w="673" h="277">
                  <a:moveTo>
                    <a:pt x="0" y="276"/>
                  </a:moveTo>
                  <a:lnTo>
                    <a:pt x="432" y="0"/>
                  </a:lnTo>
                  <a:lnTo>
                    <a:pt x="672" y="0"/>
                  </a:lnTo>
                  <a:lnTo>
                    <a:pt x="240" y="276"/>
                  </a:lnTo>
                  <a:lnTo>
                    <a:pt x="0" y="276"/>
                  </a:lnTo>
                </a:path>
              </a:pathLst>
            </a:custGeom>
            <a:solidFill>
              <a:schemeClr val="hlink"/>
            </a:solidFill>
            <a:ln w="12700" cap="rnd">
              <a:solidFill>
                <a:schemeClr val="tx1"/>
              </a:solidFill>
              <a:round/>
              <a:headEnd/>
              <a:tailEnd/>
            </a:ln>
          </p:spPr>
          <p:txBody>
            <a:bodyPr/>
            <a:lstStyle/>
            <a:p>
              <a:endParaRPr lang="cs-CZ"/>
            </a:p>
          </p:txBody>
        </p:sp>
      </p:grpSp>
      <p:grpSp>
        <p:nvGrpSpPr>
          <p:cNvPr id="70662" name="Group 12"/>
          <p:cNvGrpSpPr>
            <a:grpSpLocks/>
          </p:cNvGrpSpPr>
          <p:nvPr/>
        </p:nvGrpSpPr>
        <p:grpSpPr bwMode="auto">
          <a:xfrm>
            <a:off x="6301709" y="3043239"/>
            <a:ext cx="986520" cy="1754187"/>
            <a:chOff x="4319" y="1488"/>
            <a:chExt cx="673" cy="1105"/>
          </a:xfrm>
        </p:grpSpPr>
        <p:sp>
          <p:nvSpPr>
            <p:cNvPr id="70717" name="Rectangle 13"/>
            <p:cNvSpPr>
              <a:spLocks noChangeArrowheads="1"/>
            </p:cNvSpPr>
            <p:nvPr/>
          </p:nvSpPr>
          <p:spPr bwMode="auto">
            <a:xfrm>
              <a:off x="4323" y="1768"/>
              <a:ext cx="232" cy="820"/>
            </a:xfrm>
            <a:prstGeom prst="rect">
              <a:avLst/>
            </a:prstGeom>
            <a:solidFill>
              <a:schemeClr val="hlink"/>
            </a:solidFill>
            <a:ln w="12700">
              <a:solidFill>
                <a:schemeClr val="tx1"/>
              </a:solidFill>
              <a:miter lim="800000"/>
              <a:headEnd/>
              <a:tailEnd/>
            </a:ln>
          </p:spPr>
          <p:txBody>
            <a:bodyPr wrap="none" anchor="ctr"/>
            <a:lstStyle/>
            <a:p>
              <a:endParaRPr lang="cs-CZ"/>
            </a:p>
          </p:txBody>
        </p:sp>
        <p:sp>
          <p:nvSpPr>
            <p:cNvPr id="70718" name="Freeform 14"/>
            <p:cNvSpPr>
              <a:spLocks/>
            </p:cNvSpPr>
            <p:nvPr/>
          </p:nvSpPr>
          <p:spPr bwMode="auto">
            <a:xfrm>
              <a:off x="4559" y="1488"/>
              <a:ext cx="433" cy="1105"/>
            </a:xfrm>
            <a:custGeom>
              <a:avLst/>
              <a:gdLst>
                <a:gd name="T0" fmla="*/ 0 w 433"/>
                <a:gd name="T1" fmla="*/ 276 h 1105"/>
                <a:gd name="T2" fmla="*/ 432 w 433"/>
                <a:gd name="T3" fmla="*/ 0 h 1105"/>
                <a:gd name="T4" fmla="*/ 432 w 433"/>
                <a:gd name="T5" fmla="*/ 793 h 1105"/>
                <a:gd name="T6" fmla="*/ 411 w 433"/>
                <a:gd name="T7" fmla="*/ 804 h 1105"/>
                <a:gd name="T8" fmla="*/ 0 w 433"/>
                <a:gd name="T9" fmla="*/ 1104 h 1105"/>
                <a:gd name="T10" fmla="*/ 0 w 433"/>
                <a:gd name="T11" fmla="*/ 276 h 1105"/>
                <a:gd name="T12" fmla="*/ 0 60000 65536"/>
                <a:gd name="T13" fmla="*/ 0 60000 65536"/>
                <a:gd name="T14" fmla="*/ 0 60000 65536"/>
                <a:gd name="T15" fmla="*/ 0 60000 65536"/>
                <a:gd name="T16" fmla="*/ 0 60000 65536"/>
                <a:gd name="T17" fmla="*/ 0 60000 65536"/>
                <a:gd name="T18" fmla="*/ 0 w 433"/>
                <a:gd name="T19" fmla="*/ 0 h 1105"/>
                <a:gd name="T20" fmla="*/ 433 w 433"/>
                <a:gd name="T21" fmla="*/ 1105 h 1105"/>
              </a:gdLst>
              <a:ahLst/>
              <a:cxnLst>
                <a:cxn ang="T12">
                  <a:pos x="T0" y="T1"/>
                </a:cxn>
                <a:cxn ang="T13">
                  <a:pos x="T2" y="T3"/>
                </a:cxn>
                <a:cxn ang="T14">
                  <a:pos x="T4" y="T5"/>
                </a:cxn>
                <a:cxn ang="T15">
                  <a:pos x="T6" y="T7"/>
                </a:cxn>
                <a:cxn ang="T16">
                  <a:pos x="T8" y="T9"/>
                </a:cxn>
                <a:cxn ang="T17">
                  <a:pos x="T10" y="T11"/>
                </a:cxn>
              </a:cxnLst>
              <a:rect l="T18" t="T19" r="T20" b="T21"/>
              <a:pathLst>
                <a:path w="433" h="1105">
                  <a:moveTo>
                    <a:pt x="0" y="276"/>
                  </a:moveTo>
                  <a:lnTo>
                    <a:pt x="432" y="0"/>
                  </a:lnTo>
                  <a:lnTo>
                    <a:pt x="432" y="793"/>
                  </a:lnTo>
                  <a:lnTo>
                    <a:pt x="411" y="804"/>
                  </a:lnTo>
                  <a:lnTo>
                    <a:pt x="0" y="1104"/>
                  </a:lnTo>
                  <a:lnTo>
                    <a:pt x="0" y="276"/>
                  </a:lnTo>
                </a:path>
              </a:pathLst>
            </a:custGeom>
            <a:solidFill>
              <a:schemeClr val="hlink"/>
            </a:solidFill>
            <a:ln w="12700" cap="rnd">
              <a:solidFill>
                <a:schemeClr val="tx1"/>
              </a:solidFill>
              <a:round/>
              <a:headEnd/>
              <a:tailEnd/>
            </a:ln>
          </p:spPr>
          <p:txBody>
            <a:bodyPr/>
            <a:lstStyle/>
            <a:p>
              <a:endParaRPr lang="cs-CZ"/>
            </a:p>
          </p:txBody>
        </p:sp>
        <p:sp>
          <p:nvSpPr>
            <p:cNvPr id="70719" name="Freeform 15"/>
            <p:cNvSpPr>
              <a:spLocks/>
            </p:cNvSpPr>
            <p:nvPr/>
          </p:nvSpPr>
          <p:spPr bwMode="auto">
            <a:xfrm>
              <a:off x="4319" y="1488"/>
              <a:ext cx="673" cy="277"/>
            </a:xfrm>
            <a:custGeom>
              <a:avLst/>
              <a:gdLst>
                <a:gd name="T0" fmla="*/ 0 w 673"/>
                <a:gd name="T1" fmla="*/ 276 h 277"/>
                <a:gd name="T2" fmla="*/ 432 w 673"/>
                <a:gd name="T3" fmla="*/ 0 h 277"/>
                <a:gd name="T4" fmla="*/ 672 w 673"/>
                <a:gd name="T5" fmla="*/ 0 h 277"/>
                <a:gd name="T6" fmla="*/ 240 w 673"/>
                <a:gd name="T7" fmla="*/ 276 h 277"/>
                <a:gd name="T8" fmla="*/ 0 w 673"/>
                <a:gd name="T9" fmla="*/ 276 h 277"/>
                <a:gd name="T10" fmla="*/ 0 60000 65536"/>
                <a:gd name="T11" fmla="*/ 0 60000 65536"/>
                <a:gd name="T12" fmla="*/ 0 60000 65536"/>
                <a:gd name="T13" fmla="*/ 0 60000 65536"/>
                <a:gd name="T14" fmla="*/ 0 60000 65536"/>
                <a:gd name="T15" fmla="*/ 0 w 673"/>
                <a:gd name="T16" fmla="*/ 0 h 277"/>
                <a:gd name="T17" fmla="*/ 673 w 673"/>
                <a:gd name="T18" fmla="*/ 277 h 277"/>
              </a:gdLst>
              <a:ahLst/>
              <a:cxnLst>
                <a:cxn ang="T10">
                  <a:pos x="T0" y="T1"/>
                </a:cxn>
                <a:cxn ang="T11">
                  <a:pos x="T2" y="T3"/>
                </a:cxn>
                <a:cxn ang="T12">
                  <a:pos x="T4" y="T5"/>
                </a:cxn>
                <a:cxn ang="T13">
                  <a:pos x="T6" y="T7"/>
                </a:cxn>
                <a:cxn ang="T14">
                  <a:pos x="T8" y="T9"/>
                </a:cxn>
              </a:cxnLst>
              <a:rect l="T15" t="T16" r="T17" b="T18"/>
              <a:pathLst>
                <a:path w="673" h="277">
                  <a:moveTo>
                    <a:pt x="0" y="276"/>
                  </a:moveTo>
                  <a:lnTo>
                    <a:pt x="432" y="0"/>
                  </a:lnTo>
                  <a:lnTo>
                    <a:pt x="672" y="0"/>
                  </a:lnTo>
                  <a:lnTo>
                    <a:pt x="240" y="276"/>
                  </a:lnTo>
                  <a:lnTo>
                    <a:pt x="0" y="276"/>
                  </a:lnTo>
                </a:path>
              </a:pathLst>
            </a:custGeom>
            <a:solidFill>
              <a:schemeClr val="hlink"/>
            </a:solidFill>
            <a:ln w="12700" cap="rnd">
              <a:solidFill>
                <a:schemeClr val="tx1"/>
              </a:solidFill>
              <a:round/>
              <a:headEnd/>
              <a:tailEnd/>
            </a:ln>
          </p:spPr>
          <p:txBody>
            <a:bodyPr/>
            <a:lstStyle/>
            <a:p>
              <a:endParaRPr lang="cs-CZ"/>
            </a:p>
          </p:txBody>
        </p:sp>
      </p:grpSp>
      <p:grpSp>
        <p:nvGrpSpPr>
          <p:cNvPr id="70663" name="Group 16"/>
          <p:cNvGrpSpPr>
            <a:grpSpLocks/>
          </p:cNvGrpSpPr>
          <p:nvPr/>
        </p:nvGrpSpPr>
        <p:grpSpPr bwMode="auto">
          <a:xfrm>
            <a:off x="2689844" y="5049839"/>
            <a:ext cx="2921447" cy="1068387"/>
            <a:chOff x="1727" y="2712"/>
            <a:chExt cx="1993" cy="673"/>
          </a:xfrm>
        </p:grpSpPr>
        <p:sp>
          <p:nvSpPr>
            <p:cNvPr id="70714" name="Rectangle 17"/>
            <p:cNvSpPr>
              <a:spLocks noChangeArrowheads="1"/>
            </p:cNvSpPr>
            <p:nvPr/>
          </p:nvSpPr>
          <p:spPr bwMode="auto">
            <a:xfrm>
              <a:off x="1731" y="3148"/>
              <a:ext cx="1486" cy="232"/>
            </a:xfrm>
            <a:prstGeom prst="rect">
              <a:avLst/>
            </a:prstGeom>
            <a:solidFill>
              <a:schemeClr val="bg1"/>
            </a:solidFill>
            <a:ln w="12700">
              <a:solidFill>
                <a:schemeClr val="tx1"/>
              </a:solidFill>
              <a:miter lim="800000"/>
              <a:headEnd/>
              <a:tailEnd/>
            </a:ln>
          </p:spPr>
          <p:txBody>
            <a:bodyPr wrap="none" anchor="ctr"/>
            <a:lstStyle/>
            <a:p>
              <a:endParaRPr lang="cs-CZ"/>
            </a:p>
          </p:txBody>
        </p:sp>
        <p:sp>
          <p:nvSpPr>
            <p:cNvPr id="70715" name="Freeform 18"/>
            <p:cNvSpPr>
              <a:spLocks/>
            </p:cNvSpPr>
            <p:nvPr/>
          </p:nvSpPr>
          <p:spPr bwMode="auto">
            <a:xfrm>
              <a:off x="1727" y="2712"/>
              <a:ext cx="1993" cy="433"/>
            </a:xfrm>
            <a:custGeom>
              <a:avLst/>
              <a:gdLst>
                <a:gd name="T0" fmla="*/ 1494 w 1993"/>
                <a:gd name="T1" fmla="*/ 432 h 433"/>
                <a:gd name="T2" fmla="*/ 1992 w 1993"/>
                <a:gd name="T3" fmla="*/ 0 h 433"/>
                <a:gd name="T4" fmla="*/ 561 w 1993"/>
                <a:gd name="T5" fmla="*/ 0 h 433"/>
                <a:gd name="T6" fmla="*/ 541 w 1993"/>
                <a:gd name="T7" fmla="*/ 21 h 433"/>
                <a:gd name="T8" fmla="*/ 0 w 1993"/>
                <a:gd name="T9" fmla="*/ 432 h 433"/>
                <a:gd name="T10" fmla="*/ 1494 w 1993"/>
                <a:gd name="T11" fmla="*/ 432 h 433"/>
                <a:gd name="T12" fmla="*/ 0 60000 65536"/>
                <a:gd name="T13" fmla="*/ 0 60000 65536"/>
                <a:gd name="T14" fmla="*/ 0 60000 65536"/>
                <a:gd name="T15" fmla="*/ 0 60000 65536"/>
                <a:gd name="T16" fmla="*/ 0 60000 65536"/>
                <a:gd name="T17" fmla="*/ 0 60000 65536"/>
                <a:gd name="T18" fmla="*/ 0 w 1993"/>
                <a:gd name="T19" fmla="*/ 0 h 433"/>
                <a:gd name="T20" fmla="*/ 1993 w 1993"/>
                <a:gd name="T21" fmla="*/ 433 h 433"/>
              </a:gdLst>
              <a:ahLst/>
              <a:cxnLst>
                <a:cxn ang="T12">
                  <a:pos x="T0" y="T1"/>
                </a:cxn>
                <a:cxn ang="T13">
                  <a:pos x="T2" y="T3"/>
                </a:cxn>
                <a:cxn ang="T14">
                  <a:pos x="T4" y="T5"/>
                </a:cxn>
                <a:cxn ang="T15">
                  <a:pos x="T6" y="T7"/>
                </a:cxn>
                <a:cxn ang="T16">
                  <a:pos x="T8" y="T9"/>
                </a:cxn>
                <a:cxn ang="T17">
                  <a:pos x="T10" y="T11"/>
                </a:cxn>
              </a:cxnLst>
              <a:rect l="T18" t="T19" r="T20" b="T21"/>
              <a:pathLst>
                <a:path w="1993" h="433">
                  <a:moveTo>
                    <a:pt x="1494" y="432"/>
                  </a:moveTo>
                  <a:lnTo>
                    <a:pt x="1992" y="0"/>
                  </a:lnTo>
                  <a:lnTo>
                    <a:pt x="561" y="0"/>
                  </a:lnTo>
                  <a:lnTo>
                    <a:pt x="541" y="21"/>
                  </a:lnTo>
                  <a:lnTo>
                    <a:pt x="0" y="432"/>
                  </a:lnTo>
                  <a:lnTo>
                    <a:pt x="1494" y="432"/>
                  </a:lnTo>
                </a:path>
              </a:pathLst>
            </a:custGeom>
            <a:solidFill>
              <a:schemeClr val="bg1"/>
            </a:solidFill>
            <a:ln w="12700" cap="rnd">
              <a:solidFill>
                <a:schemeClr val="tx1"/>
              </a:solidFill>
              <a:round/>
              <a:headEnd/>
              <a:tailEnd/>
            </a:ln>
          </p:spPr>
          <p:txBody>
            <a:bodyPr/>
            <a:lstStyle/>
            <a:p>
              <a:endParaRPr lang="cs-CZ"/>
            </a:p>
          </p:txBody>
        </p:sp>
        <p:sp>
          <p:nvSpPr>
            <p:cNvPr id="70716" name="Freeform 19"/>
            <p:cNvSpPr>
              <a:spLocks/>
            </p:cNvSpPr>
            <p:nvPr/>
          </p:nvSpPr>
          <p:spPr bwMode="auto">
            <a:xfrm>
              <a:off x="3221" y="2712"/>
              <a:ext cx="499" cy="673"/>
            </a:xfrm>
            <a:custGeom>
              <a:avLst/>
              <a:gdLst>
                <a:gd name="T0" fmla="*/ 0 w 499"/>
                <a:gd name="T1" fmla="*/ 672 h 673"/>
                <a:gd name="T2" fmla="*/ 498 w 499"/>
                <a:gd name="T3" fmla="*/ 240 h 673"/>
                <a:gd name="T4" fmla="*/ 498 w 499"/>
                <a:gd name="T5" fmla="*/ 0 h 673"/>
                <a:gd name="T6" fmla="*/ 0 w 499"/>
                <a:gd name="T7" fmla="*/ 432 h 673"/>
                <a:gd name="T8" fmla="*/ 0 w 499"/>
                <a:gd name="T9" fmla="*/ 672 h 673"/>
                <a:gd name="T10" fmla="*/ 0 60000 65536"/>
                <a:gd name="T11" fmla="*/ 0 60000 65536"/>
                <a:gd name="T12" fmla="*/ 0 60000 65536"/>
                <a:gd name="T13" fmla="*/ 0 60000 65536"/>
                <a:gd name="T14" fmla="*/ 0 60000 65536"/>
                <a:gd name="T15" fmla="*/ 0 w 499"/>
                <a:gd name="T16" fmla="*/ 0 h 673"/>
                <a:gd name="T17" fmla="*/ 499 w 499"/>
                <a:gd name="T18" fmla="*/ 673 h 673"/>
              </a:gdLst>
              <a:ahLst/>
              <a:cxnLst>
                <a:cxn ang="T10">
                  <a:pos x="T0" y="T1"/>
                </a:cxn>
                <a:cxn ang="T11">
                  <a:pos x="T2" y="T3"/>
                </a:cxn>
                <a:cxn ang="T12">
                  <a:pos x="T4" y="T5"/>
                </a:cxn>
                <a:cxn ang="T13">
                  <a:pos x="T6" y="T7"/>
                </a:cxn>
                <a:cxn ang="T14">
                  <a:pos x="T8" y="T9"/>
                </a:cxn>
              </a:cxnLst>
              <a:rect l="T15" t="T16" r="T17" b="T18"/>
              <a:pathLst>
                <a:path w="499" h="673">
                  <a:moveTo>
                    <a:pt x="0" y="672"/>
                  </a:moveTo>
                  <a:lnTo>
                    <a:pt x="498" y="240"/>
                  </a:lnTo>
                  <a:lnTo>
                    <a:pt x="498" y="0"/>
                  </a:lnTo>
                  <a:lnTo>
                    <a:pt x="0" y="432"/>
                  </a:lnTo>
                  <a:lnTo>
                    <a:pt x="0" y="672"/>
                  </a:lnTo>
                </a:path>
              </a:pathLst>
            </a:custGeom>
            <a:solidFill>
              <a:schemeClr val="bg1"/>
            </a:solidFill>
            <a:ln w="12700" cap="rnd">
              <a:solidFill>
                <a:schemeClr val="tx1"/>
              </a:solidFill>
              <a:round/>
              <a:headEnd/>
              <a:tailEnd/>
            </a:ln>
          </p:spPr>
          <p:txBody>
            <a:bodyPr/>
            <a:lstStyle/>
            <a:p>
              <a:endParaRPr lang="cs-CZ"/>
            </a:p>
          </p:txBody>
        </p:sp>
      </p:grpSp>
      <p:sp>
        <p:nvSpPr>
          <p:cNvPr id="70664" name="Oval 20"/>
          <p:cNvSpPr>
            <a:spLocks noChangeArrowheads="1"/>
          </p:cNvSpPr>
          <p:nvPr/>
        </p:nvSpPr>
        <p:spPr bwMode="auto">
          <a:xfrm>
            <a:off x="2789522" y="3582988"/>
            <a:ext cx="410439" cy="444500"/>
          </a:xfrm>
          <a:prstGeom prst="ellipse">
            <a:avLst/>
          </a:prstGeom>
          <a:solidFill>
            <a:schemeClr val="accent1"/>
          </a:solidFill>
          <a:ln w="12700">
            <a:solidFill>
              <a:schemeClr val="tx1"/>
            </a:solidFill>
            <a:round/>
            <a:headEnd/>
            <a:tailEnd/>
          </a:ln>
        </p:spPr>
        <p:txBody>
          <a:bodyPr wrap="none" anchor="ctr"/>
          <a:lstStyle/>
          <a:p>
            <a:endParaRPr lang="cs-CZ"/>
          </a:p>
        </p:txBody>
      </p:sp>
      <p:sp>
        <p:nvSpPr>
          <p:cNvPr id="70665" name="Oval 21"/>
          <p:cNvSpPr>
            <a:spLocks noChangeArrowheads="1"/>
          </p:cNvSpPr>
          <p:nvPr/>
        </p:nvSpPr>
        <p:spPr bwMode="auto">
          <a:xfrm>
            <a:off x="5533601" y="3582988"/>
            <a:ext cx="410439" cy="444500"/>
          </a:xfrm>
          <a:prstGeom prst="ellipse">
            <a:avLst/>
          </a:prstGeom>
          <a:solidFill>
            <a:schemeClr val="accent1"/>
          </a:solidFill>
          <a:ln w="12700">
            <a:solidFill>
              <a:schemeClr val="tx1"/>
            </a:solidFill>
            <a:round/>
            <a:headEnd/>
            <a:tailEnd/>
          </a:ln>
        </p:spPr>
        <p:txBody>
          <a:bodyPr wrap="none" anchor="ctr"/>
          <a:lstStyle/>
          <a:p>
            <a:endParaRPr lang="cs-CZ"/>
          </a:p>
        </p:txBody>
      </p:sp>
      <p:sp>
        <p:nvSpPr>
          <p:cNvPr id="70666" name="Oval 22"/>
          <p:cNvSpPr>
            <a:spLocks noChangeArrowheads="1"/>
          </p:cNvSpPr>
          <p:nvPr/>
        </p:nvSpPr>
        <p:spPr bwMode="auto">
          <a:xfrm>
            <a:off x="3844937" y="3582988"/>
            <a:ext cx="128995" cy="139700"/>
          </a:xfrm>
          <a:prstGeom prst="ellipse">
            <a:avLst/>
          </a:prstGeom>
          <a:solidFill>
            <a:schemeClr val="accent1"/>
          </a:solidFill>
          <a:ln w="12700">
            <a:solidFill>
              <a:schemeClr val="tx1"/>
            </a:solidFill>
            <a:round/>
            <a:headEnd/>
            <a:tailEnd/>
          </a:ln>
        </p:spPr>
        <p:txBody>
          <a:bodyPr wrap="none" anchor="ctr"/>
          <a:lstStyle/>
          <a:p>
            <a:endParaRPr lang="cs-CZ"/>
          </a:p>
        </p:txBody>
      </p:sp>
      <p:sp>
        <p:nvSpPr>
          <p:cNvPr id="70667" name="Oval 23"/>
          <p:cNvSpPr>
            <a:spLocks noChangeArrowheads="1"/>
          </p:cNvSpPr>
          <p:nvPr/>
        </p:nvSpPr>
        <p:spPr bwMode="auto">
          <a:xfrm>
            <a:off x="3704215" y="3887788"/>
            <a:ext cx="128995" cy="139700"/>
          </a:xfrm>
          <a:prstGeom prst="ellipse">
            <a:avLst/>
          </a:prstGeom>
          <a:solidFill>
            <a:schemeClr val="accent1"/>
          </a:solidFill>
          <a:ln w="12700">
            <a:solidFill>
              <a:schemeClr val="tx1"/>
            </a:solidFill>
            <a:round/>
            <a:headEnd/>
            <a:tailEnd/>
          </a:ln>
        </p:spPr>
        <p:txBody>
          <a:bodyPr wrap="none" anchor="ctr"/>
          <a:lstStyle/>
          <a:p>
            <a:endParaRPr lang="cs-CZ"/>
          </a:p>
        </p:txBody>
      </p:sp>
      <p:sp>
        <p:nvSpPr>
          <p:cNvPr id="70668" name="Oval 24"/>
          <p:cNvSpPr>
            <a:spLocks noChangeArrowheads="1"/>
          </p:cNvSpPr>
          <p:nvPr/>
        </p:nvSpPr>
        <p:spPr bwMode="auto">
          <a:xfrm>
            <a:off x="3915298" y="4192588"/>
            <a:ext cx="128995" cy="139700"/>
          </a:xfrm>
          <a:prstGeom prst="ellipse">
            <a:avLst/>
          </a:prstGeom>
          <a:solidFill>
            <a:schemeClr val="accent1"/>
          </a:solidFill>
          <a:ln w="12700">
            <a:solidFill>
              <a:schemeClr val="tx1"/>
            </a:solidFill>
            <a:round/>
            <a:headEnd/>
            <a:tailEnd/>
          </a:ln>
        </p:spPr>
        <p:txBody>
          <a:bodyPr wrap="none" anchor="ctr"/>
          <a:lstStyle/>
          <a:p>
            <a:endParaRPr lang="cs-CZ"/>
          </a:p>
        </p:txBody>
      </p:sp>
      <p:sp>
        <p:nvSpPr>
          <p:cNvPr id="70669" name="Oval 25"/>
          <p:cNvSpPr>
            <a:spLocks noChangeArrowheads="1"/>
          </p:cNvSpPr>
          <p:nvPr/>
        </p:nvSpPr>
        <p:spPr bwMode="auto">
          <a:xfrm>
            <a:off x="4407825" y="3811588"/>
            <a:ext cx="128995" cy="139700"/>
          </a:xfrm>
          <a:prstGeom prst="ellipse">
            <a:avLst/>
          </a:prstGeom>
          <a:solidFill>
            <a:schemeClr val="accent1"/>
          </a:solidFill>
          <a:ln w="12700">
            <a:solidFill>
              <a:schemeClr val="tx1"/>
            </a:solidFill>
            <a:round/>
            <a:headEnd/>
            <a:tailEnd/>
          </a:ln>
        </p:spPr>
        <p:txBody>
          <a:bodyPr wrap="none" anchor="ctr"/>
          <a:lstStyle/>
          <a:p>
            <a:endParaRPr lang="cs-CZ"/>
          </a:p>
        </p:txBody>
      </p:sp>
      <p:sp>
        <p:nvSpPr>
          <p:cNvPr id="70670" name="Oval 26"/>
          <p:cNvSpPr>
            <a:spLocks noChangeArrowheads="1"/>
          </p:cNvSpPr>
          <p:nvPr/>
        </p:nvSpPr>
        <p:spPr bwMode="auto">
          <a:xfrm>
            <a:off x="4337464" y="4268788"/>
            <a:ext cx="128995" cy="139700"/>
          </a:xfrm>
          <a:prstGeom prst="ellipse">
            <a:avLst/>
          </a:prstGeom>
          <a:solidFill>
            <a:schemeClr val="accent1"/>
          </a:solidFill>
          <a:ln w="12700">
            <a:solidFill>
              <a:schemeClr val="tx1"/>
            </a:solidFill>
            <a:round/>
            <a:headEnd/>
            <a:tailEnd/>
          </a:ln>
        </p:spPr>
        <p:txBody>
          <a:bodyPr wrap="none" anchor="ctr"/>
          <a:lstStyle/>
          <a:p>
            <a:endParaRPr lang="cs-CZ"/>
          </a:p>
        </p:txBody>
      </p:sp>
      <p:sp>
        <p:nvSpPr>
          <p:cNvPr id="70671" name="Oval 27"/>
          <p:cNvSpPr>
            <a:spLocks noChangeArrowheads="1"/>
          </p:cNvSpPr>
          <p:nvPr/>
        </p:nvSpPr>
        <p:spPr bwMode="auto">
          <a:xfrm>
            <a:off x="4267103" y="3506788"/>
            <a:ext cx="128995" cy="139700"/>
          </a:xfrm>
          <a:prstGeom prst="ellipse">
            <a:avLst/>
          </a:prstGeom>
          <a:solidFill>
            <a:schemeClr val="accent1"/>
          </a:solidFill>
          <a:ln w="12700">
            <a:solidFill>
              <a:schemeClr val="tx1"/>
            </a:solidFill>
            <a:round/>
            <a:headEnd/>
            <a:tailEnd/>
          </a:ln>
        </p:spPr>
        <p:txBody>
          <a:bodyPr wrap="none" anchor="ctr"/>
          <a:lstStyle/>
          <a:p>
            <a:endParaRPr lang="cs-CZ"/>
          </a:p>
        </p:txBody>
      </p:sp>
      <p:sp>
        <p:nvSpPr>
          <p:cNvPr id="70672" name="Oval 28"/>
          <p:cNvSpPr>
            <a:spLocks noChangeArrowheads="1"/>
          </p:cNvSpPr>
          <p:nvPr/>
        </p:nvSpPr>
        <p:spPr bwMode="auto">
          <a:xfrm>
            <a:off x="3985659" y="3887788"/>
            <a:ext cx="128995" cy="139700"/>
          </a:xfrm>
          <a:prstGeom prst="ellipse">
            <a:avLst/>
          </a:prstGeom>
          <a:solidFill>
            <a:schemeClr val="accent1"/>
          </a:solidFill>
          <a:ln w="12700">
            <a:solidFill>
              <a:schemeClr val="tx1"/>
            </a:solidFill>
            <a:round/>
            <a:headEnd/>
            <a:tailEnd/>
          </a:ln>
        </p:spPr>
        <p:txBody>
          <a:bodyPr wrap="none" anchor="ctr"/>
          <a:lstStyle/>
          <a:p>
            <a:endParaRPr lang="cs-CZ"/>
          </a:p>
        </p:txBody>
      </p:sp>
      <p:sp>
        <p:nvSpPr>
          <p:cNvPr id="70673" name="Oval 29"/>
          <p:cNvSpPr>
            <a:spLocks noChangeArrowheads="1"/>
          </p:cNvSpPr>
          <p:nvPr/>
        </p:nvSpPr>
        <p:spPr bwMode="auto">
          <a:xfrm>
            <a:off x="3915298" y="5487988"/>
            <a:ext cx="128995" cy="139700"/>
          </a:xfrm>
          <a:prstGeom prst="ellipse">
            <a:avLst/>
          </a:prstGeom>
          <a:solidFill>
            <a:schemeClr val="accent1"/>
          </a:solidFill>
          <a:ln w="12700">
            <a:solidFill>
              <a:schemeClr val="tx1"/>
            </a:solidFill>
            <a:round/>
            <a:headEnd/>
            <a:tailEnd/>
          </a:ln>
        </p:spPr>
        <p:txBody>
          <a:bodyPr wrap="none" anchor="ctr"/>
          <a:lstStyle/>
          <a:p>
            <a:endParaRPr lang="cs-CZ"/>
          </a:p>
        </p:txBody>
      </p:sp>
      <p:sp>
        <p:nvSpPr>
          <p:cNvPr id="70674" name="Oval 30"/>
          <p:cNvSpPr>
            <a:spLocks noChangeArrowheads="1"/>
          </p:cNvSpPr>
          <p:nvPr/>
        </p:nvSpPr>
        <p:spPr bwMode="auto">
          <a:xfrm>
            <a:off x="4337464" y="5564188"/>
            <a:ext cx="128995" cy="139700"/>
          </a:xfrm>
          <a:prstGeom prst="ellipse">
            <a:avLst/>
          </a:prstGeom>
          <a:solidFill>
            <a:schemeClr val="accent1"/>
          </a:solidFill>
          <a:ln w="12700">
            <a:solidFill>
              <a:schemeClr val="tx1"/>
            </a:solidFill>
            <a:round/>
            <a:headEnd/>
            <a:tailEnd/>
          </a:ln>
        </p:spPr>
        <p:txBody>
          <a:bodyPr wrap="none" anchor="ctr"/>
          <a:lstStyle/>
          <a:p>
            <a:endParaRPr lang="cs-CZ"/>
          </a:p>
        </p:txBody>
      </p:sp>
      <p:sp>
        <p:nvSpPr>
          <p:cNvPr id="70675" name="Oval 31"/>
          <p:cNvSpPr>
            <a:spLocks noChangeArrowheads="1"/>
          </p:cNvSpPr>
          <p:nvPr/>
        </p:nvSpPr>
        <p:spPr bwMode="auto">
          <a:xfrm>
            <a:off x="3985659" y="5183188"/>
            <a:ext cx="128995" cy="139700"/>
          </a:xfrm>
          <a:prstGeom prst="ellipse">
            <a:avLst/>
          </a:prstGeom>
          <a:solidFill>
            <a:schemeClr val="accent1"/>
          </a:solidFill>
          <a:ln w="12700">
            <a:solidFill>
              <a:schemeClr val="tx1"/>
            </a:solidFill>
            <a:round/>
            <a:headEnd/>
            <a:tailEnd/>
          </a:ln>
        </p:spPr>
        <p:txBody>
          <a:bodyPr wrap="none" anchor="ctr"/>
          <a:lstStyle/>
          <a:p>
            <a:endParaRPr lang="cs-CZ"/>
          </a:p>
        </p:txBody>
      </p:sp>
      <p:sp>
        <p:nvSpPr>
          <p:cNvPr id="70676" name="Oval 32"/>
          <p:cNvSpPr>
            <a:spLocks noChangeArrowheads="1"/>
          </p:cNvSpPr>
          <p:nvPr/>
        </p:nvSpPr>
        <p:spPr bwMode="auto">
          <a:xfrm>
            <a:off x="3633854" y="3354388"/>
            <a:ext cx="1254771" cy="1206500"/>
          </a:xfrm>
          <a:prstGeom prst="ellipse">
            <a:avLst/>
          </a:prstGeom>
          <a:noFill/>
          <a:ln w="12700">
            <a:solidFill>
              <a:schemeClr val="tx1"/>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cs-CZ"/>
          </a:p>
        </p:txBody>
      </p:sp>
      <p:sp>
        <p:nvSpPr>
          <p:cNvPr id="70677" name="Line 33"/>
          <p:cNvSpPr>
            <a:spLocks noChangeShapeType="1"/>
          </p:cNvSpPr>
          <p:nvPr/>
        </p:nvSpPr>
        <p:spPr bwMode="auto">
          <a:xfrm>
            <a:off x="3979795" y="4338638"/>
            <a:ext cx="0" cy="1143000"/>
          </a:xfrm>
          <a:prstGeom prst="line">
            <a:avLst/>
          </a:prstGeom>
          <a:noFill/>
          <a:ln w="12700">
            <a:solidFill>
              <a:schemeClr val="tx1"/>
            </a:solidFill>
            <a:prstDash val="dash"/>
            <a:round/>
            <a:headEnd type="none" w="sm" len="sm"/>
            <a:tailEnd type="none" w="sm" len="sm"/>
          </a:ln>
          <a:extLst>
            <a:ext uri="{909E8E84-426E-40DD-AFC4-6F175D3DCCD1}">
              <a14:hiddenFill xmlns:a14="http://schemas.microsoft.com/office/drawing/2010/main">
                <a:noFill/>
              </a14:hiddenFill>
            </a:ext>
          </a:extLst>
        </p:spPr>
        <p:txBody>
          <a:bodyPr/>
          <a:lstStyle/>
          <a:p>
            <a:endParaRPr lang="cs-CZ"/>
          </a:p>
        </p:txBody>
      </p:sp>
      <p:sp>
        <p:nvSpPr>
          <p:cNvPr id="70678" name="Line 34"/>
          <p:cNvSpPr>
            <a:spLocks noChangeShapeType="1"/>
          </p:cNvSpPr>
          <p:nvPr/>
        </p:nvSpPr>
        <p:spPr bwMode="auto">
          <a:xfrm>
            <a:off x="4050156" y="4033838"/>
            <a:ext cx="0" cy="1143000"/>
          </a:xfrm>
          <a:prstGeom prst="line">
            <a:avLst/>
          </a:prstGeom>
          <a:noFill/>
          <a:ln w="12700">
            <a:solidFill>
              <a:schemeClr val="tx1"/>
            </a:solidFill>
            <a:prstDash val="dash"/>
            <a:round/>
            <a:headEnd type="none" w="sm" len="sm"/>
            <a:tailEnd type="none" w="sm" len="sm"/>
          </a:ln>
          <a:extLst>
            <a:ext uri="{909E8E84-426E-40DD-AFC4-6F175D3DCCD1}">
              <a14:hiddenFill xmlns:a14="http://schemas.microsoft.com/office/drawing/2010/main">
                <a:noFill/>
              </a14:hiddenFill>
            </a:ext>
          </a:extLst>
        </p:spPr>
        <p:txBody>
          <a:bodyPr/>
          <a:lstStyle/>
          <a:p>
            <a:endParaRPr lang="cs-CZ"/>
          </a:p>
        </p:txBody>
      </p:sp>
      <p:sp>
        <p:nvSpPr>
          <p:cNvPr id="70679" name="Line 35"/>
          <p:cNvSpPr>
            <a:spLocks noChangeShapeType="1"/>
          </p:cNvSpPr>
          <p:nvPr/>
        </p:nvSpPr>
        <p:spPr bwMode="auto">
          <a:xfrm>
            <a:off x="4401961" y="4414838"/>
            <a:ext cx="0" cy="1143000"/>
          </a:xfrm>
          <a:prstGeom prst="line">
            <a:avLst/>
          </a:prstGeom>
          <a:noFill/>
          <a:ln w="12700">
            <a:solidFill>
              <a:schemeClr val="tx1"/>
            </a:solidFill>
            <a:prstDash val="dash"/>
            <a:round/>
            <a:headEnd type="none" w="sm" len="sm"/>
            <a:tailEnd type="none" w="sm" len="sm"/>
          </a:ln>
          <a:extLst>
            <a:ext uri="{909E8E84-426E-40DD-AFC4-6F175D3DCCD1}">
              <a14:hiddenFill xmlns:a14="http://schemas.microsoft.com/office/drawing/2010/main">
                <a:noFill/>
              </a14:hiddenFill>
            </a:ext>
          </a:extLst>
        </p:spPr>
        <p:txBody>
          <a:bodyPr/>
          <a:lstStyle/>
          <a:p>
            <a:endParaRPr lang="cs-CZ"/>
          </a:p>
        </p:txBody>
      </p:sp>
      <p:sp>
        <p:nvSpPr>
          <p:cNvPr id="70680" name="Freeform 36"/>
          <p:cNvSpPr>
            <a:spLocks/>
          </p:cNvSpPr>
          <p:nvPr/>
        </p:nvSpPr>
        <p:spPr bwMode="auto">
          <a:xfrm>
            <a:off x="6723875" y="3424239"/>
            <a:ext cx="212548" cy="458787"/>
          </a:xfrm>
          <a:custGeom>
            <a:avLst/>
            <a:gdLst>
              <a:gd name="T0" fmla="*/ 2147483647 w 145"/>
              <a:gd name="T1" fmla="*/ 0 h 289"/>
              <a:gd name="T2" fmla="*/ 0 w 145"/>
              <a:gd name="T3" fmla="*/ 2147483647 h 289"/>
              <a:gd name="T4" fmla="*/ 0 w 145"/>
              <a:gd name="T5" fmla="*/ 2147483647 h 289"/>
              <a:gd name="T6" fmla="*/ 2147483647 w 145"/>
              <a:gd name="T7" fmla="*/ 2147483647 h 289"/>
              <a:gd name="T8" fmla="*/ 2147483647 w 145"/>
              <a:gd name="T9" fmla="*/ 0 h 289"/>
              <a:gd name="T10" fmla="*/ 0 60000 65536"/>
              <a:gd name="T11" fmla="*/ 0 60000 65536"/>
              <a:gd name="T12" fmla="*/ 0 60000 65536"/>
              <a:gd name="T13" fmla="*/ 0 60000 65536"/>
              <a:gd name="T14" fmla="*/ 0 60000 65536"/>
              <a:gd name="T15" fmla="*/ 0 w 145"/>
              <a:gd name="T16" fmla="*/ 0 h 289"/>
              <a:gd name="T17" fmla="*/ 145 w 145"/>
              <a:gd name="T18" fmla="*/ 289 h 289"/>
            </a:gdLst>
            <a:ahLst/>
            <a:cxnLst>
              <a:cxn ang="T10">
                <a:pos x="T0" y="T1"/>
              </a:cxn>
              <a:cxn ang="T11">
                <a:pos x="T2" y="T3"/>
              </a:cxn>
              <a:cxn ang="T12">
                <a:pos x="T4" y="T5"/>
              </a:cxn>
              <a:cxn ang="T13">
                <a:pos x="T6" y="T7"/>
              </a:cxn>
              <a:cxn ang="T14">
                <a:pos x="T8" y="T9"/>
              </a:cxn>
            </a:cxnLst>
            <a:rect l="T15" t="T16" r="T17" b="T18"/>
            <a:pathLst>
              <a:path w="145" h="289">
                <a:moveTo>
                  <a:pt x="144" y="0"/>
                </a:moveTo>
                <a:lnTo>
                  <a:pt x="0" y="96"/>
                </a:lnTo>
                <a:lnTo>
                  <a:pt x="0" y="288"/>
                </a:lnTo>
                <a:lnTo>
                  <a:pt x="144" y="192"/>
                </a:lnTo>
                <a:lnTo>
                  <a:pt x="144" y="0"/>
                </a:lnTo>
              </a:path>
            </a:pathLst>
          </a:custGeom>
          <a:solidFill>
            <a:schemeClr val="bg1"/>
          </a:solidFill>
          <a:ln w="12700" cap="rnd">
            <a:solidFill>
              <a:schemeClr val="tx1"/>
            </a:solidFill>
            <a:round/>
            <a:headEnd/>
            <a:tailEnd/>
          </a:ln>
        </p:spPr>
        <p:txBody>
          <a:bodyPr/>
          <a:lstStyle/>
          <a:p>
            <a:endParaRPr lang="cs-CZ"/>
          </a:p>
        </p:txBody>
      </p:sp>
      <p:sp>
        <p:nvSpPr>
          <p:cNvPr id="70681" name="Freeform 37"/>
          <p:cNvSpPr>
            <a:spLocks/>
          </p:cNvSpPr>
          <p:nvPr/>
        </p:nvSpPr>
        <p:spPr bwMode="auto">
          <a:xfrm>
            <a:off x="6864597" y="3729039"/>
            <a:ext cx="282909" cy="687387"/>
          </a:xfrm>
          <a:custGeom>
            <a:avLst/>
            <a:gdLst>
              <a:gd name="T0" fmla="*/ 2147483647 w 193"/>
              <a:gd name="T1" fmla="*/ 0 h 433"/>
              <a:gd name="T2" fmla="*/ 0 w 193"/>
              <a:gd name="T3" fmla="*/ 2147483647 h 433"/>
              <a:gd name="T4" fmla="*/ 0 w 193"/>
              <a:gd name="T5" fmla="*/ 2147483647 h 433"/>
              <a:gd name="T6" fmla="*/ 2147483647 w 193"/>
              <a:gd name="T7" fmla="*/ 2147483647 h 433"/>
              <a:gd name="T8" fmla="*/ 2147483647 w 193"/>
              <a:gd name="T9" fmla="*/ 0 h 433"/>
              <a:gd name="T10" fmla="*/ 0 60000 65536"/>
              <a:gd name="T11" fmla="*/ 0 60000 65536"/>
              <a:gd name="T12" fmla="*/ 0 60000 65536"/>
              <a:gd name="T13" fmla="*/ 0 60000 65536"/>
              <a:gd name="T14" fmla="*/ 0 60000 65536"/>
              <a:gd name="T15" fmla="*/ 0 w 193"/>
              <a:gd name="T16" fmla="*/ 0 h 433"/>
              <a:gd name="T17" fmla="*/ 193 w 193"/>
              <a:gd name="T18" fmla="*/ 433 h 433"/>
            </a:gdLst>
            <a:ahLst/>
            <a:cxnLst>
              <a:cxn ang="T10">
                <a:pos x="T0" y="T1"/>
              </a:cxn>
              <a:cxn ang="T11">
                <a:pos x="T2" y="T3"/>
              </a:cxn>
              <a:cxn ang="T12">
                <a:pos x="T4" y="T5"/>
              </a:cxn>
              <a:cxn ang="T13">
                <a:pos x="T6" y="T7"/>
              </a:cxn>
              <a:cxn ang="T14">
                <a:pos x="T8" y="T9"/>
              </a:cxn>
            </a:cxnLst>
            <a:rect l="T15" t="T16" r="T17" b="T18"/>
            <a:pathLst>
              <a:path w="193" h="433">
                <a:moveTo>
                  <a:pt x="192" y="0"/>
                </a:moveTo>
                <a:lnTo>
                  <a:pt x="0" y="144"/>
                </a:lnTo>
                <a:lnTo>
                  <a:pt x="0" y="432"/>
                </a:lnTo>
                <a:lnTo>
                  <a:pt x="192" y="288"/>
                </a:lnTo>
                <a:lnTo>
                  <a:pt x="192" y="0"/>
                </a:lnTo>
              </a:path>
            </a:pathLst>
          </a:custGeom>
          <a:solidFill>
            <a:schemeClr val="bg1"/>
          </a:solidFill>
          <a:ln w="12700" cap="rnd">
            <a:solidFill>
              <a:schemeClr val="tx1"/>
            </a:solidFill>
            <a:round/>
            <a:headEnd/>
            <a:tailEnd/>
          </a:ln>
        </p:spPr>
        <p:txBody>
          <a:bodyPr/>
          <a:lstStyle/>
          <a:p>
            <a:endParaRPr lang="cs-CZ"/>
          </a:p>
        </p:txBody>
      </p:sp>
      <p:sp>
        <p:nvSpPr>
          <p:cNvPr id="70682" name="Line 38"/>
          <p:cNvSpPr>
            <a:spLocks noChangeShapeType="1"/>
          </p:cNvSpPr>
          <p:nvPr/>
        </p:nvSpPr>
        <p:spPr bwMode="auto">
          <a:xfrm flipV="1">
            <a:off x="6864597" y="3805238"/>
            <a:ext cx="281444" cy="2286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cs-CZ"/>
          </a:p>
        </p:txBody>
      </p:sp>
      <p:sp>
        <p:nvSpPr>
          <p:cNvPr id="70683" name="Freeform 39"/>
          <p:cNvSpPr>
            <a:spLocks/>
          </p:cNvSpPr>
          <p:nvPr/>
        </p:nvSpPr>
        <p:spPr bwMode="auto">
          <a:xfrm>
            <a:off x="6934958" y="4033839"/>
            <a:ext cx="142187" cy="230187"/>
          </a:xfrm>
          <a:custGeom>
            <a:avLst/>
            <a:gdLst>
              <a:gd name="T0" fmla="*/ 0 w 97"/>
              <a:gd name="T1" fmla="*/ 2147483647 h 145"/>
              <a:gd name="T2" fmla="*/ 0 w 97"/>
              <a:gd name="T3" fmla="*/ 2147483647 h 145"/>
              <a:gd name="T4" fmla="*/ 2147483647 w 97"/>
              <a:gd name="T5" fmla="*/ 0 h 145"/>
              <a:gd name="T6" fmla="*/ 2147483647 w 97"/>
              <a:gd name="T7" fmla="*/ 2147483647 h 145"/>
              <a:gd name="T8" fmla="*/ 0 w 97"/>
              <a:gd name="T9" fmla="*/ 2147483647 h 145"/>
              <a:gd name="T10" fmla="*/ 0 60000 65536"/>
              <a:gd name="T11" fmla="*/ 0 60000 65536"/>
              <a:gd name="T12" fmla="*/ 0 60000 65536"/>
              <a:gd name="T13" fmla="*/ 0 60000 65536"/>
              <a:gd name="T14" fmla="*/ 0 60000 65536"/>
              <a:gd name="T15" fmla="*/ 0 w 97"/>
              <a:gd name="T16" fmla="*/ 0 h 145"/>
              <a:gd name="T17" fmla="*/ 97 w 97"/>
              <a:gd name="T18" fmla="*/ 145 h 145"/>
            </a:gdLst>
            <a:ahLst/>
            <a:cxnLst>
              <a:cxn ang="T10">
                <a:pos x="T0" y="T1"/>
              </a:cxn>
              <a:cxn ang="T11">
                <a:pos x="T2" y="T3"/>
              </a:cxn>
              <a:cxn ang="T12">
                <a:pos x="T4" y="T5"/>
              </a:cxn>
              <a:cxn ang="T13">
                <a:pos x="T6" y="T7"/>
              </a:cxn>
              <a:cxn ang="T14">
                <a:pos x="T8" y="T9"/>
              </a:cxn>
            </a:cxnLst>
            <a:rect l="T15" t="T16" r="T17" b="T18"/>
            <a:pathLst>
              <a:path w="97" h="145">
                <a:moveTo>
                  <a:pt x="0" y="144"/>
                </a:moveTo>
                <a:lnTo>
                  <a:pt x="0" y="72"/>
                </a:lnTo>
                <a:lnTo>
                  <a:pt x="96" y="0"/>
                </a:lnTo>
                <a:lnTo>
                  <a:pt x="96" y="72"/>
                </a:lnTo>
                <a:lnTo>
                  <a:pt x="0" y="144"/>
                </a:lnTo>
              </a:path>
            </a:pathLst>
          </a:custGeom>
          <a:solidFill>
            <a:schemeClr val="bg2"/>
          </a:solidFill>
          <a:ln w="12700" cap="rnd">
            <a:solidFill>
              <a:schemeClr val="tx1"/>
            </a:solidFill>
            <a:round/>
            <a:headEnd/>
            <a:tailEnd/>
          </a:ln>
        </p:spPr>
        <p:txBody>
          <a:bodyPr/>
          <a:lstStyle/>
          <a:p>
            <a:endParaRPr lang="cs-CZ"/>
          </a:p>
        </p:txBody>
      </p:sp>
      <p:sp>
        <p:nvSpPr>
          <p:cNvPr id="70684" name="Freeform 40"/>
          <p:cNvSpPr>
            <a:spLocks/>
          </p:cNvSpPr>
          <p:nvPr/>
        </p:nvSpPr>
        <p:spPr bwMode="auto">
          <a:xfrm>
            <a:off x="2080049" y="3271839"/>
            <a:ext cx="282909" cy="687387"/>
          </a:xfrm>
          <a:custGeom>
            <a:avLst/>
            <a:gdLst>
              <a:gd name="T0" fmla="*/ 2147483647 w 193"/>
              <a:gd name="T1" fmla="*/ 0 h 433"/>
              <a:gd name="T2" fmla="*/ 0 w 193"/>
              <a:gd name="T3" fmla="*/ 2147483647 h 433"/>
              <a:gd name="T4" fmla="*/ 0 w 193"/>
              <a:gd name="T5" fmla="*/ 2147483647 h 433"/>
              <a:gd name="T6" fmla="*/ 2147483647 w 193"/>
              <a:gd name="T7" fmla="*/ 2147483647 h 433"/>
              <a:gd name="T8" fmla="*/ 2147483647 w 193"/>
              <a:gd name="T9" fmla="*/ 0 h 433"/>
              <a:gd name="T10" fmla="*/ 0 60000 65536"/>
              <a:gd name="T11" fmla="*/ 0 60000 65536"/>
              <a:gd name="T12" fmla="*/ 0 60000 65536"/>
              <a:gd name="T13" fmla="*/ 0 60000 65536"/>
              <a:gd name="T14" fmla="*/ 0 60000 65536"/>
              <a:gd name="T15" fmla="*/ 0 w 193"/>
              <a:gd name="T16" fmla="*/ 0 h 433"/>
              <a:gd name="T17" fmla="*/ 193 w 193"/>
              <a:gd name="T18" fmla="*/ 433 h 433"/>
            </a:gdLst>
            <a:ahLst/>
            <a:cxnLst>
              <a:cxn ang="T10">
                <a:pos x="T0" y="T1"/>
              </a:cxn>
              <a:cxn ang="T11">
                <a:pos x="T2" y="T3"/>
              </a:cxn>
              <a:cxn ang="T12">
                <a:pos x="T4" y="T5"/>
              </a:cxn>
              <a:cxn ang="T13">
                <a:pos x="T6" y="T7"/>
              </a:cxn>
              <a:cxn ang="T14">
                <a:pos x="T8" y="T9"/>
              </a:cxn>
            </a:cxnLst>
            <a:rect l="T15" t="T16" r="T17" b="T18"/>
            <a:pathLst>
              <a:path w="193" h="433">
                <a:moveTo>
                  <a:pt x="192" y="0"/>
                </a:moveTo>
                <a:lnTo>
                  <a:pt x="0" y="144"/>
                </a:lnTo>
                <a:lnTo>
                  <a:pt x="0" y="432"/>
                </a:lnTo>
                <a:lnTo>
                  <a:pt x="192" y="288"/>
                </a:lnTo>
                <a:lnTo>
                  <a:pt x="192" y="0"/>
                </a:lnTo>
              </a:path>
            </a:pathLst>
          </a:custGeom>
          <a:solidFill>
            <a:schemeClr val="bg1"/>
          </a:solidFill>
          <a:ln w="12700" cap="rnd">
            <a:solidFill>
              <a:schemeClr val="tx1"/>
            </a:solidFill>
            <a:round/>
            <a:headEnd/>
            <a:tailEnd/>
          </a:ln>
        </p:spPr>
        <p:txBody>
          <a:bodyPr/>
          <a:lstStyle/>
          <a:p>
            <a:endParaRPr lang="cs-CZ"/>
          </a:p>
        </p:txBody>
      </p:sp>
      <p:sp>
        <p:nvSpPr>
          <p:cNvPr id="70685" name="Freeform 41"/>
          <p:cNvSpPr>
            <a:spLocks/>
          </p:cNvSpPr>
          <p:nvPr/>
        </p:nvSpPr>
        <p:spPr bwMode="auto">
          <a:xfrm>
            <a:off x="2291132" y="3729039"/>
            <a:ext cx="282909" cy="687387"/>
          </a:xfrm>
          <a:custGeom>
            <a:avLst/>
            <a:gdLst>
              <a:gd name="T0" fmla="*/ 2147483647 w 193"/>
              <a:gd name="T1" fmla="*/ 0 h 433"/>
              <a:gd name="T2" fmla="*/ 0 w 193"/>
              <a:gd name="T3" fmla="*/ 2147483647 h 433"/>
              <a:gd name="T4" fmla="*/ 0 w 193"/>
              <a:gd name="T5" fmla="*/ 2147483647 h 433"/>
              <a:gd name="T6" fmla="*/ 2147483647 w 193"/>
              <a:gd name="T7" fmla="*/ 2147483647 h 433"/>
              <a:gd name="T8" fmla="*/ 2147483647 w 193"/>
              <a:gd name="T9" fmla="*/ 0 h 433"/>
              <a:gd name="T10" fmla="*/ 0 60000 65536"/>
              <a:gd name="T11" fmla="*/ 0 60000 65536"/>
              <a:gd name="T12" fmla="*/ 0 60000 65536"/>
              <a:gd name="T13" fmla="*/ 0 60000 65536"/>
              <a:gd name="T14" fmla="*/ 0 60000 65536"/>
              <a:gd name="T15" fmla="*/ 0 w 193"/>
              <a:gd name="T16" fmla="*/ 0 h 433"/>
              <a:gd name="T17" fmla="*/ 193 w 193"/>
              <a:gd name="T18" fmla="*/ 433 h 433"/>
            </a:gdLst>
            <a:ahLst/>
            <a:cxnLst>
              <a:cxn ang="T10">
                <a:pos x="T0" y="T1"/>
              </a:cxn>
              <a:cxn ang="T11">
                <a:pos x="T2" y="T3"/>
              </a:cxn>
              <a:cxn ang="T12">
                <a:pos x="T4" y="T5"/>
              </a:cxn>
              <a:cxn ang="T13">
                <a:pos x="T6" y="T7"/>
              </a:cxn>
              <a:cxn ang="T14">
                <a:pos x="T8" y="T9"/>
              </a:cxn>
            </a:cxnLst>
            <a:rect l="T15" t="T16" r="T17" b="T18"/>
            <a:pathLst>
              <a:path w="193" h="433">
                <a:moveTo>
                  <a:pt x="192" y="0"/>
                </a:moveTo>
                <a:lnTo>
                  <a:pt x="0" y="144"/>
                </a:lnTo>
                <a:lnTo>
                  <a:pt x="0" y="432"/>
                </a:lnTo>
                <a:lnTo>
                  <a:pt x="192" y="288"/>
                </a:lnTo>
                <a:lnTo>
                  <a:pt x="192" y="0"/>
                </a:lnTo>
              </a:path>
            </a:pathLst>
          </a:custGeom>
          <a:solidFill>
            <a:schemeClr val="bg1"/>
          </a:solidFill>
          <a:ln w="12700" cap="rnd">
            <a:solidFill>
              <a:schemeClr val="tx1"/>
            </a:solidFill>
            <a:round/>
            <a:headEnd/>
            <a:tailEnd/>
          </a:ln>
        </p:spPr>
        <p:txBody>
          <a:bodyPr/>
          <a:lstStyle/>
          <a:p>
            <a:endParaRPr lang="cs-CZ"/>
          </a:p>
        </p:txBody>
      </p:sp>
      <p:sp>
        <p:nvSpPr>
          <p:cNvPr id="70686" name="Line 42"/>
          <p:cNvSpPr>
            <a:spLocks noChangeShapeType="1"/>
          </p:cNvSpPr>
          <p:nvPr/>
        </p:nvSpPr>
        <p:spPr bwMode="auto">
          <a:xfrm>
            <a:off x="2220770" y="3424238"/>
            <a:ext cx="0" cy="4572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cs-CZ"/>
          </a:p>
        </p:txBody>
      </p:sp>
      <p:sp>
        <p:nvSpPr>
          <p:cNvPr id="70687" name="Line 43"/>
          <p:cNvSpPr>
            <a:spLocks noChangeShapeType="1"/>
          </p:cNvSpPr>
          <p:nvPr/>
        </p:nvSpPr>
        <p:spPr bwMode="auto">
          <a:xfrm>
            <a:off x="2361492" y="3957638"/>
            <a:ext cx="0" cy="3810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cs-CZ"/>
          </a:p>
        </p:txBody>
      </p:sp>
      <p:sp>
        <p:nvSpPr>
          <p:cNvPr id="70688" name="Line 44"/>
          <p:cNvSpPr>
            <a:spLocks noChangeShapeType="1"/>
          </p:cNvSpPr>
          <p:nvPr/>
        </p:nvSpPr>
        <p:spPr bwMode="auto">
          <a:xfrm flipV="1">
            <a:off x="2080048" y="3348038"/>
            <a:ext cx="281444" cy="2286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cs-CZ"/>
          </a:p>
        </p:txBody>
      </p:sp>
      <p:sp>
        <p:nvSpPr>
          <p:cNvPr id="70689" name="Line 45"/>
          <p:cNvSpPr>
            <a:spLocks noChangeShapeType="1"/>
          </p:cNvSpPr>
          <p:nvPr/>
        </p:nvSpPr>
        <p:spPr bwMode="auto">
          <a:xfrm flipV="1">
            <a:off x="2080048" y="3424238"/>
            <a:ext cx="281444" cy="2286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cs-CZ"/>
          </a:p>
        </p:txBody>
      </p:sp>
      <p:sp>
        <p:nvSpPr>
          <p:cNvPr id="70690" name="Line 46"/>
          <p:cNvSpPr>
            <a:spLocks noChangeShapeType="1"/>
          </p:cNvSpPr>
          <p:nvPr/>
        </p:nvSpPr>
        <p:spPr bwMode="auto">
          <a:xfrm flipV="1">
            <a:off x="2080048" y="3500438"/>
            <a:ext cx="281444" cy="2286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cs-CZ"/>
          </a:p>
        </p:txBody>
      </p:sp>
      <p:sp>
        <p:nvSpPr>
          <p:cNvPr id="70691" name="Line 47"/>
          <p:cNvSpPr>
            <a:spLocks noChangeShapeType="1"/>
          </p:cNvSpPr>
          <p:nvPr/>
        </p:nvSpPr>
        <p:spPr bwMode="auto">
          <a:xfrm flipV="1">
            <a:off x="2080048" y="3576638"/>
            <a:ext cx="281444" cy="2286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cs-CZ"/>
          </a:p>
        </p:txBody>
      </p:sp>
      <p:sp>
        <p:nvSpPr>
          <p:cNvPr id="70692" name="Line 48"/>
          <p:cNvSpPr>
            <a:spLocks noChangeShapeType="1"/>
          </p:cNvSpPr>
          <p:nvPr/>
        </p:nvSpPr>
        <p:spPr bwMode="auto">
          <a:xfrm>
            <a:off x="2502214" y="3805238"/>
            <a:ext cx="0" cy="3810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cs-CZ"/>
          </a:p>
        </p:txBody>
      </p:sp>
      <p:sp>
        <p:nvSpPr>
          <p:cNvPr id="70693" name="Line 49"/>
          <p:cNvSpPr>
            <a:spLocks noChangeShapeType="1"/>
          </p:cNvSpPr>
          <p:nvPr/>
        </p:nvSpPr>
        <p:spPr bwMode="auto">
          <a:xfrm flipV="1">
            <a:off x="2291131" y="3805238"/>
            <a:ext cx="281444" cy="2286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cs-CZ"/>
          </a:p>
        </p:txBody>
      </p:sp>
      <p:sp>
        <p:nvSpPr>
          <p:cNvPr id="70694" name="Line 50"/>
          <p:cNvSpPr>
            <a:spLocks noChangeShapeType="1"/>
          </p:cNvSpPr>
          <p:nvPr/>
        </p:nvSpPr>
        <p:spPr bwMode="auto">
          <a:xfrm flipV="1">
            <a:off x="2291131" y="3881438"/>
            <a:ext cx="281444" cy="2286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cs-CZ"/>
          </a:p>
        </p:txBody>
      </p:sp>
      <p:sp>
        <p:nvSpPr>
          <p:cNvPr id="70695" name="Line 51"/>
          <p:cNvSpPr>
            <a:spLocks noChangeShapeType="1"/>
          </p:cNvSpPr>
          <p:nvPr/>
        </p:nvSpPr>
        <p:spPr bwMode="auto">
          <a:xfrm flipV="1">
            <a:off x="2291131" y="3957638"/>
            <a:ext cx="281444" cy="2286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cs-CZ"/>
          </a:p>
        </p:txBody>
      </p:sp>
      <p:sp>
        <p:nvSpPr>
          <p:cNvPr id="70696" name="Line 52"/>
          <p:cNvSpPr>
            <a:spLocks noChangeShapeType="1"/>
          </p:cNvSpPr>
          <p:nvPr/>
        </p:nvSpPr>
        <p:spPr bwMode="auto">
          <a:xfrm flipV="1">
            <a:off x="2291131" y="4033838"/>
            <a:ext cx="281444" cy="2286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cs-CZ"/>
          </a:p>
        </p:txBody>
      </p:sp>
      <p:sp>
        <p:nvSpPr>
          <p:cNvPr id="70697" name="Line 53"/>
          <p:cNvSpPr>
            <a:spLocks noChangeShapeType="1"/>
          </p:cNvSpPr>
          <p:nvPr/>
        </p:nvSpPr>
        <p:spPr bwMode="auto">
          <a:xfrm flipV="1">
            <a:off x="5949904" y="3652838"/>
            <a:ext cx="773971" cy="762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cs-CZ"/>
          </a:p>
        </p:txBody>
      </p:sp>
      <p:sp>
        <p:nvSpPr>
          <p:cNvPr id="70698" name="Line 54"/>
          <p:cNvSpPr>
            <a:spLocks noChangeShapeType="1"/>
          </p:cNvSpPr>
          <p:nvPr/>
        </p:nvSpPr>
        <p:spPr bwMode="auto">
          <a:xfrm>
            <a:off x="5949904" y="3881438"/>
            <a:ext cx="914693" cy="3048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cs-CZ"/>
          </a:p>
        </p:txBody>
      </p:sp>
      <p:sp>
        <p:nvSpPr>
          <p:cNvPr id="70699" name="Line 55"/>
          <p:cNvSpPr>
            <a:spLocks noChangeShapeType="1"/>
          </p:cNvSpPr>
          <p:nvPr/>
        </p:nvSpPr>
        <p:spPr bwMode="auto">
          <a:xfrm flipH="1" flipV="1">
            <a:off x="4401961" y="3576638"/>
            <a:ext cx="1125776" cy="2286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cs-CZ"/>
          </a:p>
        </p:txBody>
      </p:sp>
      <p:sp>
        <p:nvSpPr>
          <p:cNvPr id="70700" name="Line 56"/>
          <p:cNvSpPr>
            <a:spLocks noChangeShapeType="1"/>
          </p:cNvSpPr>
          <p:nvPr/>
        </p:nvSpPr>
        <p:spPr bwMode="auto">
          <a:xfrm flipH="1">
            <a:off x="4472322" y="3881438"/>
            <a:ext cx="1055415" cy="4572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cs-CZ"/>
          </a:p>
        </p:txBody>
      </p:sp>
      <p:sp>
        <p:nvSpPr>
          <p:cNvPr id="70701" name="Line 57"/>
          <p:cNvSpPr>
            <a:spLocks noChangeShapeType="1"/>
          </p:cNvSpPr>
          <p:nvPr/>
        </p:nvSpPr>
        <p:spPr bwMode="auto">
          <a:xfrm>
            <a:off x="2291131" y="3424238"/>
            <a:ext cx="562888" cy="2286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cs-CZ"/>
          </a:p>
        </p:txBody>
      </p:sp>
      <p:sp>
        <p:nvSpPr>
          <p:cNvPr id="70702" name="Line 58"/>
          <p:cNvSpPr>
            <a:spLocks noChangeShapeType="1"/>
          </p:cNvSpPr>
          <p:nvPr/>
        </p:nvSpPr>
        <p:spPr bwMode="auto">
          <a:xfrm flipV="1">
            <a:off x="2431853" y="3957638"/>
            <a:ext cx="422166" cy="3048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cs-CZ"/>
          </a:p>
        </p:txBody>
      </p:sp>
      <p:sp>
        <p:nvSpPr>
          <p:cNvPr id="70703" name="Line 59"/>
          <p:cNvSpPr>
            <a:spLocks noChangeShapeType="1"/>
          </p:cNvSpPr>
          <p:nvPr/>
        </p:nvSpPr>
        <p:spPr bwMode="auto">
          <a:xfrm>
            <a:off x="3205824" y="3805238"/>
            <a:ext cx="492527" cy="1524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cs-CZ"/>
          </a:p>
        </p:txBody>
      </p:sp>
      <p:sp>
        <p:nvSpPr>
          <p:cNvPr id="70704" name="Line 60"/>
          <p:cNvSpPr>
            <a:spLocks noChangeShapeType="1"/>
          </p:cNvSpPr>
          <p:nvPr/>
        </p:nvSpPr>
        <p:spPr bwMode="auto">
          <a:xfrm>
            <a:off x="5011757" y="5926138"/>
            <a:ext cx="1407220" cy="381000"/>
          </a:xfrm>
          <a:prstGeom prst="line">
            <a:avLst/>
          </a:prstGeom>
          <a:noFill/>
          <a:ln w="12700">
            <a:solidFill>
              <a:schemeClr val="tx1"/>
            </a:solidFill>
            <a:round/>
            <a:headEnd type="none" w="sm" len="sm"/>
            <a:tailEnd type="stealth" w="med" len="lg"/>
          </a:ln>
          <a:extLst>
            <a:ext uri="{909E8E84-426E-40DD-AFC4-6F175D3DCCD1}">
              <a14:hiddenFill xmlns:a14="http://schemas.microsoft.com/office/drawing/2010/main">
                <a:noFill/>
              </a14:hiddenFill>
            </a:ext>
          </a:extLst>
        </p:spPr>
        <p:txBody>
          <a:bodyPr/>
          <a:lstStyle/>
          <a:p>
            <a:endParaRPr lang="cs-CZ"/>
          </a:p>
        </p:txBody>
      </p:sp>
      <p:sp>
        <p:nvSpPr>
          <p:cNvPr id="70705" name="Line 61"/>
          <p:cNvSpPr>
            <a:spLocks noChangeShapeType="1"/>
          </p:cNvSpPr>
          <p:nvPr/>
        </p:nvSpPr>
        <p:spPr bwMode="auto">
          <a:xfrm flipV="1">
            <a:off x="5504284" y="5011738"/>
            <a:ext cx="1618303" cy="304800"/>
          </a:xfrm>
          <a:prstGeom prst="line">
            <a:avLst/>
          </a:prstGeom>
          <a:noFill/>
          <a:ln w="12700">
            <a:solidFill>
              <a:schemeClr val="tx1"/>
            </a:solidFill>
            <a:round/>
            <a:headEnd type="none" w="sm" len="sm"/>
            <a:tailEnd type="stealth" w="med" len="lg"/>
          </a:ln>
          <a:extLst>
            <a:ext uri="{909E8E84-426E-40DD-AFC4-6F175D3DCCD1}">
              <a14:hiddenFill xmlns:a14="http://schemas.microsoft.com/office/drawing/2010/main">
                <a:noFill/>
              </a14:hiddenFill>
            </a:ext>
          </a:extLst>
        </p:spPr>
        <p:txBody>
          <a:bodyPr/>
          <a:lstStyle/>
          <a:p>
            <a:endParaRPr lang="cs-CZ"/>
          </a:p>
        </p:txBody>
      </p:sp>
      <p:sp>
        <p:nvSpPr>
          <p:cNvPr id="70706" name="Line 62"/>
          <p:cNvSpPr>
            <a:spLocks noChangeShapeType="1"/>
          </p:cNvSpPr>
          <p:nvPr/>
        </p:nvSpPr>
        <p:spPr bwMode="auto">
          <a:xfrm flipH="1" flipV="1">
            <a:off x="2408399" y="5011738"/>
            <a:ext cx="914693" cy="228600"/>
          </a:xfrm>
          <a:prstGeom prst="line">
            <a:avLst/>
          </a:prstGeom>
          <a:noFill/>
          <a:ln w="12700">
            <a:solidFill>
              <a:schemeClr val="tx1"/>
            </a:solidFill>
            <a:round/>
            <a:headEnd type="none" w="sm" len="sm"/>
            <a:tailEnd type="stealth" w="med" len="lg"/>
          </a:ln>
          <a:extLst>
            <a:ext uri="{909E8E84-426E-40DD-AFC4-6F175D3DCCD1}">
              <a14:hiddenFill xmlns:a14="http://schemas.microsoft.com/office/drawing/2010/main">
                <a:noFill/>
              </a14:hiddenFill>
            </a:ext>
          </a:extLst>
        </p:spPr>
        <p:txBody>
          <a:bodyPr/>
          <a:lstStyle/>
          <a:p>
            <a:endParaRPr lang="cs-CZ"/>
          </a:p>
        </p:txBody>
      </p:sp>
      <p:sp>
        <p:nvSpPr>
          <p:cNvPr id="70707" name="Line 63"/>
          <p:cNvSpPr>
            <a:spLocks noChangeShapeType="1"/>
          </p:cNvSpPr>
          <p:nvPr/>
        </p:nvSpPr>
        <p:spPr bwMode="auto">
          <a:xfrm flipH="1">
            <a:off x="1212262" y="5926138"/>
            <a:ext cx="1477581" cy="304800"/>
          </a:xfrm>
          <a:prstGeom prst="line">
            <a:avLst/>
          </a:prstGeom>
          <a:noFill/>
          <a:ln w="12700">
            <a:solidFill>
              <a:schemeClr val="tx1"/>
            </a:solidFill>
            <a:round/>
            <a:headEnd type="none" w="sm" len="sm"/>
            <a:tailEnd type="stealth" w="med" len="lg"/>
          </a:ln>
          <a:extLst>
            <a:ext uri="{909E8E84-426E-40DD-AFC4-6F175D3DCCD1}">
              <a14:hiddenFill xmlns:a14="http://schemas.microsoft.com/office/drawing/2010/main">
                <a:noFill/>
              </a14:hiddenFill>
            </a:ext>
          </a:extLst>
        </p:spPr>
        <p:txBody>
          <a:bodyPr/>
          <a:lstStyle/>
          <a:p>
            <a:endParaRPr lang="cs-CZ"/>
          </a:p>
        </p:txBody>
      </p:sp>
      <p:sp>
        <p:nvSpPr>
          <p:cNvPr id="70708" name="Rectangle 64"/>
          <p:cNvSpPr>
            <a:spLocks noChangeArrowheads="1"/>
          </p:cNvSpPr>
          <p:nvPr/>
        </p:nvSpPr>
        <p:spPr bwMode="auto">
          <a:xfrm>
            <a:off x="6779578" y="2417763"/>
            <a:ext cx="1724831" cy="369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eaLnBrk="0" hangingPunct="0"/>
            <a:r>
              <a:rPr lang="cs-CZ" b="1"/>
              <a:t>User Interface</a:t>
            </a:r>
          </a:p>
        </p:txBody>
      </p:sp>
      <p:sp>
        <p:nvSpPr>
          <p:cNvPr id="70709" name="Rectangle 65"/>
          <p:cNvSpPr>
            <a:spLocks noChangeArrowheads="1"/>
          </p:cNvSpPr>
          <p:nvPr/>
        </p:nvSpPr>
        <p:spPr bwMode="auto">
          <a:xfrm>
            <a:off x="3613332" y="2341563"/>
            <a:ext cx="1641475" cy="369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eaLnBrk="0" hangingPunct="0"/>
            <a:r>
              <a:rPr lang="cs-CZ" b="1"/>
              <a:t>Core = Model</a:t>
            </a:r>
          </a:p>
        </p:txBody>
      </p:sp>
      <p:sp>
        <p:nvSpPr>
          <p:cNvPr id="70710" name="Rectangle 66"/>
          <p:cNvSpPr>
            <a:spLocks noChangeArrowheads="1"/>
          </p:cNvSpPr>
          <p:nvPr/>
        </p:nvSpPr>
        <p:spPr bwMode="auto">
          <a:xfrm>
            <a:off x="939614" y="2417763"/>
            <a:ext cx="2019784" cy="369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eaLnBrk="0" hangingPunct="0"/>
            <a:r>
              <a:rPr lang="cs-CZ" b="1"/>
              <a:t>DB - Persistence</a:t>
            </a:r>
          </a:p>
        </p:txBody>
      </p:sp>
      <p:sp>
        <p:nvSpPr>
          <p:cNvPr id="70711" name="Rectangle 67"/>
          <p:cNvSpPr>
            <a:spLocks noChangeArrowheads="1"/>
          </p:cNvSpPr>
          <p:nvPr/>
        </p:nvSpPr>
        <p:spPr bwMode="auto">
          <a:xfrm>
            <a:off x="3238073" y="6215063"/>
            <a:ext cx="1481175" cy="369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eaLnBrk="0" hangingPunct="0"/>
            <a:r>
              <a:rPr lang="cs-CZ" b="1"/>
              <a:t>Distribution</a:t>
            </a:r>
          </a:p>
        </p:txBody>
      </p:sp>
      <p:sp>
        <p:nvSpPr>
          <p:cNvPr id="70712" name="Rectangle 68"/>
          <p:cNvSpPr>
            <a:spLocks noChangeArrowheads="1"/>
          </p:cNvSpPr>
          <p:nvPr/>
        </p:nvSpPr>
        <p:spPr bwMode="auto">
          <a:xfrm>
            <a:off x="5231635" y="4094163"/>
            <a:ext cx="999713" cy="9239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p>
            <a:pPr algn="ctr" eaLnBrk="0" hangingPunct="0"/>
            <a:r>
              <a:rPr lang="cs-CZ" sz="1800" b="1"/>
              <a:t>Adapter </a:t>
            </a:r>
          </a:p>
          <a:p>
            <a:pPr algn="ctr" eaLnBrk="0" hangingPunct="0"/>
            <a:r>
              <a:rPr lang="cs-CZ" sz="1800" b="1"/>
              <a:t>object</a:t>
            </a:r>
          </a:p>
        </p:txBody>
      </p:sp>
      <p:sp>
        <p:nvSpPr>
          <p:cNvPr id="70713" name="Rectangle 69"/>
          <p:cNvSpPr>
            <a:spLocks noChangeArrowheads="1"/>
          </p:cNvSpPr>
          <p:nvPr/>
        </p:nvSpPr>
        <p:spPr bwMode="auto">
          <a:xfrm>
            <a:off x="2557917" y="4170363"/>
            <a:ext cx="999713" cy="9239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p>
            <a:pPr algn="ctr" eaLnBrk="0" hangingPunct="0"/>
            <a:r>
              <a:rPr lang="cs-CZ" sz="1800" b="1"/>
              <a:t>Adapter </a:t>
            </a:r>
          </a:p>
          <a:p>
            <a:pPr algn="ctr" eaLnBrk="0" hangingPunct="0"/>
            <a:r>
              <a:rPr lang="cs-CZ" sz="1800" b="1"/>
              <a:t>object</a:t>
            </a:r>
          </a:p>
        </p:txBody>
      </p:sp>
    </p:spTree>
    <p:extLst>
      <p:ext uri="{BB962C8B-B14F-4D97-AF65-F5344CB8AC3E}">
        <p14:creationId xmlns:p14="http://schemas.microsoft.com/office/powerpoint/2010/main" val="261876118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8" name="Rectangle 4"/>
          <p:cNvSpPr>
            <a:spLocks noGrp="1" noChangeArrowheads="1"/>
          </p:cNvSpPr>
          <p:nvPr>
            <p:ph type="title"/>
          </p:nvPr>
        </p:nvSpPr>
        <p:spPr/>
        <p:txBody>
          <a:bodyPr>
            <a:normAutofit fontScale="90000"/>
          </a:bodyPr>
          <a:lstStyle/>
          <a:p>
            <a:r>
              <a:rPr lang="en-GB" sz="3200" dirty="0"/>
              <a:t>What is the </a:t>
            </a:r>
            <a:r>
              <a:rPr lang="en-GB" sz="3200" dirty="0" smtClean="0"/>
              <a:t>Difference </a:t>
            </a:r>
            <a:r>
              <a:rPr lang="en-GB" sz="3200" dirty="0"/>
              <a:t>between </a:t>
            </a:r>
            <a:r>
              <a:rPr lang="en-GB" sz="3200" dirty="0" smtClean="0"/>
              <a:t>Software </a:t>
            </a:r>
            <a:r>
              <a:rPr lang="en-GB" sz="3200" dirty="0"/>
              <a:t>E</a:t>
            </a:r>
            <a:r>
              <a:rPr lang="en-GB" sz="3200" dirty="0" smtClean="0"/>
              <a:t>ngineering </a:t>
            </a:r>
            <a:r>
              <a:rPr lang="en-GB" sz="3200" dirty="0"/>
              <a:t>and </a:t>
            </a:r>
            <a:r>
              <a:rPr lang="en-GB" sz="3200" dirty="0" smtClean="0"/>
              <a:t>Computer </a:t>
            </a:r>
            <a:r>
              <a:rPr lang="en-GB" sz="3200" dirty="0"/>
              <a:t>S</a:t>
            </a:r>
            <a:r>
              <a:rPr lang="en-GB" sz="3200" dirty="0" smtClean="0"/>
              <a:t>cience</a:t>
            </a:r>
            <a:r>
              <a:rPr lang="en-GB" sz="3200" dirty="0"/>
              <a:t>?</a:t>
            </a:r>
            <a:endParaRPr lang="en-GB" dirty="0"/>
          </a:p>
        </p:txBody>
      </p:sp>
      <p:sp>
        <p:nvSpPr>
          <p:cNvPr id="72709" name="Rectangle 5"/>
          <p:cNvSpPr>
            <a:spLocks noGrp="1" noChangeArrowheads="1"/>
          </p:cNvSpPr>
          <p:nvPr>
            <p:ph type="body" idx="1"/>
          </p:nvPr>
        </p:nvSpPr>
        <p:spPr/>
        <p:txBody>
          <a:bodyPr/>
          <a:lstStyle/>
          <a:p>
            <a:r>
              <a:rPr lang="en-GB" dirty="0"/>
              <a:t>Computer science is concerned with theory and fundamentals; software engineering is concerned with the practicalities of developing and delivering useful software.</a:t>
            </a:r>
          </a:p>
          <a:p>
            <a:r>
              <a:rPr lang="en-GB" dirty="0"/>
              <a:t>Computer science theories are still insufficient to act as a complete underpinning for software engineering (unlike e.g. physics and electrical engineering).</a:t>
            </a:r>
          </a:p>
        </p:txBody>
      </p:sp>
    </p:spTree>
    <p:extLst>
      <p:ext uri="{BB962C8B-B14F-4D97-AF65-F5344CB8AC3E}">
        <p14:creationId xmlns:p14="http://schemas.microsoft.com/office/powerpoint/2010/main" val="2914512503"/>
      </p:ext>
    </p:extLst>
  </p:cSld>
  <p:clrMapOvr>
    <a:masterClrMapping/>
  </p:clrMapOvr>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2322" name="AutoShape 2"/>
          <p:cNvSpPr>
            <a:spLocks noChangeArrowheads="1"/>
          </p:cNvSpPr>
          <p:nvPr/>
        </p:nvSpPr>
        <p:spPr bwMode="auto">
          <a:xfrm>
            <a:off x="1481979" y="1482725"/>
            <a:ext cx="158312" cy="4883150"/>
          </a:xfrm>
          <a:prstGeom prst="downArrow">
            <a:avLst>
              <a:gd name="adj1" fmla="val 66176"/>
              <a:gd name="adj2" fmla="val 370391"/>
            </a:avLst>
          </a:prstGeom>
          <a:solidFill>
            <a:schemeClr val="accent1"/>
          </a:solidFill>
          <a:ln w="12700">
            <a:solidFill>
              <a:schemeClr val="tx1"/>
            </a:solidFill>
            <a:miter lim="800000"/>
            <a:headEnd/>
            <a:tailEnd/>
          </a:ln>
          <a:effectLst/>
        </p:spPr>
        <p:txBody>
          <a:bodyPr wrap="none" anchor="ctr"/>
          <a:lstStyle/>
          <a:p>
            <a:pPr algn="ctr">
              <a:defRPr/>
            </a:pPr>
            <a:r>
              <a:rPr lang="en-US" b="1">
                <a:effectLst>
                  <a:outerShdw blurRad="38100" dist="38100" dir="2700000" algn="tl">
                    <a:srgbClr val="FFFFFF"/>
                  </a:outerShdw>
                </a:effectLst>
              </a:rPr>
              <a:t>Time</a:t>
            </a:r>
            <a:endParaRPr lang="cs-CZ" b="1">
              <a:effectLst>
                <a:outerShdw blurRad="38100" dist="38100" dir="2700000" algn="tl">
                  <a:srgbClr val="FFFFFF"/>
                </a:outerShdw>
              </a:effectLst>
            </a:endParaRPr>
          </a:p>
        </p:txBody>
      </p:sp>
      <p:sp>
        <p:nvSpPr>
          <p:cNvPr id="71683" name="Rectangle 3"/>
          <p:cNvSpPr>
            <a:spLocks noGrp="1" noChangeArrowheads="1"/>
          </p:cNvSpPr>
          <p:nvPr>
            <p:ph type="title"/>
          </p:nvPr>
        </p:nvSpPr>
        <p:spPr>
          <a:xfrm>
            <a:off x="457347" y="122239"/>
            <a:ext cx="7719189" cy="758825"/>
          </a:xfrm>
        </p:spPr>
        <p:txBody>
          <a:bodyPr/>
          <a:lstStyle/>
          <a:p>
            <a:pPr eaLnBrk="1" hangingPunct="1"/>
            <a:r>
              <a:rPr lang="en-US" dirty="0" smtClean="0"/>
              <a:t>Sequence Diagram: Car Ordering</a:t>
            </a:r>
            <a:endParaRPr lang="cs-CZ" dirty="0" smtClean="0"/>
          </a:p>
        </p:txBody>
      </p:sp>
      <p:graphicFrame>
        <p:nvGraphicFramePr>
          <p:cNvPr id="71684" name="Object 4"/>
          <p:cNvGraphicFramePr>
            <a:graphicFrameLocks noGrp="1" noChangeAspect="1"/>
          </p:cNvGraphicFramePr>
          <p:nvPr>
            <p:ph idx="1"/>
          </p:nvPr>
        </p:nvGraphicFramePr>
        <p:xfrm>
          <a:off x="2156273" y="1252538"/>
          <a:ext cx="5989481" cy="5605462"/>
        </p:xfrm>
        <a:graphic>
          <a:graphicData uri="http://schemas.openxmlformats.org/presentationml/2006/ole">
            <mc:AlternateContent xmlns:mc="http://schemas.openxmlformats.org/markup-compatibility/2006">
              <mc:Choice xmlns:v="urn:schemas-microsoft-com:vml" Requires="v">
                <p:oleObj spid="_x0000_s68630" name="Visio" r:id="rId4" imgW="5058156" imgH="4370019" progId="">
                  <p:embed/>
                </p:oleObj>
              </mc:Choice>
              <mc:Fallback>
                <p:oleObj name="Visio" r:id="rId4" imgW="5058156" imgH="4370019" progId="">
                  <p:embed/>
                  <p:pic>
                    <p:nvPicPr>
                      <p:cNvPr id="0" name="Picture 18"/>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56273" y="1252538"/>
                        <a:ext cx="5989481" cy="56054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1685" name="AutoShape 5"/>
          <p:cNvSpPr>
            <a:spLocks/>
          </p:cNvSpPr>
          <p:nvPr/>
        </p:nvSpPr>
        <p:spPr bwMode="auto">
          <a:xfrm>
            <a:off x="0" y="2167207"/>
            <a:ext cx="2091775" cy="1323439"/>
          </a:xfrm>
          <a:prstGeom prst="borderCallout2">
            <a:avLst>
              <a:gd name="adj1" fmla="val 10556"/>
              <a:gd name="adj2" fmla="val 103366"/>
              <a:gd name="adj3" fmla="val 10556"/>
              <a:gd name="adj4" fmla="val 110162"/>
              <a:gd name="adj5" fmla="val 34019"/>
              <a:gd name="adj6" fmla="val 116329"/>
            </a:avLst>
          </a:prstGeom>
          <a:solidFill>
            <a:schemeClr val="folHlink"/>
          </a:solidFill>
          <a:ln w="12700">
            <a:solidFill>
              <a:schemeClr val="tx1"/>
            </a:solidFill>
            <a:miter lim="800000"/>
            <a:headEnd type="none" w="lg" len="lg"/>
            <a:tailEnd/>
          </a:ln>
          <a:effectLst>
            <a:outerShdw dist="107763" dir="2700000" algn="ctr" rotWithShape="0">
              <a:schemeClr val="bg2">
                <a:alpha val="50000"/>
              </a:schemeClr>
            </a:outerShdw>
          </a:effectLst>
        </p:spPr>
        <p:txBody>
          <a:bodyPr anchor="ctr">
            <a:spAutoFit/>
          </a:bodyPr>
          <a:lstStyle/>
          <a:p>
            <a:pPr eaLnBrk="0" hangingPunct="0"/>
            <a:r>
              <a:rPr lang="en-US" sz="1600" b="1" dirty="0"/>
              <a:t>Activation</a:t>
            </a:r>
            <a:r>
              <a:rPr lang="en-US" sz="1600" dirty="0"/>
              <a:t> (focus of control) shows the period during which an activity is performed</a:t>
            </a:r>
          </a:p>
        </p:txBody>
      </p:sp>
      <p:sp>
        <p:nvSpPr>
          <p:cNvPr id="71686" name="AutoShape 6"/>
          <p:cNvSpPr>
            <a:spLocks/>
          </p:cNvSpPr>
          <p:nvPr/>
        </p:nvSpPr>
        <p:spPr bwMode="auto">
          <a:xfrm>
            <a:off x="263854" y="3849957"/>
            <a:ext cx="2903858" cy="1323439"/>
          </a:xfrm>
          <a:prstGeom prst="borderCallout2">
            <a:avLst>
              <a:gd name="adj1" fmla="val 8611"/>
              <a:gd name="adj2" fmla="val 102421"/>
              <a:gd name="adj3" fmla="val 8611"/>
              <a:gd name="adj4" fmla="val 116861"/>
              <a:gd name="adj5" fmla="val -66866"/>
              <a:gd name="adj6" fmla="val 129583"/>
            </a:avLst>
          </a:prstGeom>
          <a:solidFill>
            <a:schemeClr val="folHlink"/>
          </a:solidFill>
          <a:ln w="12700">
            <a:solidFill>
              <a:schemeClr val="tx1"/>
            </a:solidFill>
            <a:miter lim="800000"/>
            <a:headEnd type="none" w="lg" len="lg"/>
            <a:tailEnd/>
          </a:ln>
          <a:effectLst>
            <a:outerShdw dist="107763" dir="2700000" algn="ctr" rotWithShape="0">
              <a:schemeClr val="bg2">
                <a:alpha val="50000"/>
              </a:schemeClr>
            </a:outerShdw>
          </a:effectLst>
        </p:spPr>
        <p:txBody>
          <a:bodyPr anchor="ctr">
            <a:spAutoFit/>
          </a:bodyPr>
          <a:lstStyle/>
          <a:p>
            <a:pPr eaLnBrk="0" hangingPunct="0"/>
            <a:r>
              <a:rPr lang="en-US" sz="1600" b="1" dirty="0"/>
              <a:t>Asynchronous message</a:t>
            </a:r>
            <a:r>
              <a:rPr lang="en-US" sz="1600" dirty="0"/>
              <a:t>; the sender dispatches the Stimulus and immediately continues with the next step in the execution.</a:t>
            </a:r>
          </a:p>
        </p:txBody>
      </p:sp>
      <p:sp>
        <p:nvSpPr>
          <p:cNvPr id="71687" name="AutoShape 7"/>
          <p:cNvSpPr>
            <a:spLocks/>
          </p:cNvSpPr>
          <p:nvPr/>
        </p:nvSpPr>
        <p:spPr bwMode="auto">
          <a:xfrm>
            <a:off x="7736780" y="3851275"/>
            <a:ext cx="1413084" cy="2305050"/>
          </a:xfrm>
          <a:prstGeom prst="borderCallout2">
            <a:avLst>
              <a:gd name="adj1" fmla="val 4958"/>
              <a:gd name="adj2" fmla="val -4981"/>
              <a:gd name="adj3" fmla="val 4958"/>
              <a:gd name="adj4" fmla="val -31431"/>
              <a:gd name="adj5" fmla="val 9505"/>
              <a:gd name="adj6" fmla="val -48963"/>
            </a:avLst>
          </a:prstGeom>
          <a:solidFill>
            <a:schemeClr val="folHlink"/>
          </a:solidFill>
          <a:ln w="12700">
            <a:solidFill>
              <a:schemeClr val="tx1"/>
            </a:solidFill>
            <a:miter lim="800000"/>
            <a:headEnd type="none" w="lg" len="lg"/>
            <a:tailEnd/>
          </a:ln>
          <a:effectLst>
            <a:outerShdw dist="107763" dir="2700000" algn="ctr" rotWithShape="0">
              <a:schemeClr val="bg2">
                <a:alpha val="50000"/>
              </a:schemeClr>
            </a:outerShdw>
          </a:effectLst>
        </p:spPr>
        <p:txBody>
          <a:bodyPr anchor="ctr">
            <a:spAutoFit/>
          </a:bodyPr>
          <a:lstStyle/>
          <a:p>
            <a:pPr eaLnBrk="0" hangingPunct="0"/>
            <a:r>
              <a:rPr lang="en-US" sz="1600" b="1" dirty="0"/>
              <a:t>Synchronous message </a:t>
            </a:r>
            <a:r>
              <a:rPr lang="en-US" sz="1600" dirty="0"/>
              <a:t>(procedure call); the sender waits for the response (return message).</a:t>
            </a:r>
          </a:p>
        </p:txBody>
      </p:sp>
      <p:sp>
        <p:nvSpPr>
          <p:cNvPr id="71688" name="AutoShape 8"/>
          <p:cNvSpPr>
            <a:spLocks/>
          </p:cNvSpPr>
          <p:nvPr/>
        </p:nvSpPr>
        <p:spPr bwMode="auto">
          <a:xfrm>
            <a:off x="7329273" y="2351357"/>
            <a:ext cx="1814728" cy="1323439"/>
          </a:xfrm>
          <a:prstGeom prst="borderCallout2">
            <a:avLst>
              <a:gd name="adj1" fmla="val 10556"/>
              <a:gd name="adj2" fmla="val -3875"/>
              <a:gd name="adj3" fmla="val 10556"/>
              <a:gd name="adj4" fmla="val -21324"/>
              <a:gd name="adj5" fmla="val 112171"/>
              <a:gd name="adj6" fmla="val -36755"/>
            </a:avLst>
          </a:prstGeom>
          <a:solidFill>
            <a:schemeClr val="folHlink"/>
          </a:solidFill>
          <a:ln w="12700">
            <a:solidFill>
              <a:schemeClr val="tx1"/>
            </a:solidFill>
            <a:miter lim="800000"/>
            <a:headEnd type="none" w="lg" len="lg"/>
            <a:tailEnd/>
          </a:ln>
          <a:effectLst>
            <a:outerShdw dist="107763" dir="2700000" algn="ctr" rotWithShape="0">
              <a:schemeClr val="bg2">
                <a:alpha val="50000"/>
              </a:schemeClr>
            </a:outerShdw>
          </a:effectLst>
        </p:spPr>
        <p:txBody>
          <a:bodyPr anchor="ctr">
            <a:spAutoFit/>
          </a:bodyPr>
          <a:lstStyle/>
          <a:p>
            <a:pPr eaLnBrk="0" hangingPunct="0"/>
            <a:r>
              <a:rPr lang="en-US" sz="1600" b="1" dirty="0"/>
              <a:t>While loop</a:t>
            </a:r>
            <a:r>
              <a:rPr lang="en-US" sz="1600" dirty="0"/>
              <a:t>; the message is repeated until the condition is fulfilled</a:t>
            </a:r>
          </a:p>
        </p:txBody>
      </p:sp>
      <p:sp>
        <p:nvSpPr>
          <p:cNvPr id="71689" name="AutoShape 9"/>
          <p:cNvSpPr>
            <a:spLocks/>
          </p:cNvSpPr>
          <p:nvPr/>
        </p:nvSpPr>
        <p:spPr bwMode="auto">
          <a:xfrm>
            <a:off x="4038430" y="6202364"/>
            <a:ext cx="2903857" cy="593725"/>
          </a:xfrm>
          <a:prstGeom prst="borderCallout2">
            <a:avLst>
              <a:gd name="adj1" fmla="val 19250"/>
              <a:gd name="adj2" fmla="val -2421"/>
              <a:gd name="adj3" fmla="val 19250"/>
              <a:gd name="adj4" fmla="val -2421"/>
              <a:gd name="adj5" fmla="val 12565"/>
              <a:gd name="adj6" fmla="val -25898"/>
            </a:avLst>
          </a:prstGeom>
          <a:solidFill>
            <a:schemeClr val="folHlink"/>
          </a:solidFill>
          <a:ln w="12700">
            <a:solidFill>
              <a:schemeClr val="tx1"/>
            </a:solidFill>
            <a:miter lim="800000"/>
            <a:headEnd type="none" w="lg" len="lg"/>
            <a:tailEnd/>
          </a:ln>
          <a:effectLst>
            <a:outerShdw dist="107763" dir="2700000" algn="ctr" rotWithShape="0">
              <a:schemeClr val="bg2">
                <a:alpha val="50000"/>
              </a:schemeClr>
            </a:outerShdw>
          </a:effectLst>
        </p:spPr>
        <p:txBody>
          <a:bodyPr anchor="ctr">
            <a:spAutoFit/>
          </a:bodyPr>
          <a:lstStyle/>
          <a:p>
            <a:pPr eaLnBrk="0" hangingPunct="0"/>
            <a:r>
              <a:rPr lang="en-US" sz="1600" b="1" dirty="0"/>
              <a:t>Return message</a:t>
            </a:r>
            <a:r>
              <a:rPr lang="en-US" sz="1600" dirty="0"/>
              <a:t>; response to the sender</a:t>
            </a:r>
          </a:p>
        </p:txBody>
      </p:sp>
      <p:sp>
        <p:nvSpPr>
          <p:cNvPr id="71690" name="AutoShape 10"/>
          <p:cNvSpPr>
            <a:spLocks/>
          </p:cNvSpPr>
          <p:nvPr/>
        </p:nvSpPr>
        <p:spPr bwMode="auto">
          <a:xfrm>
            <a:off x="5244827" y="915988"/>
            <a:ext cx="944010" cy="349250"/>
          </a:xfrm>
          <a:prstGeom prst="borderCallout2">
            <a:avLst>
              <a:gd name="adj1" fmla="val 32727"/>
              <a:gd name="adj2" fmla="val -7454"/>
              <a:gd name="adj3" fmla="val 32727"/>
              <a:gd name="adj4" fmla="val -26861"/>
              <a:gd name="adj5" fmla="val 244093"/>
              <a:gd name="adj6" fmla="val -43944"/>
            </a:avLst>
          </a:prstGeom>
          <a:solidFill>
            <a:schemeClr val="folHlink"/>
          </a:solidFill>
          <a:ln w="12700">
            <a:solidFill>
              <a:schemeClr val="tx1"/>
            </a:solidFill>
            <a:miter lim="800000"/>
            <a:headEnd type="none" w="lg" len="lg"/>
            <a:tailEnd/>
          </a:ln>
          <a:effectLst>
            <a:outerShdw dist="107763" dir="2700000" algn="ctr" rotWithShape="0">
              <a:schemeClr val="bg2">
                <a:alpha val="50000"/>
              </a:schemeClr>
            </a:outerShdw>
          </a:effectLst>
        </p:spPr>
        <p:txBody>
          <a:bodyPr anchor="ctr">
            <a:spAutoFit/>
          </a:bodyPr>
          <a:lstStyle/>
          <a:p>
            <a:pPr algn="ctr" eaLnBrk="0" hangingPunct="0"/>
            <a:r>
              <a:rPr lang="en-US" sz="1600" b="1"/>
              <a:t>Object</a:t>
            </a:r>
            <a:endParaRPr lang="en-US" sz="1600"/>
          </a:p>
        </p:txBody>
      </p:sp>
    </p:spTree>
    <p:extLst>
      <p:ext uri="{BB962C8B-B14F-4D97-AF65-F5344CB8AC3E}">
        <p14:creationId xmlns:p14="http://schemas.microsoft.com/office/powerpoint/2010/main" val="785920229"/>
      </p:ext>
    </p:extLst>
  </p:cSld>
  <p:clrMapOvr>
    <a:masterClrMapping/>
  </p:clrMapOvr>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2706" name="Object 2"/>
          <p:cNvGraphicFramePr>
            <a:graphicFrameLocks noGrp="1" noChangeAspect="1"/>
          </p:cNvGraphicFramePr>
          <p:nvPr>
            <p:ph idx="1"/>
          </p:nvPr>
        </p:nvGraphicFramePr>
        <p:xfrm>
          <a:off x="1586055" y="1577975"/>
          <a:ext cx="5989481" cy="4678363"/>
        </p:xfrm>
        <a:graphic>
          <a:graphicData uri="http://schemas.openxmlformats.org/presentationml/2006/ole">
            <mc:AlternateContent xmlns:mc="http://schemas.openxmlformats.org/markup-compatibility/2006">
              <mc:Choice xmlns:v="urn:schemas-microsoft-com:vml" Requires="v">
                <p:oleObj spid="_x0000_s69652" name="Visio" r:id="rId4" imgW="7315200" imgH="5283200" progId="">
                  <p:embed/>
                </p:oleObj>
              </mc:Choice>
              <mc:Fallback>
                <p:oleObj name="Visio" r:id="rId4" imgW="7315200" imgH="5283200" progId="">
                  <p:embed/>
                  <p:pic>
                    <p:nvPicPr>
                      <p:cNvPr id="0" name="Picture 16"/>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6055" y="1577975"/>
                        <a:ext cx="5989481" cy="46783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2707" name="Rectangle 3"/>
          <p:cNvSpPr>
            <a:spLocks noGrp="1" noChangeArrowheads="1"/>
          </p:cNvSpPr>
          <p:nvPr>
            <p:ph type="title"/>
          </p:nvPr>
        </p:nvSpPr>
        <p:spPr>
          <a:xfrm>
            <a:off x="457347" y="122239"/>
            <a:ext cx="7719189" cy="1042987"/>
          </a:xfrm>
        </p:spPr>
        <p:txBody>
          <a:bodyPr/>
          <a:lstStyle/>
          <a:p>
            <a:pPr eaLnBrk="1" hangingPunct="1"/>
            <a:r>
              <a:rPr lang="en-US" dirty="0" smtClean="0"/>
              <a:t>Alternative Scenario</a:t>
            </a:r>
            <a:endParaRPr lang="cs-CZ" dirty="0" smtClean="0"/>
          </a:p>
        </p:txBody>
      </p:sp>
      <p:sp>
        <p:nvSpPr>
          <p:cNvPr id="72708" name="AutoShape 4"/>
          <p:cNvSpPr>
            <a:spLocks/>
          </p:cNvSpPr>
          <p:nvPr/>
        </p:nvSpPr>
        <p:spPr bwMode="auto">
          <a:xfrm>
            <a:off x="4098529" y="1182689"/>
            <a:ext cx="2204645" cy="593725"/>
          </a:xfrm>
          <a:prstGeom prst="borderCallout2">
            <a:avLst>
              <a:gd name="adj1" fmla="val 19250"/>
              <a:gd name="adj2" fmla="val 103190"/>
              <a:gd name="adj3" fmla="val 19250"/>
              <a:gd name="adj4" fmla="val 119148"/>
              <a:gd name="adj5" fmla="val 65773"/>
              <a:gd name="adj6" fmla="val 133111"/>
            </a:avLst>
          </a:prstGeom>
          <a:solidFill>
            <a:schemeClr val="folHlink"/>
          </a:solidFill>
          <a:ln w="12700">
            <a:solidFill>
              <a:schemeClr val="tx1"/>
            </a:solidFill>
            <a:miter lim="800000"/>
            <a:headEnd type="none" w="lg" len="lg"/>
            <a:tailEnd/>
          </a:ln>
          <a:effectLst>
            <a:outerShdw dist="107763" dir="2700000" algn="ctr" rotWithShape="0">
              <a:schemeClr val="bg2">
                <a:alpha val="50000"/>
              </a:schemeClr>
            </a:outerShdw>
          </a:effectLst>
        </p:spPr>
        <p:txBody>
          <a:bodyPr anchor="ctr">
            <a:spAutoFit/>
          </a:bodyPr>
          <a:lstStyle/>
          <a:p>
            <a:pPr algn="ctr" eaLnBrk="0" hangingPunct="0"/>
            <a:r>
              <a:rPr lang="en-US" sz="1600" b="1"/>
              <a:t>External Information System</a:t>
            </a:r>
            <a:endParaRPr lang="en-US" sz="1600"/>
          </a:p>
        </p:txBody>
      </p:sp>
      <p:sp>
        <p:nvSpPr>
          <p:cNvPr id="72709" name="AutoShape 5"/>
          <p:cNvSpPr>
            <a:spLocks/>
          </p:cNvSpPr>
          <p:nvPr/>
        </p:nvSpPr>
        <p:spPr bwMode="auto">
          <a:xfrm>
            <a:off x="627386" y="4316413"/>
            <a:ext cx="2204645" cy="349250"/>
          </a:xfrm>
          <a:prstGeom prst="borderCallout2">
            <a:avLst>
              <a:gd name="adj1" fmla="val 19250"/>
              <a:gd name="adj2" fmla="val 103190"/>
              <a:gd name="adj3" fmla="val 19250"/>
              <a:gd name="adj4" fmla="val 107579"/>
              <a:gd name="adj5" fmla="val -34491"/>
              <a:gd name="adj6" fmla="val 111435"/>
            </a:avLst>
          </a:prstGeom>
          <a:solidFill>
            <a:schemeClr val="folHlink"/>
          </a:solidFill>
          <a:ln w="12700">
            <a:solidFill>
              <a:schemeClr val="tx1"/>
            </a:solidFill>
            <a:miter lim="800000"/>
            <a:headEnd type="none" w="lg" len="lg"/>
            <a:tailEnd/>
          </a:ln>
          <a:effectLst>
            <a:outerShdw dist="107763" dir="2700000" algn="ctr" rotWithShape="0">
              <a:schemeClr val="bg2">
                <a:alpha val="50000"/>
              </a:schemeClr>
            </a:outerShdw>
          </a:effectLst>
        </p:spPr>
        <p:txBody>
          <a:bodyPr anchor="ctr">
            <a:spAutoFit/>
          </a:bodyPr>
          <a:lstStyle/>
          <a:p>
            <a:pPr algn="ctr" eaLnBrk="0" hangingPunct="0"/>
            <a:r>
              <a:rPr lang="en-US" sz="1600" b="1"/>
              <a:t>Object Lifeline</a:t>
            </a:r>
            <a:endParaRPr lang="en-US" sz="1600"/>
          </a:p>
        </p:txBody>
      </p:sp>
    </p:spTree>
    <p:extLst>
      <p:ext uri="{BB962C8B-B14F-4D97-AF65-F5344CB8AC3E}">
        <p14:creationId xmlns:p14="http://schemas.microsoft.com/office/powerpoint/2010/main" val="3597457144"/>
      </p:ext>
    </p:extLst>
  </p:cSld>
  <p:clrMapOvr>
    <a:masterClrMapping/>
  </p:clrMapOvr>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3730" name="Object 2"/>
          <p:cNvGraphicFramePr>
            <a:graphicFrameLocks noGrp="1" noChangeAspect="1"/>
          </p:cNvGraphicFramePr>
          <p:nvPr>
            <p:ph idx="1"/>
          </p:nvPr>
        </p:nvGraphicFramePr>
        <p:xfrm>
          <a:off x="1382302" y="1354138"/>
          <a:ext cx="6304639" cy="5084762"/>
        </p:xfrm>
        <a:graphic>
          <a:graphicData uri="http://schemas.openxmlformats.org/presentationml/2006/ole">
            <mc:AlternateContent xmlns:mc="http://schemas.openxmlformats.org/markup-compatibility/2006">
              <mc:Choice xmlns:v="urn:schemas-microsoft-com:vml" Requires="v">
                <p:oleObj spid="_x0000_s70676" name="Visio" r:id="rId4" imgW="5868924" imgH="4370019" progId="">
                  <p:embed/>
                </p:oleObj>
              </mc:Choice>
              <mc:Fallback>
                <p:oleObj name="Visio" r:id="rId4" imgW="5868924" imgH="4370019" progId="">
                  <p:embed/>
                  <p:pic>
                    <p:nvPicPr>
                      <p:cNvPr id="0" name="Picture 16"/>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82302" y="1354138"/>
                        <a:ext cx="6304639" cy="50847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3731" name="Rectangle 3"/>
          <p:cNvSpPr>
            <a:spLocks noGrp="1" noChangeArrowheads="1"/>
          </p:cNvSpPr>
          <p:nvPr>
            <p:ph type="title"/>
          </p:nvPr>
        </p:nvSpPr>
        <p:spPr>
          <a:xfrm>
            <a:off x="457347" y="122239"/>
            <a:ext cx="7719189" cy="1069975"/>
          </a:xfrm>
        </p:spPr>
        <p:txBody>
          <a:bodyPr/>
          <a:lstStyle/>
          <a:p>
            <a:pPr eaLnBrk="1" hangingPunct="1"/>
            <a:r>
              <a:rPr lang="en-US" dirty="0" smtClean="0"/>
              <a:t>Merging Scenarios</a:t>
            </a:r>
            <a:endParaRPr lang="cs-CZ" dirty="0" smtClean="0"/>
          </a:p>
        </p:txBody>
      </p:sp>
      <p:sp>
        <p:nvSpPr>
          <p:cNvPr id="73732" name="AutoShape 4"/>
          <p:cNvSpPr>
            <a:spLocks/>
          </p:cNvSpPr>
          <p:nvPr/>
        </p:nvSpPr>
        <p:spPr bwMode="auto">
          <a:xfrm>
            <a:off x="309296" y="3497263"/>
            <a:ext cx="1583123" cy="349250"/>
          </a:xfrm>
          <a:prstGeom prst="borderCallout2">
            <a:avLst>
              <a:gd name="adj1" fmla="val 32727"/>
              <a:gd name="adj2" fmla="val 104444"/>
              <a:gd name="adj3" fmla="val 32727"/>
              <a:gd name="adj4" fmla="val 129444"/>
              <a:gd name="adj5" fmla="val 240000"/>
              <a:gd name="adj6" fmla="val 152037"/>
            </a:avLst>
          </a:prstGeom>
          <a:solidFill>
            <a:schemeClr val="folHlink"/>
          </a:solidFill>
          <a:ln w="12700">
            <a:solidFill>
              <a:schemeClr val="tx1"/>
            </a:solidFill>
            <a:miter lim="800000"/>
            <a:headEnd type="none" w="lg" len="lg"/>
            <a:tailEnd/>
          </a:ln>
          <a:effectLst>
            <a:outerShdw dist="107763" dir="2700000" algn="ctr" rotWithShape="0">
              <a:schemeClr val="bg2">
                <a:alpha val="50000"/>
              </a:schemeClr>
            </a:outerShdw>
          </a:effectLst>
        </p:spPr>
        <p:txBody>
          <a:bodyPr anchor="ctr">
            <a:spAutoFit/>
          </a:bodyPr>
          <a:lstStyle/>
          <a:p>
            <a:pPr algn="ctr" eaLnBrk="0" hangingPunct="0"/>
            <a:r>
              <a:rPr lang="en-US" sz="1600" b="1"/>
              <a:t>Branching</a:t>
            </a:r>
            <a:endParaRPr lang="en-US" sz="1600"/>
          </a:p>
        </p:txBody>
      </p:sp>
      <p:sp>
        <p:nvSpPr>
          <p:cNvPr id="73733" name="AutoShape 5"/>
          <p:cNvSpPr>
            <a:spLocks/>
          </p:cNvSpPr>
          <p:nvPr/>
        </p:nvSpPr>
        <p:spPr bwMode="auto">
          <a:xfrm>
            <a:off x="4095597" y="6205539"/>
            <a:ext cx="1583123" cy="593725"/>
          </a:xfrm>
          <a:prstGeom prst="borderCallout2">
            <a:avLst>
              <a:gd name="adj1" fmla="val 19250"/>
              <a:gd name="adj2" fmla="val -4444"/>
              <a:gd name="adj3" fmla="val 19250"/>
              <a:gd name="adj4" fmla="val -42685"/>
              <a:gd name="adj5" fmla="val -46792"/>
              <a:gd name="adj6" fmla="val -77222"/>
            </a:avLst>
          </a:prstGeom>
          <a:solidFill>
            <a:schemeClr val="folHlink"/>
          </a:solidFill>
          <a:ln w="12700">
            <a:solidFill>
              <a:schemeClr val="tx1"/>
            </a:solidFill>
            <a:miter lim="800000"/>
            <a:headEnd type="none" w="lg" len="lg"/>
            <a:tailEnd/>
          </a:ln>
          <a:effectLst>
            <a:outerShdw dist="107763" dir="2700000" algn="ctr" rotWithShape="0">
              <a:schemeClr val="bg2">
                <a:alpha val="50000"/>
              </a:schemeClr>
            </a:outerShdw>
          </a:effectLst>
        </p:spPr>
        <p:txBody>
          <a:bodyPr anchor="ctr">
            <a:spAutoFit/>
          </a:bodyPr>
          <a:lstStyle/>
          <a:p>
            <a:pPr algn="ctr" eaLnBrk="0" hangingPunct="0"/>
            <a:r>
              <a:rPr lang="en-US" sz="1600" b="1"/>
              <a:t>Joining scenarios</a:t>
            </a:r>
            <a:endParaRPr lang="en-US" sz="1600"/>
          </a:p>
        </p:txBody>
      </p:sp>
    </p:spTree>
    <p:extLst>
      <p:ext uri="{BB962C8B-B14F-4D97-AF65-F5344CB8AC3E}">
        <p14:creationId xmlns:p14="http://schemas.microsoft.com/office/powerpoint/2010/main" val="1470295370"/>
      </p:ext>
    </p:extLst>
  </p:cSld>
  <p:clrMapOvr>
    <a:masterClrMapping/>
  </p:clrMapOvr>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ChangeArrowheads="1"/>
          </p:cNvSpPr>
          <p:nvPr>
            <p:ph type="title"/>
          </p:nvPr>
        </p:nvSpPr>
        <p:spPr/>
        <p:txBody>
          <a:bodyPr/>
          <a:lstStyle/>
          <a:p>
            <a:pPr eaLnBrk="1" hangingPunct="1"/>
            <a:r>
              <a:rPr lang="en-US" dirty="0" smtClean="0"/>
              <a:t>What is a Class?</a:t>
            </a:r>
            <a:endParaRPr lang="cs-CZ" dirty="0" smtClean="0"/>
          </a:p>
        </p:txBody>
      </p:sp>
      <p:sp>
        <p:nvSpPr>
          <p:cNvPr id="74755" name="Rectangle 3"/>
          <p:cNvSpPr>
            <a:spLocks noGrp="1" noChangeArrowheads="1"/>
          </p:cNvSpPr>
          <p:nvPr>
            <p:ph type="body" sz="half" idx="1"/>
          </p:nvPr>
        </p:nvSpPr>
        <p:spPr>
          <a:xfrm>
            <a:off x="457346" y="1340768"/>
            <a:ext cx="8075393" cy="4968552"/>
          </a:xfrm>
        </p:spPr>
        <p:txBody>
          <a:bodyPr>
            <a:normAutofit/>
          </a:bodyPr>
          <a:lstStyle/>
          <a:p>
            <a:r>
              <a:rPr lang="en-US" dirty="0"/>
              <a:t>A </a:t>
            </a:r>
            <a:r>
              <a:rPr lang="en-US" b="1" dirty="0"/>
              <a:t>class</a:t>
            </a:r>
            <a:r>
              <a:rPr lang="en-US" dirty="0"/>
              <a:t> is the descriptor for a set of objects with common </a:t>
            </a:r>
            <a:r>
              <a:rPr lang="en-US" b="1" dirty="0"/>
              <a:t>structure</a:t>
            </a:r>
            <a:r>
              <a:rPr lang="en-US" dirty="0"/>
              <a:t>, </a:t>
            </a:r>
            <a:r>
              <a:rPr lang="en-US" b="1" dirty="0"/>
              <a:t>behavior</a:t>
            </a:r>
            <a:r>
              <a:rPr lang="en-US" dirty="0"/>
              <a:t>, </a:t>
            </a:r>
            <a:r>
              <a:rPr lang="en-US" b="1" dirty="0"/>
              <a:t>relationships </a:t>
            </a:r>
            <a:r>
              <a:rPr lang="en-US" dirty="0"/>
              <a:t>and</a:t>
            </a:r>
            <a:r>
              <a:rPr lang="en-US" b="1" dirty="0"/>
              <a:t> semantics</a:t>
            </a:r>
            <a:r>
              <a:rPr lang="en-US" dirty="0" smtClean="0"/>
              <a:t>.</a:t>
            </a:r>
            <a:endParaRPr lang="cs-CZ" dirty="0" smtClean="0"/>
          </a:p>
          <a:p>
            <a:pPr eaLnBrk="1" hangingPunct="1"/>
            <a:r>
              <a:rPr lang="en-US" dirty="0" smtClean="0"/>
              <a:t>Classes are found by examining the objects in sequence diagrams.</a:t>
            </a:r>
          </a:p>
          <a:p>
            <a:pPr eaLnBrk="1" hangingPunct="1"/>
            <a:r>
              <a:rPr lang="en-US" dirty="0" smtClean="0"/>
              <a:t>Every object is an instance of one class.</a:t>
            </a:r>
          </a:p>
          <a:p>
            <a:pPr eaLnBrk="1" hangingPunct="1"/>
            <a:r>
              <a:rPr lang="en-US" dirty="0" smtClean="0"/>
              <a:t>Classes should be named using the vocabulary of the domain.</a:t>
            </a:r>
            <a:endParaRPr lang="cs-CZ" dirty="0" smtClean="0"/>
          </a:p>
        </p:txBody>
      </p:sp>
    </p:spTree>
    <p:extLst>
      <p:ext uri="{BB962C8B-B14F-4D97-AF65-F5344CB8AC3E}">
        <p14:creationId xmlns:p14="http://schemas.microsoft.com/office/powerpoint/2010/main" val="204431241"/>
      </p:ext>
    </p:extLst>
  </p:cSld>
  <p:clrMapOvr>
    <a:masterClrMapping/>
  </p:clrMapOvr>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5778" name="Object 2"/>
          <p:cNvGraphicFramePr>
            <a:graphicFrameLocks noGrp="1" noChangeAspect="1"/>
          </p:cNvGraphicFramePr>
          <p:nvPr>
            <p:ph idx="1"/>
          </p:nvPr>
        </p:nvGraphicFramePr>
        <p:xfrm>
          <a:off x="501322" y="2309813"/>
          <a:ext cx="8166276" cy="3238500"/>
        </p:xfrm>
        <a:graphic>
          <a:graphicData uri="http://schemas.openxmlformats.org/presentationml/2006/ole">
            <mc:AlternateContent xmlns:mc="http://schemas.openxmlformats.org/markup-compatibility/2006">
              <mc:Choice xmlns:v="urn:schemas-microsoft-com:vml" Requires="v">
                <p:oleObj spid="_x0000_s71696" name="Visio" r:id="rId4" imgW="5973699" imgH="2187245" progId="">
                  <p:embed/>
                </p:oleObj>
              </mc:Choice>
              <mc:Fallback>
                <p:oleObj name="Visio" r:id="rId4" imgW="5973699" imgH="2187245" progId="">
                  <p:embed/>
                  <p:pic>
                    <p:nvPicPr>
                      <p:cNvPr id="0" name="Picture 12"/>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1322" y="2309813"/>
                        <a:ext cx="8166276" cy="32385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5779" name="Rectangle 3"/>
          <p:cNvSpPr>
            <a:spLocks noGrp="1" noChangeArrowheads="1"/>
          </p:cNvSpPr>
          <p:nvPr>
            <p:ph type="title"/>
          </p:nvPr>
        </p:nvSpPr>
        <p:spPr/>
        <p:txBody>
          <a:bodyPr/>
          <a:lstStyle/>
          <a:p>
            <a:pPr eaLnBrk="1" hangingPunct="1"/>
            <a:r>
              <a:rPr lang="en-US" dirty="0" smtClean="0"/>
              <a:t>Objects and Classes</a:t>
            </a:r>
            <a:endParaRPr lang="cs-CZ" dirty="0" smtClean="0"/>
          </a:p>
        </p:txBody>
      </p:sp>
      <p:sp>
        <p:nvSpPr>
          <p:cNvPr id="75780" name="Line 4"/>
          <p:cNvSpPr>
            <a:spLocks noChangeShapeType="1"/>
          </p:cNvSpPr>
          <p:nvPr/>
        </p:nvSpPr>
        <p:spPr bwMode="auto">
          <a:xfrm>
            <a:off x="350340" y="3813175"/>
            <a:ext cx="8411073" cy="0"/>
          </a:xfrm>
          <a:prstGeom prst="line">
            <a:avLst/>
          </a:prstGeom>
          <a:noFill/>
          <a:ln w="38100">
            <a:solidFill>
              <a:schemeClr val="accent1"/>
            </a:solidFill>
            <a:prstDash val="dash"/>
            <a:round/>
            <a:headEnd type="none" w="sm" len="sm"/>
            <a:tailEnd type="none" w="sm" len="sm"/>
          </a:ln>
          <a:extLst>
            <a:ext uri="{909E8E84-426E-40DD-AFC4-6F175D3DCCD1}">
              <a14:hiddenFill xmlns:a14="http://schemas.microsoft.com/office/drawing/2010/main">
                <a:noFill/>
              </a14:hiddenFill>
            </a:ext>
          </a:extLst>
        </p:spPr>
        <p:txBody>
          <a:bodyPr/>
          <a:lstStyle/>
          <a:p>
            <a:endParaRPr lang="cs-CZ"/>
          </a:p>
        </p:txBody>
      </p:sp>
    </p:spTree>
    <p:extLst>
      <p:ext uri="{BB962C8B-B14F-4D97-AF65-F5344CB8AC3E}">
        <p14:creationId xmlns:p14="http://schemas.microsoft.com/office/powerpoint/2010/main" val="1404534944"/>
      </p:ext>
    </p:extLst>
  </p:cSld>
  <p:clrMapOvr>
    <a:masterClrMapping/>
  </p:clrMapOvr>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ChangeArrowheads="1"/>
          </p:cNvSpPr>
          <p:nvPr>
            <p:ph type="title"/>
          </p:nvPr>
        </p:nvSpPr>
        <p:spPr/>
        <p:txBody>
          <a:bodyPr/>
          <a:lstStyle/>
          <a:p>
            <a:pPr eaLnBrk="1" hangingPunct="1"/>
            <a:r>
              <a:rPr lang="en-US" dirty="0" smtClean="0"/>
              <a:t>Operations</a:t>
            </a:r>
            <a:endParaRPr lang="cs-CZ" dirty="0" smtClean="0"/>
          </a:p>
        </p:txBody>
      </p:sp>
      <p:sp>
        <p:nvSpPr>
          <p:cNvPr id="76803" name="Rectangle 3"/>
          <p:cNvSpPr>
            <a:spLocks noGrp="1" noChangeArrowheads="1"/>
          </p:cNvSpPr>
          <p:nvPr>
            <p:ph type="body" sz="half" idx="1"/>
          </p:nvPr>
        </p:nvSpPr>
        <p:spPr>
          <a:xfrm>
            <a:off x="505721" y="1685926"/>
            <a:ext cx="7788084" cy="1565275"/>
          </a:xfrm>
        </p:spPr>
        <p:txBody>
          <a:bodyPr>
            <a:normAutofit lnSpcReduction="10000"/>
          </a:bodyPr>
          <a:lstStyle/>
          <a:p>
            <a:pPr eaLnBrk="1" hangingPunct="1"/>
            <a:r>
              <a:rPr lang="en-US" dirty="0" smtClean="0"/>
              <a:t>The </a:t>
            </a:r>
            <a:r>
              <a:rPr lang="en-US" b="1" dirty="0" smtClean="0"/>
              <a:t>behavior</a:t>
            </a:r>
            <a:r>
              <a:rPr lang="en-US" dirty="0" smtClean="0"/>
              <a:t> of a class is represented by its </a:t>
            </a:r>
            <a:r>
              <a:rPr lang="en-US" b="1" dirty="0" smtClean="0"/>
              <a:t>operations</a:t>
            </a:r>
            <a:r>
              <a:rPr lang="en-US" dirty="0" smtClean="0"/>
              <a:t>.</a:t>
            </a:r>
          </a:p>
          <a:p>
            <a:pPr eaLnBrk="1" hangingPunct="1"/>
            <a:r>
              <a:rPr lang="en-US" dirty="0" smtClean="0"/>
              <a:t>Operation may be found by examining interaction diagrams</a:t>
            </a:r>
            <a:endParaRPr lang="cs-CZ" dirty="0" smtClean="0"/>
          </a:p>
        </p:txBody>
      </p:sp>
      <p:graphicFrame>
        <p:nvGraphicFramePr>
          <p:cNvPr id="76804" name="Object 4"/>
          <p:cNvGraphicFramePr>
            <a:graphicFrameLocks noGrp="1" noChangeAspect="1"/>
          </p:cNvGraphicFramePr>
          <p:nvPr>
            <p:ph sz="quarter" idx="2"/>
          </p:nvPr>
        </p:nvGraphicFramePr>
        <p:xfrm>
          <a:off x="873650" y="2822575"/>
          <a:ext cx="3762849" cy="3805238"/>
        </p:xfrm>
        <a:graphic>
          <a:graphicData uri="http://schemas.openxmlformats.org/presentationml/2006/ole">
            <mc:AlternateContent xmlns:mc="http://schemas.openxmlformats.org/markup-compatibility/2006">
              <mc:Choice xmlns:v="urn:schemas-microsoft-com:vml" Requires="v">
                <p:oleObj spid="_x0000_s72734" name="Visio" r:id="rId4" imgW="2328672" imgH="2174240" progId="">
                  <p:embed/>
                </p:oleObj>
              </mc:Choice>
              <mc:Fallback>
                <p:oleObj name="Visio" r:id="rId4" imgW="2328672" imgH="2174240" progId="">
                  <p:embed/>
                  <p:pic>
                    <p:nvPicPr>
                      <p:cNvPr id="0" name="Picture 22"/>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3650" y="2822575"/>
                        <a:ext cx="3762849" cy="38052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6805" name="Object 5"/>
          <p:cNvGraphicFramePr>
            <a:graphicFrameLocks noGrp="1" noChangeAspect="1"/>
          </p:cNvGraphicFramePr>
          <p:nvPr>
            <p:ph sz="quarter" idx="3"/>
          </p:nvPr>
        </p:nvGraphicFramePr>
        <p:xfrm>
          <a:off x="5768138" y="4359276"/>
          <a:ext cx="2506611" cy="1260475"/>
        </p:xfrm>
        <a:graphic>
          <a:graphicData uri="http://schemas.openxmlformats.org/presentationml/2006/ole">
            <mc:AlternateContent xmlns:mc="http://schemas.openxmlformats.org/markup-compatibility/2006">
              <mc:Choice xmlns:v="urn:schemas-microsoft-com:vml" Requires="v">
                <p:oleObj spid="_x0000_s72735" name="Visio" r:id="rId6" imgW="1514475" imgH="703072" progId="">
                  <p:embed/>
                </p:oleObj>
              </mc:Choice>
              <mc:Fallback>
                <p:oleObj name="Visio" r:id="rId6" imgW="1514475" imgH="703072" progId="">
                  <p:embed/>
                  <p:pic>
                    <p:nvPicPr>
                      <p:cNvPr id="0" name="Picture 23"/>
                      <p:cNvPicPr>
                        <a:picLocks noGrp="1"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768138" y="4359276"/>
                        <a:ext cx="2506611" cy="1260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6806" name="AutoShape 6"/>
          <p:cNvSpPr>
            <a:spLocks noChangeArrowheads="1"/>
          </p:cNvSpPr>
          <p:nvPr/>
        </p:nvSpPr>
        <p:spPr bwMode="auto">
          <a:xfrm>
            <a:off x="4508968" y="4968875"/>
            <a:ext cx="732927" cy="465138"/>
          </a:xfrm>
          <a:prstGeom prst="rightArrow">
            <a:avLst>
              <a:gd name="adj1" fmla="val 50000"/>
              <a:gd name="adj2" fmla="val 42662"/>
            </a:avLst>
          </a:prstGeom>
          <a:solidFill>
            <a:schemeClr val="accent1"/>
          </a:solidFill>
          <a:ln w="12700">
            <a:solidFill>
              <a:schemeClr val="tx1"/>
            </a:solidFill>
            <a:miter lim="800000"/>
            <a:headEnd type="none" w="sm" len="sm"/>
            <a:tailEnd type="none" w="sm" len="sm"/>
          </a:ln>
        </p:spPr>
        <p:txBody>
          <a:bodyPr wrap="none" anchor="ctr"/>
          <a:lstStyle/>
          <a:p>
            <a:endParaRPr lang="cs-CZ"/>
          </a:p>
        </p:txBody>
      </p:sp>
    </p:spTree>
    <p:extLst>
      <p:ext uri="{BB962C8B-B14F-4D97-AF65-F5344CB8AC3E}">
        <p14:creationId xmlns:p14="http://schemas.microsoft.com/office/powerpoint/2010/main" val="467478614"/>
      </p:ext>
    </p:extLst>
  </p:cSld>
  <p:clrMapOvr>
    <a:masterClrMapping/>
  </p:clrMapOvr>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p:txBody>
          <a:bodyPr/>
          <a:lstStyle/>
          <a:p>
            <a:pPr eaLnBrk="1" hangingPunct="1"/>
            <a:r>
              <a:rPr lang="en-US" dirty="0" smtClean="0"/>
              <a:t>Attributes</a:t>
            </a:r>
            <a:endParaRPr lang="cs-CZ" dirty="0" smtClean="0"/>
          </a:p>
        </p:txBody>
      </p:sp>
      <p:sp>
        <p:nvSpPr>
          <p:cNvPr id="77827" name="Rectangle 3"/>
          <p:cNvSpPr>
            <a:spLocks noGrp="1" noChangeArrowheads="1"/>
          </p:cNvSpPr>
          <p:nvPr>
            <p:ph type="body" sz="half" idx="1"/>
          </p:nvPr>
        </p:nvSpPr>
        <p:spPr>
          <a:xfrm>
            <a:off x="457347" y="1719264"/>
            <a:ext cx="8229307" cy="1317625"/>
          </a:xfrm>
        </p:spPr>
        <p:txBody>
          <a:bodyPr>
            <a:normAutofit fontScale="92500"/>
          </a:bodyPr>
          <a:lstStyle/>
          <a:p>
            <a:pPr eaLnBrk="1" hangingPunct="1"/>
            <a:r>
              <a:rPr lang="en-US" dirty="0" smtClean="0"/>
              <a:t>The </a:t>
            </a:r>
            <a:r>
              <a:rPr lang="en-US" b="1" dirty="0" smtClean="0"/>
              <a:t>structure</a:t>
            </a:r>
            <a:r>
              <a:rPr lang="en-US" dirty="0" smtClean="0"/>
              <a:t> of a class is represented by its </a:t>
            </a:r>
            <a:r>
              <a:rPr lang="en-US" b="1" dirty="0" smtClean="0"/>
              <a:t>attributes</a:t>
            </a:r>
            <a:r>
              <a:rPr lang="en-US" dirty="0" smtClean="0"/>
              <a:t>.</a:t>
            </a:r>
          </a:p>
          <a:p>
            <a:pPr eaLnBrk="1" hangingPunct="1"/>
            <a:r>
              <a:rPr lang="en-US" dirty="0" smtClean="0"/>
              <a:t>Attributes may be found by examining class definitions, the problem requirements, and applying domain knowledge.</a:t>
            </a:r>
            <a:endParaRPr lang="cs-CZ" dirty="0" smtClean="0"/>
          </a:p>
        </p:txBody>
      </p:sp>
      <p:sp>
        <p:nvSpPr>
          <p:cNvPr id="77828" name="Text Box 4"/>
          <p:cNvSpPr txBox="1">
            <a:spLocks noChangeArrowheads="1"/>
          </p:cNvSpPr>
          <p:nvPr/>
        </p:nvSpPr>
        <p:spPr bwMode="auto">
          <a:xfrm>
            <a:off x="806221" y="4006850"/>
            <a:ext cx="3761382"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eaLnBrk="1" hangingPunct="1"/>
            <a:r>
              <a:rPr lang="en-US" dirty="0"/>
              <a:t>A </a:t>
            </a:r>
            <a:r>
              <a:rPr lang="en-US" b="1" dirty="0"/>
              <a:t>customer</a:t>
            </a:r>
            <a:r>
              <a:rPr lang="en-US" dirty="0"/>
              <a:t> has </a:t>
            </a:r>
            <a:r>
              <a:rPr lang="en-US" b="1" dirty="0"/>
              <a:t>chosen</a:t>
            </a:r>
            <a:r>
              <a:rPr lang="en-US" dirty="0"/>
              <a:t> a model of the car and has to pay for it some </a:t>
            </a:r>
            <a:r>
              <a:rPr lang="en-US" b="1" dirty="0"/>
              <a:t>price</a:t>
            </a:r>
            <a:r>
              <a:rPr lang="en-US" dirty="0"/>
              <a:t>. </a:t>
            </a:r>
            <a:endParaRPr lang="cs-CZ" dirty="0"/>
          </a:p>
        </p:txBody>
      </p:sp>
      <p:sp>
        <p:nvSpPr>
          <p:cNvPr id="77829" name="AutoShape 5"/>
          <p:cNvSpPr>
            <a:spLocks noChangeArrowheads="1"/>
          </p:cNvSpPr>
          <p:nvPr/>
        </p:nvSpPr>
        <p:spPr bwMode="auto">
          <a:xfrm>
            <a:off x="4875432" y="4398964"/>
            <a:ext cx="732927" cy="465137"/>
          </a:xfrm>
          <a:prstGeom prst="rightArrow">
            <a:avLst>
              <a:gd name="adj1" fmla="val 50000"/>
              <a:gd name="adj2" fmla="val 42662"/>
            </a:avLst>
          </a:prstGeom>
          <a:solidFill>
            <a:schemeClr val="accent1"/>
          </a:solidFill>
          <a:ln w="12700">
            <a:solidFill>
              <a:schemeClr val="tx1"/>
            </a:solidFill>
            <a:miter lim="800000"/>
            <a:headEnd type="none" w="sm" len="sm"/>
            <a:tailEnd type="none" w="sm" len="sm"/>
          </a:ln>
        </p:spPr>
        <p:txBody>
          <a:bodyPr wrap="none" anchor="ctr"/>
          <a:lstStyle/>
          <a:p>
            <a:endParaRPr lang="cs-CZ"/>
          </a:p>
        </p:txBody>
      </p:sp>
      <p:graphicFrame>
        <p:nvGraphicFramePr>
          <p:cNvPr id="77830" name="Object 6"/>
          <p:cNvGraphicFramePr>
            <a:graphicFrameLocks noGrp="1" noChangeAspect="1"/>
          </p:cNvGraphicFramePr>
          <p:nvPr>
            <p:ph sz="half" idx="2"/>
          </p:nvPr>
        </p:nvGraphicFramePr>
        <p:xfrm>
          <a:off x="5993879" y="3533775"/>
          <a:ext cx="2697172" cy="2128838"/>
        </p:xfrm>
        <a:graphic>
          <a:graphicData uri="http://schemas.openxmlformats.org/presentationml/2006/ole">
            <mc:AlternateContent xmlns:mc="http://schemas.openxmlformats.org/markup-compatibility/2006">
              <mc:Choice xmlns:v="urn:schemas-microsoft-com:vml" Requires="v">
                <p:oleObj spid="_x0000_s73744" name="Visio" r:id="rId4" imgW="1346835" imgH="981862" progId="">
                  <p:embed/>
                </p:oleObj>
              </mc:Choice>
              <mc:Fallback>
                <p:oleObj name="Visio" r:id="rId4" imgW="1346835" imgH="981862" progId="">
                  <p:embed/>
                  <p:pic>
                    <p:nvPicPr>
                      <p:cNvPr id="0" name="Picture 12"/>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93879" y="3533775"/>
                        <a:ext cx="2697172" cy="21288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469580073"/>
      </p:ext>
    </p:extLst>
  </p:cSld>
  <p:clrMapOvr>
    <a:masterClrMapping/>
  </p:clrMapOvr>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8850" name="Object 2"/>
          <p:cNvGraphicFramePr>
            <a:graphicFrameLocks noGrp="1" noChangeAspect="1"/>
          </p:cNvGraphicFramePr>
          <p:nvPr>
            <p:ph idx="1"/>
          </p:nvPr>
        </p:nvGraphicFramePr>
        <p:xfrm>
          <a:off x="1616838" y="1754188"/>
          <a:ext cx="5687515" cy="4411662"/>
        </p:xfrm>
        <a:graphic>
          <a:graphicData uri="http://schemas.openxmlformats.org/presentationml/2006/ole">
            <mc:AlternateContent xmlns:mc="http://schemas.openxmlformats.org/markup-compatibility/2006">
              <mc:Choice xmlns:v="urn:schemas-microsoft-com:vml" Requires="v">
                <p:oleObj spid="_x0000_s74768" name="Visio" r:id="rId4" imgW="5120259" imgH="3666541" progId="">
                  <p:embed/>
                </p:oleObj>
              </mc:Choice>
              <mc:Fallback>
                <p:oleObj name="Visio" r:id="rId4" imgW="5120259" imgH="3666541" progId="">
                  <p:embed/>
                  <p:pic>
                    <p:nvPicPr>
                      <p:cNvPr id="0" name="Picture 12"/>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16838" y="1754188"/>
                        <a:ext cx="5687515" cy="44116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8851" name="Rectangle 3"/>
          <p:cNvSpPr>
            <a:spLocks noGrp="1" noChangeArrowheads="1"/>
          </p:cNvSpPr>
          <p:nvPr>
            <p:ph type="title"/>
          </p:nvPr>
        </p:nvSpPr>
        <p:spPr/>
        <p:txBody>
          <a:bodyPr/>
          <a:lstStyle/>
          <a:p>
            <a:pPr eaLnBrk="1" hangingPunct="1"/>
            <a:r>
              <a:rPr lang="en-US" dirty="0" smtClean="0"/>
              <a:t>Operations and Attributes</a:t>
            </a:r>
            <a:endParaRPr lang="cs-CZ" dirty="0" smtClean="0"/>
          </a:p>
        </p:txBody>
      </p:sp>
      <p:sp>
        <p:nvSpPr>
          <p:cNvPr id="78852" name="Line 4"/>
          <p:cNvSpPr>
            <a:spLocks noChangeShapeType="1"/>
          </p:cNvSpPr>
          <p:nvPr/>
        </p:nvSpPr>
        <p:spPr bwMode="auto">
          <a:xfrm>
            <a:off x="350340" y="3622675"/>
            <a:ext cx="8411073" cy="0"/>
          </a:xfrm>
          <a:prstGeom prst="line">
            <a:avLst/>
          </a:prstGeom>
          <a:noFill/>
          <a:ln w="38100">
            <a:solidFill>
              <a:schemeClr val="accent1"/>
            </a:solidFill>
            <a:prstDash val="dash"/>
            <a:round/>
            <a:headEnd type="none" w="sm" len="sm"/>
            <a:tailEnd type="none" w="sm" len="sm"/>
          </a:ln>
          <a:extLst>
            <a:ext uri="{909E8E84-426E-40DD-AFC4-6F175D3DCCD1}">
              <a14:hiddenFill xmlns:a14="http://schemas.microsoft.com/office/drawing/2010/main">
                <a:noFill/>
              </a14:hiddenFill>
            </a:ext>
          </a:extLst>
        </p:spPr>
        <p:txBody>
          <a:bodyPr/>
          <a:lstStyle/>
          <a:p>
            <a:endParaRPr lang="cs-CZ"/>
          </a:p>
        </p:txBody>
      </p:sp>
      <p:sp>
        <p:nvSpPr>
          <p:cNvPr id="78853" name="AutoShape 5"/>
          <p:cNvSpPr>
            <a:spLocks/>
          </p:cNvSpPr>
          <p:nvPr/>
        </p:nvSpPr>
        <p:spPr bwMode="auto">
          <a:xfrm>
            <a:off x="4862240" y="1579564"/>
            <a:ext cx="1775149" cy="593725"/>
          </a:xfrm>
          <a:prstGeom prst="borderCallout2">
            <a:avLst>
              <a:gd name="adj1" fmla="val 19250"/>
              <a:gd name="adj2" fmla="val -3963"/>
              <a:gd name="adj3" fmla="val 19250"/>
              <a:gd name="adj4" fmla="val -35343"/>
              <a:gd name="adj5" fmla="val 138769"/>
              <a:gd name="adj6" fmla="val -96449"/>
            </a:avLst>
          </a:prstGeom>
          <a:solidFill>
            <a:schemeClr val="folHlink"/>
          </a:solidFill>
          <a:ln w="12700">
            <a:solidFill>
              <a:schemeClr val="tx1"/>
            </a:solidFill>
            <a:miter lim="800000"/>
            <a:headEnd type="none" w="lg" len="lg"/>
            <a:tailEnd/>
          </a:ln>
          <a:effectLst>
            <a:outerShdw dist="107763" dir="2700000" algn="ctr" rotWithShape="0">
              <a:schemeClr val="bg2">
                <a:alpha val="50000"/>
              </a:schemeClr>
            </a:outerShdw>
          </a:effectLst>
        </p:spPr>
        <p:txBody>
          <a:bodyPr anchor="ctr">
            <a:spAutoFit/>
          </a:bodyPr>
          <a:lstStyle/>
          <a:p>
            <a:pPr eaLnBrk="0" hangingPunct="0"/>
            <a:r>
              <a:rPr lang="en-US" sz="1600" b="1" dirty="0"/>
              <a:t>Attributes and their types</a:t>
            </a:r>
            <a:endParaRPr lang="en-US" dirty="0">
              <a:latin typeface="Times New Roman" pitchFamily="18" charset="0"/>
            </a:endParaRPr>
          </a:p>
        </p:txBody>
      </p:sp>
      <p:sp>
        <p:nvSpPr>
          <p:cNvPr id="78854" name="AutoShape 6"/>
          <p:cNvSpPr>
            <a:spLocks/>
          </p:cNvSpPr>
          <p:nvPr/>
        </p:nvSpPr>
        <p:spPr bwMode="auto">
          <a:xfrm>
            <a:off x="6462953" y="3794125"/>
            <a:ext cx="2301391" cy="838200"/>
          </a:xfrm>
          <a:prstGeom prst="borderCallout2">
            <a:avLst>
              <a:gd name="adj1" fmla="val 13634"/>
              <a:gd name="adj2" fmla="val -3056"/>
              <a:gd name="adj3" fmla="val 13634"/>
              <a:gd name="adj4" fmla="val -9810"/>
              <a:gd name="adj5" fmla="val -56060"/>
              <a:gd name="adj6" fmla="val -23056"/>
            </a:avLst>
          </a:prstGeom>
          <a:solidFill>
            <a:schemeClr val="folHlink"/>
          </a:solidFill>
          <a:ln w="12700">
            <a:solidFill>
              <a:schemeClr val="tx1"/>
            </a:solidFill>
            <a:miter lim="800000"/>
            <a:headEnd type="none" w="lg" len="lg"/>
            <a:tailEnd/>
          </a:ln>
          <a:effectLst>
            <a:outerShdw dist="107763" dir="2700000" algn="ctr" rotWithShape="0">
              <a:schemeClr val="bg2">
                <a:alpha val="50000"/>
              </a:schemeClr>
            </a:outerShdw>
          </a:effectLst>
        </p:spPr>
        <p:txBody>
          <a:bodyPr anchor="ctr">
            <a:spAutoFit/>
          </a:bodyPr>
          <a:lstStyle/>
          <a:p>
            <a:pPr eaLnBrk="0" hangingPunct="0"/>
            <a:r>
              <a:rPr lang="en-US" sz="1600" b="1" dirty="0"/>
              <a:t>Operations, their parameters and return values</a:t>
            </a:r>
            <a:endParaRPr lang="en-US" dirty="0">
              <a:latin typeface="Times New Roman" pitchFamily="18" charset="0"/>
            </a:endParaRPr>
          </a:p>
        </p:txBody>
      </p:sp>
      <p:sp>
        <p:nvSpPr>
          <p:cNvPr id="78855" name="AutoShape 7"/>
          <p:cNvSpPr>
            <a:spLocks/>
          </p:cNvSpPr>
          <p:nvPr/>
        </p:nvSpPr>
        <p:spPr bwMode="auto">
          <a:xfrm>
            <a:off x="4973644" y="5888465"/>
            <a:ext cx="1424811" cy="830997"/>
          </a:xfrm>
          <a:prstGeom prst="borderCallout2">
            <a:avLst>
              <a:gd name="adj1" fmla="val 19250"/>
              <a:gd name="adj2" fmla="val -4940"/>
              <a:gd name="adj3" fmla="val 19250"/>
              <a:gd name="adj4" fmla="val -39917"/>
              <a:gd name="adj5" fmla="val -21125"/>
              <a:gd name="adj6" fmla="val -107819"/>
            </a:avLst>
          </a:prstGeom>
          <a:solidFill>
            <a:schemeClr val="folHlink"/>
          </a:solidFill>
          <a:ln w="12700">
            <a:solidFill>
              <a:schemeClr val="tx1"/>
            </a:solidFill>
            <a:miter lim="800000"/>
            <a:headEnd type="none" w="lg" len="lg"/>
            <a:tailEnd/>
          </a:ln>
          <a:effectLst>
            <a:outerShdw dist="107763" dir="2700000" algn="ctr" rotWithShape="0">
              <a:schemeClr val="bg2">
                <a:alpha val="50000"/>
              </a:schemeClr>
            </a:outerShdw>
          </a:effectLst>
        </p:spPr>
        <p:txBody>
          <a:bodyPr anchor="ctr">
            <a:spAutoFit/>
          </a:bodyPr>
          <a:lstStyle/>
          <a:p>
            <a:pPr eaLnBrk="0" hangingPunct="0"/>
            <a:r>
              <a:rPr lang="en-US" sz="1600" b="1" dirty="0"/>
              <a:t>Values held by the object</a:t>
            </a:r>
            <a:endParaRPr lang="en-US" dirty="0">
              <a:latin typeface="Times New Roman" pitchFamily="18" charset="0"/>
            </a:endParaRPr>
          </a:p>
        </p:txBody>
      </p:sp>
    </p:spTree>
    <p:extLst>
      <p:ext uri="{BB962C8B-B14F-4D97-AF65-F5344CB8AC3E}">
        <p14:creationId xmlns:p14="http://schemas.microsoft.com/office/powerpoint/2010/main" val="3263317568"/>
      </p:ext>
    </p:extLst>
  </p:cSld>
  <p:clrMapOvr>
    <a:masterClrMapping/>
  </p:clrMapOvr>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ChangeArrowheads="1"/>
          </p:cNvSpPr>
          <p:nvPr>
            <p:ph type="title"/>
          </p:nvPr>
        </p:nvSpPr>
        <p:spPr/>
        <p:txBody>
          <a:bodyPr/>
          <a:lstStyle/>
          <a:p>
            <a:pPr eaLnBrk="1" hangingPunct="1"/>
            <a:r>
              <a:rPr lang="en-US" dirty="0" smtClean="0"/>
              <a:t>Relationships</a:t>
            </a:r>
            <a:endParaRPr lang="cs-CZ" dirty="0" smtClean="0"/>
          </a:p>
        </p:txBody>
      </p:sp>
      <p:sp>
        <p:nvSpPr>
          <p:cNvPr id="79875" name="Rectangle 3"/>
          <p:cNvSpPr>
            <a:spLocks noGrp="1" noChangeArrowheads="1"/>
          </p:cNvSpPr>
          <p:nvPr>
            <p:ph type="body" idx="1"/>
          </p:nvPr>
        </p:nvSpPr>
        <p:spPr/>
        <p:txBody>
          <a:bodyPr/>
          <a:lstStyle/>
          <a:p>
            <a:pPr eaLnBrk="1" hangingPunct="1"/>
            <a:r>
              <a:rPr lang="en-US" dirty="0" smtClean="0"/>
              <a:t>Relationships between classes specify a </a:t>
            </a:r>
            <a:r>
              <a:rPr lang="en-US" b="1" dirty="0" smtClean="0"/>
              <a:t>way for communication between objects</a:t>
            </a:r>
            <a:r>
              <a:rPr lang="en-US" dirty="0" smtClean="0"/>
              <a:t>.</a:t>
            </a:r>
          </a:p>
          <a:p>
            <a:pPr eaLnBrk="1" hangingPunct="1"/>
            <a:r>
              <a:rPr lang="en-US" dirty="0" smtClean="0"/>
              <a:t>Sequence and/or collaboration diagrams are examined to determine what links between objects need to exist to accomplish required behavior.  </a:t>
            </a:r>
            <a:r>
              <a:rPr lang="en-US" b="1" dirty="0" smtClean="0"/>
              <a:t>Objects can send messages to each other only if the link between them is established</a:t>
            </a:r>
            <a:r>
              <a:rPr lang="en-US" dirty="0" smtClean="0"/>
              <a:t>.</a:t>
            </a:r>
          </a:p>
          <a:p>
            <a:pPr lvl="1" eaLnBrk="1" hangingPunct="1"/>
            <a:r>
              <a:rPr lang="en-US" dirty="0" smtClean="0"/>
              <a:t>A </a:t>
            </a:r>
            <a:r>
              <a:rPr lang="en-US" b="1" dirty="0" smtClean="0"/>
              <a:t>sequence diagram</a:t>
            </a:r>
            <a:r>
              <a:rPr lang="en-US" dirty="0" smtClean="0"/>
              <a:t> emphasizes the time ordering of messages.</a:t>
            </a:r>
          </a:p>
          <a:p>
            <a:pPr lvl="1" eaLnBrk="1" hangingPunct="1"/>
            <a:r>
              <a:rPr lang="en-US" dirty="0" smtClean="0"/>
              <a:t>A </a:t>
            </a:r>
            <a:r>
              <a:rPr lang="en-US" b="1" dirty="0" smtClean="0"/>
              <a:t>collaboration diagram</a:t>
            </a:r>
            <a:r>
              <a:rPr lang="en-US" dirty="0" smtClean="0"/>
              <a:t> emphasizes the structural organization of objects that send and receive messages.</a:t>
            </a:r>
          </a:p>
          <a:p>
            <a:pPr eaLnBrk="1" hangingPunct="1"/>
            <a:endParaRPr lang="cs-CZ" dirty="0" smtClean="0"/>
          </a:p>
        </p:txBody>
      </p:sp>
    </p:spTree>
    <p:extLst>
      <p:ext uri="{BB962C8B-B14F-4D97-AF65-F5344CB8AC3E}">
        <p14:creationId xmlns:p14="http://schemas.microsoft.com/office/powerpoint/2010/main" val="4225595000"/>
      </p:ext>
    </p:extLst>
  </p:cSld>
  <p:clrMapOvr>
    <a:masterClrMapping/>
  </p:clrMapOvr>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0898" name="Object 2"/>
          <p:cNvGraphicFramePr>
            <a:graphicFrameLocks noGrp="1" noChangeAspect="1"/>
          </p:cNvGraphicFramePr>
          <p:nvPr>
            <p:ph idx="1"/>
          </p:nvPr>
        </p:nvGraphicFramePr>
        <p:xfrm>
          <a:off x="864855" y="950914"/>
          <a:ext cx="7126984" cy="5730875"/>
        </p:xfrm>
        <a:graphic>
          <a:graphicData uri="http://schemas.openxmlformats.org/presentationml/2006/ole">
            <mc:AlternateContent xmlns:mc="http://schemas.openxmlformats.org/markup-compatibility/2006">
              <mc:Choice xmlns:v="urn:schemas-microsoft-com:vml" Requires="v">
                <p:oleObj spid="_x0000_s75792" name="Visio" r:id="rId4" imgW="7557135" imgH="5610758" progId="">
                  <p:embed/>
                </p:oleObj>
              </mc:Choice>
              <mc:Fallback>
                <p:oleObj name="Visio" r:id="rId4" imgW="7557135" imgH="5610758" progId="">
                  <p:embed/>
                  <p:pic>
                    <p:nvPicPr>
                      <p:cNvPr id="0" name="Picture 12"/>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4855" y="950914"/>
                        <a:ext cx="7126984" cy="57308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0899" name="Rectangle 3"/>
          <p:cNvSpPr>
            <a:spLocks noGrp="1" noChangeArrowheads="1"/>
          </p:cNvSpPr>
          <p:nvPr>
            <p:ph type="title"/>
          </p:nvPr>
        </p:nvSpPr>
        <p:spPr>
          <a:xfrm>
            <a:off x="457347" y="122238"/>
            <a:ext cx="7719189" cy="747712"/>
          </a:xfrm>
        </p:spPr>
        <p:txBody>
          <a:bodyPr/>
          <a:lstStyle/>
          <a:p>
            <a:pPr eaLnBrk="1" hangingPunct="1"/>
            <a:r>
              <a:rPr lang="en-US" dirty="0" smtClean="0"/>
              <a:t>Refined Sequence Diagram</a:t>
            </a:r>
            <a:endParaRPr lang="cs-CZ" dirty="0" smtClean="0"/>
          </a:p>
        </p:txBody>
      </p:sp>
      <p:sp>
        <p:nvSpPr>
          <p:cNvPr id="80900" name="AutoShape 4"/>
          <p:cNvSpPr>
            <a:spLocks/>
          </p:cNvSpPr>
          <p:nvPr/>
        </p:nvSpPr>
        <p:spPr bwMode="auto">
          <a:xfrm>
            <a:off x="186164" y="3016807"/>
            <a:ext cx="2069786" cy="738664"/>
          </a:xfrm>
          <a:prstGeom prst="borderCallout2">
            <a:avLst>
              <a:gd name="adj1" fmla="val 21556"/>
              <a:gd name="adj2" fmla="val 103398"/>
              <a:gd name="adj3" fmla="val 21556"/>
              <a:gd name="adj4" fmla="val 109917"/>
              <a:gd name="adj5" fmla="val -203894"/>
              <a:gd name="adj6" fmla="val 115579"/>
            </a:avLst>
          </a:prstGeom>
          <a:solidFill>
            <a:schemeClr val="folHlink"/>
          </a:solidFill>
          <a:ln w="12700">
            <a:solidFill>
              <a:schemeClr val="tx1"/>
            </a:solidFill>
            <a:miter lim="800000"/>
            <a:headEnd type="none" w="lg" len="lg"/>
            <a:tailEnd/>
          </a:ln>
          <a:effectLst>
            <a:outerShdw dist="107763" dir="2700000" algn="ctr" rotWithShape="0">
              <a:schemeClr val="bg2">
                <a:alpha val="50000"/>
              </a:schemeClr>
            </a:outerShdw>
          </a:effectLst>
        </p:spPr>
        <p:txBody>
          <a:bodyPr anchor="ctr">
            <a:spAutoFit/>
          </a:bodyPr>
          <a:lstStyle/>
          <a:p>
            <a:pPr eaLnBrk="0" hangingPunct="0"/>
            <a:r>
              <a:rPr lang="en-US" sz="1400" b="1"/>
              <a:t>Synchronous message</a:t>
            </a:r>
            <a:r>
              <a:rPr lang="en-US" sz="1400"/>
              <a:t> with arguments</a:t>
            </a:r>
          </a:p>
        </p:txBody>
      </p:sp>
      <p:sp>
        <p:nvSpPr>
          <p:cNvPr id="80901" name="AutoShape 5"/>
          <p:cNvSpPr>
            <a:spLocks/>
          </p:cNvSpPr>
          <p:nvPr/>
        </p:nvSpPr>
        <p:spPr bwMode="auto">
          <a:xfrm>
            <a:off x="4360918" y="844550"/>
            <a:ext cx="3015262" cy="317500"/>
          </a:xfrm>
          <a:prstGeom prst="borderCallout2">
            <a:avLst>
              <a:gd name="adj1" fmla="val 21556"/>
              <a:gd name="adj2" fmla="val -2333"/>
              <a:gd name="adj3" fmla="val 21556"/>
              <a:gd name="adj4" fmla="val -21634"/>
              <a:gd name="adj5" fmla="val 378444"/>
              <a:gd name="adj6" fmla="val -38407"/>
            </a:avLst>
          </a:prstGeom>
          <a:solidFill>
            <a:schemeClr val="folHlink"/>
          </a:solidFill>
          <a:ln w="12700">
            <a:solidFill>
              <a:schemeClr val="tx1"/>
            </a:solidFill>
            <a:miter lim="800000"/>
            <a:headEnd type="none" w="lg" len="lg"/>
            <a:tailEnd/>
          </a:ln>
          <a:effectLst>
            <a:outerShdw dist="107763" dir="2700000" algn="ctr" rotWithShape="0">
              <a:schemeClr val="bg2">
                <a:alpha val="50000"/>
              </a:schemeClr>
            </a:outerShdw>
          </a:effectLst>
        </p:spPr>
        <p:txBody>
          <a:bodyPr anchor="ctr">
            <a:spAutoFit/>
          </a:bodyPr>
          <a:lstStyle/>
          <a:p>
            <a:pPr eaLnBrk="0" hangingPunct="0"/>
            <a:r>
              <a:rPr lang="en-US" sz="1400" b="1"/>
              <a:t>Object creation </a:t>
            </a:r>
            <a:r>
              <a:rPr lang="en-US" sz="1400"/>
              <a:t>(stereotype create)</a:t>
            </a:r>
          </a:p>
        </p:txBody>
      </p:sp>
      <p:sp>
        <p:nvSpPr>
          <p:cNvPr id="80902" name="AutoShape 6"/>
          <p:cNvSpPr>
            <a:spLocks/>
          </p:cNvSpPr>
          <p:nvPr/>
        </p:nvSpPr>
        <p:spPr bwMode="auto">
          <a:xfrm>
            <a:off x="274116" y="4930776"/>
            <a:ext cx="2172396" cy="530225"/>
          </a:xfrm>
          <a:prstGeom prst="borderCallout2">
            <a:avLst>
              <a:gd name="adj1" fmla="val 21556"/>
              <a:gd name="adj2" fmla="val 103241"/>
              <a:gd name="adj3" fmla="val 21556"/>
              <a:gd name="adj4" fmla="val 120514"/>
              <a:gd name="adj5" fmla="val -2097"/>
              <a:gd name="adj6" fmla="val 135560"/>
            </a:avLst>
          </a:prstGeom>
          <a:solidFill>
            <a:schemeClr val="folHlink"/>
          </a:solidFill>
          <a:ln w="12700">
            <a:solidFill>
              <a:schemeClr val="tx1"/>
            </a:solidFill>
            <a:miter lim="800000"/>
            <a:headEnd type="none" w="lg" len="lg"/>
            <a:tailEnd/>
          </a:ln>
          <a:effectLst>
            <a:outerShdw dist="107763" dir="2700000" algn="ctr" rotWithShape="0">
              <a:schemeClr val="bg2">
                <a:alpha val="50000"/>
              </a:schemeClr>
            </a:outerShdw>
          </a:effectLst>
        </p:spPr>
        <p:txBody>
          <a:bodyPr anchor="ctr">
            <a:spAutoFit/>
          </a:bodyPr>
          <a:lstStyle/>
          <a:p>
            <a:pPr eaLnBrk="0" hangingPunct="0"/>
            <a:r>
              <a:rPr lang="en-US" sz="1400" b="1"/>
              <a:t>Object destruction</a:t>
            </a:r>
          </a:p>
          <a:p>
            <a:pPr eaLnBrk="0" hangingPunct="0"/>
            <a:r>
              <a:rPr lang="en-US" sz="1400"/>
              <a:t>(asynchronous message)</a:t>
            </a:r>
          </a:p>
        </p:txBody>
      </p:sp>
      <p:sp>
        <p:nvSpPr>
          <p:cNvPr id="80903" name="AutoShape 7"/>
          <p:cNvSpPr>
            <a:spLocks/>
          </p:cNvSpPr>
          <p:nvPr/>
        </p:nvSpPr>
        <p:spPr bwMode="auto">
          <a:xfrm>
            <a:off x="7270638" y="4068763"/>
            <a:ext cx="1181479" cy="317500"/>
          </a:xfrm>
          <a:prstGeom prst="borderCallout2">
            <a:avLst>
              <a:gd name="adj1" fmla="val 21556"/>
              <a:gd name="adj2" fmla="val -5954"/>
              <a:gd name="adj3" fmla="val 21556"/>
              <a:gd name="adj4" fmla="val -52731"/>
              <a:gd name="adj5" fmla="val -105088"/>
              <a:gd name="adj6" fmla="val -93301"/>
            </a:avLst>
          </a:prstGeom>
          <a:solidFill>
            <a:schemeClr val="folHlink"/>
          </a:solidFill>
          <a:ln w="12700">
            <a:solidFill>
              <a:schemeClr val="tx1"/>
            </a:solidFill>
            <a:miter lim="800000"/>
            <a:headEnd type="none" w="lg" len="lg"/>
            <a:tailEnd/>
          </a:ln>
          <a:effectLst>
            <a:outerShdw dist="107763" dir="2700000" algn="ctr" rotWithShape="0">
              <a:schemeClr val="bg2">
                <a:alpha val="50000"/>
              </a:schemeClr>
            </a:outerShdw>
          </a:effectLst>
        </p:spPr>
        <p:txBody>
          <a:bodyPr anchor="ctr">
            <a:spAutoFit/>
          </a:bodyPr>
          <a:lstStyle/>
          <a:p>
            <a:pPr eaLnBrk="0" hangingPunct="0"/>
            <a:r>
              <a:rPr lang="en-US" sz="1400" b="1"/>
              <a:t>Recursion</a:t>
            </a:r>
            <a:endParaRPr lang="en-US" sz="1400"/>
          </a:p>
        </p:txBody>
      </p:sp>
    </p:spTree>
    <p:extLst>
      <p:ext uri="{BB962C8B-B14F-4D97-AF65-F5344CB8AC3E}">
        <p14:creationId xmlns:p14="http://schemas.microsoft.com/office/powerpoint/2010/main" val="271690776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title"/>
          </p:nvPr>
        </p:nvSpPr>
        <p:spPr/>
        <p:txBody>
          <a:bodyPr/>
          <a:lstStyle/>
          <a:p>
            <a:r>
              <a:rPr lang="en-US" dirty="0" smtClean="0"/>
              <a:t>Objectives</a:t>
            </a:r>
            <a:endParaRPr lang="cs-CZ" dirty="0"/>
          </a:p>
        </p:txBody>
      </p:sp>
      <p:sp>
        <p:nvSpPr>
          <p:cNvPr id="3" name="Zástupný symbol pro obsah 2"/>
          <p:cNvSpPr>
            <a:spLocks noGrp="1"/>
          </p:cNvSpPr>
          <p:nvPr>
            <p:ph idx="1"/>
          </p:nvPr>
        </p:nvSpPr>
        <p:spPr/>
        <p:txBody>
          <a:bodyPr/>
          <a:lstStyle/>
          <a:p>
            <a:r>
              <a:rPr lang="en-US" dirty="0"/>
              <a:t>To introduce software engineering and to explain its </a:t>
            </a:r>
            <a:r>
              <a:rPr lang="en-US" dirty="0" smtClean="0"/>
              <a:t>importance</a:t>
            </a:r>
          </a:p>
          <a:p>
            <a:endParaRPr lang="en-US" dirty="0"/>
          </a:p>
          <a:p>
            <a:r>
              <a:rPr lang="en-US" dirty="0"/>
              <a:t>To set out the answers to key questions about software </a:t>
            </a:r>
            <a:r>
              <a:rPr lang="en-US" dirty="0" smtClean="0"/>
              <a:t>engineering</a:t>
            </a:r>
          </a:p>
          <a:p>
            <a:endParaRPr lang="en-US" dirty="0"/>
          </a:p>
          <a:p>
            <a:r>
              <a:rPr lang="en-US" dirty="0"/>
              <a:t>To introduce ethical and professional issues and to explain why they are of concern to software </a:t>
            </a:r>
            <a:r>
              <a:rPr lang="en-US" dirty="0" smtClean="0"/>
              <a:t>engineers</a:t>
            </a:r>
          </a:p>
          <a:p>
            <a:endParaRPr lang="en-US" dirty="0"/>
          </a:p>
          <a:p>
            <a:r>
              <a:rPr lang="en-US" dirty="0" smtClean="0"/>
              <a:t>To gain </a:t>
            </a:r>
            <a:r>
              <a:rPr lang="en-US" dirty="0" smtClean="0">
                <a:solidFill>
                  <a:srgbClr val="FF0000"/>
                </a:solidFill>
              </a:rPr>
              <a:t>a</a:t>
            </a:r>
            <a:r>
              <a:rPr lang="en-US" dirty="0" smtClean="0"/>
              <a:t> basic knowledge to become a successful software engineer</a:t>
            </a:r>
          </a:p>
        </p:txBody>
      </p:sp>
    </p:spTree>
    <p:extLst>
      <p:ext uri="{BB962C8B-B14F-4D97-AF65-F5344CB8AC3E}">
        <p14:creationId xmlns:p14="http://schemas.microsoft.com/office/powerpoint/2010/main" val="163626865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2" name="Rectangle 4"/>
          <p:cNvSpPr>
            <a:spLocks noGrp="1" noChangeArrowheads="1"/>
          </p:cNvSpPr>
          <p:nvPr>
            <p:ph type="title"/>
          </p:nvPr>
        </p:nvSpPr>
        <p:spPr/>
        <p:txBody>
          <a:bodyPr>
            <a:normAutofit fontScale="90000"/>
          </a:bodyPr>
          <a:lstStyle/>
          <a:p>
            <a:r>
              <a:rPr lang="en-GB" sz="3200" dirty="0"/>
              <a:t>What is the </a:t>
            </a:r>
            <a:r>
              <a:rPr lang="en-GB" sz="3200" dirty="0" smtClean="0"/>
              <a:t>Difference </a:t>
            </a:r>
            <a:r>
              <a:rPr lang="en-GB" sz="3200" dirty="0"/>
              <a:t>between </a:t>
            </a:r>
            <a:r>
              <a:rPr lang="en-GB" sz="3200" dirty="0" smtClean="0"/>
              <a:t>Software </a:t>
            </a:r>
            <a:r>
              <a:rPr lang="en-GB" sz="3200" dirty="0"/>
              <a:t>E</a:t>
            </a:r>
            <a:r>
              <a:rPr lang="en-GB" sz="3200" dirty="0" smtClean="0"/>
              <a:t>ngineering </a:t>
            </a:r>
            <a:r>
              <a:rPr lang="en-GB" sz="3200" dirty="0"/>
              <a:t>and </a:t>
            </a:r>
            <a:r>
              <a:rPr lang="en-GB" sz="3200" dirty="0" smtClean="0"/>
              <a:t>System </a:t>
            </a:r>
            <a:r>
              <a:rPr lang="en-GB" sz="3200" dirty="0"/>
              <a:t>E</a:t>
            </a:r>
            <a:r>
              <a:rPr lang="en-GB" sz="3200" dirty="0" smtClean="0"/>
              <a:t>ngineering</a:t>
            </a:r>
            <a:r>
              <a:rPr lang="en-GB" sz="3200" dirty="0"/>
              <a:t>?</a:t>
            </a:r>
            <a:endParaRPr lang="en-GB" dirty="0"/>
          </a:p>
        </p:txBody>
      </p:sp>
      <p:sp>
        <p:nvSpPr>
          <p:cNvPr id="73733" name="Rectangle 5"/>
          <p:cNvSpPr>
            <a:spLocks noGrp="1" noChangeArrowheads="1"/>
          </p:cNvSpPr>
          <p:nvPr>
            <p:ph type="body" idx="1"/>
          </p:nvPr>
        </p:nvSpPr>
        <p:spPr/>
        <p:txBody>
          <a:bodyPr/>
          <a:lstStyle/>
          <a:p>
            <a:pPr>
              <a:lnSpc>
                <a:spcPct val="90000"/>
              </a:lnSpc>
            </a:pPr>
            <a:r>
              <a:rPr lang="en-GB" dirty="0"/>
              <a:t>System </a:t>
            </a:r>
            <a:r>
              <a:rPr lang="en-GB" dirty="0" smtClean="0"/>
              <a:t>engineering </a:t>
            </a:r>
            <a:r>
              <a:rPr lang="en-GB" dirty="0"/>
              <a:t>is concerned with all aspects of computer-based systems development including hardware, software and process engineering. Software engineering is part of this process </a:t>
            </a:r>
            <a:r>
              <a:rPr lang="en-GB" dirty="0" smtClean="0">
                <a:solidFill>
                  <a:srgbClr val="292934"/>
                </a:solidFill>
              </a:rPr>
              <a:t>and it is </a:t>
            </a:r>
            <a:r>
              <a:rPr lang="en-GB" dirty="0" smtClean="0"/>
              <a:t>concerned </a:t>
            </a:r>
            <a:r>
              <a:rPr lang="en-GB" dirty="0"/>
              <a:t>with developing the software infrastructure, control, applications and databases in the system.</a:t>
            </a:r>
          </a:p>
          <a:p>
            <a:pPr>
              <a:lnSpc>
                <a:spcPct val="90000"/>
              </a:lnSpc>
            </a:pPr>
            <a:r>
              <a:rPr lang="en-GB" dirty="0"/>
              <a:t>System engineers are involved in system specification, architectural design, integration and deployment.</a:t>
            </a:r>
          </a:p>
        </p:txBody>
      </p:sp>
    </p:spTree>
    <p:extLst>
      <p:ext uri="{BB962C8B-B14F-4D97-AF65-F5344CB8AC3E}">
        <p14:creationId xmlns:p14="http://schemas.microsoft.com/office/powerpoint/2010/main" val="3229759433"/>
      </p:ext>
    </p:extLst>
  </p:cSld>
  <p:clrMapOvr>
    <a:masterClrMapping/>
  </p:clrMapOvr>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1922" name="Object 2"/>
          <p:cNvGraphicFramePr>
            <a:graphicFrameLocks noGrp="1" noChangeAspect="1"/>
          </p:cNvGraphicFramePr>
          <p:nvPr>
            <p:ph idx="1"/>
          </p:nvPr>
        </p:nvGraphicFramePr>
        <p:xfrm>
          <a:off x="1700391" y="1462089"/>
          <a:ext cx="5813579" cy="5006975"/>
        </p:xfrm>
        <a:graphic>
          <a:graphicData uri="http://schemas.openxmlformats.org/presentationml/2006/ole">
            <mc:AlternateContent xmlns:mc="http://schemas.openxmlformats.org/markup-compatibility/2006">
              <mc:Choice xmlns:v="urn:schemas-microsoft-com:vml" Requires="v">
                <p:oleObj spid="_x0000_s76816" name="Visio" r:id="rId4" imgW="5180076" imgH="4119270" progId="">
                  <p:embed/>
                </p:oleObj>
              </mc:Choice>
              <mc:Fallback>
                <p:oleObj name="Visio" r:id="rId4" imgW="5180076" imgH="4119270" progId="">
                  <p:embed/>
                  <p:pic>
                    <p:nvPicPr>
                      <p:cNvPr id="0" name="Picture 12"/>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00391" y="1462089"/>
                        <a:ext cx="5813579" cy="5006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1923" name="Rectangle 3"/>
          <p:cNvSpPr>
            <a:spLocks noGrp="1" noChangeArrowheads="1"/>
          </p:cNvSpPr>
          <p:nvPr>
            <p:ph type="title"/>
          </p:nvPr>
        </p:nvSpPr>
        <p:spPr/>
        <p:txBody>
          <a:bodyPr/>
          <a:lstStyle/>
          <a:p>
            <a:pPr eaLnBrk="1" hangingPunct="1"/>
            <a:r>
              <a:rPr lang="en-US" dirty="0" smtClean="0"/>
              <a:t>Collaboration Diagram</a:t>
            </a:r>
          </a:p>
        </p:txBody>
      </p:sp>
      <p:sp>
        <p:nvSpPr>
          <p:cNvPr id="81924" name="AutoShape 4"/>
          <p:cNvSpPr>
            <a:spLocks/>
          </p:cNvSpPr>
          <p:nvPr/>
        </p:nvSpPr>
        <p:spPr bwMode="auto">
          <a:xfrm>
            <a:off x="7135780" y="2527628"/>
            <a:ext cx="1858703" cy="523220"/>
          </a:xfrm>
          <a:prstGeom prst="borderCallout2">
            <a:avLst>
              <a:gd name="adj1" fmla="val 21556"/>
              <a:gd name="adj2" fmla="val -3787"/>
              <a:gd name="adj3" fmla="val 21556"/>
              <a:gd name="adj4" fmla="val -27366"/>
              <a:gd name="adj5" fmla="val -105088"/>
              <a:gd name="adj6" fmla="val -47792"/>
            </a:avLst>
          </a:prstGeom>
          <a:solidFill>
            <a:schemeClr val="folHlink"/>
          </a:solidFill>
          <a:ln w="12700">
            <a:solidFill>
              <a:schemeClr val="tx1"/>
            </a:solidFill>
            <a:miter lim="800000"/>
            <a:headEnd type="none" w="lg" len="lg"/>
            <a:tailEnd/>
          </a:ln>
          <a:effectLst>
            <a:outerShdw dist="107763" dir="2700000" algn="ctr" rotWithShape="0">
              <a:schemeClr val="bg2">
                <a:alpha val="50000"/>
              </a:schemeClr>
            </a:outerShdw>
          </a:effectLst>
        </p:spPr>
        <p:txBody>
          <a:bodyPr anchor="ctr">
            <a:spAutoFit/>
          </a:bodyPr>
          <a:lstStyle/>
          <a:p>
            <a:pPr eaLnBrk="0" hangingPunct="0"/>
            <a:r>
              <a:rPr lang="en-US" sz="1400" b="1"/>
              <a:t>Link </a:t>
            </a:r>
            <a:r>
              <a:rPr lang="en-US" sz="1400"/>
              <a:t>between objects</a:t>
            </a:r>
          </a:p>
        </p:txBody>
      </p:sp>
      <p:sp>
        <p:nvSpPr>
          <p:cNvPr id="81925" name="AutoShape 5"/>
          <p:cNvSpPr>
            <a:spLocks/>
          </p:cNvSpPr>
          <p:nvPr/>
        </p:nvSpPr>
        <p:spPr bwMode="auto">
          <a:xfrm>
            <a:off x="6188838" y="980045"/>
            <a:ext cx="2069786" cy="738664"/>
          </a:xfrm>
          <a:prstGeom prst="borderCallout2">
            <a:avLst>
              <a:gd name="adj1" fmla="val 21556"/>
              <a:gd name="adj2" fmla="val -3398"/>
              <a:gd name="adj3" fmla="val 21556"/>
              <a:gd name="adj4" fmla="val -18625"/>
              <a:gd name="adj5" fmla="val 95208"/>
              <a:gd name="adj6" fmla="val -31870"/>
            </a:avLst>
          </a:prstGeom>
          <a:solidFill>
            <a:schemeClr val="folHlink"/>
          </a:solidFill>
          <a:ln w="12700">
            <a:solidFill>
              <a:schemeClr val="tx1"/>
            </a:solidFill>
            <a:miter lim="800000"/>
            <a:headEnd type="none" w="lg" len="lg"/>
            <a:tailEnd/>
          </a:ln>
          <a:effectLst>
            <a:outerShdw dist="107763" dir="2700000" algn="ctr" rotWithShape="0">
              <a:schemeClr val="bg2">
                <a:alpha val="50000"/>
              </a:schemeClr>
            </a:outerShdw>
          </a:effectLst>
        </p:spPr>
        <p:txBody>
          <a:bodyPr anchor="ctr">
            <a:spAutoFit/>
          </a:bodyPr>
          <a:lstStyle/>
          <a:p>
            <a:pPr eaLnBrk="0" hangingPunct="0"/>
            <a:r>
              <a:rPr lang="en-US" sz="1400" b="1"/>
              <a:t>Synchronous message</a:t>
            </a:r>
            <a:r>
              <a:rPr lang="en-US" sz="1400"/>
              <a:t> with arguments</a:t>
            </a:r>
          </a:p>
        </p:txBody>
      </p:sp>
      <p:sp>
        <p:nvSpPr>
          <p:cNvPr id="81926" name="AutoShape 6"/>
          <p:cNvSpPr>
            <a:spLocks/>
          </p:cNvSpPr>
          <p:nvPr/>
        </p:nvSpPr>
        <p:spPr bwMode="auto">
          <a:xfrm>
            <a:off x="815016" y="4254828"/>
            <a:ext cx="2172396" cy="523220"/>
          </a:xfrm>
          <a:prstGeom prst="borderCallout2">
            <a:avLst>
              <a:gd name="adj1" fmla="val 36000"/>
              <a:gd name="adj2" fmla="val 103241"/>
              <a:gd name="adj3" fmla="val 36000"/>
              <a:gd name="adj4" fmla="val 119366"/>
              <a:gd name="adj5" fmla="val -171000"/>
              <a:gd name="adj6" fmla="val 133468"/>
            </a:avLst>
          </a:prstGeom>
          <a:solidFill>
            <a:schemeClr val="folHlink"/>
          </a:solidFill>
          <a:ln w="12700">
            <a:solidFill>
              <a:schemeClr val="tx1"/>
            </a:solidFill>
            <a:miter lim="800000"/>
            <a:headEnd type="none" w="lg" len="lg"/>
            <a:tailEnd/>
          </a:ln>
          <a:effectLst>
            <a:outerShdw dist="107763" dir="2700000" algn="ctr" rotWithShape="0">
              <a:schemeClr val="bg2">
                <a:alpha val="50000"/>
              </a:schemeClr>
            </a:outerShdw>
          </a:effectLst>
        </p:spPr>
        <p:txBody>
          <a:bodyPr anchor="ctr">
            <a:spAutoFit/>
          </a:bodyPr>
          <a:lstStyle/>
          <a:p>
            <a:pPr eaLnBrk="0" hangingPunct="0"/>
            <a:r>
              <a:rPr lang="en-US" sz="1400" b="1"/>
              <a:t>Asynchronous message</a:t>
            </a:r>
          </a:p>
        </p:txBody>
      </p:sp>
      <p:sp>
        <p:nvSpPr>
          <p:cNvPr id="81927" name="AutoShape 7"/>
          <p:cNvSpPr>
            <a:spLocks/>
          </p:cNvSpPr>
          <p:nvPr/>
        </p:nvSpPr>
        <p:spPr bwMode="auto">
          <a:xfrm>
            <a:off x="404576" y="2747963"/>
            <a:ext cx="1350052" cy="317500"/>
          </a:xfrm>
          <a:prstGeom prst="borderCallout2">
            <a:avLst>
              <a:gd name="adj1" fmla="val 36000"/>
              <a:gd name="adj2" fmla="val 105213"/>
              <a:gd name="adj3" fmla="val 36000"/>
              <a:gd name="adj4" fmla="val 135616"/>
              <a:gd name="adj5" fmla="val -277000"/>
              <a:gd name="adj6" fmla="val 162213"/>
            </a:avLst>
          </a:prstGeom>
          <a:solidFill>
            <a:schemeClr val="folHlink"/>
          </a:solidFill>
          <a:ln w="12700">
            <a:solidFill>
              <a:schemeClr val="tx1"/>
            </a:solidFill>
            <a:miter lim="800000"/>
            <a:headEnd type="none" w="lg" len="lg"/>
            <a:tailEnd/>
          </a:ln>
          <a:effectLst>
            <a:outerShdw dist="107763" dir="2700000" algn="ctr" rotWithShape="0">
              <a:schemeClr val="bg2">
                <a:alpha val="50000"/>
              </a:schemeClr>
            </a:outerShdw>
          </a:effectLst>
        </p:spPr>
        <p:txBody>
          <a:bodyPr anchor="ctr">
            <a:spAutoFit/>
          </a:bodyPr>
          <a:lstStyle/>
          <a:p>
            <a:pPr eaLnBrk="0" hangingPunct="0"/>
            <a:r>
              <a:rPr lang="en-US" sz="1400" b="1"/>
              <a:t>Return value</a:t>
            </a:r>
          </a:p>
        </p:txBody>
      </p:sp>
      <p:sp>
        <p:nvSpPr>
          <p:cNvPr id="81928" name="AutoShape 8"/>
          <p:cNvSpPr>
            <a:spLocks/>
          </p:cNvSpPr>
          <p:nvPr/>
        </p:nvSpPr>
        <p:spPr bwMode="auto">
          <a:xfrm>
            <a:off x="1973040" y="5905828"/>
            <a:ext cx="1407220" cy="523220"/>
          </a:xfrm>
          <a:prstGeom prst="borderCallout2">
            <a:avLst>
              <a:gd name="adj1" fmla="val 36000"/>
              <a:gd name="adj2" fmla="val 105000"/>
              <a:gd name="adj3" fmla="val 36000"/>
              <a:gd name="adj4" fmla="val 152917"/>
              <a:gd name="adj5" fmla="val -78000"/>
              <a:gd name="adj6" fmla="val 194167"/>
            </a:avLst>
          </a:prstGeom>
          <a:solidFill>
            <a:schemeClr val="folHlink"/>
          </a:solidFill>
          <a:ln w="12700">
            <a:solidFill>
              <a:schemeClr val="tx1"/>
            </a:solidFill>
            <a:miter lim="800000"/>
            <a:headEnd type="none" w="lg" len="lg"/>
            <a:tailEnd/>
          </a:ln>
          <a:effectLst>
            <a:outerShdw dist="107763" dir="2700000" algn="ctr" rotWithShape="0">
              <a:schemeClr val="bg2">
                <a:alpha val="50000"/>
              </a:schemeClr>
            </a:outerShdw>
          </a:effectLst>
        </p:spPr>
        <p:txBody>
          <a:bodyPr anchor="ctr">
            <a:spAutoFit/>
          </a:bodyPr>
          <a:lstStyle/>
          <a:p>
            <a:pPr eaLnBrk="0" hangingPunct="0"/>
            <a:r>
              <a:rPr lang="en-US" sz="1400" b="1"/>
              <a:t>Message order</a:t>
            </a:r>
          </a:p>
        </p:txBody>
      </p:sp>
      <p:sp>
        <p:nvSpPr>
          <p:cNvPr id="81929" name="AutoShape 9"/>
          <p:cNvSpPr>
            <a:spLocks/>
          </p:cNvSpPr>
          <p:nvPr/>
        </p:nvSpPr>
        <p:spPr bwMode="auto">
          <a:xfrm>
            <a:off x="1130175" y="5124451"/>
            <a:ext cx="1789808" cy="530225"/>
          </a:xfrm>
          <a:prstGeom prst="borderCallout2">
            <a:avLst>
              <a:gd name="adj1" fmla="val 15384"/>
              <a:gd name="adj2" fmla="val 103931"/>
              <a:gd name="adj3" fmla="val 15384"/>
              <a:gd name="adj4" fmla="val 128176"/>
              <a:gd name="adj5" fmla="val -41241"/>
              <a:gd name="adj6" fmla="val 149384"/>
            </a:avLst>
          </a:prstGeom>
          <a:solidFill>
            <a:schemeClr val="folHlink"/>
          </a:solidFill>
          <a:ln w="12700">
            <a:solidFill>
              <a:schemeClr val="tx1"/>
            </a:solidFill>
            <a:miter lim="800000"/>
            <a:headEnd type="none" w="lg" len="lg"/>
            <a:tailEnd/>
          </a:ln>
          <a:effectLst>
            <a:outerShdw dist="107763" dir="2700000" algn="ctr" rotWithShape="0">
              <a:schemeClr val="bg2">
                <a:alpha val="50000"/>
              </a:schemeClr>
            </a:outerShdw>
          </a:effectLst>
        </p:spPr>
        <p:txBody>
          <a:bodyPr anchor="ctr">
            <a:spAutoFit/>
          </a:bodyPr>
          <a:lstStyle/>
          <a:p>
            <a:pPr eaLnBrk="0" hangingPunct="0"/>
            <a:r>
              <a:rPr lang="en-US" sz="1400" b="1"/>
              <a:t>Visibility </a:t>
            </a:r>
          </a:p>
          <a:p>
            <a:pPr eaLnBrk="0" hangingPunct="0"/>
            <a:r>
              <a:rPr lang="en-US" sz="1400"/>
              <a:t>(local stereotype)</a:t>
            </a:r>
          </a:p>
        </p:txBody>
      </p:sp>
    </p:spTree>
    <p:extLst>
      <p:ext uri="{BB962C8B-B14F-4D97-AF65-F5344CB8AC3E}">
        <p14:creationId xmlns:p14="http://schemas.microsoft.com/office/powerpoint/2010/main" val="912384498"/>
      </p:ext>
    </p:extLst>
  </p:cSld>
  <p:clrMapOvr>
    <a:masterClrMapping/>
  </p:clrMapOvr>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ChangeArrowheads="1"/>
          </p:cNvSpPr>
          <p:nvPr>
            <p:ph type="title"/>
          </p:nvPr>
        </p:nvSpPr>
        <p:spPr/>
        <p:txBody>
          <a:bodyPr/>
          <a:lstStyle/>
          <a:p>
            <a:pPr eaLnBrk="1" hangingPunct="1"/>
            <a:r>
              <a:rPr lang="en-US" dirty="0" smtClean="0"/>
              <a:t>Types of Relationships</a:t>
            </a:r>
            <a:endParaRPr lang="cs-CZ" dirty="0" smtClean="0"/>
          </a:p>
        </p:txBody>
      </p:sp>
      <p:sp>
        <p:nvSpPr>
          <p:cNvPr id="325635" name="Rectangle 3"/>
          <p:cNvSpPr>
            <a:spLocks noGrp="1" noChangeArrowheads="1"/>
          </p:cNvSpPr>
          <p:nvPr>
            <p:ph type="body" idx="1"/>
          </p:nvPr>
        </p:nvSpPr>
        <p:spPr/>
        <p:txBody>
          <a:bodyPr/>
          <a:lstStyle/>
          <a:p>
            <a:pPr eaLnBrk="1" hangingPunct="1">
              <a:defRPr/>
            </a:pPr>
            <a:r>
              <a:rPr lang="en-US" sz="2000" b="1" dirty="0" smtClean="0"/>
              <a:t>Association</a:t>
            </a:r>
            <a:r>
              <a:rPr lang="en-US" sz="2000" dirty="0" smtClean="0"/>
              <a:t>  describes a group of links with common</a:t>
            </a:r>
            <a:br>
              <a:rPr lang="en-US" sz="2000" dirty="0" smtClean="0"/>
            </a:br>
            <a:r>
              <a:rPr lang="en-US" sz="2000" dirty="0" smtClean="0"/>
              <a:t>structure and common semantics (</a:t>
            </a:r>
            <a:r>
              <a:rPr lang="en-US" sz="2000" i="1" dirty="0" smtClean="0"/>
              <a:t>a Person</a:t>
            </a:r>
            <a:r>
              <a:rPr lang="en-US" sz="2000" dirty="0" smtClean="0"/>
              <a:t> </a:t>
            </a:r>
            <a:r>
              <a:rPr lang="en-US" sz="2000" dirty="0" smtClean="0">
                <a:solidFill>
                  <a:schemeClr val="accent2"/>
                </a:solidFill>
                <a:effectLst>
                  <a:outerShdw blurRad="38100" dist="38100" dir="2700000" algn="tl">
                    <a:srgbClr val="C0C0C0"/>
                  </a:outerShdw>
                </a:effectLst>
              </a:rPr>
              <a:t>works-for</a:t>
            </a:r>
            <a:r>
              <a:rPr lang="en-US" sz="2000" dirty="0" smtClean="0"/>
              <a:t> </a:t>
            </a:r>
            <a:r>
              <a:rPr lang="en-US" sz="2000" i="1" dirty="0" smtClean="0"/>
              <a:t>a</a:t>
            </a:r>
            <a:br>
              <a:rPr lang="en-US" sz="2000" i="1" dirty="0" smtClean="0"/>
            </a:br>
            <a:r>
              <a:rPr lang="en-US" sz="2000" i="1" dirty="0" smtClean="0"/>
              <a:t>Company</a:t>
            </a:r>
            <a:r>
              <a:rPr lang="en-US" sz="2000" dirty="0" smtClean="0"/>
              <a:t>).  An association a </a:t>
            </a:r>
            <a:r>
              <a:rPr lang="en-US" sz="2000" dirty="0" smtClean="0">
                <a:solidFill>
                  <a:schemeClr val="accent1"/>
                </a:solidFill>
                <a:effectLst>
                  <a:outerShdw blurRad="38100" dist="38100" dir="2700000" algn="tl">
                    <a:srgbClr val="C0C0C0"/>
                  </a:outerShdw>
                </a:effectLst>
              </a:rPr>
              <a:t>bi-directional</a:t>
            </a:r>
            <a:r>
              <a:rPr lang="en-US" sz="2000" dirty="0" smtClean="0"/>
              <a:t> connection between classes that describes a set of potential links in the same way that a class describes a set of potential objects.</a:t>
            </a:r>
          </a:p>
          <a:p>
            <a:pPr eaLnBrk="1" hangingPunct="1">
              <a:defRPr/>
            </a:pPr>
            <a:r>
              <a:rPr lang="en-US" sz="2000" b="1" dirty="0" smtClean="0"/>
              <a:t>Aggregation</a:t>
            </a:r>
            <a:r>
              <a:rPr lang="en-US" sz="2000" dirty="0" smtClean="0"/>
              <a:t> is the “part-whole” or “a-part-of” relationship</a:t>
            </a:r>
            <a:br>
              <a:rPr lang="en-US" sz="2000" dirty="0" smtClean="0"/>
            </a:br>
            <a:r>
              <a:rPr lang="en-US" sz="2000" dirty="0" smtClean="0"/>
              <a:t>in which objects representing the </a:t>
            </a:r>
            <a:r>
              <a:rPr lang="en-US" sz="2000" dirty="0" smtClean="0">
                <a:solidFill>
                  <a:schemeClr val="accent1"/>
                </a:solidFill>
                <a:effectLst>
                  <a:outerShdw blurRad="38100" dist="38100" dir="2700000" algn="tl">
                    <a:srgbClr val="C0C0C0"/>
                  </a:outerShdw>
                </a:effectLst>
              </a:rPr>
              <a:t>components</a:t>
            </a:r>
            <a:r>
              <a:rPr lang="en-US" sz="2000" dirty="0" smtClean="0"/>
              <a:t> of something</a:t>
            </a:r>
            <a:br>
              <a:rPr lang="en-US" sz="2000" dirty="0" smtClean="0"/>
            </a:br>
            <a:r>
              <a:rPr lang="en-US" sz="2000" dirty="0" smtClean="0"/>
              <a:t>are associated with an object representing the entire </a:t>
            </a:r>
            <a:r>
              <a:rPr lang="en-US" sz="2000" dirty="0" smtClean="0">
                <a:solidFill>
                  <a:schemeClr val="accent1"/>
                </a:solidFill>
                <a:effectLst>
                  <a:outerShdw blurRad="38100" dist="38100" dir="2700000" algn="tl">
                    <a:srgbClr val="C0C0C0"/>
                  </a:outerShdw>
                </a:effectLst>
              </a:rPr>
              <a:t>assembly</a:t>
            </a:r>
            <a:r>
              <a:rPr lang="en-US" sz="2000" dirty="0" smtClean="0"/>
              <a:t>.</a:t>
            </a:r>
          </a:p>
          <a:p>
            <a:pPr eaLnBrk="1" hangingPunct="1">
              <a:defRPr/>
            </a:pPr>
            <a:r>
              <a:rPr lang="en-US" sz="2000" b="1" dirty="0" smtClean="0"/>
              <a:t>Dependency</a:t>
            </a:r>
            <a:r>
              <a:rPr lang="en-US" sz="2000" dirty="0" smtClean="0"/>
              <a:t> is a weaker form of relationship showing a relationship between a </a:t>
            </a:r>
            <a:r>
              <a:rPr lang="en-US" sz="2000" dirty="0" smtClean="0">
                <a:solidFill>
                  <a:schemeClr val="accent1"/>
                </a:solidFill>
                <a:effectLst>
                  <a:outerShdw blurRad="38100" dist="38100" dir="2700000" algn="tl">
                    <a:srgbClr val="C0C0C0"/>
                  </a:outerShdw>
                </a:effectLst>
              </a:rPr>
              <a:t>client</a:t>
            </a:r>
            <a:r>
              <a:rPr lang="en-US" sz="2000" dirty="0" smtClean="0"/>
              <a:t> and </a:t>
            </a:r>
            <a:r>
              <a:rPr lang="en-US" sz="2000" dirty="0" smtClean="0">
                <a:solidFill>
                  <a:schemeClr val="accent1"/>
                </a:solidFill>
                <a:effectLst>
                  <a:outerShdw blurRad="38100" dist="38100" dir="2700000" algn="tl">
                    <a:srgbClr val="C0C0C0"/>
                  </a:outerShdw>
                </a:effectLst>
              </a:rPr>
              <a:t>supplier</a:t>
            </a:r>
            <a:r>
              <a:rPr lang="en-US" sz="2000" dirty="0" smtClean="0"/>
              <a:t>.</a:t>
            </a:r>
          </a:p>
          <a:p>
            <a:pPr eaLnBrk="1" hangingPunct="1">
              <a:defRPr/>
            </a:pPr>
            <a:r>
              <a:rPr lang="en-US" sz="2000" b="1" dirty="0" smtClean="0"/>
              <a:t>Generalization</a:t>
            </a:r>
            <a:r>
              <a:rPr lang="en-US" sz="2000" dirty="0" smtClean="0"/>
              <a:t> is the taxonomic relationship between a more </a:t>
            </a:r>
            <a:r>
              <a:rPr lang="en-US" sz="2000" dirty="0" smtClean="0">
                <a:solidFill>
                  <a:schemeClr val="accent1"/>
                </a:solidFill>
                <a:effectLst>
                  <a:outerShdw blurRad="38100" dist="38100" dir="2700000" algn="tl">
                    <a:srgbClr val="C0C0C0"/>
                  </a:outerShdw>
                </a:effectLst>
              </a:rPr>
              <a:t>general</a:t>
            </a:r>
            <a:r>
              <a:rPr lang="en-US" sz="2000" dirty="0" smtClean="0"/>
              <a:t> element (the parent) and a more </a:t>
            </a:r>
            <a:r>
              <a:rPr lang="en-US" sz="2000" dirty="0" smtClean="0">
                <a:solidFill>
                  <a:schemeClr val="accent1"/>
                </a:solidFill>
                <a:effectLst>
                  <a:outerShdw blurRad="38100" dist="38100" dir="2700000" algn="tl">
                    <a:srgbClr val="C0C0C0"/>
                  </a:outerShdw>
                </a:effectLst>
              </a:rPr>
              <a:t>specific</a:t>
            </a:r>
            <a:r>
              <a:rPr lang="en-US" sz="2000" dirty="0" smtClean="0"/>
              <a:t> element (the child) that is </a:t>
            </a:r>
            <a:r>
              <a:rPr lang="en-US" sz="2000" dirty="0" smtClean="0">
                <a:solidFill>
                  <a:schemeClr val="accent1"/>
                </a:solidFill>
                <a:effectLst>
                  <a:outerShdw blurRad="38100" dist="38100" dir="2700000" algn="tl">
                    <a:srgbClr val="C0C0C0"/>
                  </a:outerShdw>
                </a:effectLst>
              </a:rPr>
              <a:t>fully consistent</a:t>
            </a:r>
            <a:r>
              <a:rPr lang="en-US" sz="2000" dirty="0" smtClean="0"/>
              <a:t> with the first element and that adds additional information.</a:t>
            </a:r>
            <a:endParaRPr lang="cs-CZ" sz="2000" dirty="0" smtClean="0"/>
          </a:p>
        </p:txBody>
      </p:sp>
    </p:spTree>
    <p:extLst>
      <p:ext uri="{BB962C8B-B14F-4D97-AF65-F5344CB8AC3E}">
        <p14:creationId xmlns:p14="http://schemas.microsoft.com/office/powerpoint/2010/main" val="2827074256"/>
      </p:ext>
    </p:extLst>
  </p:cSld>
  <p:clrMapOvr>
    <a:masterClrMapping/>
  </p:clrMapOvr>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ChangeArrowheads="1"/>
          </p:cNvSpPr>
          <p:nvPr>
            <p:ph type="title"/>
          </p:nvPr>
        </p:nvSpPr>
        <p:spPr>
          <a:xfrm>
            <a:off x="457347" y="122238"/>
            <a:ext cx="7719189" cy="881062"/>
          </a:xfrm>
        </p:spPr>
        <p:txBody>
          <a:bodyPr/>
          <a:lstStyle/>
          <a:p>
            <a:pPr eaLnBrk="1" hangingPunct="1"/>
            <a:r>
              <a:rPr lang="en-US" dirty="0" smtClean="0"/>
              <a:t>Links and Associations</a:t>
            </a:r>
            <a:endParaRPr lang="cs-CZ" dirty="0" smtClean="0"/>
          </a:p>
        </p:txBody>
      </p:sp>
      <p:graphicFrame>
        <p:nvGraphicFramePr>
          <p:cNvPr id="83971" name="Object 3"/>
          <p:cNvGraphicFramePr>
            <a:graphicFrameLocks noGrp="1" noChangeAspect="1"/>
          </p:cNvGraphicFramePr>
          <p:nvPr>
            <p:ph idx="1"/>
          </p:nvPr>
        </p:nvGraphicFramePr>
        <p:xfrm>
          <a:off x="1534751" y="1077914"/>
          <a:ext cx="6200564" cy="5030787"/>
        </p:xfrm>
        <a:graphic>
          <a:graphicData uri="http://schemas.openxmlformats.org/presentationml/2006/ole">
            <mc:AlternateContent xmlns:mc="http://schemas.openxmlformats.org/markup-compatibility/2006">
              <mc:Choice xmlns:v="urn:schemas-microsoft-com:vml" Requires="v">
                <p:oleObj spid="_x0000_s77840" name="VISIO" r:id="rId4" imgW="6336792" imgH="4747565" progId="">
                  <p:embed/>
                </p:oleObj>
              </mc:Choice>
              <mc:Fallback>
                <p:oleObj name="VISIO" r:id="rId4" imgW="6336792" imgH="4747565" progId="">
                  <p:embed/>
                  <p:pic>
                    <p:nvPicPr>
                      <p:cNvPr id="0" name="Picture 12"/>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34751" y="1077914"/>
                        <a:ext cx="6200564" cy="5030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3972" name="AutoShape 4"/>
          <p:cNvSpPr>
            <a:spLocks noChangeArrowheads="1"/>
          </p:cNvSpPr>
          <p:nvPr/>
        </p:nvSpPr>
        <p:spPr bwMode="auto">
          <a:xfrm>
            <a:off x="294637" y="4143375"/>
            <a:ext cx="1166820" cy="387350"/>
          </a:xfrm>
          <a:prstGeom prst="wedgeRectCallout">
            <a:avLst>
              <a:gd name="adj1" fmla="val 81907"/>
              <a:gd name="adj2" fmla="val -215981"/>
            </a:avLst>
          </a:prstGeom>
          <a:solidFill>
            <a:schemeClr val="folHlink"/>
          </a:solidFill>
          <a:ln w="12700">
            <a:solidFill>
              <a:schemeClr val="tx1"/>
            </a:solidFill>
            <a:miter lim="800000"/>
            <a:headEnd type="none" w="sm" len="sm"/>
            <a:tailEnd type="none" w="sm" len="sm"/>
          </a:ln>
          <a:effectLst>
            <a:outerShdw dist="107763" dir="2700000" algn="ctr" rotWithShape="0">
              <a:schemeClr val="bg2">
                <a:alpha val="50000"/>
              </a:schemeClr>
            </a:outerShdw>
          </a:effectLst>
        </p:spPr>
        <p:txBody>
          <a:bodyPr/>
          <a:lstStyle/>
          <a:p>
            <a:pPr algn="ctr"/>
            <a:r>
              <a:rPr lang="en-US" sz="1800" b="1"/>
              <a:t>Reality</a:t>
            </a:r>
            <a:endParaRPr lang="en-US" sz="1800"/>
          </a:p>
        </p:txBody>
      </p:sp>
      <p:sp>
        <p:nvSpPr>
          <p:cNvPr id="83973" name="AutoShape 5"/>
          <p:cNvSpPr>
            <a:spLocks noChangeArrowheads="1"/>
          </p:cNvSpPr>
          <p:nvPr/>
        </p:nvSpPr>
        <p:spPr bwMode="auto">
          <a:xfrm>
            <a:off x="7058090" y="4876800"/>
            <a:ext cx="1580191" cy="730250"/>
          </a:xfrm>
          <a:prstGeom prst="wedgeRectCallout">
            <a:avLst>
              <a:gd name="adj1" fmla="val -51394"/>
              <a:gd name="adj2" fmla="val -90870"/>
            </a:avLst>
          </a:prstGeom>
          <a:solidFill>
            <a:schemeClr val="folHlink"/>
          </a:solidFill>
          <a:ln w="12700">
            <a:solidFill>
              <a:schemeClr val="tx1"/>
            </a:solidFill>
            <a:miter lim="800000"/>
            <a:headEnd type="none" w="sm" len="sm"/>
            <a:tailEnd type="none" w="sm" len="sm"/>
          </a:ln>
          <a:effectLst>
            <a:outerShdw dist="107763" dir="2700000" algn="ctr" rotWithShape="0">
              <a:schemeClr val="bg2">
                <a:alpha val="50000"/>
              </a:schemeClr>
            </a:outerShdw>
          </a:effectLst>
        </p:spPr>
        <p:txBody>
          <a:bodyPr/>
          <a:lstStyle/>
          <a:p>
            <a:pPr algn="ctr"/>
            <a:r>
              <a:rPr lang="en-US" sz="1800" b="1"/>
              <a:t>Links among objects</a:t>
            </a:r>
            <a:endParaRPr lang="en-US" sz="1800"/>
          </a:p>
        </p:txBody>
      </p:sp>
      <p:sp>
        <p:nvSpPr>
          <p:cNvPr id="83974" name="AutoShape 6"/>
          <p:cNvSpPr>
            <a:spLocks noChangeArrowheads="1"/>
          </p:cNvSpPr>
          <p:nvPr/>
        </p:nvSpPr>
        <p:spPr bwMode="auto">
          <a:xfrm>
            <a:off x="3408112" y="4429125"/>
            <a:ext cx="1565533" cy="387350"/>
          </a:xfrm>
          <a:prstGeom prst="wedgeRectCallout">
            <a:avLst>
              <a:gd name="adj1" fmla="val -40074"/>
              <a:gd name="adj2" fmla="val 166806"/>
            </a:avLst>
          </a:prstGeom>
          <a:solidFill>
            <a:schemeClr val="folHlink"/>
          </a:solidFill>
          <a:ln w="12700">
            <a:solidFill>
              <a:schemeClr val="tx1"/>
            </a:solidFill>
            <a:miter lim="800000"/>
            <a:headEnd type="none" w="sm" len="sm"/>
            <a:tailEnd type="none" w="sm" len="sm"/>
          </a:ln>
          <a:effectLst>
            <a:outerShdw dist="107763" dir="2700000" algn="ctr" rotWithShape="0">
              <a:schemeClr val="bg2">
                <a:alpha val="50000"/>
              </a:schemeClr>
            </a:outerShdw>
          </a:effectLst>
        </p:spPr>
        <p:txBody>
          <a:bodyPr/>
          <a:lstStyle/>
          <a:p>
            <a:pPr algn="ctr"/>
            <a:r>
              <a:rPr lang="en-US" sz="1800" b="1"/>
              <a:t>Association</a:t>
            </a:r>
            <a:endParaRPr lang="en-US" sz="1800"/>
          </a:p>
        </p:txBody>
      </p:sp>
      <p:sp>
        <p:nvSpPr>
          <p:cNvPr id="83975" name="AutoShape 7"/>
          <p:cNvSpPr>
            <a:spLocks/>
          </p:cNvSpPr>
          <p:nvPr/>
        </p:nvSpPr>
        <p:spPr bwMode="auto">
          <a:xfrm>
            <a:off x="1200535" y="6300788"/>
            <a:ext cx="1078869" cy="317500"/>
          </a:xfrm>
          <a:prstGeom prst="borderCallout2">
            <a:avLst>
              <a:gd name="adj1" fmla="val 33333"/>
              <a:gd name="adj2" fmla="val 106523"/>
              <a:gd name="adj3" fmla="val 33333"/>
              <a:gd name="adj4" fmla="val 144972"/>
              <a:gd name="adj5" fmla="val -47222"/>
              <a:gd name="adj6" fmla="val 178259"/>
            </a:avLst>
          </a:prstGeom>
          <a:solidFill>
            <a:schemeClr val="folHlink"/>
          </a:solidFill>
          <a:ln w="12700">
            <a:solidFill>
              <a:schemeClr val="tx1"/>
            </a:solidFill>
            <a:miter lim="800000"/>
            <a:headEnd type="none" w="lg" len="lg"/>
            <a:tailEnd/>
          </a:ln>
          <a:effectLst>
            <a:outerShdw dist="107763" dir="2700000" algn="ctr" rotWithShape="0">
              <a:schemeClr val="bg2">
                <a:alpha val="50000"/>
              </a:schemeClr>
            </a:outerShdw>
          </a:effectLst>
        </p:spPr>
        <p:txBody>
          <a:bodyPr anchor="ctr">
            <a:spAutoFit/>
          </a:bodyPr>
          <a:lstStyle/>
          <a:p>
            <a:pPr eaLnBrk="0" hangingPunct="0"/>
            <a:r>
              <a:rPr lang="cs-CZ" sz="1400"/>
              <a:t>Multiplicity</a:t>
            </a:r>
            <a:endParaRPr lang="en-US" sz="1400"/>
          </a:p>
        </p:txBody>
      </p:sp>
    </p:spTree>
    <p:extLst>
      <p:ext uri="{BB962C8B-B14F-4D97-AF65-F5344CB8AC3E}">
        <p14:creationId xmlns:p14="http://schemas.microsoft.com/office/powerpoint/2010/main" val="289614561"/>
      </p:ext>
    </p:extLst>
  </p:cSld>
  <p:clrMapOvr>
    <a:masterClrMapping/>
  </p:clrMapOvr>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ChangeArrowheads="1"/>
          </p:cNvSpPr>
          <p:nvPr>
            <p:ph type="title"/>
          </p:nvPr>
        </p:nvSpPr>
        <p:spPr/>
        <p:txBody>
          <a:bodyPr/>
          <a:lstStyle/>
          <a:p>
            <a:pPr eaLnBrk="1" hangingPunct="1"/>
            <a:r>
              <a:rPr lang="en-US" dirty="0" smtClean="0"/>
              <a:t>Association Classes</a:t>
            </a:r>
          </a:p>
        </p:txBody>
      </p:sp>
      <p:graphicFrame>
        <p:nvGraphicFramePr>
          <p:cNvPr id="84995" name="Object 3"/>
          <p:cNvGraphicFramePr>
            <a:graphicFrameLocks noChangeAspect="1"/>
          </p:cNvGraphicFramePr>
          <p:nvPr/>
        </p:nvGraphicFramePr>
        <p:xfrm>
          <a:off x="612728" y="2195513"/>
          <a:ext cx="8037280" cy="3702050"/>
        </p:xfrm>
        <a:graphic>
          <a:graphicData uri="http://schemas.openxmlformats.org/presentationml/2006/ole">
            <mc:AlternateContent xmlns:mc="http://schemas.openxmlformats.org/markup-compatibility/2006">
              <mc:Choice xmlns:v="urn:schemas-microsoft-com:vml" Requires="v">
                <p:oleObj spid="_x0000_s78864" name="Visio" r:id="rId4" imgW="5429250" imgH="2462378" progId="">
                  <p:embed/>
                </p:oleObj>
              </mc:Choice>
              <mc:Fallback>
                <p:oleObj name="Visio" r:id="rId4" imgW="5429250" imgH="2462378" progId="">
                  <p:embed/>
                  <p:pic>
                    <p:nvPicPr>
                      <p:cNvPr id="0" name="Picture 1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2728" y="2195513"/>
                        <a:ext cx="8037280" cy="3702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4998" name="AutoShape 6"/>
          <p:cNvSpPr>
            <a:spLocks/>
          </p:cNvSpPr>
          <p:nvPr/>
        </p:nvSpPr>
        <p:spPr bwMode="auto">
          <a:xfrm>
            <a:off x="3361205" y="5881689"/>
            <a:ext cx="1587520" cy="530225"/>
          </a:xfrm>
          <a:prstGeom prst="borderCallout2">
            <a:avLst>
              <a:gd name="adj1" fmla="val 15384"/>
              <a:gd name="adj2" fmla="val -4431"/>
              <a:gd name="adj3" fmla="val 15384"/>
              <a:gd name="adj4" fmla="val -31394"/>
              <a:gd name="adj5" fmla="val -99787"/>
              <a:gd name="adj6" fmla="val -54662"/>
            </a:avLst>
          </a:prstGeom>
          <a:solidFill>
            <a:schemeClr val="folHlink"/>
          </a:solidFill>
          <a:ln w="12700">
            <a:solidFill>
              <a:schemeClr val="tx1"/>
            </a:solidFill>
            <a:miter lim="800000"/>
            <a:headEnd type="none" w="lg" len="lg"/>
            <a:tailEnd/>
          </a:ln>
          <a:effectLst>
            <a:outerShdw dist="107763" dir="2700000" algn="ctr" rotWithShape="0">
              <a:schemeClr val="bg2">
                <a:alpha val="50000"/>
              </a:schemeClr>
            </a:outerShdw>
          </a:effectLst>
        </p:spPr>
        <p:txBody>
          <a:bodyPr anchor="ctr">
            <a:spAutoFit/>
          </a:bodyPr>
          <a:lstStyle/>
          <a:p>
            <a:pPr eaLnBrk="0" hangingPunct="0"/>
            <a:r>
              <a:rPr lang="en-US" sz="1400" b="1" dirty="0" smtClean="0"/>
              <a:t>Association between classes</a:t>
            </a:r>
            <a:endParaRPr lang="en-US" sz="1400" b="1" dirty="0"/>
          </a:p>
        </p:txBody>
      </p:sp>
    </p:spTree>
    <p:extLst>
      <p:ext uri="{BB962C8B-B14F-4D97-AF65-F5344CB8AC3E}">
        <p14:creationId xmlns:p14="http://schemas.microsoft.com/office/powerpoint/2010/main" val="1648012611"/>
      </p:ext>
    </p:extLst>
  </p:cSld>
  <p:clrMapOvr>
    <a:masterClrMapping/>
  </p:clrMapOvr>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6018" name="Object 2"/>
          <p:cNvGraphicFramePr>
            <a:graphicFrameLocks noGrp="1" noChangeAspect="1"/>
          </p:cNvGraphicFramePr>
          <p:nvPr>
            <p:ph idx="1"/>
          </p:nvPr>
        </p:nvGraphicFramePr>
        <p:xfrm>
          <a:off x="1958382" y="1841500"/>
          <a:ext cx="5240430" cy="3917950"/>
        </p:xfrm>
        <a:graphic>
          <a:graphicData uri="http://schemas.openxmlformats.org/presentationml/2006/ole">
            <mc:AlternateContent xmlns:mc="http://schemas.openxmlformats.org/markup-compatibility/2006">
              <mc:Choice xmlns:v="urn:schemas-microsoft-com:vml" Requires="v">
                <p:oleObj spid="_x0000_s79888" name="Visio" r:id="rId4" imgW="4466463" imgH="3083763" progId="">
                  <p:embed/>
                </p:oleObj>
              </mc:Choice>
              <mc:Fallback>
                <p:oleObj name="Visio" r:id="rId4" imgW="4466463" imgH="3083763" progId="">
                  <p:embed/>
                  <p:pic>
                    <p:nvPicPr>
                      <p:cNvPr id="0" name="Picture 12"/>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8382" y="1841500"/>
                        <a:ext cx="5240430" cy="3917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6019" name="Rectangle 3"/>
          <p:cNvSpPr>
            <a:spLocks noGrp="1" noChangeArrowheads="1"/>
          </p:cNvSpPr>
          <p:nvPr>
            <p:ph type="title"/>
          </p:nvPr>
        </p:nvSpPr>
        <p:spPr/>
        <p:txBody>
          <a:bodyPr/>
          <a:lstStyle/>
          <a:p>
            <a:pPr eaLnBrk="1" hangingPunct="1"/>
            <a:r>
              <a:rPr lang="en-US" dirty="0" smtClean="0"/>
              <a:t>Aggregations</a:t>
            </a:r>
            <a:endParaRPr lang="cs-CZ" dirty="0" smtClean="0"/>
          </a:p>
        </p:txBody>
      </p:sp>
      <p:sp>
        <p:nvSpPr>
          <p:cNvPr id="86020" name="AutoShape 4"/>
          <p:cNvSpPr>
            <a:spLocks/>
          </p:cNvSpPr>
          <p:nvPr/>
        </p:nvSpPr>
        <p:spPr bwMode="auto">
          <a:xfrm>
            <a:off x="197891" y="2839463"/>
            <a:ext cx="1890952" cy="1169551"/>
          </a:xfrm>
          <a:prstGeom prst="borderCallout2">
            <a:avLst>
              <a:gd name="adj1" fmla="val 11958"/>
              <a:gd name="adj2" fmla="val 103722"/>
              <a:gd name="adj3" fmla="val 11958"/>
              <a:gd name="adj4" fmla="val 112792"/>
              <a:gd name="adj5" fmla="val -4653"/>
              <a:gd name="adj6" fmla="val 120773"/>
            </a:avLst>
          </a:prstGeom>
          <a:solidFill>
            <a:schemeClr val="folHlink"/>
          </a:solidFill>
          <a:ln w="12700">
            <a:solidFill>
              <a:schemeClr val="tx1"/>
            </a:solidFill>
            <a:miter lim="800000"/>
            <a:headEnd type="none" w="lg" len="lg"/>
            <a:tailEnd/>
          </a:ln>
          <a:effectLst>
            <a:outerShdw dist="107763" dir="2700000" algn="ctr" rotWithShape="0">
              <a:schemeClr val="bg2">
                <a:alpha val="50000"/>
              </a:schemeClr>
            </a:outerShdw>
          </a:effectLst>
        </p:spPr>
        <p:txBody>
          <a:bodyPr anchor="ctr">
            <a:spAutoFit/>
          </a:bodyPr>
          <a:lstStyle/>
          <a:p>
            <a:pPr eaLnBrk="0" hangingPunct="0"/>
            <a:r>
              <a:rPr lang="en-US" sz="1400" b="1" dirty="0"/>
              <a:t>Shared aggregation;</a:t>
            </a:r>
            <a:r>
              <a:rPr lang="en-US" sz="1400" dirty="0"/>
              <a:t> the part may be contained in other aggregates.</a:t>
            </a:r>
          </a:p>
        </p:txBody>
      </p:sp>
      <p:sp>
        <p:nvSpPr>
          <p:cNvPr id="86021" name="AutoShape 5"/>
          <p:cNvSpPr>
            <a:spLocks/>
          </p:cNvSpPr>
          <p:nvPr/>
        </p:nvSpPr>
        <p:spPr bwMode="auto">
          <a:xfrm>
            <a:off x="6691627" y="2403475"/>
            <a:ext cx="2065388" cy="1168400"/>
          </a:xfrm>
          <a:prstGeom prst="borderCallout2">
            <a:avLst>
              <a:gd name="adj1" fmla="val 9782"/>
              <a:gd name="adj2" fmla="val -3407"/>
              <a:gd name="adj3" fmla="val 9782"/>
              <a:gd name="adj4" fmla="val -14407"/>
              <a:gd name="adj5" fmla="val 29755"/>
              <a:gd name="adj6" fmla="val -53157"/>
            </a:avLst>
          </a:prstGeom>
          <a:solidFill>
            <a:schemeClr val="folHlink"/>
          </a:solidFill>
          <a:ln w="12700">
            <a:solidFill>
              <a:schemeClr val="tx1"/>
            </a:solidFill>
            <a:miter lim="800000"/>
            <a:headEnd type="none" w="lg" len="lg"/>
            <a:tailEnd/>
          </a:ln>
          <a:effectLst>
            <a:outerShdw dist="107763" dir="2700000" algn="ctr" rotWithShape="0">
              <a:schemeClr val="bg2">
                <a:alpha val="50000"/>
              </a:schemeClr>
            </a:outerShdw>
          </a:effectLst>
        </p:spPr>
        <p:txBody>
          <a:bodyPr anchor="ctr">
            <a:spAutoFit/>
          </a:bodyPr>
          <a:lstStyle/>
          <a:p>
            <a:pPr eaLnBrk="0" hangingPunct="0"/>
            <a:r>
              <a:rPr lang="en-US" sz="1400" b="1" dirty="0"/>
              <a:t>Composition;</a:t>
            </a:r>
            <a:r>
              <a:rPr lang="en-US" sz="1400" dirty="0"/>
              <a:t> the part is strongly owned by the composite and may not be part of any other</a:t>
            </a:r>
          </a:p>
          <a:p>
            <a:pPr eaLnBrk="0" hangingPunct="0"/>
            <a:r>
              <a:rPr lang="en-US" sz="1400" dirty="0"/>
              <a:t>composite.</a:t>
            </a:r>
          </a:p>
        </p:txBody>
      </p:sp>
      <p:sp>
        <p:nvSpPr>
          <p:cNvPr id="86022" name="AutoShape 6"/>
          <p:cNvSpPr>
            <a:spLocks/>
          </p:cNvSpPr>
          <p:nvPr/>
        </p:nvSpPr>
        <p:spPr bwMode="auto">
          <a:xfrm>
            <a:off x="4265636" y="5911850"/>
            <a:ext cx="568752" cy="317500"/>
          </a:xfrm>
          <a:prstGeom prst="borderCallout2">
            <a:avLst>
              <a:gd name="adj1" fmla="val 34125"/>
              <a:gd name="adj2" fmla="val -12370"/>
              <a:gd name="adj3" fmla="val 34125"/>
              <a:gd name="adj4" fmla="val -91236"/>
              <a:gd name="adj5" fmla="val -135069"/>
              <a:gd name="adj6" fmla="val -159278"/>
            </a:avLst>
          </a:prstGeom>
          <a:solidFill>
            <a:schemeClr val="folHlink"/>
          </a:solidFill>
          <a:ln w="12700">
            <a:solidFill>
              <a:schemeClr val="tx1"/>
            </a:solidFill>
            <a:miter lim="800000"/>
            <a:headEnd type="none" w="lg" len="lg"/>
            <a:tailEnd/>
          </a:ln>
          <a:effectLst>
            <a:outerShdw dist="107763" dir="2700000" algn="ctr" rotWithShape="0">
              <a:schemeClr val="bg2">
                <a:alpha val="50000"/>
              </a:schemeClr>
            </a:outerShdw>
          </a:effectLst>
        </p:spPr>
        <p:txBody>
          <a:bodyPr anchor="ctr">
            <a:spAutoFit/>
          </a:bodyPr>
          <a:lstStyle/>
          <a:p>
            <a:pPr eaLnBrk="0" hangingPunct="0"/>
            <a:r>
              <a:rPr lang="en-US" sz="1400" b="1"/>
              <a:t>Part</a:t>
            </a:r>
          </a:p>
        </p:txBody>
      </p:sp>
      <p:sp>
        <p:nvSpPr>
          <p:cNvPr id="86023" name="AutoShape 7"/>
          <p:cNvSpPr>
            <a:spLocks/>
          </p:cNvSpPr>
          <p:nvPr/>
        </p:nvSpPr>
        <p:spPr bwMode="auto">
          <a:xfrm>
            <a:off x="3740860" y="1343025"/>
            <a:ext cx="1062745" cy="317500"/>
          </a:xfrm>
          <a:prstGeom prst="borderCallout2">
            <a:avLst>
              <a:gd name="adj1" fmla="val 36000"/>
              <a:gd name="adj2" fmla="val -6620"/>
              <a:gd name="adj3" fmla="val 36000"/>
              <a:gd name="adj4" fmla="val -39588"/>
              <a:gd name="adj5" fmla="val 139000"/>
              <a:gd name="adj6" fmla="val -68000"/>
            </a:avLst>
          </a:prstGeom>
          <a:solidFill>
            <a:schemeClr val="folHlink"/>
          </a:solidFill>
          <a:ln w="12700">
            <a:solidFill>
              <a:schemeClr val="tx1"/>
            </a:solidFill>
            <a:miter lim="800000"/>
            <a:headEnd type="none" w="lg" len="lg"/>
            <a:tailEnd/>
          </a:ln>
          <a:effectLst>
            <a:outerShdw dist="107763" dir="2700000" algn="ctr" rotWithShape="0">
              <a:schemeClr val="bg2">
                <a:alpha val="50000"/>
              </a:schemeClr>
            </a:outerShdw>
          </a:effectLst>
        </p:spPr>
        <p:txBody>
          <a:bodyPr anchor="ctr">
            <a:spAutoFit/>
          </a:bodyPr>
          <a:lstStyle/>
          <a:p>
            <a:pPr eaLnBrk="0" hangingPunct="0"/>
            <a:r>
              <a:rPr lang="en-US" sz="1400" b="1" dirty="0"/>
              <a:t>Aggregate</a:t>
            </a:r>
          </a:p>
        </p:txBody>
      </p:sp>
      <p:sp>
        <p:nvSpPr>
          <p:cNvPr id="86024" name="AutoShape 8"/>
          <p:cNvSpPr>
            <a:spLocks/>
          </p:cNvSpPr>
          <p:nvPr/>
        </p:nvSpPr>
        <p:spPr bwMode="auto">
          <a:xfrm>
            <a:off x="6594880" y="1352550"/>
            <a:ext cx="1143366" cy="317500"/>
          </a:xfrm>
          <a:prstGeom prst="borderCallout2">
            <a:avLst>
              <a:gd name="adj1" fmla="val 21556"/>
              <a:gd name="adj2" fmla="val -6153"/>
              <a:gd name="adj3" fmla="val 21556"/>
              <a:gd name="adj4" fmla="val -45384"/>
              <a:gd name="adj5" fmla="val 138625"/>
              <a:gd name="adj6" fmla="val -79231"/>
            </a:avLst>
          </a:prstGeom>
          <a:solidFill>
            <a:schemeClr val="folHlink"/>
          </a:solidFill>
          <a:ln w="12700">
            <a:solidFill>
              <a:schemeClr val="tx1"/>
            </a:solidFill>
            <a:miter lim="800000"/>
            <a:headEnd type="none" w="lg" len="lg"/>
            <a:tailEnd/>
          </a:ln>
          <a:effectLst>
            <a:outerShdw dist="107763" dir="2700000" algn="ctr" rotWithShape="0">
              <a:schemeClr val="bg2">
                <a:alpha val="50000"/>
              </a:schemeClr>
            </a:outerShdw>
          </a:effectLst>
        </p:spPr>
        <p:txBody>
          <a:bodyPr anchor="ctr">
            <a:spAutoFit/>
          </a:bodyPr>
          <a:lstStyle/>
          <a:p>
            <a:pPr eaLnBrk="0" hangingPunct="0"/>
            <a:r>
              <a:rPr lang="en-US" sz="1400" b="1"/>
              <a:t>Composite</a:t>
            </a:r>
          </a:p>
        </p:txBody>
      </p:sp>
    </p:spTree>
    <p:extLst>
      <p:ext uri="{BB962C8B-B14F-4D97-AF65-F5344CB8AC3E}">
        <p14:creationId xmlns:p14="http://schemas.microsoft.com/office/powerpoint/2010/main" val="1053734069"/>
      </p:ext>
    </p:extLst>
  </p:cSld>
  <p:clrMapOvr>
    <a:masterClrMapping/>
  </p:clrMapOvr>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7042" name="Object 2"/>
          <p:cNvGraphicFramePr>
            <a:graphicFrameLocks noGrp="1" noChangeAspect="1"/>
          </p:cNvGraphicFramePr>
          <p:nvPr>
            <p:ph idx="1"/>
          </p:nvPr>
        </p:nvGraphicFramePr>
        <p:xfrm>
          <a:off x="653772" y="2087563"/>
          <a:ext cx="5861952" cy="3716337"/>
        </p:xfrm>
        <a:graphic>
          <a:graphicData uri="http://schemas.openxmlformats.org/presentationml/2006/ole">
            <mc:AlternateContent xmlns:mc="http://schemas.openxmlformats.org/markup-compatibility/2006">
              <mc:Choice xmlns:v="urn:schemas-microsoft-com:vml" Requires="v">
                <p:oleObj spid="_x0000_s80912" name="Visio" r:id="rId4" imgW="4978908" imgH="2913888" progId="">
                  <p:embed/>
                </p:oleObj>
              </mc:Choice>
              <mc:Fallback>
                <p:oleObj name="Visio" r:id="rId4" imgW="4978908" imgH="2913888" progId="">
                  <p:embed/>
                  <p:pic>
                    <p:nvPicPr>
                      <p:cNvPr id="0" name="Picture 12"/>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3772" y="2087563"/>
                        <a:ext cx="5861952" cy="3716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7043" name="Rectangle 3"/>
          <p:cNvSpPr>
            <a:spLocks noGrp="1" noChangeArrowheads="1"/>
          </p:cNvSpPr>
          <p:nvPr>
            <p:ph type="title"/>
          </p:nvPr>
        </p:nvSpPr>
        <p:spPr/>
        <p:txBody>
          <a:bodyPr/>
          <a:lstStyle/>
          <a:p>
            <a:pPr eaLnBrk="1" hangingPunct="1"/>
            <a:r>
              <a:rPr lang="en-US" dirty="0" smtClean="0"/>
              <a:t>Dependency</a:t>
            </a:r>
          </a:p>
        </p:txBody>
      </p:sp>
      <p:sp>
        <p:nvSpPr>
          <p:cNvPr id="87044" name="AutoShape 4"/>
          <p:cNvSpPr>
            <a:spLocks/>
          </p:cNvSpPr>
          <p:nvPr/>
        </p:nvSpPr>
        <p:spPr bwMode="auto">
          <a:xfrm>
            <a:off x="5715367" y="5434013"/>
            <a:ext cx="2661992" cy="1168400"/>
          </a:xfrm>
          <a:prstGeom prst="borderCallout2">
            <a:avLst>
              <a:gd name="adj1" fmla="val 9782"/>
              <a:gd name="adj2" fmla="val -2644"/>
              <a:gd name="adj3" fmla="val 9782"/>
              <a:gd name="adj4" fmla="val -4514"/>
              <a:gd name="adj5" fmla="val -32472"/>
              <a:gd name="adj6" fmla="val -11181"/>
            </a:avLst>
          </a:prstGeom>
          <a:solidFill>
            <a:schemeClr val="folHlink"/>
          </a:solidFill>
          <a:ln w="12700">
            <a:solidFill>
              <a:schemeClr val="tx1"/>
            </a:solidFill>
            <a:miter lim="800000"/>
            <a:headEnd type="none" w="lg" len="lg"/>
            <a:tailEnd/>
          </a:ln>
          <a:effectLst>
            <a:outerShdw dist="107763" dir="2700000" algn="ctr" rotWithShape="0">
              <a:schemeClr val="bg2">
                <a:alpha val="50000"/>
              </a:schemeClr>
            </a:outerShdw>
          </a:effectLst>
        </p:spPr>
        <p:txBody>
          <a:bodyPr anchor="ctr">
            <a:spAutoFit/>
          </a:bodyPr>
          <a:lstStyle/>
          <a:p>
            <a:pPr eaLnBrk="0" hangingPunct="0"/>
            <a:r>
              <a:rPr lang="en-US" sz="1400" dirty="0"/>
              <a:t>The most common kind of </a:t>
            </a:r>
            <a:r>
              <a:rPr lang="en-US" sz="1400" b="1" dirty="0"/>
              <a:t>dependency relationship</a:t>
            </a:r>
            <a:r>
              <a:rPr lang="en-US" sz="1400" dirty="0"/>
              <a:t> is the connection between a class that only uses another class as a parameter to an operation.</a:t>
            </a:r>
          </a:p>
        </p:txBody>
      </p:sp>
      <p:sp>
        <p:nvSpPr>
          <p:cNvPr id="87045" name="AutoShape 5"/>
          <p:cNvSpPr>
            <a:spLocks/>
          </p:cNvSpPr>
          <p:nvPr/>
        </p:nvSpPr>
        <p:spPr bwMode="auto">
          <a:xfrm>
            <a:off x="5579042" y="1128714"/>
            <a:ext cx="2661992" cy="530225"/>
          </a:xfrm>
          <a:prstGeom prst="borderCallout2">
            <a:avLst>
              <a:gd name="adj1" fmla="val 21556"/>
              <a:gd name="adj2" fmla="val -2644"/>
              <a:gd name="adj3" fmla="val 21556"/>
              <a:gd name="adj4" fmla="val -13162"/>
              <a:gd name="adj5" fmla="val 244912"/>
              <a:gd name="adj6" fmla="val -51046"/>
            </a:avLst>
          </a:prstGeom>
          <a:solidFill>
            <a:schemeClr val="folHlink"/>
          </a:solidFill>
          <a:ln w="12700">
            <a:solidFill>
              <a:schemeClr val="tx1"/>
            </a:solidFill>
            <a:miter lim="800000"/>
            <a:headEnd type="none" w="lg" len="lg"/>
            <a:tailEnd/>
          </a:ln>
          <a:effectLst>
            <a:outerShdw dist="107763" dir="2700000" algn="ctr" rotWithShape="0">
              <a:schemeClr val="bg2">
                <a:alpha val="50000"/>
              </a:schemeClr>
            </a:outerShdw>
          </a:effectLst>
        </p:spPr>
        <p:txBody>
          <a:bodyPr anchor="ctr">
            <a:spAutoFit/>
          </a:bodyPr>
          <a:lstStyle/>
          <a:p>
            <a:pPr eaLnBrk="0" hangingPunct="0"/>
            <a:r>
              <a:rPr lang="en-US" sz="1400" dirty="0"/>
              <a:t>The client class uses the supplier to </a:t>
            </a:r>
            <a:r>
              <a:rPr lang="en-US" sz="1400" b="1" dirty="0"/>
              <a:t>create its instance</a:t>
            </a:r>
            <a:r>
              <a:rPr lang="en-US" sz="1400" dirty="0"/>
              <a:t>.</a:t>
            </a:r>
          </a:p>
        </p:txBody>
      </p:sp>
      <p:sp>
        <p:nvSpPr>
          <p:cNvPr id="87046" name="AutoShape 6"/>
          <p:cNvSpPr>
            <a:spLocks/>
          </p:cNvSpPr>
          <p:nvPr/>
        </p:nvSpPr>
        <p:spPr bwMode="auto">
          <a:xfrm>
            <a:off x="2911187" y="3863975"/>
            <a:ext cx="2661992" cy="317500"/>
          </a:xfrm>
          <a:prstGeom prst="borderCallout2">
            <a:avLst>
              <a:gd name="adj1" fmla="val 36000"/>
              <a:gd name="adj2" fmla="val -2644"/>
              <a:gd name="adj3" fmla="val 36000"/>
              <a:gd name="adj4" fmla="val -10519"/>
              <a:gd name="adj5" fmla="val 220000"/>
              <a:gd name="adj6" fmla="val -38986"/>
            </a:avLst>
          </a:prstGeom>
          <a:solidFill>
            <a:schemeClr val="folHlink"/>
          </a:solidFill>
          <a:ln w="12700">
            <a:solidFill>
              <a:schemeClr val="tx1"/>
            </a:solidFill>
            <a:miter lim="800000"/>
            <a:headEnd type="none" w="lg" len="lg"/>
            <a:tailEnd/>
          </a:ln>
          <a:effectLst>
            <a:outerShdw dist="107763" dir="2700000" algn="ctr" rotWithShape="0">
              <a:schemeClr val="bg2">
                <a:alpha val="50000"/>
              </a:schemeClr>
            </a:outerShdw>
          </a:effectLst>
        </p:spPr>
        <p:txBody>
          <a:bodyPr anchor="ctr">
            <a:spAutoFit/>
          </a:bodyPr>
          <a:lstStyle/>
          <a:p>
            <a:pPr eaLnBrk="0" hangingPunct="0"/>
            <a:r>
              <a:rPr lang="en-US" sz="1400" dirty="0"/>
              <a:t>Association with </a:t>
            </a:r>
            <a:r>
              <a:rPr lang="en-US" sz="1400" b="1" dirty="0"/>
              <a:t>navigation</a:t>
            </a:r>
          </a:p>
        </p:txBody>
      </p:sp>
      <p:sp>
        <p:nvSpPr>
          <p:cNvPr id="87047" name="Freeform 7"/>
          <p:cNvSpPr>
            <a:spLocks/>
          </p:cNvSpPr>
          <p:nvPr/>
        </p:nvSpPr>
        <p:spPr bwMode="auto">
          <a:xfrm>
            <a:off x="3235142" y="5280026"/>
            <a:ext cx="118734" cy="257175"/>
          </a:xfrm>
          <a:custGeom>
            <a:avLst/>
            <a:gdLst>
              <a:gd name="T0" fmla="*/ 0 w 81"/>
              <a:gd name="T1" fmla="*/ 0 h 162"/>
              <a:gd name="T2" fmla="*/ 2147483647 w 81"/>
              <a:gd name="T3" fmla="*/ 2147483647 h 162"/>
              <a:gd name="T4" fmla="*/ 2147483647 w 81"/>
              <a:gd name="T5" fmla="*/ 2147483647 h 162"/>
              <a:gd name="T6" fmla="*/ 0 60000 65536"/>
              <a:gd name="T7" fmla="*/ 0 60000 65536"/>
              <a:gd name="T8" fmla="*/ 0 60000 65536"/>
              <a:gd name="T9" fmla="*/ 0 w 81"/>
              <a:gd name="T10" fmla="*/ 0 h 162"/>
              <a:gd name="T11" fmla="*/ 81 w 81"/>
              <a:gd name="T12" fmla="*/ 162 h 162"/>
            </a:gdLst>
            <a:ahLst/>
            <a:cxnLst>
              <a:cxn ang="T6">
                <a:pos x="T0" y="T1"/>
              </a:cxn>
              <a:cxn ang="T7">
                <a:pos x="T2" y="T3"/>
              </a:cxn>
              <a:cxn ang="T8">
                <a:pos x="T4" y="T5"/>
              </a:cxn>
            </a:cxnLst>
            <a:rect l="T9" t="T10" r="T11" b="T12"/>
            <a:pathLst>
              <a:path w="81" h="162">
                <a:moveTo>
                  <a:pt x="0" y="0"/>
                </a:moveTo>
                <a:lnTo>
                  <a:pt x="81" y="81"/>
                </a:lnTo>
                <a:lnTo>
                  <a:pt x="8" y="162"/>
                </a:lnTo>
              </a:path>
            </a:pathLst>
          </a:custGeom>
          <a:noFill/>
          <a:ln w="28575">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cs-CZ"/>
          </a:p>
        </p:txBody>
      </p:sp>
    </p:spTree>
    <p:extLst>
      <p:ext uri="{BB962C8B-B14F-4D97-AF65-F5344CB8AC3E}">
        <p14:creationId xmlns:p14="http://schemas.microsoft.com/office/powerpoint/2010/main" val="1300239504"/>
      </p:ext>
    </p:extLst>
  </p:cSld>
  <p:clrMapOvr>
    <a:masterClrMapping/>
  </p:clrMapOvr>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ChangeArrowheads="1"/>
          </p:cNvSpPr>
          <p:nvPr>
            <p:ph type="title"/>
          </p:nvPr>
        </p:nvSpPr>
        <p:spPr/>
        <p:txBody>
          <a:bodyPr/>
          <a:lstStyle/>
          <a:p>
            <a:pPr eaLnBrk="1" hangingPunct="1"/>
            <a:r>
              <a:rPr lang="en-US" dirty="0" smtClean="0"/>
              <a:t>Roles, Types and Interfaces</a:t>
            </a:r>
            <a:endParaRPr lang="cs-CZ" dirty="0" smtClean="0"/>
          </a:p>
        </p:txBody>
      </p:sp>
      <p:sp>
        <p:nvSpPr>
          <p:cNvPr id="330755" name="Rectangle 3"/>
          <p:cNvSpPr>
            <a:spLocks noGrp="1" noChangeArrowheads="1"/>
          </p:cNvSpPr>
          <p:nvPr>
            <p:ph type="body" idx="1"/>
          </p:nvPr>
        </p:nvSpPr>
        <p:spPr/>
        <p:txBody>
          <a:bodyPr/>
          <a:lstStyle/>
          <a:p>
            <a:pPr eaLnBrk="1" hangingPunct="1">
              <a:defRPr/>
            </a:pPr>
            <a:r>
              <a:rPr lang="en-US" dirty="0" smtClean="0">
                <a:solidFill>
                  <a:schemeClr val="accent1"/>
                </a:solidFill>
                <a:effectLst>
                  <a:outerShdw blurRad="38100" dist="38100" dir="2700000" algn="tl">
                    <a:srgbClr val="C0C0C0"/>
                  </a:outerShdw>
                </a:effectLst>
              </a:rPr>
              <a:t>Role</a:t>
            </a:r>
            <a:r>
              <a:rPr lang="en-US" dirty="0" smtClean="0"/>
              <a:t> is the named specific behavior of an object participating in a particular context (the face it presents to the world at a given moment).</a:t>
            </a:r>
          </a:p>
          <a:p>
            <a:pPr eaLnBrk="1" hangingPunct="1">
              <a:defRPr/>
            </a:pPr>
            <a:r>
              <a:rPr lang="en-US" dirty="0" smtClean="0">
                <a:solidFill>
                  <a:schemeClr val="accent2"/>
                </a:solidFill>
                <a:effectLst>
                  <a:outerShdw blurRad="38100" dist="38100" dir="2700000" algn="tl">
                    <a:srgbClr val="C0C0C0"/>
                  </a:outerShdw>
                </a:effectLst>
              </a:rPr>
              <a:t>Type</a:t>
            </a:r>
            <a:r>
              <a:rPr lang="en-US" dirty="0" smtClean="0"/>
              <a:t> specifies a domain of objects together with the operations applicable to the objects (without defining the physical implementation of those objects).</a:t>
            </a:r>
          </a:p>
          <a:p>
            <a:pPr eaLnBrk="1" hangingPunct="1">
              <a:defRPr/>
            </a:pPr>
            <a:r>
              <a:rPr lang="en-US" dirty="0" smtClean="0">
                <a:solidFill>
                  <a:schemeClr val="hlink"/>
                </a:solidFill>
                <a:effectLst>
                  <a:outerShdw blurRad="38100" dist="38100" dir="2700000" algn="tl">
                    <a:srgbClr val="C0C0C0"/>
                  </a:outerShdw>
                </a:effectLst>
              </a:rPr>
              <a:t>Interface</a:t>
            </a:r>
            <a:r>
              <a:rPr lang="en-US" dirty="0" smtClean="0"/>
              <a:t> is the named set of externally-visible operations.</a:t>
            </a:r>
          </a:p>
          <a:p>
            <a:pPr eaLnBrk="1" hangingPunct="1">
              <a:defRPr/>
            </a:pPr>
            <a:r>
              <a:rPr lang="en-US" dirty="0" smtClean="0"/>
              <a:t>Notions of </a:t>
            </a:r>
            <a:r>
              <a:rPr lang="en-US" dirty="0" smtClean="0">
                <a:solidFill>
                  <a:schemeClr val="accent1"/>
                </a:solidFill>
                <a:effectLst>
                  <a:outerShdw blurRad="38100" dist="38100" dir="2700000" algn="tl">
                    <a:srgbClr val="C0C0C0"/>
                  </a:outerShdw>
                </a:effectLst>
              </a:rPr>
              <a:t>role</a:t>
            </a:r>
            <a:r>
              <a:rPr lang="en-US" dirty="0" smtClean="0"/>
              <a:t>, </a:t>
            </a:r>
            <a:r>
              <a:rPr lang="en-US" dirty="0" smtClean="0">
                <a:solidFill>
                  <a:schemeClr val="accent2"/>
                </a:solidFill>
                <a:effectLst>
                  <a:outerShdw blurRad="38100" dist="38100" dir="2700000" algn="tl">
                    <a:srgbClr val="C0C0C0"/>
                  </a:outerShdw>
                </a:effectLst>
              </a:rPr>
              <a:t>type</a:t>
            </a:r>
            <a:r>
              <a:rPr lang="en-US" dirty="0" smtClean="0"/>
              <a:t> and </a:t>
            </a:r>
            <a:r>
              <a:rPr lang="en-US" dirty="0" smtClean="0">
                <a:solidFill>
                  <a:schemeClr val="hlink"/>
                </a:solidFill>
                <a:effectLst>
                  <a:outerShdw blurRad="38100" dist="38100" dir="2700000" algn="tl">
                    <a:srgbClr val="C0C0C0"/>
                  </a:outerShdw>
                </a:effectLst>
              </a:rPr>
              <a:t>interface</a:t>
            </a:r>
            <a:r>
              <a:rPr lang="en-US" dirty="0" smtClean="0"/>
              <a:t> are interchangeable.</a:t>
            </a:r>
          </a:p>
          <a:p>
            <a:pPr eaLnBrk="1" hangingPunct="1">
              <a:defRPr/>
            </a:pPr>
            <a:endParaRPr lang="cs-CZ" dirty="0" smtClean="0"/>
          </a:p>
        </p:txBody>
      </p:sp>
    </p:spTree>
    <p:extLst>
      <p:ext uri="{BB962C8B-B14F-4D97-AF65-F5344CB8AC3E}">
        <p14:creationId xmlns:p14="http://schemas.microsoft.com/office/powerpoint/2010/main" val="2125410735"/>
      </p:ext>
    </p:extLst>
  </p:cSld>
  <p:clrMapOvr>
    <a:masterClrMapping/>
  </p:clrMapOvr>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ChangeArrowheads="1"/>
          </p:cNvSpPr>
          <p:nvPr>
            <p:ph type="title"/>
          </p:nvPr>
        </p:nvSpPr>
        <p:spPr>
          <a:xfrm>
            <a:off x="457347" y="122238"/>
            <a:ext cx="7719189" cy="830262"/>
          </a:xfrm>
        </p:spPr>
        <p:txBody>
          <a:bodyPr/>
          <a:lstStyle/>
          <a:p>
            <a:pPr eaLnBrk="1" hangingPunct="1"/>
            <a:r>
              <a:rPr lang="en-US" dirty="0" smtClean="0"/>
              <a:t>Type and Implementation Class</a:t>
            </a:r>
            <a:endParaRPr lang="cs-CZ" dirty="0" smtClean="0"/>
          </a:p>
        </p:txBody>
      </p:sp>
      <p:graphicFrame>
        <p:nvGraphicFramePr>
          <p:cNvPr id="89091" name="Object 3"/>
          <p:cNvGraphicFramePr>
            <a:graphicFrameLocks noGrp="1" noChangeAspect="1"/>
          </p:cNvGraphicFramePr>
          <p:nvPr>
            <p:ph idx="1"/>
          </p:nvPr>
        </p:nvGraphicFramePr>
        <p:xfrm>
          <a:off x="914694" y="1109664"/>
          <a:ext cx="7220799" cy="5557837"/>
        </p:xfrm>
        <a:graphic>
          <a:graphicData uri="http://schemas.openxmlformats.org/presentationml/2006/ole">
            <mc:AlternateContent xmlns:mc="http://schemas.openxmlformats.org/markup-compatibility/2006">
              <mc:Choice xmlns:v="urn:schemas-microsoft-com:vml" Requires="v">
                <p:oleObj spid="_x0000_s81937" name="Visio" r:id="rId4" imgW="6793611" imgH="4828032" progId="">
                  <p:embed/>
                </p:oleObj>
              </mc:Choice>
              <mc:Fallback>
                <p:oleObj name="Visio" r:id="rId4" imgW="6793611" imgH="4828032" progId="">
                  <p:embed/>
                  <p:pic>
                    <p:nvPicPr>
                      <p:cNvPr id="0" name="Picture 13"/>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4694" y="1109664"/>
                        <a:ext cx="7220799" cy="55578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9092" name="AutoShape 4"/>
          <p:cNvSpPr>
            <a:spLocks/>
          </p:cNvSpPr>
          <p:nvPr/>
        </p:nvSpPr>
        <p:spPr bwMode="auto">
          <a:xfrm>
            <a:off x="5738821" y="2697490"/>
            <a:ext cx="558490" cy="523220"/>
          </a:xfrm>
          <a:prstGeom prst="borderCallout2">
            <a:avLst>
              <a:gd name="adj1" fmla="val 36000"/>
              <a:gd name="adj2" fmla="val -12597"/>
              <a:gd name="adj3" fmla="val 36000"/>
              <a:gd name="adj4" fmla="val -40681"/>
              <a:gd name="adj5" fmla="val -197000"/>
              <a:gd name="adj6" fmla="val -142259"/>
            </a:avLst>
          </a:prstGeom>
          <a:solidFill>
            <a:schemeClr val="folHlink"/>
          </a:solidFill>
          <a:ln w="12700">
            <a:solidFill>
              <a:schemeClr val="tx1"/>
            </a:solidFill>
            <a:miter lim="800000"/>
            <a:headEnd type="none" w="lg" len="lg"/>
            <a:tailEnd/>
          </a:ln>
          <a:effectLst>
            <a:outerShdw dist="107763" dir="2700000" algn="ctr" rotWithShape="0">
              <a:schemeClr val="bg2">
                <a:alpha val="50000"/>
              </a:schemeClr>
            </a:outerShdw>
          </a:effectLst>
        </p:spPr>
        <p:txBody>
          <a:bodyPr anchor="ctr">
            <a:spAutoFit/>
          </a:bodyPr>
          <a:lstStyle/>
          <a:p>
            <a:pPr eaLnBrk="0" hangingPunct="0"/>
            <a:r>
              <a:rPr lang="en-US" sz="1400" b="1"/>
              <a:t>Role</a:t>
            </a:r>
          </a:p>
        </p:txBody>
      </p:sp>
      <p:sp>
        <p:nvSpPr>
          <p:cNvPr id="89093" name="AutoShape 5"/>
          <p:cNvSpPr>
            <a:spLocks/>
          </p:cNvSpPr>
          <p:nvPr/>
        </p:nvSpPr>
        <p:spPr bwMode="auto">
          <a:xfrm>
            <a:off x="3526846" y="2562226"/>
            <a:ext cx="1537682" cy="530225"/>
          </a:xfrm>
          <a:prstGeom prst="borderCallout2">
            <a:avLst>
              <a:gd name="adj1" fmla="val 36000"/>
              <a:gd name="adj2" fmla="val -4574"/>
              <a:gd name="adj3" fmla="val 36000"/>
              <a:gd name="adj4" fmla="val -10773"/>
              <a:gd name="adj5" fmla="val 114000"/>
              <a:gd name="adj6" fmla="val -33366"/>
            </a:avLst>
          </a:prstGeom>
          <a:solidFill>
            <a:schemeClr val="folHlink"/>
          </a:solidFill>
          <a:ln w="12700">
            <a:solidFill>
              <a:schemeClr val="tx1"/>
            </a:solidFill>
            <a:miter lim="800000"/>
            <a:headEnd type="none" w="lg" len="lg"/>
            <a:tailEnd/>
          </a:ln>
          <a:effectLst>
            <a:outerShdw dist="107763" dir="2700000" algn="ctr" rotWithShape="0">
              <a:schemeClr val="bg2">
                <a:alpha val="50000"/>
              </a:schemeClr>
            </a:outerShdw>
          </a:effectLst>
        </p:spPr>
        <p:txBody>
          <a:bodyPr anchor="ctr">
            <a:spAutoFit/>
          </a:bodyPr>
          <a:lstStyle/>
          <a:p>
            <a:pPr eaLnBrk="0" hangingPunct="0"/>
            <a:r>
              <a:rPr lang="en-US" sz="1400" b="1" dirty="0"/>
              <a:t>Type </a:t>
            </a:r>
            <a:r>
              <a:rPr lang="en-US" sz="1400" dirty="0"/>
              <a:t>specified by the interface</a:t>
            </a:r>
          </a:p>
        </p:txBody>
      </p:sp>
      <p:sp>
        <p:nvSpPr>
          <p:cNvPr id="89094" name="AutoShape 6"/>
          <p:cNvSpPr>
            <a:spLocks/>
          </p:cNvSpPr>
          <p:nvPr/>
        </p:nvSpPr>
        <p:spPr bwMode="auto">
          <a:xfrm>
            <a:off x="3418372" y="3549650"/>
            <a:ext cx="3654376" cy="742950"/>
          </a:xfrm>
          <a:prstGeom prst="borderCallout2">
            <a:avLst>
              <a:gd name="adj1" fmla="val 15384"/>
              <a:gd name="adj2" fmla="val -1926"/>
              <a:gd name="adj3" fmla="val 15384"/>
              <a:gd name="adj4" fmla="val -6579"/>
              <a:gd name="adj5" fmla="val 136968"/>
              <a:gd name="adj6" fmla="val -23588"/>
            </a:avLst>
          </a:prstGeom>
          <a:solidFill>
            <a:schemeClr val="folHlink"/>
          </a:solidFill>
          <a:ln w="12700">
            <a:solidFill>
              <a:schemeClr val="tx1"/>
            </a:solidFill>
            <a:miter lim="800000"/>
            <a:headEnd type="none" w="lg" len="lg"/>
            <a:tailEnd/>
          </a:ln>
          <a:effectLst>
            <a:outerShdw dist="107763" dir="2700000" algn="ctr" rotWithShape="0">
              <a:schemeClr val="bg2">
                <a:alpha val="50000"/>
              </a:schemeClr>
            </a:outerShdw>
          </a:effectLst>
        </p:spPr>
        <p:txBody>
          <a:bodyPr anchor="ctr">
            <a:spAutoFit/>
          </a:bodyPr>
          <a:lstStyle/>
          <a:p>
            <a:pPr eaLnBrk="0" hangingPunct="0"/>
            <a:r>
              <a:rPr lang="en-US" sz="1400" b="1" dirty="0"/>
              <a:t>Implementation class </a:t>
            </a:r>
            <a:r>
              <a:rPr lang="en-US" sz="1400" dirty="0"/>
              <a:t>defines the physical data structure (for attributes and associations) and methods of an object.</a:t>
            </a:r>
          </a:p>
        </p:txBody>
      </p:sp>
      <p:sp>
        <p:nvSpPr>
          <p:cNvPr id="89095" name="AutoShape 7"/>
          <p:cNvSpPr>
            <a:spLocks/>
          </p:cNvSpPr>
          <p:nvPr/>
        </p:nvSpPr>
        <p:spPr bwMode="auto">
          <a:xfrm>
            <a:off x="7827663" y="3916363"/>
            <a:ext cx="1080335" cy="317500"/>
          </a:xfrm>
          <a:prstGeom prst="borderCallout2">
            <a:avLst>
              <a:gd name="adj1" fmla="val 21556"/>
              <a:gd name="adj2" fmla="val -6514"/>
              <a:gd name="adj3" fmla="val 21556"/>
              <a:gd name="adj4" fmla="val -28495"/>
              <a:gd name="adj5" fmla="val 415569"/>
              <a:gd name="adj6" fmla="val -108278"/>
            </a:avLst>
          </a:prstGeom>
          <a:solidFill>
            <a:schemeClr val="folHlink"/>
          </a:solidFill>
          <a:ln w="12700">
            <a:solidFill>
              <a:schemeClr val="tx1"/>
            </a:solidFill>
            <a:miter lim="800000"/>
            <a:headEnd type="none" w="lg" len="lg"/>
            <a:tailEnd/>
          </a:ln>
          <a:effectLst>
            <a:outerShdw dist="107763" dir="2700000" algn="ctr" rotWithShape="0">
              <a:schemeClr val="bg2">
                <a:alpha val="50000"/>
              </a:schemeClr>
            </a:outerShdw>
          </a:effectLst>
        </p:spPr>
        <p:txBody>
          <a:bodyPr anchor="ctr">
            <a:spAutoFit/>
          </a:bodyPr>
          <a:lstStyle/>
          <a:p>
            <a:pPr eaLnBrk="0" hangingPunct="0"/>
            <a:r>
              <a:rPr lang="en-US" sz="1400" b="1"/>
              <a:t>Interface</a:t>
            </a:r>
          </a:p>
        </p:txBody>
      </p:sp>
      <p:sp>
        <p:nvSpPr>
          <p:cNvPr id="89096" name="AutoShape 8"/>
          <p:cNvSpPr>
            <a:spLocks/>
          </p:cNvSpPr>
          <p:nvPr/>
        </p:nvSpPr>
        <p:spPr bwMode="auto">
          <a:xfrm>
            <a:off x="172971" y="2449840"/>
            <a:ext cx="1068608" cy="523220"/>
          </a:xfrm>
          <a:prstGeom prst="borderCallout2">
            <a:avLst>
              <a:gd name="adj1" fmla="val 21556"/>
              <a:gd name="adj2" fmla="val 106583"/>
              <a:gd name="adj3" fmla="val 21556"/>
              <a:gd name="adj4" fmla="val 125787"/>
              <a:gd name="adj5" fmla="val 470657"/>
              <a:gd name="adj6" fmla="val 195611"/>
            </a:avLst>
          </a:prstGeom>
          <a:solidFill>
            <a:schemeClr val="folHlink"/>
          </a:solidFill>
          <a:ln w="12700">
            <a:solidFill>
              <a:schemeClr val="tx1"/>
            </a:solidFill>
            <a:miter lim="800000"/>
            <a:headEnd type="none" w="lg" len="lg"/>
            <a:tailEnd/>
          </a:ln>
          <a:effectLst>
            <a:outerShdw dist="107763" dir="2700000" algn="ctr" rotWithShape="0">
              <a:schemeClr val="bg2">
                <a:alpha val="50000"/>
              </a:schemeClr>
            </a:outerShdw>
          </a:effectLst>
        </p:spPr>
        <p:txBody>
          <a:bodyPr anchor="ctr">
            <a:spAutoFit/>
          </a:bodyPr>
          <a:lstStyle/>
          <a:p>
            <a:pPr eaLnBrk="0" hangingPunct="0"/>
            <a:r>
              <a:rPr lang="en-US" sz="1400" b="1" dirty="0"/>
              <a:t>Realization</a:t>
            </a:r>
          </a:p>
        </p:txBody>
      </p:sp>
      <p:sp>
        <p:nvSpPr>
          <p:cNvPr id="89097" name="AutoShape 9"/>
          <p:cNvSpPr>
            <a:spLocks noChangeArrowheads="1"/>
          </p:cNvSpPr>
          <p:nvPr/>
        </p:nvSpPr>
        <p:spPr bwMode="auto">
          <a:xfrm>
            <a:off x="2332175" y="2497138"/>
            <a:ext cx="414836" cy="449262"/>
          </a:xfrm>
          <a:prstGeom prst="downArrow">
            <a:avLst>
              <a:gd name="adj1" fmla="val 50000"/>
              <a:gd name="adj2" fmla="val 25000"/>
            </a:avLst>
          </a:prstGeom>
          <a:solidFill>
            <a:schemeClr val="accent1"/>
          </a:solidFill>
          <a:ln w="12700">
            <a:solidFill>
              <a:schemeClr val="tx1"/>
            </a:solidFill>
            <a:miter lim="800000"/>
            <a:headEnd type="none" w="sm" len="sm"/>
            <a:tailEnd type="none" w="sm" len="sm"/>
          </a:ln>
        </p:spPr>
        <p:txBody>
          <a:bodyPr vert="eaVert" wrap="none" anchor="ctr"/>
          <a:lstStyle/>
          <a:p>
            <a:endParaRPr lang="cs-CZ"/>
          </a:p>
        </p:txBody>
      </p:sp>
      <p:sp>
        <p:nvSpPr>
          <p:cNvPr id="89098" name="AutoShape 10"/>
          <p:cNvSpPr>
            <a:spLocks noChangeArrowheads="1"/>
          </p:cNvSpPr>
          <p:nvPr/>
        </p:nvSpPr>
        <p:spPr bwMode="auto">
          <a:xfrm>
            <a:off x="2814441" y="5181600"/>
            <a:ext cx="455881" cy="363538"/>
          </a:xfrm>
          <a:prstGeom prst="rightArrow">
            <a:avLst>
              <a:gd name="adj1" fmla="val 50000"/>
              <a:gd name="adj2" fmla="val 33952"/>
            </a:avLst>
          </a:prstGeom>
          <a:solidFill>
            <a:schemeClr val="accent1"/>
          </a:solidFill>
          <a:ln w="12700">
            <a:solidFill>
              <a:schemeClr val="tx1"/>
            </a:solidFill>
            <a:miter lim="800000"/>
            <a:headEnd type="none" w="sm" len="sm"/>
            <a:tailEnd type="none" w="sm" len="sm"/>
          </a:ln>
        </p:spPr>
        <p:txBody>
          <a:bodyPr wrap="none" anchor="ctr"/>
          <a:lstStyle/>
          <a:p>
            <a:endParaRPr lang="cs-CZ"/>
          </a:p>
        </p:txBody>
      </p:sp>
    </p:spTree>
    <p:extLst>
      <p:ext uri="{BB962C8B-B14F-4D97-AF65-F5344CB8AC3E}">
        <p14:creationId xmlns:p14="http://schemas.microsoft.com/office/powerpoint/2010/main" val="2268589888"/>
      </p:ext>
    </p:extLst>
  </p:cSld>
  <p:clrMapOvr>
    <a:masterClrMapping/>
  </p:clrMapOvr>
  <p:timing>
    <p:tnLst>
      <p:par>
        <p:cT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p:txBody>
          <a:bodyPr/>
          <a:lstStyle/>
          <a:p>
            <a:pPr eaLnBrk="1" hangingPunct="1"/>
            <a:r>
              <a:rPr lang="en-US" dirty="0" smtClean="0"/>
              <a:t>Implementation Independence</a:t>
            </a:r>
            <a:endParaRPr lang="cs-CZ" dirty="0" smtClean="0"/>
          </a:p>
        </p:txBody>
      </p:sp>
      <p:graphicFrame>
        <p:nvGraphicFramePr>
          <p:cNvPr id="90115" name="Object 3"/>
          <p:cNvGraphicFramePr>
            <a:graphicFrameLocks noGrp="1" noChangeAspect="1"/>
          </p:cNvGraphicFramePr>
          <p:nvPr>
            <p:ph sz="half" idx="1"/>
          </p:nvPr>
        </p:nvGraphicFramePr>
        <p:xfrm>
          <a:off x="420701" y="1639889"/>
          <a:ext cx="2229564" cy="2930525"/>
        </p:xfrm>
        <a:graphic>
          <a:graphicData uri="http://schemas.openxmlformats.org/presentationml/2006/ole">
            <mc:AlternateContent xmlns:mc="http://schemas.openxmlformats.org/markup-compatibility/2006">
              <mc:Choice xmlns:v="urn:schemas-microsoft-com:vml" Requires="v">
                <p:oleObj spid="_x0000_s82991" name="Visio" r:id="rId4" imgW="1980057" imgH="2401418" progId="">
                  <p:embed/>
                </p:oleObj>
              </mc:Choice>
              <mc:Fallback>
                <p:oleObj name="Visio" r:id="rId4" imgW="1980057" imgH="2401418" progId="">
                  <p:embed/>
                  <p:pic>
                    <p:nvPicPr>
                      <p:cNvPr id="0" name="Picture 35"/>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0701" y="1639889"/>
                        <a:ext cx="2229564" cy="2930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0116" name="Object 4"/>
          <p:cNvGraphicFramePr>
            <a:graphicFrameLocks noGrp="1" noChangeAspect="1"/>
          </p:cNvGraphicFramePr>
          <p:nvPr>
            <p:ph sz="quarter" idx="2"/>
          </p:nvPr>
        </p:nvGraphicFramePr>
        <p:xfrm>
          <a:off x="3384658" y="1517651"/>
          <a:ext cx="2203179" cy="2811463"/>
        </p:xfrm>
        <a:graphic>
          <a:graphicData uri="http://schemas.openxmlformats.org/presentationml/2006/ole">
            <mc:AlternateContent xmlns:mc="http://schemas.openxmlformats.org/markup-compatibility/2006">
              <mc:Choice xmlns:v="urn:schemas-microsoft-com:vml" Requires="v">
                <p:oleObj spid="_x0000_s82992" name="Visio" r:id="rId6" imgW="1980057" imgH="2332736" progId="">
                  <p:embed/>
                </p:oleObj>
              </mc:Choice>
              <mc:Fallback>
                <p:oleObj name="Visio" r:id="rId6" imgW="1980057" imgH="2332736" progId="">
                  <p:embed/>
                  <p:pic>
                    <p:nvPicPr>
                      <p:cNvPr id="0" name="Picture 36"/>
                      <p:cNvPicPr>
                        <a:picLocks noGrp="1"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84658" y="1517651"/>
                        <a:ext cx="2203179" cy="2811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0117" name="Object 5"/>
          <p:cNvGraphicFramePr>
            <a:graphicFrameLocks noGrp="1" noChangeAspect="1"/>
          </p:cNvGraphicFramePr>
          <p:nvPr>
            <p:ph sz="quarter" idx="3"/>
          </p:nvPr>
        </p:nvGraphicFramePr>
        <p:xfrm>
          <a:off x="4642361" y="4256088"/>
          <a:ext cx="4044292" cy="1617662"/>
        </p:xfrm>
        <a:graphic>
          <a:graphicData uri="http://schemas.openxmlformats.org/presentationml/2006/ole">
            <mc:AlternateContent xmlns:mc="http://schemas.openxmlformats.org/markup-compatibility/2006">
              <mc:Choice xmlns:v="urn:schemas-microsoft-com:vml" Requires="v">
                <p:oleObj spid="_x0000_s82993" name="Visio" r:id="rId8" imgW="4962906" imgH="1832458" progId="">
                  <p:embed/>
                </p:oleObj>
              </mc:Choice>
              <mc:Fallback>
                <p:oleObj name="Visio" r:id="rId8" imgW="4962906" imgH="1832458" progId="">
                  <p:embed/>
                  <p:pic>
                    <p:nvPicPr>
                      <p:cNvPr id="0" name="Picture 37"/>
                      <p:cNvPicPr>
                        <a:picLocks noGrp="1"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642361" y="4256088"/>
                        <a:ext cx="4044292" cy="16176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0118" name="AutoShape 6"/>
          <p:cNvSpPr>
            <a:spLocks noChangeArrowheads="1"/>
          </p:cNvSpPr>
          <p:nvPr/>
        </p:nvSpPr>
        <p:spPr bwMode="auto">
          <a:xfrm>
            <a:off x="1987698" y="5621338"/>
            <a:ext cx="2017016" cy="982662"/>
          </a:xfrm>
          <a:prstGeom prst="wedgeRectCallout">
            <a:avLst>
              <a:gd name="adj1" fmla="val 73981"/>
              <a:gd name="adj2" fmla="val -63083"/>
            </a:avLst>
          </a:prstGeom>
          <a:solidFill>
            <a:schemeClr val="folHlink"/>
          </a:solidFill>
          <a:ln w="12700">
            <a:solidFill>
              <a:schemeClr val="tx1"/>
            </a:solidFill>
            <a:miter lim="800000"/>
            <a:headEnd type="none" w="sm" len="sm"/>
            <a:tailEnd type="none" w="sm" len="sm"/>
          </a:ln>
          <a:effectLst>
            <a:outerShdw dist="107763" dir="2700000" algn="ctr" rotWithShape="0">
              <a:schemeClr val="bg2">
                <a:alpha val="50000"/>
              </a:schemeClr>
            </a:outerShdw>
          </a:effectLst>
        </p:spPr>
        <p:txBody>
          <a:bodyPr/>
          <a:lstStyle/>
          <a:p>
            <a:pPr algn="ctr"/>
            <a:r>
              <a:rPr lang="en-US" sz="1800" b="1" dirty="0"/>
              <a:t>Interface for </a:t>
            </a:r>
            <a:r>
              <a:rPr lang="en-US" sz="1800" b="1" i="1" dirty="0"/>
              <a:t>Order</a:t>
            </a:r>
            <a:r>
              <a:rPr lang="en-US" sz="1800" b="1" dirty="0"/>
              <a:t> remains the same!</a:t>
            </a:r>
          </a:p>
          <a:p>
            <a:pPr algn="ctr"/>
            <a:endParaRPr lang="en-US" sz="1800" dirty="0"/>
          </a:p>
        </p:txBody>
      </p:sp>
      <p:sp>
        <p:nvSpPr>
          <p:cNvPr id="90119" name="AutoShape 7"/>
          <p:cNvSpPr>
            <a:spLocks noChangeArrowheads="1"/>
          </p:cNvSpPr>
          <p:nvPr/>
        </p:nvSpPr>
        <p:spPr bwMode="auto">
          <a:xfrm>
            <a:off x="2833497" y="3146425"/>
            <a:ext cx="586342" cy="527050"/>
          </a:xfrm>
          <a:prstGeom prst="rightArrow">
            <a:avLst>
              <a:gd name="adj1" fmla="val 50000"/>
              <a:gd name="adj2" fmla="val 30120"/>
            </a:avLst>
          </a:prstGeom>
          <a:solidFill>
            <a:schemeClr val="accent1"/>
          </a:solidFill>
          <a:ln w="12700">
            <a:solidFill>
              <a:schemeClr val="tx1"/>
            </a:solidFill>
            <a:miter lim="800000"/>
            <a:headEnd type="none" w="sm" len="sm"/>
            <a:tailEnd type="none" w="sm" len="sm"/>
          </a:ln>
        </p:spPr>
        <p:txBody>
          <a:bodyPr wrap="none" anchor="ctr"/>
          <a:lstStyle/>
          <a:p>
            <a:endParaRPr lang="cs-CZ"/>
          </a:p>
        </p:txBody>
      </p:sp>
      <p:sp>
        <p:nvSpPr>
          <p:cNvPr id="90120" name="AutoShape 8"/>
          <p:cNvSpPr>
            <a:spLocks noChangeArrowheads="1"/>
          </p:cNvSpPr>
          <p:nvPr/>
        </p:nvSpPr>
        <p:spPr bwMode="auto">
          <a:xfrm rot="5400000">
            <a:off x="5752804" y="3220381"/>
            <a:ext cx="744538" cy="672827"/>
          </a:xfrm>
          <a:custGeom>
            <a:avLst/>
            <a:gdLst>
              <a:gd name="T0" fmla="*/ 2147483647 w 21600"/>
              <a:gd name="T1" fmla="*/ 0 h 21600"/>
              <a:gd name="T2" fmla="*/ 2147483647 w 21600"/>
              <a:gd name="T3" fmla="*/ 2147483647 h 21600"/>
              <a:gd name="T4" fmla="*/ 2147483647 w 21600"/>
              <a:gd name="T5" fmla="*/ 2147483647 h 21600"/>
              <a:gd name="T6" fmla="*/ 2147483647 w 21600"/>
              <a:gd name="T7" fmla="*/ 2147483647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chemeClr val="accent1"/>
          </a:solidFill>
          <a:ln w="12700">
            <a:solidFill>
              <a:schemeClr val="tx1"/>
            </a:solidFill>
            <a:miter lim="800000"/>
            <a:headEnd type="none" w="sm" len="sm"/>
            <a:tailEnd type="none" w="sm" len="sm"/>
          </a:ln>
        </p:spPr>
        <p:txBody>
          <a:bodyPr wrap="none" anchor="ctr"/>
          <a:lstStyle/>
          <a:p>
            <a:endParaRPr lang="cs-CZ"/>
          </a:p>
        </p:txBody>
      </p:sp>
      <p:sp>
        <p:nvSpPr>
          <p:cNvPr id="90121" name="AutoShape 9"/>
          <p:cNvSpPr>
            <a:spLocks noChangeArrowheads="1"/>
          </p:cNvSpPr>
          <p:nvPr/>
        </p:nvSpPr>
        <p:spPr bwMode="auto">
          <a:xfrm>
            <a:off x="901501" y="3317875"/>
            <a:ext cx="1202001" cy="1301750"/>
          </a:xfrm>
          <a:custGeom>
            <a:avLst/>
            <a:gdLst>
              <a:gd name="T0" fmla="*/ 2147483647 w 21600"/>
              <a:gd name="T1" fmla="*/ 0 h 21600"/>
              <a:gd name="T2" fmla="*/ 2147483647 w 21600"/>
              <a:gd name="T3" fmla="*/ 2147483647 h 21600"/>
              <a:gd name="T4" fmla="*/ 0 w 21600"/>
              <a:gd name="T5" fmla="*/ 2147483647 h 21600"/>
              <a:gd name="T6" fmla="*/ 2147483647 w 21600"/>
              <a:gd name="T7" fmla="*/ 2147483647 h 21600"/>
              <a:gd name="T8" fmla="*/ 2147483647 w 21600"/>
              <a:gd name="T9" fmla="*/ 2147483647 h 21600"/>
              <a:gd name="T10" fmla="*/ 2147483647 w 21600"/>
              <a:gd name="T11" fmla="*/ 2147483647 h 21600"/>
              <a:gd name="T12" fmla="*/ 2147483647 w 21600"/>
              <a:gd name="T13" fmla="*/ 2147483647 h 21600"/>
              <a:gd name="T14" fmla="*/ 2147483647 w 21600"/>
              <a:gd name="T15" fmla="*/ 2147483647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7401" y="15493"/>
                </a:moveTo>
                <a:cubicBezTo>
                  <a:pt x="18376" y="14122"/>
                  <a:pt x="18900" y="12482"/>
                  <a:pt x="18900" y="10800"/>
                </a:cubicBezTo>
                <a:cubicBezTo>
                  <a:pt x="18900" y="6326"/>
                  <a:pt x="15273" y="2700"/>
                  <a:pt x="10800" y="2700"/>
                </a:cubicBezTo>
                <a:cubicBezTo>
                  <a:pt x="9117" y="2699"/>
                  <a:pt x="7477" y="3223"/>
                  <a:pt x="6106" y="4198"/>
                </a:cubicBezTo>
                <a:lnTo>
                  <a:pt x="17401" y="15493"/>
                </a:lnTo>
                <a:close/>
                <a:moveTo>
                  <a:pt x="4198" y="6106"/>
                </a:moveTo>
                <a:cubicBezTo>
                  <a:pt x="3223" y="7477"/>
                  <a:pt x="2700" y="9117"/>
                  <a:pt x="2700" y="10799"/>
                </a:cubicBezTo>
                <a:cubicBezTo>
                  <a:pt x="2700" y="15273"/>
                  <a:pt x="6326" y="18900"/>
                  <a:pt x="10800" y="18900"/>
                </a:cubicBezTo>
                <a:cubicBezTo>
                  <a:pt x="12482" y="18900"/>
                  <a:pt x="14122" y="18376"/>
                  <a:pt x="15493" y="17401"/>
                </a:cubicBezTo>
                <a:lnTo>
                  <a:pt x="4198" y="6106"/>
                </a:lnTo>
                <a:close/>
              </a:path>
            </a:pathLst>
          </a:custGeom>
          <a:solidFill>
            <a:srgbClr val="FD022F"/>
          </a:solidFill>
          <a:ln w="12700">
            <a:solidFill>
              <a:schemeClr val="tx1"/>
            </a:solidFill>
            <a:miter lim="800000"/>
            <a:headEnd type="none" w="sm" len="sm"/>
            <a:tailEnd type="none" w="sm" len="sm"/>
          </a:ln>
        </p:spPr>
        <p:txBody>
          <a:bodyPr wrap="none" anchor="ctr"/>
          <a:lstStyle/>
          <a:p>
            <a:endParaRPr lang="cs-CZ"/>
          </a:p>
        </p:txBody>
      </p:sp>
    </p:spTree>
    <p:extLst>
      <p:ext uri="{BB962C8B-B14F-4D97-AF65-F5344CB8AC3E}">
        <p14:creationId xmlns:p14="http://schemas.microsoft.com/office/powerpoint/2010/main" val="959204054"/>
      </p:ext>
    </p:extLst>
  </p:cSld>
  <p:clrMapOvr>
    <a:masterClrMapping/>
  </p:clrMapOvr>
  <p:timing>
    <p:tnLst>
      <p:par>
        <p:cT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1138" name="Object 2"/>
          <p:cNvGraphicFramePr>
            <a:graphicFrameLocks noGrp="1" noChangeAspect="1"/>
          </p:cNvGraphicFramePr>
          <p:nvPr>
            <p:ph idx="1"/>
          </p:nvPr>
        </p:nvGraphicFramePr>
        <p:xfrm>
          <a:off x="1668142" y="1425575"/>
          <a:ext cx="5847294" cy="4732338"/>
        </p:xfrm>
        <a:graphic>
          <a:graphicData uri="http://schemas.openxmlformats.org/presentationml/2006/ole">
            <mc:AlternateContent xmlns:mc="http://schemas.openxmlformats.org/markup-compatibility/2006">
              <mc:Choice xmlns:v="urn:schemas-microsoft-com:vml" Requires="v">
                <p:oleObj spid="_x0000_s83985" name="Visio" r:id="rId4" imgW="4520946" imgH="3378403" progId="">
                  <p:embed/>
                </p:oleObj>
              </mc:Choice>
              <mc:Fallback>
                <p:oleObj name="Visio" r:id="rId4" imgW="4520946" imgH="3378403" progId="">
                  <p:embed/>
                  <p:pic>
                    <p:nvPicPr>
                      <p:cNvPr id="0" name="Picture 13"/>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68142" y="1425575"/>
                        <a:ext cx="5847294" cy="4732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1139" name="Rectangle 3"/>
          <p:cNvSpPr>
            <a:spLocks noGrp="1" noChangeArrowheads="1"/>
          </p:cNvSpPr>
          <p:nvPr>
            <p:ph type="title"/>
          </p:nvPr>
        </p:nvSpPr>
        <p:spPr/>
        <p:txBody>
          <a:bodyPr/>
          <a:lstStyle/>
          <a:p>
            <a:pPr eaLnBrk="1" hangingPunct="1"/>
            <a:r>
              <a:rPr lang="en-US" dirty="0" smtClean="0"/>
              <a:t>Generalization/Specialization</a:t>
            </a:r>
          </a:p>
        </p:txBody>
      </p:sp>
      <p:sp>
        <p:nvSpPr>
          <p:cNvPr id="91140" name="AutoShape 4"/>
          <p:cNvSpPr>
            <a:spLocks noChangeArrowheads="1"/>
          </p:cNvSpPr>
          <p:nvPr/>
        </p:nvSpPr>
        <p:spPr bwMode="auto">
          <a:xfrm>
            <a:off x="537969" y="5476875"/>
            <a:ext cx="2191452" cy="730250"/>
          </a:xfrm>
          <a:prstGeom prst="wedgeRectCallout">
            <a:avLst>
              <a:gd name="adj1" fmla="val 40569"/>
              <a:gd name="adj2" fmla="val -88912"/>
            </a:avLst>
          </a:prstGeom>
          <a:solidFill>
            <a:schemeClr val="folHlink"/>
          </a:solidFill>
          <a:ln w="12700">
            <a:solidFill>
              <a:schemeClr val="tx1"/>
            </a:solidFill>
            <a:miter lim="800000"/>
            <a:headEnd type="none" w="sm" len="sm"/>
            <a:tailEnd type="none" w="sm" len="sm"/>
          </a:ln>
          <a:effectLst>
            <a:outerShdw dist="107763" dir="2700000" algn="ctr" rotWithShape="0">
              <a:schemeClr val="bg2">
                <a:alpha val="50000"/>
              </a:schemeClr>
            </a:outerShdw>
          </a:effectLst>
        </p:spPr>
        <p:txBody>
          <a:bodyPr/>
          <a:lstStyle/>
          <a:p>
            <a:pPr algn="ctr"/>
            <a:r>
              <a:rPr lang="en-US" sz="1800" b="1" dirty="0"/>
              <a:t>Inheritance: </a:t>
            </a:r>
            <a:r>
              <a:rPr lang="en-US" sz="1800" dirty="0"/>
              <a:t>re-use of implementation</a:t>
            </a:r>
          </a:p>
        </p:txBody>
      </p:sp>
      <p:sp>
        <p:nvSpPr>
          <p:cNvPr id="91141" name="AutoShape 5"/>
          <p:cNvSpPr>
            <a:spLocks/>
          </p:cNvSpPr>
          <p:nvPr/>
        </p:nvSpPr>
        <p:spPr bwMode="auto">
          <a:xfrm>
            <a:off x="6026129" y="1348115"/>
            <a:ext cx="1062744" cy="523220"/>
          </a:xfrm>
          <a:prstGeom prst="borderCallout2">
            <a:avLst>
              <a:gd name="adj1" fmla="val 21556"/>
              <a:gd name="adj2" fmla="val -6620"/>
              <a:gd name="adj3" fmla="val 21556"/>
              <a:gd name="adj4" fmla="val -30343"/>
              <a:gd name="adj5" fmla="val 149699"/>
              <a:gd name="adj6" fmla="val -50759"/>
            </a:avLst>
          </a:prstGeom>
          <a:solidFill>
            <a:schemeClr val="folHlink"/>
          </a:solidFill>
          <a:ln w="12700">
            <a:solidFill>
              <a:schemeClr val="tx1"/>
            </a:solidFill>
            <a:miter lim="800000"/>
            <a:headEnd type="none" w="lg" len="lg"/>
            <a:tailEnd/>
          </a:ln>
          <a:effectLst>
            <a:outerShdw dist="107763" dir="2700000" algn="ctr" rotWithShape="0">
              <a:schemeClr val="bg2">
                <a:alpha val="50000"/>
              </a:schemeClr>
            </a:outerShdw>
          </a:effectLst>
        </p:spPr>
        <p:txBody>
          <a:bodyPr anchor="ctr">
            <a:spAutoFit/>
          </a:bodyPr>
          <a:lstStyle/>
          <a:p>
            <a:pPr eaLnBrk="0" hangingPunct="0"/>
            <a:r>
              <a:rPr lang="en-US" sz="1400" b="1"/>
              <a:t>Superclass</a:t>
            </a:r>
          </a:p>
        </p:txBody>
      </p:sp>
      <p:sp>
        <p:nvSpPr>
          <p:cNvPr id="91142" name="AutoShape 6"/>
          <p:cNvSpPr>
            <a:spLocks/>
          </p:cNvSpPr>
          <p:nvPr/>
        </p:nvSpPr>
        <p:spPr bwMode="auto">
          <a:xfrm>
            <a:off x="260922" y="1434754"/>
            <a:ext cx="1889487" cy="1384995"/>
          </a:xfrm>
          <a:prstGeom prst="borderCallout2">
            <a:avLst>
              <a:gd name="adj1" fmla="val 11958"/>
              <a:gd name="adj2" fmla="val 103722"/>
              <a:gd name="adj3" fmla="val 11958"/>
              <a:gd name="adj4" fmla="val 140343"/>
              <a:gd name="adj5" fmla="val 182227"/>
              <a:gd name="adj6" fmla="val 176958"/>
            </a:avLst>
          </a:prstGeom>
          <a:solidFill>
            <a:schemeClr val="folHlink"/>
          </a:solidFill>
          <a:ln w="12700">
            <a:solidFill>
              <a:schemeClr val="tx1"/>
            </a:solidFill>
            <a:miter lim="800000"/>
            <a:headEnd type="none" w="lg" len="lg"/>
            <a:tailEnd/>
          </a:ln>
          <a:effectLst>
            <a:outerShdw dist="107763" dir="2700000" algn="ctr" rotWithShape="0">
              <a:schemeClr val="bg2">
                <a:alpha val="50000"/>
              </a:schemeClr>
            </a:outerShdw>
          </a:effectLst>
        </p:spPr>
        <p:txBody>
          <a:bodyPr anchor="ctr">
            <a:spAutoFit/>
          </a:bodyPr>
          <a:lstStyle/>
          <a:p>
            <a:pPr eaLnBrk="0" hangingPunct="0"/>
            <a:r>
              <a:rPr lang="en-US" sz="1400" b="1" dirty="0"/>
              <a:t>Subclass. </a:t>
            </a:r>
            <a:r>
              <a:rPr lang="en-US" sz="1400" dirty="0"/>
              <a:t>Each subclass can define its own implementation of attributes and services.</a:t>
            </a:r>
          </a:p>
        </p:txBody>
      </p:sp>
      <p:sp>
        <p:nvSpPr>
          <p:cNvPr id="91143" name="AutoShape 7"/>
          <p:cNvSpPr>
            <a:spLocks/>
          </p:cNvSpPr>
          <p:nvPr/>
        </p:nvSpPr>
        <p:spPr bwMode="auto">
          <a:xfrm>
            <a:off x="6763453" y="4570413"/>
            <a:ext cx="1586055" cy="317500"/>
          </a:xfrm>
          <a:prstGeom prst="borderCallout2">
            <a:avLst>
              <a:gd name="adj1" fmla="val 36000"/>
              <a:gd name="adj2" fmla="val -4435"/>
              <a:gd name="adj3" fmla="val 36000"/>
              <a:gd name="adj4" fmla="val -40852"/>
              <a:gd name="adj5" fmla="val -42000"/>
              <a:gd name="adj6" fmla="val -72273"/>
            </a:avLst>
          </a:prstGeom>
          <a:solidFill>
            <a:schemeClr val="folHlink"/>
          </a:solidFill>
          <a:ln w="12700">
            <a:solidFill>
              <a:schemeClr val="tx1"/>
            </a:solidFill>
            <a:miter lim="800000"/>
            <a:headEnd type="none" w="lg" len="lg"/>
            <a:tailEnd/>
          </a:ln>
          <a:effectLst>
            <a:outerShdw dist="107763" dir="2700000" algn="ctr" rotWithShape="0">
              <a:schemeClr val="bg2">
                <a:alpha val="50000"/>
              </a:schemeClr>
            </a:outerShdw>
          </a:effectLst>
        </p:spPr>
        <p:txBody>
          <a:bodyPr anchor="ctr">
            <a:spAutoFit/>
          </a:bodyPr>
          <a:lstStyle/>
          <a:p>
            <a:pPr eaLnBrk="0" hangingPunct="0"/>
            <a:r>
              <a:rPr lang="en-US" sz="1400" b="1"/>
              <a:t>Generalization</a:t>
            </a:r>
          </a:p>
        </p:txBody>
      </p:sp>
    </p:spTree>
    <p:extLst>
      <p:ext uri="{BB962C8B-B14F-4D97-AF65-F5344CB8AC3E}">
        <p14:creationId xmlns:p14="http://schemas.microsoft.com/office/powerpoint/2010/main" val="132146279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6" name="Rectangle 4"/>
          <p:cNvSpPr>
            <a:spLocks noGrp="1" noChangeArrowheads="1"/>
          </p:cNvSpPr>
          <p:nvPr>
            <p:ph type="title"/>
          </p:nvPr>
        </p:nvSpPr>
        <p:spPr/>
        <p:txBody>
          <a:bodyPr/>
          <a:lstStyle/>
          <a:p>
            <a:r>
              <a:rPr lang="en-GB" dirty="0"/>
              <a:t>What is a </a:t>
            </a:r>
            <a:r>
              <a:rPr lang="en-GB" dirty="0" smtClean="0"/>
              <a:t>Software </a:t>
            </a:r>
            <a:r>
              <a:rPr lang="en-GB" dirty="0"/>
              <a:t>P</a:t>
            </a:r>
            <a:r>
              <a:rPr lang="en-GB" dirty="0" smtClean="0"/>
              <a:t>rocess</a:t>
            </a:r>
            <a:r>
              <a:rPr lang="en-GB" dirty="0"/>
              <a:t>?</a:t>
            </a:r>
          </a:p>
        </p:txBody>
      </p:sp>
      <p:sp>
        <p:nvSpPr>
          <p:cNvPr id="74757" name="Rectangle 5"/>
          <p:cNvSpPr>
            <a:spLocks noGrp="1" noChangeArrowheads="1"/>
          </p:cNvSpPr>
          <p:nvPr>
            <p:ph type="body" idx="1"/>
          </p:nvPr>
        </p:nvSpPr>
        <p:spPr/>
        <p:txBody>
          <a:bodyPr/>
          <a:lstStyle/>
          <a:p>
            <a:pPr>
              <a:lnSpc>
                <a:spcPct val="90000"/>
              </a:lnSpc>
            </a:pPr>
            <a:r>
              <a:rPr lang="en-GB" dirty="0"/>
              <a:t>A set of activities whose goal is the development or evolution of software.</a:t>
            </a:r>
          </a:p>
          <a:p>
            <a:pPr>
              <a:lnSpc>
                <a:spcPct val="90000"/>
              </a:lnSpc>
            </a:pPr>
            <a:r>
              <a:rPr lang="en-GB" dirty="0"/>
              <a:t>Generic activities in all software processes are:</a:t>
            </a:r>
          </a:p>
          <a:p>
            <a:pPr lvl="1">
              <a:lnSpc>
                <a:spcPct val="90000"/>
              </a:lnSpc>
            </a:pPr>
            <a:r>
              <a:rPr lang="en-GB" dirty="0"/>
              <a:t>Specification - what the system should do and its development constraints</a:t>
            </a:r>
          </a:p>
          <a:p>
            <a:pPr lvl="1">
              <a:lnSpc>
                <a:spcPct val="90000"/>
              </a:lnSpc>
            </a:pPr>
            <a:r>
              <a:rPr lang="en-GB" dirty="0"/>
              <a:t>Development - production of the software system</a:t>
            </a:r>
          </a:p>
          <a:p>
            <a:pPr lvl="1">
              <a:lnSpc>
                <a:spcPct val="90000"/>
              </a:lnSpc>
            </a:pPr>
            <a:r>
              <a:rPr lang="en-GB" dirty="0"/>
              <a:t>Validation - checking that the software is what the customer wants</a:t>
            </a:r>
          </a:p>
          <a:p>
            <a:pPr lvl="1">
              <a:lnSpc>
                <a:spcPct val="90000"/>
              </a:lnSpc>
            </a:pPr>
            <a:r>
              <a:rPr lang="en-GB" dirty="0"/>
              <a:t>Evolution - changing the software in response to changing demands.</a:t>
            </a:r>
          </a:p>
        </p:txBody>
      </p:sp>
    </p:spTree>
    <p:extLst>
      <p:ext uri="{BB962C8B-B14F-4D97-AF65-F5344CB8AC3E}">
        <p14:creationId xmlns:p14="http://schemas.microsoft.com/office/powerpoint/2010/main" val="1437035564"/>
      </p:ext>
    </p:extLst>
  </p:cSld>
  <p:clrMapOvr>
    <a:masterClrMapping/>
  </p:clrMapOvr>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title"/>
          </p:nvPr>
        </p:nvSpPr>
        <p:spPr/>
        <p:txBody>
          <a:bodyPr/>
          <a:lstStyle/>
          <a:p>
            <a:pPr eaLnBrk="1" hangingPunct="1"/>
            <a:r>
              <a:rPr lang="en-US" dirty="0" smtClean="0"/>
              <a:t>Visibility</a:t>
            </a:r>
          </a:p>
        </p:txBody>
      </p:sp>
      <p:sp>
        <p:nvSpPr>
          <p:cNvPr id="92163" name="Rectangle 3"/>
          <p:cNvSpPr>
            <a:spLocks noGrp="1" noChangeArrowheads="1"/>
          </p:cNvSpPr>
          <p:nvPr>
            <p:ph type="body" idx="1"/>
          </p:nvPr>
        </p:nvSpPr>
        <p:spPr>
          <a:xfrm>
            <a:off x="457347" y="1719264"/>
            <a:ext cx="8229307" cy="2014537"/>
          </a:xfrm>
        </p:spPr>
        <p:txBody>
          <a:bodyPr/>
          <a:lstStyle/>
          <a:p>
            <a:pPr eaLnBrk="1" hangingPunct="1"/>
            <a:r>
              <a:rPr lang="en-US" b="1" dirty="0" smtClean="0"/>
              <a:t>Public</a:t>
            </a:r>
            <a:r>
              <a:rPr lang="en-US" dirty="0" smtClean="0"/>
              <a:t> declaration is accessible to all clients.</a:t>
            </a:r>
          </a:p>
          <a:p>
            <a:pPr eaLnBrk="1" hangingPunct="1"/>
            <a:r>
              <a:rPr lang="en-US" b="1" dirty="0" smtClean="0"/>
              <a:t>Protected</a:t>
            </a:r>
            <a:r>
              <a:rPr lang="en-US" dirty="0" smtClean="0"/>
              <a:t> declaration is accessible only to the class itself and its subclasses.</a:t>
            </a:r>
          </a:p>
          <a:p>
            <a:pPr eaLnBrk="1" hangingPunct="1"/>
            <a:r>
              <a:rPr lang="en-US" b="1" dirty="0" smtClean="0"/>
              <a:t>Private</a:t>
            </a:r>
            <a:r>
              <a:rPr lang="en-US" dirty="0" smtClean="0"/>
              <a:t> declaration is accessible only to the class itself.</a:t>
            </a:r>
          </a:p>
          <a:p>
            <a:pPr eaLnBrk="1" hangingPunct="1"/>
            <a:endParaRPr lang="en-US" dirty="0" smtClean="0"/>
          </a:p>
        </p:txBody>
      </p:sp>
      <p:graphicFrame>
        <p:nvGraphicFramePr>
          <p:cNvPr id="92164" name="Object 4"/>
          <p:cNvGraphicFramePr>
            <a:graphicFrameLocks noChangeAspect="1"/>
          </p:cNvGraphicFramePr>
          <p:nvPr/>
        </p:nvGraphicFramePr>
        <p:xfrm>
          <a:off x="1253306" y="3854451"/>
          <a:ext cx="6358877" cy="2003425"/>
        </p:xfrm>
        <a:graphic>
          <a:graphicData uri="http://schemas.openxmlformats.org/presentationml/2006/ole">
            <mc:AlternateContent xmlns:mc="http://schemas.openxmlformats.org/markup-compatibility/2006">
              <mc:Choice xmlns:v="urn:schemas-microsoft-com:vml" Requires="v">
                <p:oleObj spid="_x0000_s85009" name="Visio" r:id="rId4" imgW="7315200" imgH="2133600" progId="">
                  <p:embed/>
                </p:oleObj>
              </mc:Choice>
              <mc:Fallback>
                <p:oleObj name="Visio" r:id="rId4" imgW="7315200" imgH="2133600" progId="">
                  <p:embed/>
                  <p:pic>
                    <p:nvPicPr>
                      <p:cNvPr id="0" name="Picture 1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53306" y="3854451"/>
                        <a:ext cx="6358877" cy="2003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136296440"/>
      </p:ext>
    </p:extLst>
  </p:cSld>
  <p:clrMapOvr>
    <a:masterClrMapping/>
  </p:clrMapOvr>
  <p:timing>
    <p:tnLst>
      <p:par>
        <p:cT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p:cNvSpPr>
            <a:spLocks noGrp="1" noChangeArrowheads="1"/>
          </p:cNvSpPr>
          <p:nvPr>
            <p:ph type="title"/>
          </p:nvPr>
        </p:nvSpPr>
        <p:spPr/>
        <p:txBody>
          <a:bodyPr/>
          <a:lstStyle/>
          <a:p>
            <a:pPr eaLnBrk="1" hangingPunct="1"/>
            <a:r>
              <a:rPr lang="en-US" dirty="0" smtClean="0"/>
              <a:t>Class Diagram</a:t>
            </a:r>
          </a:p>
        </p:txBody>
      </p:sp>
      <p:graphicFrame>
        <p:nvGraphicFramePr>
          <p:cNvPr id="93187" name="Object 3"/>
          <p:cNvGraphicFramePr>
            <a:graphicFrameLocks noChangeAspect="1"/>
          </p:cNvGraphicFramePr>
          <p:nvPr>
            <p:extLst>
              <p:ext uri="{D42A27DB-BD31-4B8C-83A1-F6EECF244321}">
                <p14:modId xmlns:p14="http://schemas.microsoft.com/office/powerpoint/2010/main" val="1085780364"/>
              </p:ext>
            </p:extLst>
          </p:nvPr>
        </p:nvGraphicFramePr>
        <p:xfrm>
          <a:off x="1757561" y="217488"/>
          <a:ext cx="5630346" cy="6426200"/>
        </p:xfrm>
        <a:graphic>
          <a:graphicData uri="http://schemas.openxmlformats.org/presentationml/2006/ole">
            <mc:AlternateContent xmlns:mc="http://schemas.openxmlformats.org/markup-compatibility/2006">
              <mc:Choice xmlns:v="urn:schemas-microsoft-com:vml" Requires="v">
                <p:oleObj spid="_x0000_s86033" name="Visio" r:id="rId4" imgW="5452144" imgH="5339404" progId="">
                  <p:embed/>
                </p:oleObj>
              </mc:Choice>
              <mc:Fallback>
                <p:oleObj name="Visio" r:id="rId4" imgW="5452144" imgH="5339404" progId="">
                  <p:embed/>
                  <p:pic>
                    <p:nvPicPr>
                      <p:cNvPr id="0" name="Picture 1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57561" y="217488"/>
                        <a:ext cx="5630346" cy="6426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3188" name="AutoShape 4"/>
          <p:cNvSpPr>
            <a:spLocks noChangeArrowheads="1"/>
          </p:cNvSpPr>
          <p:nvPr/>
        </p:nvSpPr>
        <p:spPr bwMode="auto">
          <a:xfrm>
            <a:off x="246264" y="5476876"/>
            <a:ext cx="3021126" cy="1014413"/>
          </a:xfrm>
          <a:prstGeom prst="wedgeRectCallout">
            <a:avLst>
              <a:gd name="adj1" fmla="val 35977"/>
              <a:gd name="adj2" fmla="val -84116"/>
            </a:avLst>
          </a:prstGeom>
          <a:solidFill>
            <a:schemeClr val="folHlink"/>
          </a:solidFill>
          <a:ln w="12700">
            <a:solidFill>
              <a:schemeClr val="tx1"/>
            </a:solidFill>
            <a:miter lim="800000"/>
            <a:headEnd type="none" w="sm" len="sm"/>
            <a:tailEnd type="none" w="sm" len="sm"/>
          </a:ln>
          <a:effectLst>
            <a:outerShdw dist="107763" dir="2700000" algn="ctr" rotWithShape="0">
              <a:schemeClr val="bg2">
                <a:alpha val="50000"/>
              </a:schemeClr>
            </a:outerShdw>
          </a:effectLst>
        </p:spPr>
        <p:txBody>
          <a:bodyPr/>
          <a:lstStyle/>
          <a:p>
            <a:r>
              <a:rPr lang="en-US" sz="1800" dirty="0"/>
              <a:t>A </a:t>
            </a:r>
            <a:r>
              <a:rPr lang="en-US" sz="1800" b="1" dirty="0"/>
              <a:t>class diagram</a:t>
            </a:r>
            <a:r>
              <a:rPr lang="en-US" sz="1800" dirty="0"/>
              <a:t> is a graphic view of the static structural model.</a:t>
            </a:r>
          </a:p>
        </p:txBody>
      </p:sp>
      <p:sp>
        <p:nvSpPr>
          <p:cNvPr id="93189" name="AutoShape 5"/>
          <p:cNvSpPr>
            <a:spLocks/>
          </p:cNvSpPr>
          <p:nvPr/>
        </p:nvSpPr>
        <p:spPr bwMode="auto">
          <a:xfrm>
            <a:off x="7119656" y="1703388"/>
            <a:ext cx="1848442" cy="742950"/>
          </a:xfrm>
          <a:prstGeom prst="borderCallout2">
            <a:avLst>
              <a:gd name="adj1" fmla="val 15384"/>
              <a:gd name="adj2" fmla="val -3806"/>
              <a:gd name="adj3" fmla="val 15384"/>
              <a:gd name="adj4" fmla="val -13639"/>
              <a:gd name="adj5" fmla="val -2352"/>
              <a:gd name="adj6" fmla="val -22125"/>
            </a:avLst>
          </a:prstGeom>
          <a:solidFill>
            <a:schemeClr val="folHlink"/>
          </a:solidFill>
          <a:ln w="12700">
            <a:solidFill>
              <a:schemeClr val="tx1"/>
            </a:solidFill>
            <a:miter lim="800000"/>
            <a:headEnd type="none" w="lg" len="lg"/>
            <a:tailEnd/>
          </a:ln>
          <a:effectLst>
            <a:outerShdw dist="107763" dir="2700000" algn="ctr" rotWithShape="0">
              <a:schemeClr val="bg2">
                <a:alpha val="50000"/>
              </a:schemeClr>
            </a:outerShdw>
          </a:effectLst>
        </p:spPr>
        <p:txBody>
          <a:bodyPr anchor="ctr">
            <a:spAutoFit/>
          </a:bodyPr>
          <a:lstStyle/>
          <a:p>
            <a:pPr eaLnBrk="0" hangingPunct="0"/>
            <a:r>
              <a:rPr lang="en-US" sz="1400" b="1" dirty="0"/>
              <a:t>Abstract Class: </a:t>
            </a:r>
            <a:r>
              <a:rPr lang="en-US" sz="1400" dirty="0"/>
              <a:t>class that cannot be directly instantiated.</a:t>
            </a:r>
          </a:p>
        </p:txBody>
      </p:sp>
    </p:spTree>
    <p:extLst>
      <p:ext uri="{BB962C8B-B14F-4D97-AF65-F5344CB8AC3E}">
        <p14:creationId xmlns:p14="http://schemas.microsoft.com/office/powerpoint/2010/main" val="946004771"/>
      </p:ext>
    </p:extLst>
  </p:cSld>
  <p:clrMapOvr>
    <a:masterClrMapping/>
  </p:clrMapOvr>
  <p:timing>
    <p:tnLst>
      <p:par>
        <p:cT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Grp="1" noChangeArrowheads="1"/>
          </p:cNvSpPr>
          <p:nvPr>
            <p:ph type="title"/>
          </p:nvPr>
        </p:nvSpPr>
        <p:spPr/>
        <p:txBody>
          <a:bodyPr/>
          <a:lstStyle/>
          <a:p>
            <a:pPr eaLnBrk="1" hangingPunct="1"/>
            <a:r>
              <a:rPr lang="en-US" sz="3600" dirty="0" smtClean="0"/>
              <a:t>The Dynamic Behavior of an Object</a:t>
            </a:r>
          </a:p>
        </p:txBody>
      </p:sp>
      <p:sp>
        <p:nvSpPr>
          <p:cNvPr id="95235" name="Rectangle 3"/>
          <p:cNvSpPr>
            <a:spLocks noGrp="1" noChangeArrowheads="1"/>
          </p:cNvSpPr>
          <p:nvPr>
            <p:ph type="body" idx="1"/>
          </p:nvPr>
        </p:nvSpPr>
        <p:spPr/>
        <p:txBody>
          <a:bodyPr/>
          <a:lstStyle/>
          <a:p>
            <a:pPr eaLnBrk="1" hangingPunct="1"/>
            <a:r>
              <a:rPr lang="en-US" dirty="0" smtClean="0"/>
              <a:t>A </a:t>
            </a:r>
            <a:r>
              <a:rPr lang="en-US" b="1" dirty="0" smtClean="0"/>
              <a:t>state transition</a:t>
            </a:r>
            <a:r>
              <a:rPr lang="en-US" dirty="0" smtClean="0"/>
              <a:t> (</a:t>
            </a:r>
            <a:r>
              <a:rPr lang="en-US" dirty="0" err="1" smtClean="0"/>
              <a:t>statechart</a:t>
            </a:r>
            <a:r>
              <a:rPr lang="en-US" dirty="0" smtClean="0"/>
              <a:t>) diagram shows</a:t>
            </a:r>
          </a:p>
          <a:p>
            <a:pPr lvl="1" eaLnBrk="1" hangingPunct="1"/>
            <a:r>
              <a:rPr lang="en-US" dirty="0" smtClean="0"/>
              <a:t>The </a:t>
            </a:r>
            <a:r>
              <a:rPr lang="en-US" b="1" dirty="0" smtClean="0"/>
              <a:t>life cycle</a:t>
            </a:r>
            <a:r>
              <a:rPr lang="en-US" dirty="0" smtClean="0"/>
              <a:t> of a given object</a:t>
            </a:r>
          </a:p>
          <a:p>
            <a:pPr lvl="1" eaLnBrk="1" hangingPunct="1"/>
            <a:r>
              <a:rPr lang="en-US" dirty="0" smtClean="0"/>
              <a:t>The </a:t>
            </a:r>
            <a:r>
              <a:rPr lang="en-US" b="1" dirty="0" smtClean="0"/>
              <a:t>events</a:t>
            </a:r>
            <a:r>
              <a:rPr lang="en-US" dirty="0" smtClean="0"/>
              <a:t> causing a transition from one state to another</a:t>
            </a:r>
          </a:p>
          <a:p>
            <a:pPr lvl="1" eaLnBrk="1" hangingPunct="1"/>
            <a:r>
              <a:rPr lang="en-US" dirty="0" smtClean="0"/>
              <a:t>The </a:t>
            </a:r>
            <a:r>
              <a:rPr lang="en-US" b="1" dirty="0" smtClean="0"/>
              <a:t>actions</a:t>
            </a:r>
            <a:r>
              <a:rPr lang="en-US" dirty="0" smtClean="0"/>
              <a:t> that result from a state change</a:t>
            </a:r>
          </a:p>
          <a:p>
            <a:pPr eaLnBrk="1" hangingPunct="1"/>
            <a:r>
              <a:rPr lang="en-US" dirty="0" smtClean="0"/>
              <a:t>State transition diagrams are created for objects with </a:t>
            </a:r>
            <a:r>
              <a:rPr lang="en-US" b="1" dirty="0" smtClean="0"/>
              <a:t>significant</a:t>
            </a:r>
            <a:r>
              <a:rPr lang="en-US" dirty="0" smtClean="0"/>
              <a:t> </a:t>
            </a:r>
            <a:r>
              <a:rPr lang="en-US" b="1" dirty="0" smtClean="0"/>
              <a:t>dynamic behavior</a:t>
            </a:r>
          </a:p>
          <a:p>
            <a:pPr eaLnBrk="1" hangingPunct="1"/>
            <a:r>
              <a:rPr lang="en-US" dirty="0" smtClean="0"/>
              <a:t>Sequence and/or collaboration diagrams are examined to define </a:t>
            </a:r>
            <a:r>
              <a:rPr lang="en-US" dirty="0" err="1" smtClean="0"/>
              <a:t>statechart</a:t>
            </a:r>
            <a:r>
              <a:rPr lang="en-US" dirty="0" smtClean="0"/>
              <a:t> diagram of a class </a:t>
            </a:r>
          </a:p>
        </p:txBody>
      </p:sp>
    </p:spTree>
    <p:extLst>
      <p:ext uri="{BB962C8B-B14F-4D97-AF65-F5344CB8AC3E}">
        <p14:creationId xmlns:p14="http://schemas.microsoft.com/office/powerpoint/2010/main" val="1253286644"/>
      </p:ext>
    </p:extLst>
  </p:cSld>
  <p:clrMapOvr>
    <a:masterClrMapping/>
  </p:clrMapOvr>
  <p:timing>
    <p:tnLst>
      <p:par>
        <p:cT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6258" name="Object 2"/>
          <p:cNvGraphicFramePr>
            <a:graphicFrameLocks noGrp="1" noChangeAspect="1"/>
          </p:cNvGraphicFramePr>
          <p:nvPr>
            <p:ph sz="half" idx="2"/>
          </p:nvPr>
        </p:nvGraphicFramePr>
        <p:xfrm>
          <a:off x="4797742" y="433389"/>
          <a:ext cx="3389055" cy="6338887"/>
        </p:xfrm>
        <a:graphic>
          <a:graphicData uri="http://schemas.openxmlformats.org/presentationml/2006/ole">
            <mc:AlternateContent xmlns:mc="http://schemas.openxmlformats.org/markup-compatibility/2006">
              <mc:Choice xmlns:v="urn:schemas-microsoft-com:vml" Requires="v">
                <p:oleObj spid="_x0000_s87068" name="Visio" r:id="rId4" imgW="3465576" imgH="5985053" progId="">
                  <p:embed/>
                </p:oleObj>
              </mc:Choice>
              <mc:Fallback>
                <p:oleObj name="Visio" r:id="rId4" imgW="3465576" imgH="5985053" progId="">
                  <p:embed/>
                  <p:pic>
                    <p:nvPicPr>
                      <p:cNvPr id="0" name="Picture 20"/>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97742" y="433389"/>
                        <a:ext cx="3389055" cy="63388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6259" name="Rectangle 3"/>
          <p:cNvSpPr>
            <a:spLocks noGrp="1" noChangeArrowheads="1"/>
          </p:cNvSpPr>
          <p:nvPr>
            <p:ph type="title"/>
          </p:nvPr>
        </p:nvSpPr>
        <p:spPr>
          <a:xfrm>
            <a:off x="457347" y="122239"/>
            <a:ext cx="7719189" cy="644525"/>
          </a:xfrm>
        </p:spPr>
        <p:txBody>
          <a:bodyPr/>
          <a:lstStyle/>
          <a:p>
            <a:pPr eaLnBrk="1" hangingPunct="1"/>
            <a:r>
              <a:rPr lang="en-US" sz="3500" dirty="0" err="1" smtClean="0"/>
              <a:t>Statechart</a:t>
            </a:r>
            <a:r>
              <a:rPr lang="en-US" sz="3500" dirty="0" smtClean="0"/>
              <a:t> Diagram</a:t>
            </a:r>
            <a:endParaRPr lang="cs-CZ" sz="3500" dirty="0" smtClean="0"/>
          </a:p>
        </p:txBody>
      </p:sp>
      <p:graphicFrame>
        <p:nvGraphicFramePr>
          <p:cNvPr id="96260" name="Object 4"/>
          <p:cNvGraphicFramePr>
            <a:graphicFrameLocks noGrp="1" noChangeAspect="1"/>
          </p:cNvGraphicFramePr>
          <p:nvPr>
            <p:ph sz="half" idx="1"/>
          </p:nvPr>
        </p:nvGraphicFramePr>
        <p:xfrm>
          <a:off x="664032" y="1657351"/>
          <a:ext cx="2484623" cy="4411663"/>
        </p:xfrm>
        <a:graphic>
          <a:graphicData uri="http://schemas.openxmlformats.org/presentationml/2006/ole">
            <mc:AlternateContent xmlns:mc="http://schemas.openxmlformats.org/markup-compatibility/2006">
              <mc:Choice xmlns:v="urn:schemas-microsoft-com:vml" Requires="v">
                <p:oleObj spid="_x0000_s87069" name="Visio" r:id="rId6" imgW="3015234" imgH="4941824" progId="">
                  <p:embed/>
                </p:oleObj>
              </mc:Choice>
              <mc:Fallback>
                <p:oleObj name="Visio" r:id="rId6" imgW="3015234" imgH="4941824" progId="">
                  <p:embed/>
                  <p:pic>
                    <p:nvPicPr>
                      <p:cNvPr id="0" name="Picture 21"/>
                      <p:cNvPicPr>
                        <a:picLocks noGrp="1"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64032" y="1657351"/>
                        <a:ext cx="2484623" cy="4411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6261" name="Freeform 5"/>
          <p:cNvSpPr>
            <a:spLocks/>
          </p:cNvSpPr>
          <p:nvPr/>
        </p:nvSpPr>
        <p:spPr bwMode="auto">
          <a:xfrm>
            <a:off x="530640" y="1520826"/>
            <a:ext cx="634715" cy="4524375"/>
          </a:xfrm>
          <a:custGeom>
            <a:avLst/>
            <a:gdLst>
              <a:gd name="T0" fmla="*/ 2147483647 w 433"/>
              <a:gd name="T1" fmla="*/ 0 h 2850"/>
              <a:gd name="T2" fmla="*/ 0 w 433"/>
              <a:gd name="T3" fmla="*/ 2147483647 h 2850"/>
              <a:gd name="T4" fmla="*/ 2147483647 w 433"/>
              <a:gd name="T5" fmla="*/ 2147483647 h 2850"/>
              <a:gd name="T6" fmla="*/ 2147483647 w 433"/>
              <a:gd name="T7" fmla="*/ 2147483647 h 2850"/>
              <a:gd name="T8" fmla="*/ 2147483647 w 433"/>
              <a:gd name="T9" fmla="*/ 2147483647 h 2850"/>
              <a:gd name="T10" fmla="*/ 2147483647 w 433"/>
              <a:gd name="T11" fmla="*/ 2147483647 h 2850"/>
              <a:gd name="T12" fmla="*/ 2147483647 w 433"/>
              <a:gd name="T13" fmla="*/ 2147483647 h 2850"/>
              <a:gd name="T14" fmla="*/ 2147483647 w 433"/>
              <a:gd name="T15" fmla="*/ 2147483647 h 2850"/>
              <a:gd name="T16" fmla="*/ 2147483647 w 433"/>
              <a:gd name="T17" fmla="*/ 2147483647 h 2850"/>
              <a:gd name="T18" fmla="*/ 2147483647 w 433"/>
              <a:gd name="T19" fmla="*/ 2147483647 h 2850"/>
              <a:gd name="T20" fmla="*/ 2147483647 w 433"/>
              <a:gd name="T21" fmla="*/ 2147483647 h 2850"/>
              <a:gd name="T22" fmla="*/ 2147483647 w 433"/>
              <a:gd name="T23" fmla="*/ 2147483647 h 2850"/>
              <a:gd name="T24" fmla="*/ 2147483647 w 433"/>
              <a:gd name="T25" fmla="*/ 2147483647 h 2850"/>
              <a:gd name="T26" fmla="*/ 2147483647 w 433"/>
              <a:gd name="T27" fmla="*/ 2147483647 h 2850"/>
              <a:gd name="T28" fmla="*/ 2147483647 w 433"/>
              <a:gd name="T29" fmla="*/ 2147483647 h 2850"/>
              <a:gd name="T30" fmla="*/ 2147483647 w 433"/>
              <a:gd name="T31" fmla="*/ 2147483647 h 2850"/>
              <a:gd name="T32" fmla="*/ 2147483647 w 433"/>
              <a:gd name="T33" fmla="*/ 2147483647 h 2850"/>
              <a:gd name="T34" fmla="*/ 2147483647 w 433"/>
              <a:gd name="T35" fmla="*/ 2147483647 h 2850"/>
              <a:gd name="T36" fmla="*/ 2147483647 w 433"/>
              <a:gd name="T37" fmla="*/ 2147483647 h 2850"/>
              <a:gd name="T38" fmla="*/ 2147483647 w 433"/>
              <a:gd name="T39" fmla="*/ 2147483647 h 2850"/>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433"/>
              <a:gd name="T61" fmla="*/ 0 h 2850"/>
              <a:gd name="T62" fmla="*/ 433 w 433"/>
              <a:gd name="T63" fmla="*/ 2850 h 2850"/>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433" h="2850">
                <a:moveTo>
                  <a:pt x="78" y="0"/>
                </a:moveTo>
                <a:cubicBezTo>
                  <a:pt x="2" y="118"/>
                  <a:pt x="19" y="66"/>
                  <a:pt x="0" y="146"/>
                </a:cubicBezTo>
                <a:cubicBezTo>
                  <a:pt x="6" y="244"/>
                  <a:pt x="10" y="342"/>
                  <a:pt x="19" y="439"/>
                </a:cubicBezTo>
                <a:cubicBezTo>
                  <a:pt x="22" y="471"/>
                  <a:pt x="37" y="474"/>
                  <a:pt x="58" y="497"/>
                </a:cubicBezTo>
                <a:cubicBezTo>
                  <a:pt x="111" y="556"/>
                  <a:pt x="150" y="600"/>
                  <a:pt x="175" y="673"/>
                </a:cubicBezTo>
                <a:cubicBezTo>
                  <a:pt x="179" y="751"/>
                  <a:pt x="167" y="901"/>
                  <a:pt x="214" y="986"/>
                </a:cubicBezTo>
                <a:cubicBezTo>
                  <a:pt x="272" y="1090"/>
                  <a:pt x="220" y="963"/>
                  <a:pt x="263" y="1064"/>
                </a:cubicBezTo>
                <a:cubicBezTo>
                  <a:pt x="284" y="1113"/>
                  <a:pt x="283" y="1152"/>
                  <a:pt x="322" y="1191"/>
                </a:cubicBezTo>
                <a:cubicBezTo>
                  <a:pt x="342" y="1278"/>
                  <a:pt x="397" y="1352"/>
                  <a:pt x="429" y="1435"/>
                </a:cubicBezTo>
                <a:cubicBezTo>
                  <a:pt x="426" y="1484"/>
                  <a:pt x="433" y="1534"/>
                  <a:pt x="419" y="1581"/>
                </a:cubicBezTo>
                <a:cubicBezTo>
                  <a:pt x="412" y="1603"/>
                  <a:pt x="386" y="1612"/>
                  <a:pt x="371" y="1630"/>
                </a:cubicBezTo>
                <a:cubicBezTo>
                  <a:pt x="356" y="1648"/>
                  <a:pt x="344" y="1669"/>
                  <a:pt x="331" y="1688"/>
                </a:cubicBezTo>
                <a:cubicBezTo>
                  <a:pt x="312" y="1744"/>
                  <a:pt x="296" y="1797"/>
                  <a:pt x="283" y="1854"/>
                </a:cubicBezTo>
                <a:cubicBezTo>
                  <a:pt x="292" y="1954"/>
                  <a:pt x="307" y="2060"/>
                  <a:pt x="273" y="2157"/>
                </a:cubicBezTo>
                <a:cubicBezTo>
                  <a:pt x="276" y="2225"/>
                  <a:pt x="275" y="2294"/>
                  <a:pt x="283" y="2362"/>
                </a:cubicBezTo>
                <a:cubicBezTo>
                  <a:pt x="285" y="2376"/>
                  <a:pt x="301" y="2387"/>
                  <a:pt x="302" y="2401"/>
                </a:cubicBezTo>
                <a:cubicBezTo>
                  <a:pt x="307" y="2459"/>
                  <a:pt x="266" y="2554"/>
                  <a:pt x="253" y="2616"/>
                </a:cubicBezTo>
                <a:cubicBezTo>
                  <a:pt x="248" y="2671"/>
                  <a:pt x="254" y="2708"/>
                  <a:pt x="234" y="2753"/>
                </a:cubicBezTo>
                <a:cubicBezTo>
                  <a:pt x="228" y="2766"/>
                  <a:pt x="219" y="2778"/>
                  <a:pt x="214" y="2792"/>
                </a:cubicBezTo>
                <a:cubicBezTo>
                  <a:pt x="206" y="2811"/>
                  <a:pt x="195" y="2850"/>
                  <a:pt x="195" y="2850"/>
                </a:cubicBezTo>
              </a:path>
            </a:pathLst>
          </a:custGeom>
          <a:noFill/>
          <a:ln w="12700">
            <a:solidFill>
              <a:schemeClr val="tx1"/>
            </a:solidFill>
            <a:prstDash val="dash"/>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cs-CZ"/>
          </a:p>
        </p:txBody>
      </p:sp>
      <p:sp>
        <p:nvSpPr>
          <p:cNvPr id="96262" name="Freeform 6"/>
          <p:cNvSpPr>
            <a:spLocks/>
          </p:cNvSpPr>
          <p:nvPr/>
        </p:nvSpPr>
        <p:spPr bwMode="auto">
          <a:xfrm>
            <a:off x="2833497" y="1535113"/>
            <a:ext cx="322488" cy="4603750"/>
          </a:xfrm>
          <a:custGeom>
            <a:avLst/>
            <a:gdLst>
              <a:gd name="T0" fmla="*/ 2147483647 w 220"/>
              <a:gd name="T1" fmla="*/ 0 h 2900"/>
              <a:gd name="T2" fmla="*/ 2147483647 w 220"/>
              <a:gd name="T3" fmla="*/ 2147483647 h 2900"/>
              <a:gd name="T4" fmla="*/ 2147483647 w 220"/>
              <a:gd name="T5" fmla="*/ 2147483647 h 2900"/>
              <a:gd name="T6" fmla="*/ 2147483647 w 220"/>
              <a:gd name="T7" fmla="*/ 2147483647 h 2900"/>
              <a:gd name="T8" fmla="*/ 2147483647 w 220"/>
              <a:gd name="T9" fmla="*/ 2147483647 h 2900"/>
              <a:gd name="T10" fmla="*/ 2147483647 w 220"/>
              <a:gd name="T11" fmla="*/ 2147483647 h 2900"/>
              <a:gd name="T12" fmla="*/ 2147483647 w 220"/>
              <a:gd name="T13" fmla="*/ 2147483647 h 2900"/>
              <a:gd name="T14" fmla="*/ 2147483647 w 220"/>
              <a:gd name="T15" fmla="*/ 2147483647 h 2900"/>
              <a:gd name="T16" fmla="*/ 0 w 220"/>
              <a:gd name="T17" fmla="*/ 2147483647 h 2900"/>
              <a:gd name="T18" fmla="*/ 2147483647 w 220"/>
              <a:gd name="T19" fmla="*/ 2147483647 h 2900"/>
              <a:gd name="T20" fmla="*/ 2147483647 w 220"/>
              <a:gd name="T21" fmla="*/ 2147483647 h 2900"/>
              <a:gd name="T22" fmla="*/ 2147483647 w 220"/>
              <a:gd name="T23" fmla="*/ 2147483647 h 2900"/>
              <a:gd name="T24" fmla="*/ 2147483647 w 220"/>
              <a:gd name="T25" fmla="*/ 2147483647 h 2900"/>
              <a:gd name="T26" fmla="*/ 2147483647 w 220"/>
              <a:gd name="T27" fmla="*/ 2147483647 h 290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20"/>
              <a:gd name="T43" fmla="*/ 0 h 2900"/>
              <a:gd name="T44" fmla="*/ 220 w 220"/>
              <a:gd name="T45" fmla="*/ 2900 h 290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20" h="2900">
                <a:moveTo>
                  <a:pt x="127" y="0"/>
                </a:moveTo>
                <a:cubicBezTo>
                  <a:pt x="73" y="41"/>
                  <a:pt x="54" y="95"/>
                  <a:pt x="30" y="156"/>
                </a:cubicBezTo>
                <a:cubicBezTo>
                  <a:pt x="7" y="295"/>
                  <a:pt x="0" y="449"/>
                  <a:pt x="108" y="557"/>
                </a:cubicBezTo>
                <a:cubicBezTo>
                  <a:pt x="131" y="604"/>
                  <a:pt x="155" y="651"/>
                  <a:pt x="186" y="693"/>
                </a:cubicBezTo>
                <a:cubicBezTo>
                  <a:pt x="220" y="825"/>
                  <a:pt x="209" y="1020"/>
                  <a:pt x="127" y="1143"/>
                </a:cubicBezTo>
                <a:cubicBezTo>
                  <a:pt x="103" y="1247"/>
                  <a:pt x="136" y="1124"/>
                  <a:pt x="98" y="1211"/>
                </a:cubicBezTo>
                <a:cubicBezTo>
                  <a:pt x="93" y="1223"/>
                  <a:pt x="93" y="1238"/>
                  <a:pt x="88" y="1250"/>
                </a:cubicBezTo>
                <a:cubicBezTo>
                  <a:pt x="74" y="1282"/>
                  <a:pt x="55" y="1317"/>
                  <a:pt x="39" y="1348"/>
                </a:cubicBezTo>
                <a:cubicBezTo>
                  <a:pt x="32" y="1486"/>
                  <a:pt x="48" y="1648"/>
                  <a:pt x="0" y="1787"/>
                </a:cubicBezTo>
                <a:cubicBezTo>
                  <a:pt x="7" y="1842"/>
                  <a:pt x="9" y="1898"/>
                  <a:pt x="20" y="1953"/>
                </a:cubicBezTo>
                <a:cubicBezTo>
                  <a:pt x="23" y="1967"/>
                  <a:pt x="53" y="2026"/>
                  <a:pt x="59" y="2050"/>
                </a:cubicBezTo>
                <a:cubicBezTo>
                  <a:pt x="60" y="2105"/>
                  <a:pt x="38" y="2480"/>
                  <a:pt x="88" y="2626"/>
                </a:cubicBezTo>
                <a:cubicBezTo>
                  <a:pt x="95" y="2647"/>
                  <a:pt x="111" y="2664"/>
                  <a:pt x="118" y="2685"/>
                </a:cubicBezTo>
                <a:cubicBezTo>
                  <a:pt x="108" y="2893"/>
                  <a:pt x="108" y="2822"/>
                  <a:pt x="108" y="2900"/>
                </a:cubicBezTo>
              </a:path>
            </a:pathLst>
          </a:custGeom>
          <a:noFill/>
          <a:ln w="12700">
            <a:solidFill>
              <a:schemeClr val="tx1"/>
            </a:solidFill>
            <a:prstDash val="dash"/>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cs-CZ"/>
          </a:p>
        </p:txBody>
      </p:sp>
      <p:sp>
        <p:nvSpPr>
          <p:cNvPr id="96263" name="AutoShape 7"/>
          <p:cNvSpPr>
            <a:spLocks noChangeArrowheads="1"/>
          </p:cNvSpPr>
          <p:nvPr/>
        </p:nvSpPr>
        <p:spPr bwMode="auto">
          <a:xfrm>
            <a:off x="3610400" y="5786439"/>
            <a:ext cx="2521270" cy="642937"/>
          </a:xfrm>
          <a:prstGeom prst="wedgeRectCallout">
            <a:avLst>
              <a:gd name="adj1" fmla="val 39884"/>
              <a:gd name="adj2" fmla="val -113208"/>
            </a:avLst>
          </a:prstGeom>
          <a:solidFill>
            <a:schemeClr val="folHlink"/>
          </a:solidFill>
          <a:ln w="12700">
            <a:solidFill>
              <a:schemeClr val="tx1"/>
            </a:solidFill>
            <a:miter lim="800000"/>
            <a:headEnd type="none" w="sm" len="sm"/>
            <a:tailEnd type="none" w="sm" len="sm"/>
          </a:ln>
          <a:effectLst>
            <a:outerShdw dist="107763" dir="2700000" algn="ctr" rotWithShape="0">
              <a:schemeClr val="bg2">
                <a:alpha val="50000"/>
              </a:schemeClr>
            </a:outerShdw>
          </a:effectLst>
        </p:spPr>
        <p:txBody>
          <a:bodyPr/>
          <a:lstStyle/>
          <a:p>
            <a:r>
              <a:rPr lang="en-US" sz="1800"/>
              <a:t>A </a:t>
            </a:r>
            <a:r>
              <a:rPr lang="en-US" sz="1800" b="1"/>
              <a:t>statechart diagram</a:t>
            </a:r>
            <a:r>
              <a:rPr lang="en-US" sz="1800"/>
              <a:t> for a class Order</a:t>
            </a:r>
          </a:p>
        </p:txBody>
      </p:sp>
      <p:sp>
        <p:nvSpPr>
          <p:cNvPr id="96264" name="Freeform 8"/>
          <p:cNvSpPr>
            <a:spLocks/>
          </p:cNvSpPr>
          <p:nvPr/>
        </p:nvSpPr>
        <p:spPr bwMode="auto">
          <a:xfrm>
            <a:off x="1244511" y="784226"/>
            <a:ext cx="3534175" cy="1076325"/>
          </a:xfrm>
          <a:custGeom>
            <a:avLst/>
            <a:gdLst>
              <a:gd name="T0" fmla="*/ 0 w 2187"/>
              <a:gd name="T1" fmla="*/ 2147483647 h 355"/>
              <a:gd name="T2" fmla="*/ 2147483647 w 2187"/>
              <a:gd name="T3" fmla="*/ 2147483647 h 355"/>
              <a:gd name="T4" fmla="*/ 2147483647 w 2187"/>
              <a:gd name="T5" fmla="*/ 2147483647 h 355"/>
              <a:gd name="T6" fmla="*/ 0 60000 65536"/>
              <a:gd name="T7" fmla="*/ 0 60000 65536"/>
              <a:gd name="T8" fmla="*/ 0 60000 65536"/>
            </a:gdLst>
            <a:ahLst/>
            <a:cxnLst>
              <a:cxn ang="T6">
                <a:pos x="T0" y="T1"/>
              </a:cxn>
              <a:cxn ang="T7">
                <a:pos x="T2" y="T3"/>
              </a:cxn>
              <a:cxn ang="T8">
                <a:pos x="T4" y="T5"/>
              </a:cxn>
            </a:cxnLst>
            <a:rect l="0" t="0" r="r" b="b"/>
            <a:pathLst>
              <a:path w="2187" h="355">
                <a:moveTo>
                  <a:pt x="0" y="355"/>
                </a:moveTo>
                <a:cubicBezTo>
                  <a:pt x="277" y="229"/>
                  <a:pt x="554" y="104"/>
                  <a:pt x="918" y="52"/>
                </a:cubicBezTo>
                <a:cubicBezTo>
                  <a:pt x="1282" y="0"/>
                  <a:pt x="1734" y="21"/>
                  <a:pt x="2187" y="42"/>
                </a:cubicBezTo>
              </a:path>
            </a:pathLst>
          </a:custGeom>
          <a:noFill/>
          <a:ln w="38100" cap="flat" cmpd="sng">
            <a:solidFill>
              <a:schemeClr val="accent2"/>
            </a:solidFill>
            <a:prstDash val="solid"/>
            <a:round/>
            <a:headEnd type="none" w="sm" len="sm"/>
            <a:tailEnd type="triangle" w="med" len="med"/>
          </a:ln>
          <a:effectLst>
            <a:outerShdw dist="107763" dir="2700000" algn="ctr" rotWithShape="0">
              <a:schemeClr val="bg2">
                <a:alpha val="50000"/>
              </a:schemeClr>
            </a:outerShdw>
          </a:effectLst>
          <a:extLst>
            <a:ext uri="{909E8E84-426E-40DD-AFC4-6F175D3DCCD1}">
              <a14:hiddenFill xmlns:a14="http://schemas.microsoft.com/office/drawing/2010/main">
                <a:solidFill>
                  <a:srgbClr val="FFFFFF"/>
                </a:solidFill>
              </a14:hiddenFill>
            </a:ext>
          </a:extLst>
        </p:spPr>
        <p:txBody>
          <a:bodyPr/>
          <a:lstStyle/>
          <a:p>
            <a:endParaRPr lang="cs-CZ"/>
          </a:p>
        </p:txBody>
      </p:sp>
      <p:sp>
        <p:nvSpPr>
          <p:cNvPr id="96265" name="Freeform 9"/>
          <p:cNvSpPr>
            <a:spLocks/>
          </p:cNvSpPr>
          <p:nvPr/>
        </p:nvSpPr>
        <p:spPr bwMode="auto">
          <a:xfrm>
            <a:off x="1803001" y="2214563"/>
            <a:ext cx="3161848" cy="404812"/>
          </a:xfrm>
          <a:custGeom>
            <a:avLst/>
            <a:gdLst>
              <a:gd name="T0" fmla="*/ 0 w 2001"/>
              <a:gd name="T1" fmla="*/ 2147483647 h 137"/>
              <a:gd name="T2" fmla="*/ 2147483647 w 2001"/>
              <a:gd name="T3" fmla="*/ 2147483647 h 137"/>
              <a:gd name="T4" fmla="*/ 2147483647 w 2001"/>
              <a:gd name="T5" fmla="*/ 0 h 137"/>
              <a:gd name="T6" fmla="*/ 0 60000 65536"/>
              <a:gd name="T7" fmla="*/ 0 60000 65536"/>
              <a:gd name="T8" fmla="*/ 0 60000 65536"/>
            </a:gdLst>
            <a:ahLst/>
            <a:cxnLst>
              <a:cxn ang="T6">
                <a:pos x="T0" y="T1"/>
              </a:cxn>
              <a:cxn ang="T7">
                <a:pos x="T2" y="T3"/>
              </a:cxn>
              <a:cxn ang="T8">
                <a:pos x="T4" y="T5"/>
              </a:cxn>
            </a:cxnLst>
            <a:rect l="0" t="0" r="r" b="b"/>
            <a:pathLst>
              <a:path w="2001" h="137">
                <a:moveTo>
                  <a:pt x="0" y="137"/>
                </a:moveTo>
                <a:cubicBezTo>
                  <a:pt x="541" y="129"/>
                  <a:pt x="1083" y="121"/>
                  <a:pt x="1416" y="98"/>
                </a:cubicBezTo>
                <a:cubicBezTo>
                  <a:pt x="1749" y="75"/>
                  <a:pt x="1875" y="37"/>
                  <a:pt x="2001" y="0"/>
                </a:cubicBezTo>
              </a:path>
            </a:pathLst>
          </a:custGeom>
          <a:noFill/>
          <a:ln w="38100" cap="flat" cmpd="sng">
            <a:solidFill>
              <a:schemeClr val="accent2"/>
            </a:solidFill>
            <a:prstDash val="solid"/>
            <a:round/>
            <a:headEnd type="none" w="sm" len="sm"/>
            <a:tailEnd type="triangle" w="med" len="med"/>
          </a:ln>
          <a:effectLst>
            <a:outerShdw dist="107763" dir="2700000" algn="ctr" rotWithShape="0">
              <a:schemeClr val="bg2">
                <a:alpha val="50000"/>
              </a:schemeClr>
            </a:outerShdw>
          </a:effectLst>
          <a:extLst>
            <a:ext uri="{909E8E84-426E-40DD-AFC4-6F175D3DCCD1}">
              <a14:hiddenFill xmlns:a14="http://schemas.microsoft.com/office/drawing/2010/main">
                <a:solidFill>
                  <a:srgbClr val="FFFFFF"/>
                </a:solidFill>
              </a14:hiddenFill>
            </a:ext>
          </a:extLst>
        </p:spPr>
        <p:txBody>
          <a:bodyPr/>
          <a:lstStyle/>
          <a:p>
            <a:endParaRPr lang="cs-CZ"/>
          </a:p>
        </p:txBody>
      </p:sp>
      <p:sp>
        <p:nvSpPr>
          <p:cNvPr id="96266" name="Freeform 10"/>
          <p:cNvSpPr>
            <a:spLocks/>
          </p:cNvSpPr>
          <p:nvPr/>
        </p:nvSpPr>
        <p:spPr bwMode="auto">
          <a:xfrm>
            <a:off x="2175328" y="3035300"/>
            <a:ext cx="2732353" cy="636588"/>
          </a:xfrm>
          <a:custGeom>
            <a:avLst/>
            <a:gdLst>
              <a:gd name="T0" fmla="*/ 0 w 2001"/>
              <a:gd name="T1" fmla="*/ 2147483647 h 137"/>
              <a:gd name="T2" fmla="*/ 2147483647 w 2001"/>
              <a:gd name="T3" fmla="*/ 2147483647 h 137"/>
              <a:gd name="T4" fmla="*/ 2147483647 w 2001"/>
              <a:gd name="T5" fmla="*/ 0 h 137"/>
              <a:gd name="T6" fmla="*/ 0 60000 65536"/>
              <a:gd name="T7" fmla="*/ 0 60000 65536"/>
              <a:gd name="T8" fmla="*/ 0 60000 65536"/>
            </a:gdLst>
            <a:ahLst/>
            <a:cxnLst>
              <a:cxn ang="T6">
                <a:pos x="T0" y="T1"/>
              </a:cxn>
              <a:cxn ang="T7">
                <a:pos x="T2" y="T3"/>
              </a:cxn>
              <a:cxn ang="T8">
                <a:pos x="T4" y="T5"/>
              </a:cxn>
            </a:cxnLst>
            <a:rect l="0" t="0" r="r" b="b"/>
            <a:pathLst>
              <a:path w="2001" h="137">
                <a:moveTo>
                  <a:pt x="0" y="137"/>
                </a:moveTo>
                <a:cubicBezTo>
                  <a:pt x="541" y="129"/>
                  <a:pt x="1083" y="121"/>
                  <a:pt x="1416" y="98"/>
                </a:cubicBezTo>
                <a:cubicBezTo>
                  <a:pt x="1749" y="75"/>
                  <a:pt x="1875" y="37"/>
                  <a:pt x="2001" y="0"/>
                </a:cubicBezTo>
              </a:path>
            </a:pathLst>
          </a:custGeom>
          <a:noFill/>
          <a:ln w="38100" cap="flat" cmpd="sng">
            <a:solidFill>
              <a:schemeClr val="accent2"/>
            </a:solidFill>
            <a:prstDash val="solid"/>
            <a:round/>
            <a:headEnd type="none" w="sm" len="sm"/>
            <a:tailEnd type="triangle" w="med" len="med"/>
          </a:ln>
          <a:effectLst>
            <a:outerShdw dist="107763" dir="2700000" algn="ctr" rotWithShape="0">
              <a:schemeClr val="bg2">
                <a:alpha val="50000"/>
              </a:schemeClr>
            </a:outerShdw>
          </a:effectLst>
          <a:extLst>
            <a:ext uri="{909E8E84-426E-40DD-AFC4-6F175D3DCCD1}">
              <a14:hiddenFill xmlns:a14="http://schemas.microsoft.com/office/drawing/2010/main">
                <a:solidFill>
                  <a:srgbClr val="FFFFFF"/>
                </a:solidFill>
              </a14:hiddenFill>
            </a:ext>
          </a:extLst>
        </p:spPr>
        <p:txBody>
          <a:bodyPr/>
          <a:lstStyle/>
          <a:p>
            <a:endParaRPr lang="cs-CZ"/>
          </a:p>
        </p:txBody>
      </p:sp>
      <p:sp>
        <p:nvSpPr>
          <p:cNvPr id="96267" name="Freeform 11"/>
          <p:cNvSpPr>
            <a:spLocks/>
          </p:cNvSpPr>
          <p:nvPr/>
        </p:nvSpPr>
        <p:spPr bwMode="auto">
          <a:xfrm>
            <a:off x="2588699" y="4849813"/>
            <a:ext cx="4822661" cy="265112"/>
          </a:xfrm>
          <a:custGeom>
            <a:avLst/>
            <a:gdLst>
              <a:gd name="T0" fmla="*/ 0 w 2001"/>
              <a:gd name="T1" fmla="*/ 2147483647 h 137"/>
              <a:gd name="T2" fmla="*/ 2147483647 w 2001"/>
              <a:gd name="T3" fmla="*/ 2147483647 h 137"/>
              <a:gd name="T4" fmla="*/ 2147483647 w 2001"/>
              <a:gd name="T5" fmla="*/ 0 h 137"/>
              <a:gd name="T6" fmla="*/ 0 60000 65536"/>
              <a:gd name="T7" fmla="*/ 0 60000 65536"/>
              <a:gd name="T8" fmla="*/ 0 60000 65536"/>
            </a:gdLst>
            <a:ahLst/>
            <a:cxnLst>
              <a:cxn ang="T6">
                <a:pos x="T0" y="T1"/>
              </a:cxn>
              <a:cxn ang="T7">
                <a:pos x="T2" y="T3"/>
              </a:cxn>
              <a:cxn ang="T8">
                <a:pos x="T4" y="T5"/>
              </a:cxn>
            </a:cxnLst>
            <a:rect l="0" t="0" r="r" b="b"/>
            <a:pathLst>
              <a:path w="2001" h="137">
                <a:moveTo>
                  <a:pt x="0" y="137"/>
                </a:moveTo>
                <a:cubicBezTo>
                  <a:pt x="541" y="129"/>
                  <a:pt x="1083" y="121"/>
                  <a:pt x="1416" y="98"/>
                </a:cubicBezTo>
                <a:cubicBezTo>
                  <a:pt x="1749" y="75"/>
                  <a:pt x="1875" y="37"/>
                  <a:pt x="2001" y="0"/>
                </a:cubicBezTo>
              </a:path>
            </a:pathLst>
          </a:custGeom>
          <a:noFill/>
          <a:ln w="38100" cap="flat" cmpd="sng">
            <a:solidFill>
              <a:schemeClr val="accent2"/>
            </a:solidFill>
            <a:prstDash val="solid"/>
            <a:round/>
            <a:headEnd type="none" w="sm" len="sm"/>
            <a:tailEnd type="triangle" w="med" len="med"/>
          </a:ln>
          <a:effectLst>
            <a:outerShdw dist="107763" dir="2700000" algn="ctr" rotWithShape="0">
              <a:schemeClr val="bg2">
                <a:alpha val="50000"/>
              </a:schemeClr>
            </a:outerShdw>
          </a:effectLst>
          <a:extLst>
            <a:ext uri="{909E8E84-426E-40DD-AFC4-6F175D3DCCD1}">
              <a14:hiddenFill xmlns:a14="http://schemas.microsoft.com/office/drawing/2010/main">
                <a:solidFill>
                  <a:srgbClr val="FFFFFF"/>
                </a:solidFill>
              </a14:hiddenFill>
            </a:ext>
          </a:extLst>
        </p:spPr>
        <p:txBody>
          <a:bodyPr/>
          <a:lstStyle/>
          <a:p>
            <a:endParaRPr lang="cs-CZ"/>
          </a:p>
        </p:txBody>
      </p:sp>
      <p:sp>
        <p:nvSpPr>
          <p:cNvPr id="96268" name="AutoShape 12"/>
          <p:cNvSpPr>
            <a:spLocks/>
          </p:cNvSpPr>
          <p:nvPr/>
        </p:nvSpPr>
        <p:spPr bwMode="auto">
          <a:xfrm>
            <a:off x="6002674" y="1144915"/>
            <a:ext cx="602466" cy="523220"/>
          </a:xfrm>
          <a:prstGeom prst="borderCallout2">
            <a:avLst>
              <a:gd name="adj1" fmla="val 36000"/>
              <a:gd name="adj2" fmla="val -11681"/>
              <a:gd name="adj3" fmla="val 36000"/>
              <a:gd name="adj4" fmla="val -51338"/>
              <a:gd name="adj5" fmla="val 65000"/>
              <a:gd name="adj6" fmla="val -84426"/>
            </a:avLst>
          </a:prstGeom>
          <a:solidFill>
            <a:schemeClr val="folHlink"/>
          </a:solidFill>
          <a:ln w="12700">
            <a:solidFill>
              <a:schemeClr val="tx1"/>
            </a:solidFill>
            <a:miter lim="800000"/>
            <a:headEnd type="none" w="lg" len="lg"/>
            <a:tailEnd/>
          </a:ln>
          <a:effectLst>
            <a:outerShdw dist="107763" dir="2700000" algn="ctr" rotWithShape="0">
              <a:schemeClr val="bg2">
                <a:alpha val="50000"/>
              </a:schemeClr>
            </a:outerShdw>
          </a:effectLst>
        </p:spPr>
        <p:txBody>
          <a:bodyPr anchor="ctr">
            <a:spAutoFit/>
          </a:bodyPr>
          <a:lstStyle/>
          <a:p>
            <a:pPr eaLnBrk="0" hangingPunct="0"/>
            <a:r>
              <a:rPr lang="en-US" sz="1400" b="1"/>
              <a:t>State</a:t>
            </a:r>
            <a:endParaRPr lang="en-US" sz="1400"/>
          </a:p>
        </p:txBody>
      </p:sp>
      <p:sp>
        <p:nvSpPr>
          <p:cNvPr id="96269" name="AutoShape 13"/>
          <p:cNvSpPr>
            <a:spLocks/>
          </p:cNvSpPr>
          <p:nvPr/>
        </p:nvSpPr>
        <p:spPr bwMode="auto">
          <a:xfrm>
            <a:off x="6001208" y="412751"/>
            <a:ext cx="902966" cy="530225"/>
          </a:xfrm>
          <a:prstGeom prst="borderCallout2">
            <a:avLst>
              <a:gd name="adj1" fmla="val 11958"/>
              <a:gd name="adj2" fmla="val -7792"/>
              <a:gd name="adj3" fmla="val 11958"/>
              <a:gd name="adj4" fmla="val -36037"/>
              <a:gd name="adj5" fmla="val 85051"/>
              <a:gd name="adj6" fmla="val -59579"/>
            </a:avLst>
          </a:prstGeom>
          <a:solidFill>
            <a:schemeClr val="folHlink"/>
          </a:solidFill>
          <a:ln w="12700">
            <a:solidFill>
              <a:schemeClr val="tx1"/>
            </a:solidFill>
            <a:miter lim="800000"/>
            <a:headEnd type="none" w="lg" len="lg"/>
            <a:tailEnd/>
          </a:ln>
          <a:effectLst>
            <a:outerShdw dist="107763" dir="2700000" algn="ctr" rotWithShape="0">
              <a:schemeClr val="bg2">
                <a:alpha val="50000"/>
              </a:schemeClr>
            </a:outerShdw>
          </a:effectLst>
        </p:spPr>
        <p:txBody>
          <a:bodyPr anchor="ctr">
            <a:spAutoFit/>
          </a:bodyPr>
          <a:lstStyle/>
          <a:p>
            <a:pPr eaLnBrk="0" hangingPunct="0"/>
            <a:r>
              <a:rPr lang="en-US" sz="1400" b="1"/>
              <a:t>External event</a:t>
            </a:r>
            <a:endParaRPr lang="en-US" sz="1400"/>
          </a:p>
        </p:txBody>
      </p:sp>
      <p:sp>
        <p:nvSpPr>
          <p:cNvPr id="96270" name="AutoShape 14"/>
          <p:cNvSpPr>
            <a:spLocks/>
          </p:cNvSpPr>
          <p:nvPr/>
        </p:nvSpPr>
        <p:spPr bwMode="auto">
          <a:xfrm>
            <a:off x="5927915" y="2770745"/>
            <a:ext cx="1031962" cy="738664"/>
          </a:xfrm>
          <a:prstGeom prst="borderCallout2">
            <a:avLst>
              <a:gd name="adj1" fmla="val 21556"/>
              <a:gd name="adj2" fmla="val -6819"/>
              <a:gd name="adj3" fmla="val 21556"/>
              <a:gd name="adj4" fmla="val -20028"/>
              <a:gd name="adj5" fmla="val -8384"/>
              <a:gd name="adj6" fmla="val -31106"/>
            </a:avLst>
          </a:prstGeom>
          <a:solidFill>
            <a:schemeClr val="folHlink"/>
          </a:solidFill>
          <a:ln w="12700">
            <a:solidFill>
              <a:schemeClr val="tx1"/>
            </a:solidFill>
            <a:miter lim="800000"/>
            <a:headEnd type="none" w="lg" len="lg"/>
            <a:tailEnd/>
          </a:ln>
          <a:effectLst>
            <a:outerShdw dist="107763" dir="2700000" algn="ctr" rotWithShape="0">
              <a:schemeClr val="bg2">
                <a:alpha val="50000"/>
              </a:schemeClr>
            </a:outerShdw>
          </a:effectLst>
        </p:spPr>
        <p:txBody>
          <a:bodyPr anchor="ctr">
            <a:spAutoFit/>
          </a:bodyPr>
          <a:lstStyle/>
          <a:p>
            <a:pPr eaLnBrk="0" hangingPunct="0"/>
            <a:r>
              <a:rPr lang="en-US" sz="1400" b="1"/>
              <a:t>Composite</a:t>
            </a:r>
          </a:p>
          <a:p>
            <a:pPr eaLnBrk="0" hangingPunct="0"/>
            <a:r>
              <a:rPr lang="en-US" sz="1400" b="1"/>
              <a:t>State</a:t>
            </a:r>
            <a:endParaRPr lang="en-US" sz="1400"/>
          </a:p>
        </p:txBody>
      </p:sp>
      <p:sp>
        <p:nvSpPr>
          <p:cNvPr id="96271" name="AutoShape 15"/>
          <p:cNvSpPr>
            <a:spLocks/>
          </p:cNvSpPr>
          <p:nvPr/>
        </p:nvSpPr>
        <p:spPr bwMode="auto">
          <a:xfrm>
            <a:off x="8261556" y="4903788"/>
            <a:ext cx="773971" cy="317500"/>
          </a:xfrm>
          <a:prstGeom prst="borderCallout2">
            <a:avLst>
              <a:gd name="adj1" fmla="val 21556"/>
              <a:gd name="adj2" fmla="val -9093"/>
              <a:gd name="adj3" fmla="val 21556"/>
              <a:gd name="adj4" fmla="val -46968"/>
              <a:gd name="adj5" fmla="val 6884"/>
              <a:gd name="adj6" fmla="val -78597"/>
            </a:avLst>
          </a:prstGeom>
          <a:solidFill>
            <a:schemeClr val="folHlink"/>
          </a:solidFill>
          <a:ln w="12700">
            <a:solidFill>
              <a:schemeClr val="tx1"/>
            </a:solidFill>
            <a:miter lim="800000"/>
            <a:headEnd type="none" w="lg" len="lg"/>
            <a:tailEnd/>
          </a:ln>
          <a:effectLst>
            <a:outerShdw dist="107763" dir="2700000" algn="ctr" rotWithShape="0">
              <a:schemeClr val="bg2">
                <a:alpha val="50000"/>
              </a:schemeClr>
            </a:outerShdw>
          </a:effectLst>
        </p:spPr>
        <p:txBody>
          <a:bodyPr anchor="ctr">
            <a:spAutoFit/>
          </a:bodyPr>
          <a:lstStyle/>
          <a:p>
            <a:pPr eaLnBrk="0" hangingPunct="0"/>
            <a:r>
              <a:rPr lang="en-US" sz="1400" b="1"/>
              <a:t>Guard</a:t>
            </a:r>
            <a:endParaRPr lang="en-US" sz="1400"/>
          </a:p>
        </p:txBody>
      </p:sp>
      <p:sp>
        <p:nvSpPr>
          <p:cNvPr id="96272" name="Freeform 16"/>
          <p:cNvSpPr>
            <a:spLocks/>
          </p:cNvSpPr>
          <p:nvPr/>
        </p:nvSpPr>
        <p:spPr bwMode="auto">
          <a:xfrm>
            <a:off x="2760204" y="4381501"/>
            <a:ext cx="4250978" cy="454025"/>
          </a:xfrm>
          <a:custGeom>
            <a:avLst/>
            <a:gdLst>
              <a:gd name="T0" fmla="*/ 0 w 2187"/>
              <a:gd name="T1" fmla="*/ 2147483647 h 355"/>
              <a:gd name="T2" fmla="*/ 2147483647 w 2187"/>
              <a:gd name="T3" fmla="*/ 2147483647 h 355"/>
              <a:gd name="T4" fmla="*/ 2147483647 w 2187"/>
              <a:gd name="T5" fmla="*/ 2147483647 h 355"/>
              <a:gd name="T6" fmla="*/ 0 60000 65536"/>
              <a:gd name="T7" fmla="*/ 0 60000 65536"/>
              <a:gd name="T8" fmla="*/ 0 60000 65536"/>
            </a:gdLst>
            <a:ahLst/>
            <a:cxnLst>
              <a:cxn ang="T6">
                <a:pos x="T0" y="T1"/>
              </a:cxn>
              <a:cxn ang="T7">
                <a:pos x="T2" y="T3"/>
              </a:cxn>
              <a:cxn ang="T8">
                <a:pos x="T4" y="T5"/>
              </a:cxn>
            </a:cxnLst>
            <a:rect l="0" t="0" r="r" b="b"/>
            <a:pathLst>
              <a:path w="2187" h="355">
                <a:moveTo>
                  <a:pt x="0" y="355"/>
                </a:moveTo>
                <a:cubicBezTo>
                  <a:pt x="277" y="229"/>
                  <a:pt x="554" y="104"/>
                  <a:pt x="918" y="52"/>
                </a:cubicBezTo>
                <a:cubicBezTo>
                  <a:pt x="1282" y="0"/>
                  <a:pt x="1734" y="21"/>
                  <a:pt x="2187" y="42"/>
                </a:cubicBezTo>
              </a:path>
            </a:pathLst>
          </a:custGeom>
          <a:noFill/>
          <a:ln w="38100" cap="flat" cmpd="sng">
            <a:solidFill>
              <a:schemeClr val="accent2"/>
            </a:solidFill>
            <a:prstDash val="solid"/>
            <a:round/>
            <a:headEnd type="none" w="sm" len="sm"/>
            <a:tailEnd type="triangle" w="med" len="med"/>
          </a:ln>
          <a:effectLst>
            <a:outerShdw dist="107763" dir="2700000" algn="ctr" rotWithShape="0">
              <a:schemeClr val="bg2">
                <a:alpha val="50000"/>
              </a:schemeClr>
            </a:outerShdw>
          </a:effectLst>
          <a:extLst>
            <a:ext uri="{909E8E84-426E-40DD-AFC4-6F175D3DCCD1}">
              <a14:hiddenFill xmlns:a14="http://schemas.microsoft.com/office/drawing/2010/main">
                <a:solidFill>
                  <a:srgbClr val="FFFFFF"/>
                </a:solidFill>
              </a14:hiddenFill>
            </a:ext>
          </a:extLst>
        </p:spPr>
        <p:txBody>
          <a:bodyPr/>
          <a:lstStyle/>
          <a:p>
            <a:endParaRPr lang="cs-CZ"/>
          </a:p>
        </p:txBody>
      </p:sp>
      <p:sp>
        <p:nvSpPr>
          <p:cNvPr id="96273" name="AutoShape 17"/>
          <p:cNvSpPr>
            <a:spLocks/>
          </p:cNvSpPr>
          <p:nvPr/>
        </p:nvSpPr>
        <p:spPr bwMode="auto">
          <a:xfrm>
            <a:off x="8245432" y="2732088"/>
            <a:ext cx="773971" cy="317500"/>
          </a:xfrm>
          <a:prstGeom prst="borderCallout2">
            <a:avLst>
              <a:gd name="adj1" fmla="val 36000"/>
              <a:gd name="adj2" fmla="val -9093"/>
              <a:gd name="adj3" fmla="val 36000"/>
              <a:gd name="adj4" fmla="val -17801"/>
              <a:gd name="adj5" fmla="val 192500"/>
              <a:gd name="adj6" fmla="val -25000"/>
            </a:avLst>
          </a:prstGeom>
          <a:solidFill>
            <a:schemeClr val="folHlink"/>
          </a:solidFill>
          <a:ln w="12700">
            <a:solidFill>
              <a:schemeClr val="tx1"/>
            </a:solidFill>
            <a:miter lim="800000"/>
            <a:headEnd type="none" w="lg" len="lg"/>
            <a:tailEnd/>
          </a:ln>
          <a:effectLst>
            <a:outerShdw dist="107763" dir="2700000" algn="ctr" rotWithShape="0">
              <a:schemeClr val="bg2">
                <a:alpha val="50000"/>
              </a:schemeClr>
            </a:outerShdw>
          </a:effectLst>
        </p:spPr>
        <p:txBody>
          <a:bodyPr anchor="ctr">
            <a:spAutoFit/>
          </a:bodyPr>
          <a:lstStyle/>
          <a:p>
            <a:pPr eaLnBrk="0" hangingPunct="0"/>
            <a:r>
              <a:rPr lang="en-US" sz="1400" b="1"/>
              <a:t>Action</a:t>
            </a:r>
            <a:endParaRPr lang="en-US" sz="1400"/>
          </a:p>
        </p:txBody>
      </p:sp>
    </p:spTree>
    <p:extLst>
      <p:ext uri="{BB962C8B-B14F-4D97-AF65-F5344CB8AC3E}">
        <p14:creationId xmlns:p14="http://schemas.microsoft.com/office/powerpoint/2010/main" val="2767120689"/>
      </p:ext>
    </p:extLst>
  </p:cSld>
  <p:clrMapOvr>
    <a:masterClrMapping/>
  </p:clrMapOvr>
  <p:timing>
    <p:tnLst>
      <p:par>
        <p:cT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noChangeArrowheads="1"/>
          </p:cNvSpPr>
          <p:nvPr>
            <p:ph type="title"/>
          </p:nvPr>
        </p:nvSpPr>
        <p:spPr/>
        <p:txBody>
          <a:bodyPr/>
          <a:lstStyle/>
          <a:p>
            <a:pPr eaLnBrk="1" hangingPunct="1"/>
            <a:r>
              <a:rPr lang="en-US" dirty="0" smtClean="0"/>
              <a:t>Merging Scenarios</a:t>
            </a:r>
            <a:endParaRPr lang="cs-CZ" dirty="0" smtClean="0"/>
          </a:p>
        </p:txBody>
      </p:sp>
      <p:graphicFrame>
        <p:nvGraphicFramePr>
          <p:cNvPr id="97283" name="Object 3"/>
          <p:cNvGraphicFramePr>
            <a:graphicFrameLocks noGrp="1" noChangeAspect="1"/>
          </p:cNvGraphicFramePr>
          <p:nvPr>
            <p:ph sz="half" idx="1"/>
          </p:nvPr>
        </p:nvGraphicFramePr>
        <p:xfrm>
          <a:off x="4947260" y="433388"/>
          <a:ext cx="2917050" cy="6121400"/>
        </p:xfrm>
        <a:graphic>
          <a:graphicData uri="http://schemas.openxmlformats.org/presentationml/2006/ole">
            <mc:AlternateContent xmlns:mc="http://schemas.openxmlformats.org/markup-compatibility/2006">
              <mc:Choice xmlns:v="urn:schemas-microsoft-com:vml" Requires="v">
                <p:oleObj spid="_x0000_s88092" name="Visio" r:id="rId4" imgW="3087624" imgH="5985053" progId="">
                  <p:embed/>
                </p:oleObj>
              </mc:Choice>
              <mc:Fallback>
                <p:oleObj name="Visio" r:id="rId4" imgW="3087624" imgH="5985053" progId="">
                  <p:embed/>
                  <p:pic>
                    <p:nvPicPr>
                      <p:cNvPr id="0" name="Picture 20"/>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47260" y="433388"/>
                        <a:ext cx="2917050" cy="6121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7284" name="Freeform 4"/>
          <p:cNvSpPr>
            <a:spLocks/>
          </p:cNvSpPr>
          <p:nvPr/>
        </p:nvSpPr>
        <p:spPr bwMode="auto">
          <a:xfrm>
            <a:off x="831140" y="1706564"/>
            <a:ext cx="634715" cy="4524375"/>
          </a:xfrm>
          <a:custGeom>
            <a:avLst/>
            <a:gdLst>
              <a:gd name="T0" fmla="*/ 2147483647 w 433"/>
              <a:gd name="T1" fmla="*/ 0 h 2850"/>
              <a:gd name="T2" fmla="*/ 0 w 433"/>
              <a:gd name="T3" fmla="*/ 2147483647 h 2850"/>
              <a:gd name="T4" fmla="*/ 2147483647 w 433"/>
              <a:gd name="T5" fmla="*/ 2147483647 h 2850"/>
              <a:gd name="T6" fmla="*/ 2147483647 w 433"/>
              <a:gd name="T7" fmla="*/ 2147483647 h 2850"/>
              <a:gd name="T8" fmla="*/ 2147483647 w 433"/>
              <a:gd name="T9" fmla="*/ 2147483647 h 2850"/>
              <a:gd name="T10" fmla="*/ 2147483647 w 433"/>
              <a:gd name="T11" fmla="*/ 2147483647 h 2850"/>
              <a:gd name="T12" fmla="*/ 2147483647 w 433"/>
              <a:gd name="T13" fmla="*/ 2147483647 h 2850"/>
              <a:gd name="T14" fmla="*/ 2147483647 w 433"/>
              <a:gd name="T15" fmla="*/ 2147483647 h 2850"/>
              <a:gd name="T16" fmla="*/ 2147483647 w 433"/>
              <a:gd name="T17" fmla="*/ 2147483647 h 2850"/>
              <a:gd name="T18" fmla="*/ 2147483647 w 433"/>
              <a:gd name="T19" fmla="*/ 2147483647 h 2850"/>
              <a:gd name="T20" fmla="*/ 2147483647 w 433"/>
              <a:gd name="T21" fmla="*/ 2147483647 h 2850"/>
              <a:gd name="T22" fmla="*/ 2147483647 w 433"/>
              <a:gd name="T23" fmla="*/ 2147483647 h 2850"/>
              <a:gd name="T24" fmla="*/ 2147483647 w 433"/>
              <a:gd name="T25" fmla="*/ 2147483647 h 2850"/>
              <a:gd name="T26" fmla="*/ 2147483647 w 433"/>
              <a:gd name="T27" fmla="*/ 2147483647 h 2850"/>
              <a:gd name="T28" fmla="*/ 2147483647 w 433"/>
              <a:gd name="T29" fmla="*/ 2147483647 h 2850"/>
              <a:gd name="T30" fmla="*/ 2147483647 w 433"/>
              <a:gd name="T31" fmla="*/ 2147483647 h 2850"/>
              <a:gd name="T32" fmla="*/ 2147483647 w 433"/>
              <a:gd name="T33" fmla="*/ 2147483647 h 2850"/>
              <a:gd name="T34" fmla="*/ 2147483647 w 433"/>
              <a:gd name="T35" fmla="*/ 2147483647 h 2850"/>
              <a:gd name="T36" fmla="*/ 2147483647 w 433"/>
              <a:gd name="T37" fmla="*/ 2147483647 h 2850"/>
              <a:gd name="T38" fmla="*/ 2147483647 w 433"/>
              <a:gd name="T39" fmla="*/ 2147483647 h 2850"/>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433"/>
              <a:gd name="T61" fmla="*/ 0 h 2850"/>
              <a:gd name="T62" fmla="*/ 433 w 433"/>
              <a:gd name="T63" fmla="*/ 2850 h 2850"/>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433" h="2850">
                <a:moveTo>
                  <a:pt x="78" y="0"/>
                </a:moveTo>
                <a:cubicBezTo>
                  <a:pt x="2" y="118"/>
                  <a:pt x="19" y="66"/>
                  <a:pt x="0" y="146"/>
                </a:cubicBezTo>
                <a:cubicBezTo>
                  <a:pt x="6" y="244"/>
                  <a:pt x="10" y="342"/>
                  <a:pt x="19" y="439"/>
                </a:cubicBezTo>
                <a:cubicBezTo>
                  <a:pt x="22" y="471"/>
                  <a:pt x="37" y="474"/>
                  <a:pt x="58" y="497"/>
                </a:cubicBezTo>
                <a:cubicBezTo>
                  <a:pt x="111" y="556"/>
                  <a:pt x="150" y="600"/>
                  <a:pt x="175" y="673"/>
                </a:cubicBezTo>
                <a:cubicBezTo>
                  <a:pt x="179" y="751"/>
                  <a:pt x="167" y="901"/>
                  <a:pt x="214" y="986"/>
                </a:cubicBezTo>
                <a:cubicBezTo>
                  <a:pt x="272" y="1090"/>
                  <a:pt x="220" y="963"/>
                  <a:pt x="263" y="1064"/>
                </a:cubicBezTo>
                <a:cubicBezTo>
                  <a:pt x="284" y="1113"/>
                  <a:pt x="283" y="1152"/>
                  <a:pt x="322" y="1191"/>
                </a:cubicBezTo>
                <a:cubicBezTo>
                  <a:pt x="342" y="1278"/>
                  <a:pt x="397" y="1352"/>
                  <a:pt x="429" y="1435"/>
                </a:cubicBezTo>
                <a:cubicBezTo>
                  <a:pt x="426" y="1484"/>
                  <a:pt x="433" y="1534"/>
                  <a:pt x="419" y="1581"/>
                </a:cubicBezTo>
                <a:cubicBezTo>
                  <a:pt x="412" y="1603"/>
                  <a:pt x="386" y="1612"/>
                  <a:pt x="371" y="1630"/>
                </a:cubicBezTo>
                <a:cubicBezTo>
                  <a:pt x="356" y="1648"/>
                  <a:pt x="344" y="1669"/>
                  <a:pt x="331" y="1688"/>
                </a:cubicBezTo>
                <a:cubicBezTo>
                  <a:pt x="312" y="1744"/>
                  <a:pt x="296" y="1797"/>
                  <a:pt x="283" y="1854"/>
                </a:cubicBezTo>
                <a:cubicBezTo>
                  <a:pt x="292" y="1954"/>
                  <a:pt x="307" y="2060"/>
                  <a:pt x="273" y="2157"/>
                </a:cubicBezTo>
                <a:cubicBezTo>
                  <a:pt x="276" y="2225"/>
                  <a:pt x="275" y="2294"/>
                  <a:pt x="283" y="2362"/>
                </a:cubicBezTo>
                <a:cubicBezTo>
                  <a:pt x="285" y="2376"/>
                  <a:pt x="301" y="2387"/>
                  <a:pt x="302" y="2401"/>
                </a:cubicBezTo>
                <a:cubicBezTo>
                  <a:pt x="307" y="2459"/>
                  <a:pt x="266" y="2554"/>
                  <a:pt x="253" y="2616"/>
                </a:cubicBezTo>
                <a:cubicBezTo>
                  <a:pt x="248" y="2671"/>
                  <a:pt x="254" y="2708"/>
                  <a:pt x="234" y="2753"/>
                </a:cubicBezTo>
                <a:cubicBezTo>
                  <a:pt x="228" y="2766"/>
                  <a:pt x="219" y="2778"/>
                  <a:pt x="214" y="2792"/>
                </a:cubicBezTo>
                <a:cubicBezTo>
                  <a:pt x="206" y="2811"/>
                  <a:pt x="195" y="2850"/>
                  <a:pt x="195" y="2850"/>
                </a:cubicBezTo>
              </a:path>
            </a:pathLst>
          </a:custGeom>
          <a:noFill/>
          <a:ln w="12700">
            <a:solidFill>
              <a:schemeClr val="tx1"/>
            </a:solidFill>
            <a:prstDash val="dash"/>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cs-CZ"/>
          </a:p>
        </p:txBody>
      </p:sp>
      <p:sp>
        <p:nvSpPr>
          <p:cNvPr id="97285" name="Freeform 5"/>
          <p:cNvSpPr>
            <a:spLocks/>
          </p:cNvSpPr>
          <p:nvPr/>
        </p:nvSpPr>
        <p:spPr bwMode="auto">
          <a:xfrm>
            <a:off x="3133997" y="1720850"/>
            <a:ext cx="322488" cy="4603750"/>
          </a:xfrm>
          <a:custGeom>
            <a:avLst/>
            <a:gdLst>
              <a:gd name="T0" fmla="*/ 2147483647 w 220"/>
              <a:gd name="T1" fmla="*/ 0 h 2900"/>
              <a:gd name="T2" fmla="*/ 2147483647 w 220"/>
              <a:gd name="T3" fmla="*/ 2147483647 h 2900"/>
              <a:gd name="T4" fmla="*/ 2147483647 w 220"/>
              <a:gd name="T5" fmla="*/ 2147483647 h 2900"/>
              <a:gd name="T6" fmla="*/ 2147483647 w 220"/>
              <a:gd name="T7" fmla="*/ 2147483647 h 2900"/>
              <a:gd name="T8" fmla="*/ 2147483647 w 220"/>
              <a:gd name="T9" fmla="*/ 2147483647 h 2900"/>
              <a:gd name="T10" fmla="*/ 2147483647 w 220"/>
              <a:gd name="T11" fmla="*/ 2147483647 h 2900"/>
              <a:gd name="T12" fmla="*/ 2147483647 w 220"/>
              <a:gd name="T13" fmla="*/ 2147483647 h 2900"/>
              <a:gd name="T14" fmla="*/ 2147483647 w 220"/>
              <a:gd name="T15" fmla="*/ 2147483647 h 2900"/>
              <a:gd name="T16" fmla="*/ 0 w 220"/>
              <a:gd name="T17" fmla="*/ 2147483647 h 2900"/>
              <a:gd name="T18" fmla="*/ 2147483647 w 220"/>
              <a:gd name="T19" fmla="*/ 2147483647 h 2900"/>
              <a:gd name="T20" fmla="*/ 2147483647 w 220"/>
              <a:gd name="T21" fmla="*/ 2147483647 h 2900"/>
              <a:gd name="T22" fmla="*/ 2147483647 w 220"/>
              <a:gd name="T23" fmla="*/ 2147483647 h 2900"/>
              <a:gd name="T24" fmla="*/ 2147483647 w 220"/>
              <a:gd name="T25" fmla="*/ 2147483647 h 2900"/>
              <a:gd name="T26" fmla="*/ 2147483647 w 220"/>
              <a:gd name="T27" fmla="*/ 2147483647 h 290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20"/>
              <a:gd name="T43" fmla="*/ 0 h 2900"/>
              <a:gd name="T44" fmla="*/ 220 w 220"/>
              <a:gd name="T45" fmla="*/ 2900 h 290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20" h="2900">
                <a:moveTo>
                  <a:pt x="127" y="0"/>
                </a:moveTo>
                <a:cubicBezTo>
                  <a:pt x="73" y="41"/>
                  <a:pt x="54" y="95"/>
                  <a:pt x="30" y="156"/>
                </a:cubicBezTo>
                <a:cubicBezTo>
                  <a:pt x="7" y="295"/>
                  <a:pt x="0" y="449"/>
                  <a:pt x="108" y="557"/>
                </a:cubicBezTo>
                <a:cubicBezTo>
                  <a:pt x="131" y="604"/>
                  <a:pt x="155" y="651"/>
                  <a:pt x="186" y="693"/>
                </a:cubicBezTo>
                <a:cubicBezTo>
                  <a:pt x="220" y="825"/>
                  <a:pt x="209" y="1020"/>
                  <a:pt x="127" y="1143"/>
                </a:cubicBezTo>
                <a:cubicBezTo>
                  <a:pt x="103" y="1247"/>
                  <a:pt x="136" y="1124"/>
                  <a:pt x="98" y="1211"/>
                </a:cubicBezTo>
                <a:cubicBezTo>
                  <a:pt x="93" y="1223"/>
                  <a:pt x="93" y="1238"/>
                  <a:pt x="88" y="1250"/>
                </a:cubicBezTo>
                <a:cubicBezTo>
                  <a:pt x="74" y="1282"/>
                  <a:pt x="55" y="1317"/>
                  <a:pt x="39" y="1348"/>
                </a:cubicBezTo>
                <a:cubicBezTo>
                  <a:pt x="32" y="1486"/>
                  <a:pt x="48" y="1648"/>
                  <a:pt x="0" y="1787"/>
                </a:cubicBezTo>
                <a:cubicBezTo>
                  <a:pt x="7" y="1842"/>
                  <a:pt x="9" y="1898"/>
                  <a:pt x="20" y="1953"/>
                </a:cubicBezTo>
                <a:cubicBezTo>
                  <a:pt x="23" y="1967"/>
                  <a:pt x="53" y="2026"/>
                  <a:pt x="59" y="2050"/>
                </a:cubicBezTo>
                <a:cubicBezTo>
                  <a:pt x="60" y="2105"/>
                  <a:pt x="38" y="2480"/>
                  <a:pt x="88" y="2626"/>
                </a:cubicBezTo>
                <a:cubicBezTo>
                  <a:pt x="95" y="2647"/>
                  <a:pt x="111" y="2664"/>
                  <a:pt x="118" y="2685"/>
                </a:cubicBezTo>
                <a:cubicBezTo>
                  <a:pt x="108" y="2893"/>
                  <a:pt x="108" y="2822"/>
                  <a:pt x="108" y="2900"/>
                </a:cubicBezTo>
              </a:path>
            </a:pathLst>
          </a:custGeom>
          <a:noFill/>
          <a:ln w="12700">
            <a:solidFill>
              <a:schemeClr val="tx1"/>
            </a:solidFill>
            <a:prstDash val="dash"/>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cs-CZ"/>
          </a:p>
        </p:txBody>
      </p:sp>
      <p:graphicFrame>
        <p:nvGraphicFramePr>
          <p:cNvPr id="97286" name="Object 6"/>
          <p:cNvGraphicFramePr>
            <a:graphicFrameLocks noGrp="1" noChangeAspect="1"/>
          </p:cNvGraphicFramePr>
          <p:nvPr>
            <p:ph sz="half" idx="2"/>
          </p:nvPr>
        </p:nvGraphicFramePr>
        <p:xfrm>
          <a:off x="945477" y="1857376"/>
          <a:ext cx="2423057" cy="4411663"/>
        </p:xfrm>
        <a:graphic>
          <a:graphicData uri="http://schemas.openxmlformats.org/presentationml/2006/ole">
            <mc:AlternateContent xmlns:mc="http://schemas.openxmlformats.org/markup-compatibility/2006">
              <mc:Choice xmlns:v="urn:schemas-microsoft-com:vml" Requires="v">
                <p:oleObj spid="_x0000_s88093" name="Visio" r:id="rId6" imgW="2939796" imgH="4941824" progId="">
                  <p:embed/>
                </p:oleObj>
              </mc:Choice>
              <mc:Fallback>
                <p:oleObj name="Visio" r:id="rId6" imgW="2939796" imgH="4941824" progId="">
                  <p:embed/>
                  <p:pic>
                    <p:nvPicPr>
                      <p:cNvPr id="0" name="Picture 21"/>
                      <p:cNvPicPr>
                        <a:picLocks noGrp="1"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45477" y="1857376"/>
                        <a:ext cx="2423057" cy="4411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7287" name="Freeform 7"/>
          <p:cNvSpPr>
            <a:spLocks/>
          </p:cNvSpPr>
          <p:nvPr/>
        </p:nvSpPr>
        <p:spPr bwMode="auto">
          <a:xfrm>
            <a:off x="2833497" y="2211388"/>
            <a:ext cx="3334818" cy="2144712"/>
          </a:xfrm>
          <a:custGeom>
            <a:avLst/>
            <a:gdLst>
              <a:gd name="T0" fmla="*/ 0 w 2187"/>
              <a:gd name="T1" fmla="*/ 2147483647 h 355"/>
              <a:gd name="T2" fmla="*/ 2147483647 w 2187"/>
              <a:gd name="T3" fmla="*/ 2147483647 h 355"/>
              <a:gd name="T4" fmla="*/ 2147483647 w 2187"/>
              <a:gd name="T5" fmla="*/ 2147483647 h 355"/>
              <a:gd name="T6" fmla="*/ 0 60000 65536"/>
              <a:gd name="T7" fmla="*/ 0 60000 65536"/>
              <a:gd name="T8" fmla="*/ 0 60000 65536"/>
            </a:gdLst>
            <a:ahLst/>
            <a:cxnLst>
              <a:cxn ang="T6">
                <a:pos x="T0" y="T1"/>
              </a:cxn>
              <a:cxn ang="T7">
                <a:pos x="T2" y="T3"/>
              </a:cxn>
              <a:cxn ang="T8">
                <a:pos x="T4" y="T5"/>
              </a:cxn>
            </a:cxnLst>
            <a:rect l="0" t="0" r="r" b="b"/>
            <a:pathLst>
              <a:path w="2187" h="355">
                <a:moveTo>
                  <a:pt x="0" y="355"/>
                </a:moveTo>
                <a:cubicBezTo>
                  <a:pt x="277" y="229"/>
                  <a:pt x="554" y="104"/>
                  <a:pt x="918" y="52"/>
                </a:cubicBezTo>
                <a:cubicBezTo>
                  <a:pt x="1282" y="0"/>
                  <a:pt x="1734" y="21"/>
                  <a:pt x="2187" y="42"/>
                </a:cubicBezTo>
              </a:path>
            </a:pathLst>
          </a:custGeom>
          <a:noFill/>
          <a:ln w="38100" cap="flat" cmpd="sng">
            <a:solidFill>
              <a:schemeClr val="accent2"/>
            </a:solidFill>
            <a:prstDash val="solid"/>
            <a:round/>
            <a:headEnd type="none" w="sm" len="sm"/>
            <a:tailEnd type="triangle" w="med" len="med"/>
          </a:ln>
          <a:effectLst>
            <a:outerShdw dist="107763" dir="2700000" algn="ctr" rotWithShape="0">
              <a:schemeClr val="bg2">
                <a:alpha val="50000"/>
              </a:schemeClr>
            </a:outerShdw>
          </a:effectLst>
          <a:extLst>
            <a:ext uri="{909E8E84-426E-40DD-AFC4-6F175D3DCCD1}">
              <a14:hiddenFill xmlns:a14="http://schemas.microsoft.com/office/drawing/2010/main">
                <a:solidFill>
                  <a:srgbClr val="FFFFFF"/>
                </a:solidFill>
              </a14:hiddenFill>
            </a:ext>
          </a:extLst>
        </p:spPr>
        <p:txBody>
          <a:bodyPr/>
          <a:lstStyle/>
          <a:p>
            <a:endParaRPr lang="cs-CZ"/>
          </a:p>
        </p:txBody>
      </p:sp>
      <p:sp>
        <p:nvSpPr>
          <p:cNvPr id="97288" name="Freeform 8"/>
          <p:cNvSpPr>
            <a:spLocks/>
          </p:cNvSpPr>
          <p:nvPr/>
        </p:nvSpPr>
        <p:spPr bwMode="auto">
          <a:xfrm>
            <a:off x="2947834" y="3113088"/>
            <a:ext cx="4277363" cy="1968500"/>
          </a:xfrm>
          <a:custGeom>
            <a:avLst/>
            <a:gdLst>
              <a:gd name="T0" fmla="*/ 0 w 2001"/>
              <a:gd name="T1" fmla="*/ 2147483647 h 137"/>
              <a:gd name="T2" fmla="*/ 2147483647 w 2001"/>
              <a:gd name="T3" fmla="*/ 2147483647 h 137"/>
              <a:gd name="T4" fmla="*/ 2147483647 w 2001"/>
              <a:gd name="T5" fmla="*/ 0 h 137"/>
              <a:gd name="T6" fmla="*/ 0 60000 65536"/>
              <a:gd name="T7" fmla="*/ 0 60000 65536"/>
              <a:gd name="T8" fmla="*/ 0 60000 65536"/>
            </a:gdLst>
            <a:ahLst/>
            <a:cxnLst>
              <a:cxn ang="T6">
                <a:pos x="T0" y="T1"/>
              </a:cxn>
              <a:cxn ang="T7">
                <a:pos x="T2" y="T3"/>
              </a:cxn>
              <a:cxn ang="T8">
                <a:pos x="T4" y="T5"/>
              </a:cxn>
            </a:cxnLst>
            <a:rect l="0" t="0" r="r" b="b"/>
            <a:pathLst>
              <a:path w="2001" h="137">
                <a:moveTo>
                  <a:pt x="0" y="137"/>
                </a:moveTo>
                <a:cubicBezTo>
                  <a:pt x="541" y="129"/>
                  <a:pt x="1083" y="121"/>
                  <a:pt x="1416" y="98"/>
                </a:cubicBezTo>
                <a:cubicBezTo>
                  <a:pt x="1749" y="75"/>
                  <a:pt x="1875" y="37"/>
                  <a:pt x="2001" y="0"/>
                </a:cubicBezTo>
              </a:path>
            </a:pathLst>
          </a:custGeom>
          <a:noFill/>
          <a:ln w="38100" cap="flat" cmpd="sng">
            <a:solidFill>
              <a:schemeClr val="accent2"/>
            </a:solidFill>
            <a:prstDash val="solid"/>
            <a:round/>
            <a:headEnd type="none" w="sm" len="sm"/>
            <a:tailEnd type="triangle" w="med" len="med"/>
          </a:ln>
          <a:effectLst>
            <a:outerShdw dist="107763" dir="2700000" algn="ctr" rotWithShape="0">
              <a:schemeClr val="bg2">
                <a:alpha val="50000"/>
              </a:schemeClr>
            </a:outerShdw>
          </a:effectLst>
          <a:extLst>
            <a:ext uri="{909E8E84-426E-40DD-AFC4-6F175D3DCCD1}">
              <a14:hiddenFill xmlns:a14="http://schemas.microsoft.com/office/drawing/2010/main">
                <a:solidFill>
                  <a:srgbClr val="FFFFFF"/>
                </a:solidFill>
              </a14:hiddenFill>
            </a:ext>
          </a:extLst>
        </p:spPr>
        <p:txBody>
          <a:bodyPr/>
          <a:lstStyle/>
          <a:p>
            <a:endParaRPr lang="cs-CZ"/>
          </a:p>
        </p:txBody>
      </p:sp>
      <p:sp>
        <p:nvSpPr>
          <p:cNvPr id="97289" name="Freeform 9"/>
          <p:cNvSpPr>
            <a:spLocks/>
          </p:cNvSpPr>
          <p:nvPr/>
        </p:nvSpPr>
        <p:spPr bwMode="auto">
          <a:xfrm>
            <a:off x="2862814" y="4754564"/>
            <a:ext cx="4448868" cy="606425"/>
          </a:xfrm>
          <a:custGeom>
            <a:avLst/>
            <a:gdLst>
              <a:gd name="T0" fmla="*/ 0 w 2001"/>
              <a:gd name="T1" fmla="*/ 2147483647 h 137"/>
              <a:gd name="T2" fmla="*/ 2147483647 w 2001"/>
              <a:gd name="T3" fmla="*/ 2147483647 h 137"/>
              <a:gd name="T4" fmla="*/ 2147483647 w 2001"/>
              <a:gd name="T5" fmla="*/ 0 h 137"/>
              <a:gd name="T6" fmla="*/ 0 60000 65536"/>
              <a:gd name="T7" fmla="*/ 0 60000 65536"/>
              <a:gd name="T8" fmla="*/ 0 60000 65536"/>
            </a:gdLst>
            <a:ahLst/>
            <a:cxnLst>
              <a:cxn ang="T6">
                <a:pos x="T0" y="T1"/>
              </a:cxn>
              <a:cxn ang="T7">
                <a:pos x="T2" y="T3"/>
              </a:cxn>
              <a:cxn ang="T8">
                <a:pos x="T4" y="T5"/>
              </a:cxn>
            </a:cxnLst>
            <a:rect l="0" t="0" r="r" b="b"/>
            <a:pathLst>
              <a:path w="2001" h="137">
                <a:moveTo>
                  <a:pt x="0" y="137"/>
                </a:moveTo>
                <a:cubicBezTo>
                  <a:pt x="541" y="129"/>
                  <a:pt x="1083" y="121"/>
                  <a:pt x="1416" y="98"/>
                </a:cubicBezTo>
                <a:cubicBezTo>
                  <a:pt x="1749" y="75"/>
                  <a:pt x="1875" y="37"/>
                  <a:pt x="2001" y="0"/>
                </a:cubicBezTo>
              </a:path>
            </a:pathLst>
          </a:custGeom>
          <a:noFill/>
          <a:ln w="38100" cap="flat" cmpd="sng">
            <a:solidFill>
              <a:schemeClr val="accent2"/>
            </a:solidFill>
            <a:prstDash val="solid"/>
            <a:round/>
            <a:headEnd type="none" w="sm" len="sm"/>
            <a:tailEnd type="triangle" w="med" len="med"/>
          </a:ln>
          <a:effectLst>
            <a:outerShdw dist="107763" dir="2700000" algn="ctr" rotWithShape="0">
              <a:schemeClr val="bg2">
                <a:alpha val="50000"/>
              </a:schemeClr>
            </a:outerShdw>
          </a:effectLst>
          <a:extLst>
            <a:ext uri="{909E8E84-426E-40DD-AFC4-6F175D3DCCD1}">
              <a14:hiddenFill xmlns:a14="http://schemas.microsoft.com/office/drawing/2010/main">
                <a:solidFill>
                  <a:srgbClr val="FFFFFF"/>
                </a:solidFill>
              </a14:hiddenFill>
            </a:ext>
          </a:extLst>
        </p:spPr>
        <p:txBody>
          <a:bodyPr/>
          <a:lstStyle/>
          <a:p>
            <a:endParaRPr lang="cs-CZ"/>
          </a:p>
        </p:txBody>
      </p:sp>
    </p:spTree>
    <p:extLst>
      <p:ext uri="{BB962C8B-B14F-4D97-AF65-F5344CB8AC3E}">
        <p14:creationId xmlns:p14="http://schemas.microsoft.com/office/powerpoint/2010/main" val="2615033656"/>
      </p:ext>
    </p:extLst>
  </p:cSld>
  <p:clrMapOvr>
    <a:masterClrMapping/>
  </p:clrMapOvr>
  <p:timing>
    <p:tnLst>
      <p:par>
        <p:cT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p:cNvSpPr>
            <a:spLocks noGrp="1" noChangeArrowheads="1"/>
          </p:cNvSpPr>
          <p:nvPr>
            <p:ph type="title"/>
          </p:nvPr>
        </p:nvSpPr>
        <p:spPr/>
        <p:txBody>
          <a:bodyPr/>
          <a:lstStyle/>
          <a:p>
            <a:pPr eaLnBrk="1" hangingPunct="1"/>
            <a:r>
              <a:rPr lang="en-US" dirty="0" smtClean="0"/>
              <a:t>Model Management Overview</a:t>
            </a:r>
            <a:endParaRPr lang="cs-CZ" dirty="0" smtClean="0"/>
          </a:p>
        </p:txBody>
      </p:sp>
      <p:sp>
        <p:nvSpPr>
          <p:cNvPr id="99331" name="Rectangle 3"/>
          <p:cNvSpPr>
            <a:spLocks noGrp="1" noChangeArrowheads="1"/>
          </p:cNvSpPr>
          <p:nvPr>
            <p:ph type="body" idx="1"/>
          </p:nvPr>
        </p:nvSpPr>
        <p:spPr>
          <a:xfrm>
            <a:off x="457347" y="1719264"/>
            <a:ext cx="8229307" cy="4700587"/>
          </a:xfrm>
        </p:spPr>
        <p:txBody>
          <a:bodyPr/>
          <a:lstStyle/>
          <a:p>
            <a:pPr eaLnBrk="1" hangingPunct="1">
              <a:lnSpc>
                <a:spcPct val="90000"/>
              </a:lnSpc>
            </a:pPr>
            <a:r>
              <a:rPr lang="en-US" dirty="0" smtClean="0"/>
              <a:t>A </a:t>
            </a:r>
            <a:r>
              <a:rPr lang="en-US" b="1" dirty="0" smtClean="0"/>
              <a:t>package</a:t>
            </a:r>
            <a:r>
              <a:rPr lang="en-US" dirty="0" smtClean="0"/>
              <a:t> is a general-purpose mechanism for organizing elements into groups</a:t>
            </a:r>
          </a:p>
          <a:p>
            <a:pPr lvl="1" eaLnBrk="1" hangingPunct="1">
              <a:lnSpc>
                <a:spcPct val="90000"/>
              </a:lnSpc>
            </a:pPr>
            <a:r>
              <a:rPr lang="en-US" dirty="0" smtClean="0"/>
              <a:t>to manage complexity of modeling structures</a:t>
            </a:r>
          </a:p>
          <a:p>
            <a:pPr eaLnBrk="1" hangingPunct="1">
              <a:lnSpc>
                <a:spcPct val="90000"/>
              </a:lnSpc>
            </a:pPr>
            <a:r>
              <a:rPr lang="en-US" dirty="0" smtClean="0"/>
              <a:t>A </a:t>
            </a:r>
            <a:r>
              <a:rPr lang="en-US" b="1" dirty="0" smtClean="0">
                <a:solidFill>
                  <a:schemeClr val="tx2"/>
                </a:solidFill>
              </a:rPr>
              <a:t>subsystem</a:t>
            </a:r>
            <a:r>
              <a:rPr lang="en-US" dirty="0" smtClean="0"/>
              <a:t> is a grouping of model elements that represents a behavioral unit in a physical (real) system.</a:t>
            </a:r>
          </a:p>
          <a:p>
            <a:pPr lvl="1" eaLnBrk="1" hangingPunct="1">
              <a:lnSpc>
                <a:spcPct val="90000"/>
              </a:lnSpc>
            </a:pPr>
            <a:r>
              <a:rPr lang="en-US" dirty="0" smtClean="0"/>
              <a:t>to describe the services offered by the subsystem</a:t>
            </a:r>
          </a:p>
          <a:p>
            <a:pPr lvl="1" eaLnBrk="1" hangingPunct="1">
              <a:lnSpc>
                <a:spcPct val="90000"/>
              </a:lnSpc>
            </a:pPr>
            <a:r>
              <a:rPr lang="en-US" dirty="0" smtClean="0"/>
              <a:t>to describe the interface of the subsystem</a:t>
            </a:r>
          </a:p>
          <a:p>
            <a:pPr eaLnBrk="1" hangingPunct="1">
              <a:lnSpc>
                <a:spcPct val="90000"/>
              </a:lnSpc>
            </a:pPr>
            <a:r>
              <a:rPr lang="en-US" dirty="0" smtClean="0"/>
              <a:t>A </a:t>
            </a:r>
            <a:r>
              <a:rPr lang="en-US" b="1" dirty="0" smtClean="0">
                <a:solidFill>
                  <a:schemeClr val="accent2"/>
                </a:solidFill>
              </a:rPr>
              <a:t>model</a:t>
            </a:r>
            <a:r>
              <a:rPr lang="en-US" dirty="0" smtClean="0"/>
              <a:t> is a simplification of reality, an abstraction of a system, created in order to better understand the system</a:t>
            </a:r>
          </a:p>
          <a:p>
            <a:pPr lvl="1" eaLnBrk="1" hangingPunct="1">
              <a:lnSpc>
                <a:spcPct val="90000"/>
              </a:lnSpc>
            </a:pPr>
            <a:r>
              <a:rPr lang="en-US" dirty="0" smtClean="0"/>
              <a:t>A partitioning of the abstraction that visualize, specify, construct and document that system </a:t>
            </a:r>
          </a:p>
          <a:p>
            <a:pPr eaLnBrk="1" hangingPunct="1">
              <a:lnSpc>
                <a:spcPct val="90000"/>
              </a:lnSpc>
            </a:pPr>
            <a:r>
              <a:rPr lang="en-US" b="1" dirty="0" smtClean="0">
                <a:solidFill>
                  <a:schemeClr val="tx2"/>
                </a:solidFill>
              </a:rPr>
              <a:t>Subsystems</a:t>
            </a:r>
            <a:r>
              <a:rPr lang="en-US" dirty="0" smtClean="0"/>
              <a:t> and </a:t>
            </a:r>
            <a:r>
              <a:rPr lang="en-US" b="1" dirty="0" smtClean="0">
                <a:solidFill>
                  <a:schemeClr val="accent2"/>
                </a:solidFill>
              </a:rPr>
              <a:t>Models</a:t>
            </a:r>
            <a:r>
              <a:rPr lang="en-US" dirty="0" smtClean="0"/>
              <a:t> are special cases of </a:t>
            </a:r>
            <a:r>
              <a:rPr lang="en-US" b="1" dirty="0" smtClean="0"/>
              <a:t>package</a:t>
            </a:r>
            <a:endParaRPr lang="cs-CZ" b="1" dirty="0" smtClean="0"/>
          </a:p>
        </p:txBody>
      </p:sp>
    </p:spTree>
    <p:extLst>
      <p:ext uri="{BB962C8B-B14F-4D97-AF65-F5344CB8AC3E}">
        <p14:creationId xmlns:p14="http://schemas.microsoft.com/office/powerpoint/2010/main" val="2473810099"/>
      </p:ext>
    </p:extLst>
  </p:cSld>
  <p:clrMapOvr>
    <a:masterClrMapping/>
  </p:clrMapOvr>
  <p:timing>
    <p:tnLst>
      <p:par>
        <p:cT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ChangeArrowheads="1"/>
          </p:cNvSpPr>
          <p:nvPr>
            <p:ph type="title"/>
          </p:nvPr>
        </p:nvSpPr>
        <p:spPr/>
        <p:txBody>
          <a:bodyPr/>
          <a:lstStyle/>
          <a:p>
            <a:pPr eaLnBrk="1" hangingPunct="1"/>
            <a:r>
              <a:rPr lang="en-US" dirty="0" smtClean="0"/>
              <a:t>Packages</a:t>
            </a:r>
          </a:p>
        </p:txBody>
      </p:sp>
      <p:graphicFrame>
        <p:nvGraphicFramePr>
          <p:cNvPr id="100355" name="Object 3"/>
          <p:cNvGraphicFramePr>
            <a:graphicFrameLocks noChangeAspect="1"/>
          </p:cNvGraphicFramePr>
          <p:nvPr/>
        </p:nvGraphicFramePr>
        <p:xfrm>
          <a:off x="526243" y="1558925"/>
          <a:ext cx="7518367" cy="4192588"/>
        </p:xfrm>
        <a:graphic>
          <a:graphicData uri="http://schemas.openxmlformats.org/presentationml/2006/ole">
            <mc:AlternateContent xmlns:mc="http://schemas.openxmlformats.org/markup-compatibility/2006">
              <mc:Choice xmlns:v="urn:schemas-microsoft-com:vml" Requires="v">
                <p:oleObj spid="_x0000_s89102" name="Visio" r:id="rId4" imgW="7315200" imgH="3771900" progId="">
                  <p:embed/>
                </p:oleObj>
              </mc:Choice>
              <mc:Fallback>
                <p:oleObj name="Visio" r:id="rId4" imgW="7315200" imgH="3771900" progId="">
                  <p:embed/>
                  <p:pic>
                    <p:nvPicPr>
                      <p:cNvPr id="0" name="Picture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6243" y="1558925"/>
                        <a:ext cx="7518367" cy="4192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0356" name="AutoShape 4"/>
          <p:cNvSpPr>
            <a:spLocks/>
          </p:cNvSpPr>
          <p:nvPr/>
        </p:nvSpPr>
        <p:spPr bwMode="auto">
          <a:xfrm>
            <a:off x="5911792" y="1085850"/>
            <a:ext cx="902966" cy="317500"/>
          </a:xfrm>
          <a:prstGeom prst="borderCallout2">
            <a:avLst>
              <a:gd name="adj1" fmla="val 36000"/>
              <a:gd name="adj2" fmla="val -7792"/>
              <a:gd name="adj3" fmla="val 36000"/>
              <a:gd name="adj4" fmla="val -36690"/>
              <a:gd name="adj5" fmla="val 234500"/>
              <a:gd name="adj6" fmla="val -61199"/>
            </a:avLst>
          </a:prstGeom>
          <a:solidFill>
            <a:schemeClr val="folHlink"/>
          </a:solidFill>
          <a:ln w="12700">
            <a:solidFill>
              <a:schemeClr val="tx1"/>
            </a:solidFill>
            <a:miter lim="800000"/>
            <a:headEnd type="none" w="lg" len="lg"/>
            <a:tailEnd/>
          </a:ln>
          <a:effectLst>
            <a:outerShdw dist="107763" dir="2700000" algn="ctr" rotWithShape="0">
              <a:schemeClr val="bg2">
                <a:alpha val="50000"/>
              </a:schemeClr>
            </a:outerShdw>
          </a:effectLst>
        </p:spPr>
        <p:txBody>
          <a:bodyPr anchor="ctr">
            <a:spAutoFit/>
          </a:bodyPr>
          <a:lstStyle/>
          <a:p>
            <a:pPr eaLnBrk="0" hangingPunct="0"/>
            <a:r>
              <a:rPr lang="en-US" sz="1400" b="1"/>
              <a:t>Package</a:t>
            </a:r>
            <a:endParaRPr lang="en-US" sz="1400"/>
          </a:p>
        </p:txBody>
      </p:sp>
      <p:sp>
        <p:nvSpPr>
          <p:cNvPr id="100357" name="AutoShape 5"/>
          <p:cNvSpPr>
            <a:spLocks/>
          </p:cNvSpPr>
          <p:nvPr/>
        </p:nvSpPr>
        <p:spPr bwMode="auto">
          <a:xfrm>
            <a:off x="1625634" y="1391435"/>
            <a:ext cx="2088842" cy="954107"/>
          </a:xfrm>
          <a:prstGeom prst="borderCallout2">
            <a:avLst>
              <a:gd name="adj1" fmla="val 15384"/>
              <a:gd name="adj2" fmla="val 103370"/>
              <a:gd name="adj3" fmla="val 15384"/>
              <a:gd name="adj4" fmla="val 113616"/>
              <a:gd name="adj5" fmla="val 170727"/>
              <a:gd name="adj6" fmla="val 122106"/>
            </a:avLst>
          </a:prstGeom>
          <a:solidFill>
            <a:schemeClr val="folHlink"/>
          </a:solidFill>
          <a:ln w="12700">
            <a:solidFill>
              <a:schemeClr val="tx1"/>
            </a:solidFill>
            <a:miter lim="800000"/>
            <a:headEnd type="none" w="lg" len="lg"/>
            <a:tailEnd/>
          </a:ln>
          <a:effectLst>
            <a:outerShdw dist="107763" dir="2700000" algn="ctr" rotWithShape="0">
              <a:schemeClr val="bg2">
                <a:alpha val="50000"/>
              </a:schemeClr>
            </a:outerShdw>
          </a:effectLst>
        </p:spPr>
        <p:txBody>
          <a:bodyPr anchor="ctr">
            <a:spAutoFit/>
          </a:bodyPr>
          <a:lstStyle/>
          <a:p>
            <a:pPr eaLnBrk="0" hangingPunct="0"/>
            <a:r>
              <a:rPr lang="en-US" sz="1400" b="1" dirty="0"/>
              <a:t>Import relationship </a:t>
            </a:r>
            <a:r>
              <a:rPr lang="en-US" sz="1400" dirty="0"/>
              <a:t>adds the contents of the target to the source namespace.</a:t>
            </a:r>
          </a:p>
        </p:txBody>
      </p:sp>
      <p:sp>
        <p:nvSpPr>
          <p:cNvPr id="100358" name="AutoShape 6"/>
          <p:cNvSpPr>
            <a:spLocks/>
          </p:cNvSpPr>
          <p:nvPr/>
        </p:nvSpPr>
        <p:spPr bwMode="auto">
          <a:xfrm>
            <a:off x="7119656" y="4141788"/>
            <a:ext cx="902966" cy="317500"/>
          </a:xfrm>
          <a:prstGeom prst="borderCallout2">
            <a:avLst>
              <a:gd name="adj1" fmla="val 36000"/>
              <a:gd name="adj2" fmla="val -7792"/>
              <a:gd name="adj3" fmla="val 36000"/>
              <a:gd name="adj4" fmla="val -36690"/>
              <a:gd name="adj5" fmla="val 234500"/>
              <a:gd name="adj6" fmla="val -61199"/>
            </a:avLst>
          </a:prstGeom>
          <a:solidFill>
            <a:schemeClr val="folHlink"/>
          </a:solidFill>
          <a:ln w="12700">
            <a:solidFill>
              <a:schemeClr val="tx1"/>
            </a:solidFill>
            <a:miter lim="800000"/>
            <a:headEnd type="none" w="lg" len="lg"/>
            <a:tailEnd/>
          </a:ln>
          <a:effectLst>
            <a:outerShdw dist="107763" dir="2700000" algn="ctr" rotWithShape="0">
              <a:schemeClr val="bg2">
                <a:alpha val="50000"/>
              </a:schemeClr>
            </a:outerShdw>
          </a:effectLst>
        </p:spPr>
        <p:txBody>
          <a:bodyPr anchor="ctr">
            <a:spAutoFit/>
          </a:bodyPr>
          <a:lstStyle/>
          <a:p>
            <a:pPr eaLnBrk="0" hangingPunct="0"/>
            <a:r>
              <a:rPr lang="en-US" sz="1400" b="1"/>
              <a:t>Export</a:t>
            </a:r>
            <a:endParaRPr lang="en-US" sz="1400"/>
          </a:p>
        </p:txBody>
      </p:sp>
      <p:sp>
        <p:nvSpPr>
          <p:cNvPr id="100359" name="AutoShape 7"/>
          <p:cNvSpPr>
            <a:spLocks noChangeArrowheads="1"/>
          </p:cNvSpPr>
          <p:nvPr/>
        </p:nvSpPr>
        <p:spPr bwMode="auto">
          <a:xfrm>
            <a:off x="3937285" y="5865814"/>
            <a:ext cx="2521270" cy="642937"/>
          </a:xfrm>
          <a:prstGeom prst="wedgeRectCallout">
            <a:avLst>
              <a:gd name="adj1" fmla="val 5176"/>
              <a:gd name="adj2" fmla="val -132963"/>
            </a:avLst>
          </a:prstGeom>
          <a:solidFill>
            <a:schemeClr val="folHlink"/>
          </a:solidFill>
          <a:ln w="12700">
            <a:solidFill>
              <a:schemeClr val="tx1"/>
            </a:solidFill>
            <a:miter lim="800000"/>
            <a:headEnd type="none" w="sm" len="sm"/>
            <a:tailEnd type="none" w="sm" len="sm"/>
          </a:ln>
          <a:effectLst>
            <a:outerShdw dist="107763" dir="2700000" algn="ctr" rotWithShape="0">
              <a:schemeClr val="bg2">
                <a:alpha val="50000"/>
              </a:schemeClr>
            </a:outerShdw>
          </a:effectLst>
        </p:spPr>
        <p:txBody>
          <a:bodyPr/>
          <a:lstStyle/>
          <a:p>
            <a:r>
              <a:rPr lang="en-US" sz="1800" dirty="0"/>
              <a:t>Structuring of </a:t>
            </a:r>
            <a:r>
              <a:rPr lang="en-US" sz="1800" b="1" dirty="0"/>
              <a:t>Car Ordering subsystem</a:t>
            </a:r>
            <a:r>
              <a:rPr lang="en-US" sz="1800" dirty="0"/>
              <a:t>.</a:t>
            </a:r>
          </a:p>
        </p:txBody>
      </p:sp>
    </p:spTree>
    <p:extLst>
      <p:ext uri="{BB962C8B-B14F-4D97-AF65-F5344CB8AC3E}">
        <p14:creationId xmlns:p14="http://schemas.microsoft.com/office/powerpoint/2010/main" val="1194504064"/>
      </p:ext>
    </p:extLst>
  </p:cSld>
  <p:clrMapOvr>
    <a:masterClrMapping/>
  </p:clrMapOvr>
  <p:timing>
    <p:tnLst>
      <p:par>
        <p:cT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adpis 2"/>
          <p:cNvSpPr>
            <a:spLocks noGrp="1"/>
          </p:cNvSpPr>
          <p:nvPr>
            <p:ph type="title"/>
          </p:nvPr>
        </p:nvSpPr>
        <p:spPr/>
        <p:txBody>
          <a:bodyPr/>
          <a:lstStyle/>
          <a:p>
            <a:r>
              <a:rPr lang="cs-CZ" dirty="0" smtClean="0"/>
              <a:t>DESIGN</a:t>
            </a:r>
            <a:endParaRPr lang="cs-CZ" dirty="0"/>
          </a:p>
        </p:txBody>
      </p:sp>
      <p:sp>
        <p:nvSpPr>
          <p:cNvPr id="4" name="Zástupný symbol pro text 3"/>
          <p:cNvSpPr>
            <a:spLocks noGrp="1"/>
          </p:cNvSpPr>
          <p:nvPr>
            <p:ph type="body" idx="1"/>
          </p:nvPr>
        </p:nvSpPr>
        <p:spPr/>
        <p:txBody>
          <a:bodyPr/>
          <a:lstStyle/>
          <a:p>
            <a:endParaRPr lang="cs-CZ"/>
          </a:p>
        </p:txBody>
      </p:sp>
    </p:spTree>
    <p:extLst>
      <p:ext uri="{BB962C8B-B14F-4D97-AF65-F5344CB8AC3E}">
        <p14:creationId xmlns:p14="http://schemas.microsoft.com/office/powerpoint/2010/main" val="1311648998"/>
      </p:ext>
    </p:extLst>
  </p:cSld>
  <p:clrMapOvr>
    <a:masterClrMapping/>
  </p:clrMapOvr>
  <p:timing>
    <p:tnLst>
      <p:par>
        <p:cT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Grp="1" noChangeArrowheads="1"/>
          </p:cNvSpPr>
          <p:nvPr>
            <p:ph type="title"/>
          </p:nvPr>
        </p:nvSpPr>
        <p:spPr/>
        <p:txBody>
          <a:bodyPr/>
          <a:lstStyle/>
          <a:p>
            <a:pPr eaLnBrk="1" hangingPunct="1"/>
            <a:r>
              <a:rPr lang="en-US" dirty="0" smtClean="0"/>
              <a:t>Design</a:t>
            </a:r>
          </a:p>
        </p:txBody>
      </p:sp>
      <p:sp>
        <p:nvSpPr>
          <p:cNvPr id="101379" name="Rectangle 3"/>
          <p:cNvSpPr>
            <a:spLocks noGrp="1" noChangeArrowheads="1"/>
          </p:cNvSpPr>
          <p:nvPr>
            <p:ph type="body" idx="1"/>
          </p:nvPr>
        </p:nvSpPr>
        <p:spPr>
          <a:xfrm>
            <a:off x="457347" y="2489201"/>
            <a:ext cx="8229307" cy="3641725"/>
          </a:xfrm>
        </p:spPr>
        <p:txBody>
          <a:bodyPr/>
          <a:lstStyle/>
          <a:p>
            <a:pPr eaLnBrk="1" hangingPunct="1"/>
            <a:r>
              <a:rPr lang="en-US" dirty="0" smtClean="0"/>
              <a:t>In analysis </a:t>
            </a:r>
            <a:r>
              <a:rPr lang="en-US" b="1" dirty="0" smtClean="0"/>
              <a:t>domain objects</a:t>
            </a:r>
            <a:r>
              <a:rPr lang="en-US" dirty="0" smtClean="0"/>
              <a:t> are the primary focus.</a:t>
            </a:r>
          </a:p>
          <a:p>
            <a:pPr eaLnBrk="1" hangingPunct="1"/>
            <a:r>
              <a:rPr lang="en-US" dirty="0" smtClean="0"/>
              <a:t>In design the </a:t>
            </a:r>
            <a:r>
              <a:rPr lang="en-US" b="1" dirty="0" smtClean="0"/>
              <a:t>other layers</a:t>
            </a:r>
            <a:r>
              <a:rPr lang="en-US" dirty="0" smtClean="0"/>
              <a:t> are added and refined</a:t>
            </a:r>
          </a:p>
          <a:p>
            <a:pPr lvl="1" eaLnBrk="1" hangingPunct="1"/>
            <a:r>
              <a:rPr lang="en-US" dirty="0" smtClean="0"/>
              <a:t>User Interface</a:t>
            </a:r>
          </a:p>
          <a:p>
            <a:pPr lvl="1" eaLnBrk="1" hangingPunct="1"/>
            <a:r>
              <a:rPr lang="en-US" dirty="0" smtClean="0"/>
              <a:t>Distribution</a:t>
            </a:r>
          </a:p>
          <a:p>
            <a:pPr lvl="1" eaLnBrk="1" hangingPunct="1"/>
            <a:r>
              <a:rPr lang="en-US" dirty="0" smtClean="0"/>
              <a:t>Persistence Mechanism</a:t>
            </a:r>
          </a:p>
          <a:p>
            <a:pPr lvl="1" eaLnBrk="1" hangingPunct="1">
              <a:buFont typeface="Wingdings" pitchFamily="2" charset="2"/>
              <a:buNone/>
            </a:pPr>
            <a:endParaRPr lang="en-US" dirty="0" smtClean="0"/>
          </a:p>
        </p:txBody>
      </p:sp>
      <p:sp>
        <p:nvSpPr>
          <p:cNvPr id="101380" name="Text Box 4"/>
          <p:cNvSpPr txBox="1">
            <a:spLocks noChangeArrowheads="1"/>
          </p:cNvSpPr>
          <p:nvPr/>
        </p:nvSpPr>
        <p:spPr bwMode="auto">
          <a:xfrm>
            <a:off x="439757" y="1590675"/>
            <a:ext cx="8070995" cy="685800"/>
          </a:xfrm>
          <a:prstGeom prst="rect">
            <a:avLst/>
          </a:prstGeom>
          <a:solidFill>
            <a:schemeClr val="bg1"/>
          </a:solidFill>
          <a:ln w="12700" algn="ctr">
            <a:solidFill>
              <a:schemeClr val="tx1"/>
            </a:solidFill>
            <a:miter lim="800000"/>
            <a:headEnd type="none" w="sm" len="sm"/>
            <a:tailEnd type="none" w="sm" len="sm"/>
          </a:ln>
          <a:effectLst>
            <a:outerShdw dist="107763" dir="2700000" algn="ctr" rotWithShape="0">
              <a:schemeClr val="bg2"/>
            </a:outerShdw>
          </a:effectLst>
        </p:spPr>
        <p:txBody>
          <a:bodyPr lIns="63500" tIns="25400" rIns="63500" bIns="25400">
            <a:spAutoFit/>
          </a:bodyPr>
          <a:lstStyle>
            <a:lvl1pPr defTabSz="762000" eaLnBrk="0" hangingPunct="0">
              <a:defRPr sz="2400">
                <a:solidFill>
                  <a:schemeClr val="tx1"/>
                </a:solidFill>
                <a:latin typeface="Arial" charset="0"/>
              </a:defRPr>
            </a:lvl1pPr>
            <a:lvl2pPr marL="742950" indent="-285750" defTabSz="762000" eaLnBrk="0" hangingPunct="0">
              <a:defRPr sz="2400">
                <a:solidFill>
                  <a:schemeClr val="tx1"/>
                </a:solidFill>
                <a:latin typeface="Arial" charset="0"/>
              </a:defRPr>
            </a:lvl2pPr>
            <a:lvl3pPr marL="1143000" indent="-228600" defTabSz="762000" eaLnBrk="0" hangingPunct="0">
              <a:defRPr sz="2400">
                <a:solidFill>
                  <a:schemeClr val="tx1"/>
                </a:solidFill>
                <a:latin typeface="Arial" charset="0"/>
              </a:defRPr>
            </a:lvl3pPr>
            <a:lvl4pPr marL="1600200" indent="-228600" defTabSz="762000" eaLnBrk="0" hangingPunct="0">
              <a:defRPr sz="2400">
                <a:solidFill>
                  <a:schemeClr val="tx1"/>
                </a:solidFill>
                <a:latin typeface="Arial" charset="0"/>
              </a:defRPr>
            </a:lvl4pPr>
            <a:lvl5pPr marL="2057400" indent="-228600" defTabSz="762000" eaLnBrk="0" hangingPunct="0">
              <a:defRPr sz="2400">
                <a:solidFill>
                  <a:schemeClr val="tx1"/>
                </a:solidFill>
                <a:latin typeface="Arial" charset="0"/>
              </a:defRPr>
            </a:lvl5pPr>
            <a:lvl6pPr marL="2514600" indent="-228600" defTabSz="762000" eaLnBrk="0" fontAlgn="base" hangingPunct="0">
              <a:spcBef>
                <a:spcPct val="0"/>
              </a:spcBef>
              <a:spcAft>
                <a:spcPct val="0"/>
              </a:spcAft>
              <a:defRPr sz="2400">
                <a:solidFill>
                  <a:schemeClr val="tx1"/>
                </a:solidFill>
                <a:latin typeface="Arial" charset="0"/>
              </a:defRPr>
            </a:lvl6pPr>
            <a:lvl7pPr marL="2971800" indent="-228600" defTabSz="762000" eaLnBrk="0" fontAlgn="base" hangingPunct="0">
              <a:spcBef>
                <a:spcPct val="0"/>
              </a:spcBef>
              <a:spcAft>
                <a:spcPct val="0"/>
              </a:spcAft>
              <a:defRPr sz="2400">
                <a:solidFill>
                  <a:schemeClr val="tx1"/>
                </a:solidFill>
                <a:latin typeface="Arial" charset="0"/>
              </a:defRPr>
            </a:lvl7pPr>
            <a:lvl8pPr marL="3429000" indent="-228600" defTabSz="762000" eaLnBrk="0" fontAlgn="base" hangingPunct="0">
              <a:spcBef>
                <a:spcPct val="0"/>
              </a:spcBef>
              <a:spcAft>
                <a:spcPct val="0"/>
              </a:spcAft>
              <a:defRPr sz="2400">
                <a:solidFill>
                  <a:schemeClr val="tx1"/>
                </a:solidFill>
                <a:latin typeface="Arial" charset="0"/>
              </a:defRPr>
            </a:lvl8pPr>
            <a:lvl9pPr marL="3886200" indent="-228600" defTabSz="762000" eaLnBrk="0" fontAlgn="base" hangingPunct="0">
              <a:spcBef>
                <a:spcPct val="0"/>
              </a:spcBef>
              <a:spcAft>
                <a:spcPct val="0"/>
              </a:spcAft>
              <a:defRPr sz="2400">
                <a:solidFill>
                  <a:schemeClr val="tx1"/>
                </a:solidFill>
                <a:latin typeface="Arial" charset="0"/>
              </a:defRPr>
            </a:lvl9pPr>
          </a:lstStyle>
          <a:p>
            <a:pPr>
              <a:lnSpc>
                <a:spcPct val="85000"/>
              </a:lnSpc>
            </a:pPr>
            <a:r>
              <a:rPr lang="en-US" dirty="0"/>
              <a:t>The design model will further refine the analysis model in light of the </a:t>
            </a:r>
            <a:r>
              <a:rPr lang="en-US" b="1" dirty="0"/>
              <a:t>actual implementation environment</a:t>
            </a:r>
            <a:r>
              <a:rPr lang="en-US" dirty="0"/>
              <a:t>.</a:t>
            </a:r>
          </a:p>
        </p:txBody>
      </p:sp>
    </p:spTree>
    <p:extLst>
      <p:ext uri="{BB962C8B-B14F-4D97-AF65-F5344CB8AC3E}">
        <p14:creationId xmlns:p14="http://schemas.microsoft.com/office/powerpoint/2010/main" val="3176135491"/>
      </p:ext>
    </p:extLst>
  </p:cSld>
  <p:clrMapOvr>
    <a:masterClrMapping/>
  </p:clrMapOvr>
  <p:timing>
    <p:tnLst>
      <p:par>
        <p:cT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p:cNvSpPr>
            <a:spLocks noGrp="1" noChangeArrowheads="1"/>
          </p:cNvSpPr>
          <p:nvPr>
            <p:ph type="title"/>
          </p:nvPr>
        </p:nvSpPr>
        <p:spPr/>
        <p:txBody>
          <a:bodyPr/>
          <a:lstStyle/>
          <a:p>
            <a:pPr eaLnBrk="1" hangingPunct="1"/>
            <a:r>
              <a:rPr lang="en-US" dirty="0" smtClean="0"/>
              <a:t>Goal of Design</a:t>
            </a:r>
          </a:p>
        </p:txBody>
      </p:sp>
      <p:sp>
        <p:nvSpPr>
          <p:cNvPr id="102403" name="Rectangle 3"/>
          <p:cNvSpPr>
            <a:spLocks noGrp="1" noChangeArrowheads="1"/>
          </p:cNvSpPr>
          <p:nvPr>
            <p:ph type="body" idx="1"/>
          </p:nvPr>
        </p:nvSpPr>
        <p:spPr>
          <a:xfrm>
            <a:off x="457347" y="3162301"/>
            <a:ext cx="8229307" cy="2968625"/>
          </a:xfrm>
        </p:spPr>
        <p:txBody>
          <a:bodyPr/>
          <a:lstStyle/>
          <a:p>
            <a:pPr eaLnBrk="1" hangingPunct="1"/>
            <a:r>
              <a:rPr lang="en-US" dirty="0" smtClean="0"/>
              <a:t>Definition of the </a:t>
            </a:r>
            <a:r>
              <a:rPr lang="en-US" b="1" dirty="0" smtClean="0"/>
              <a:t>system architecture</a:t>
            </a:r>
          </a:p>
          <a:p>
            <a:pPr eaLnBrk="1" hangingPunct="1"/>
            <a:r>
              <a:rPr lang="en-US" dirty="0" smtClean="0"/>
              <a:t>Identifying </a:t>
            </a:r>
            <a:r>
              <a:rPr lang="en-US" b="1" dirty="0" smtClean="0"/>
              <a:t>design patterns</a:t>
            </a:r>
            <a:r>
              <a:rPr lang="en-US" dirty="0" smtClean="0"/>
              <a:t> and </a:t>
            </a:r>
            <a:r>
              <a:rPr lang="en-US" b="1" dirty="0" smtClean="0"/>
              <a:t>frameworks</a:t>
            </a:r>
          </a:p>
          <a:p>
            <a:pPr eaLnBrk="1" hangingPunct="1"/>
            <a:r>
              <a:rPr lang="en-US" dirty="0" smtClean="0"/>
              <a:t>Software </a:t>
            </a:r>
            <a:r>
              <a:rPr lang="en-US" b="1" dirty="0" smtClean="0"/>
              <a:t>components</a:t>
            </a:r>
            <a:r>
              <a:rPr lang="en-US" dirty="0" smtClean="0"/>
              <a:t> definition and re-use</a:t>
            </a:r>
          </a:p>
          <a:p>
            <a:pPr eaLnBrk="1" hangingPunct="1"/>
            <a:endParaRPr lang="en-US" dirty="0" smtClean="0"/>
          </a:p>
        </p:txBody>
      </p:sp>
      <p:sp>
        <p:nvSpPr>
          <p:cNvPr id="102404" name="Text Box 4"/>
          <p:cNvSpPr txBox="1">
            <a:spLocks noChangeArrowheads="1"/>
          </p:cNvSpPr>
          <p:nvPr/>
        </p:nvSpPr>
        <p:spPr bwMode="auto">
          <a:xfrm>
            <a:off x="454415" y="1831975"/>
            <a:ext cx="8070995" cy="996950"/>
          </a:xfrm>
          <a:prstGeom prst="rect">
            <a:avLst/>
          </a:prstGeom>
          <a:solidFill>
            <a:schemeClr val="bg1"/>
          </a:solidFill>
          <a:ln w="12700" algn="ctr">
            <a:solidFill>
              <a:schemeClr val="tx1"/>
            </a:solidFill>
            <a:miter lim="800000"/>
            <a:headEnd type="none" w="sm" len="sm"/>
            <a:tailEnd type="none" w="sm" len="sm"/>
          </a:ln>
          <a:effectLst>
            <a:outerShdw dist="107763" dir="2700000" algn="ctr" rotWithShape="0">
              <a:schemeClr val="bg2"/>
            </a:outerShdw>
          </a:effectLst>
        </p:spPr>
        <p:txBody>
          <a:bodyPr lIns="63500" tIns="25400" rIns="63500" bIns="25400">
            <a:spAutoFit/>
          </a:bodyPr>
          <a:lstStyle>
            <a:lvl1pPr defTabSz="762000" eaLnBrk="0" hangingPunct="0">
              <a:defRPr sz="2400">
                <a:solidFill>
                  <a:schemeClr val="tx1"/>
                </a:solidFill>
                <a:latin typeface="Arial" charset="0"/>
              </a:defRPr>
            </a:lvl1pPr>
            <a:lvl2pPr marL="742950" indent="-285750" defTabSz="762000" eaLnBrk="0" hangingPunct="0">
              <a:defRPr sz="2400">
                <a:solidFill>
                  <a:schemeClr val="tx1"/>
                </a:solidFill>
                <a:latin typeface="Arial" charset="0"/>
              </a:defRPr>
            </a:lvl2pPr>
            <a:lvl3pPr marL="1143000" indent="-228600" defTabSz="762000" eaLnBrk="0" hangingPunct="0">
              <a:defRPr sz="2400">
                <a:solidFill>
                  <a:schemeClr val="tx1"/>
                </a:solidFill>
                <a:latin typeface="Arial" charset="0"/>
              </a:defRPr>
            </a:lvl3pPr>
            <a:lvl4pPr marL="1600200" indent="-228600" defTabSz="762000" eaLnBrk="0" hangingPunct="0">
              <a:defRPr sz="2400">
                <a:solidFill>
                  <a:schemeClr val="tx1"/>
                </a:solidFill>
                <a:latin typeface="Arial" charset="0"/>
              </a:defRPr>
            </a:lvl4pPr>
            <a:lvl5pPr marL="2057400" indent="-228600" defTabSz="762000" eaLnBrk="0" hangingPunct="0">
              <a:defRPr sz="2400">
                <a:solidFill>
                  <a:schemeClr val="tx1"/>
                </a:solidFill>
                <a:latin typeface="Arial" charset="0"/>
              </a:defRPr>
            </a:lvl5pPr>
            <a:lvl6pPr marL="2514600" indent="-228600" defTabSz="762000" eaLnBrk="0" fontAlgn="base" hangingPunct="0">
              <a:spcBef>
                <a:spcPct val="0"/>
              </a:spcBef>
              <a:spcAft>
                <a:spcPct val="0"/>
              </a:spcAft>
              <a:defRPr sz="2400">
                <a:solidFill>
                  <a:schemeClr val="tx1"/>
                </a:solidFill>
                <a:latin typeface="Arial" charset="0"/>
              </a:defRPr>
            </a:lvl6pPr>
            <a:lvl7pPr marL="2971800" indent="-228600" defTabSz="762000" eaLnBrk="0" fontAlgn="base" hangingPunct="0">
              <a:spcBef>
                <a:spcPct val="0"/>
              </a:spcBef>
              <a:spcAft>
                <a:spcPct val="0"/>
              </a:spcAft>
              <a:defRPr sz="2400">
                <a:solidFill>
                  <a:schemeClr val="tx1"/>
                </a:solidFill>
                <a:latin typeface="Arial" charset="0"/>
              </a:defRPr>
            </a:lvl7pPr>
            <a:lvl8pPr marL="3429000" indent="-228600" defTabSz="762000" eaLnBrk="0" fontAlgn="base" hangingPunct="0">
              <a:spcBef>
                <a:spcPct val="0"/>
              </a:spcBef>
              <a:spcAft>
                <a:spcPct val="0"/>
              </a:spcAft>
              <a:defRPr sz="2400">
                <a:solidFill>
                  <a:schemeClr val="tx1"/>
                </a:solidFill>
                <a:latin typeface="Arial" charset="0"/>
              </a:defRPr>
            </a:lvl8pPr>
            <a:lvl9pPr marL="3886200" indent="-228600" defTabSz="762000" eaLnBrk="0" fontAlgn="base" hangingPunct="0">
              <a:spcBef>
                <a:spcPct val="0"/>
              </a:spcBef>
              <a:spcAft>
                <a:spcPct val="0"/>
              </a:spcAft>
              <a:defRPr sz="2400">
                <a:solidFill>
                  <a:schemeClr val="tx1"/>
                </a:solidFill>
                <a:latin typeface="Arial" charset="0"/>
              </a:defRPr>
            </a:lvl9pPr>
          </a:lstStyle>
          <a:p>
            <a:pPr>
              <a:lnSpc>
                <a:spcPct val="85000"/>
              </a:lnSpc>
            </a:pPr>
            <a:r>
              <a:rPr lang="en-US" b="1" dirty="0" smtClean="0"/>
              <a:t>Mapping</a:t>
            </a:r>
            <a:r>
              <a:rPr lang="en-US" dirty="0" smtClean="0"/>
              <a:t> of analysis models into a set of </a:t>
            </a:r>
            <a:r>
              <a:rPr lang="en-US" b="1" dirty="0" smtClean="0"/>
              <a:t>software components</a:t>
            </a:r>
            <a:r>
              <a:rPr lang="en-US" dirty="0" smtClean="0"/>
              <a:t> with precisely defined interactions based on system architecture and already existing components</a:t>
            </a:r>
            <a:endParaRPr lang="en-US" dirty="0"/>
          </a:p>
        </p:txBody>
      </p:sp>
    </p:spTree>
    <p:extLst>
      <p:ext uri="{BB962C8B-B14F-4D97-AF65-F5344CB8AC3E}">
        <p14:creationId xmlns:p14="http://schemas.microsoft.com/office/powerpoint/2010/main" val="426072056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80" name="Rectangle 4"/>
          <p:cNvSpPr>
            <a:spLocks noGrp="1" noChangeArrowheads="1"/>
          </p:cNvSpPr>
          <p:nvPr>
            <p:ph type="title"/>
          </p:nvPr>
        </p:nvSpPr>
        <p:spPr/>
        <p:txBody>
          <a:bodyPr/>
          <a:lstStyle/>
          <a:p>
            <a:r>
              <a:rPr lang="en-GB" dirty="0"/>
              <a:t>What is a </a:t>
            </a:r>
            <a:r>
              <a:rPr lang="en-GB" dirty="0" smtClean="0"/>
              <a:t>Software </a:t>
            </a:r>
            <a:r>
              <a:rPr lang="en-GB" dirty="0"/>
              <a:t>P</a:t>
            </a:r>
            <a:r>
              <a:rPr lang="en-GB" dirty="0" smtClean="0"/>
              <a:t>rocess </a:t>
            </a:r>
            <a:r>
              <a:rPr lang="en-GB" dirty="0"/>
              <a:t>M</a:t>
            </a:r>
            <a:r>
              <a:rPr lang="en-GB" dirty="0" smtClean="0"/>
              <a:t>odel</a:t>
            </a:r>
            <a:r>
              <a:rPr lang="en-GB" dirty="0"/>
              <a:t>?</a:t>
            </a:r>
          </a:p>
        </p:txBody>
      </p:sp>
      <p:sp>
        <p:nvSpPr>
          <p:cNvPr id="75781" name="Rectangle 5"/>
          <p:cNvSpPr>
            <a:spLocks noGrp="1" noChangeArrowheads="1"/>
          </p:cNvSpPr>
          <p:nvPr>
            <p:ph type="body" idx="1"/>
          </p:nvPr>
        </p:nvSpPr>
        <p:spPr/>
        <p:txBody>
          <a:bodyPr/>
          <a:lstStyle/>
          <a:p>
            <a:r>
              <a:rPr lang="en-GB" sz="2400" dirty="0"/>
              <a:t>A simplified representation of a software process, presented from a specific perspective.</a:t>
            </a:r>
          </a:p>
          <a:p>
            <a:r>
              <a:rPr lang="en-GB" sz="2400" dirty="0"/>
              <a:t>Examples of process perspectives are</a:t>
            </a:r>
          </a:p>
          <a:p>
            <a:pPr lvl="1"/>
            <a:r>
              <a:rPr lang="en-GB" sz="2000" dirty="0"/>
              <a:t>Workflow perspective - sequence of activities;</a:t>
            </a:r>
          </a:p>
          <a:p>
            <a:pPr lvl="1"/>
            <a:r>
              <a:rPr lang="en-GB" sz="2000" dirty="0"/>
              <a:t>Data-flow perspective - information flow;</a:t>
            </a:r>
          </a:p>
          <a:p>
            <a:pPr lvl="1"/>
            <a:r>
              <a:rPr lang="en-GB" sz="2000" dirty="0"/>
              <a:t>Role/action perspective - who does what.</a:t>
            </a:r>
          </a:p>
          <a:p>
            <a:r>
              <a:rPr lang="en-GB" sz="2400" dirty="0"/>
              <a:t>Generic process models	</a:t>
            </a:r>
          </a:p>
          <a:p>
            <a:pPr lvl="1"/>
            <a:r>
              <a:rPr lang="en-GB" sz="2000" dirty="0"/>
              <a:t>Waterfall;</a:t>
            </a:r>
          </a:p>
          <a:p>
            <a:pPr lvl="1"/>
            <a:r>
              <a:rPr lang="en-GB" sz="2000" dirty="0"/>
              <a:t>Iterative development;</a:t>
            </a:r>
          </a:p>
          <a:p>
            <a:pPr lvl="1"/>
            <a:r>
              <a:rPr lang="en-GB" sz="2000" dirty="0"/>
              <a:t>Component-based software engineering.</a:t>
            </a:r>
          </a:p>
        </p:txBody>
      </p:sp>
    </p:spTree>
    <p:extLst>
      <p:ext uri="{BB962C8B-B14F-4D97-AF65-F5344CB8AC3E}">
        <p14:creationId xmlns:p14="http://schemas.microsoft.com/office/powerpoint/2010/main" val="160702406"/>
      </p:ext>
    </p:extLst>
  </p:cSld>
  <p:clrMapOvr>
    <a:masterClrMapping/>
  </p:clrMapOvr>
  <p:timing>
    <p:tnLst>
      <p:par>
        <p:cT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p:cNvSpPr>
            <a:spLocks noGrp="1" noChangeArrowheads="1"/>
          </p:cNvSpPr>
          <p:nvPr>
            <p:ph type="title"/>
          </p:nvPr>
        </p:nvSpPr>
        <p:spPr/>
        <p:txBody>
          <a:bodyPr/>
          <a:lstStyle/>
          <a:p>
            <a:pPr eaLnBrk="1" hangingPunct="1"/>
            <a:r>
              <a:rPr lang="en-US" dirty="0" smtClean="0"/>
              <a:t>Design Patterns</a:t>
            </a:r>
            <a:endParaRPr lang="cs-CZ" dirty="0" smtClean="0"/>
          </a:p>
        </p:txBody>
      </p:sp>
      <p:sp>
        <p:nvSpPr>
          <p:cNvPr id="105475" name="Rectangle 3"/>
          <p:cNvSpPr>
            <a:spLocks noGrp="1" noChangeArrowheads="1"/>
          </p:cNvSpPr>
          <p:nvPr>
            <p:ph type="body" idx="1"/>
          </p:nvPr>
        </p:nvSpPr>
        <p:spPr/>
        <p:txBody>
          <a:bodyPr/>
          <a:lstStyle/>
          <a:p>
            <a:pPr eaLnBrk="1" hangingPunct="1"/>
            <a:r>
              <a:rPr lang="en-US" dirty="0" smtClean="0"/>
              <a:t>The design pattern concept can be viewed as an </a:t>
            </a:r>
            <a:r>
              <a:rPr lang="en-US" b="1" dirty="0" smtClean="0"/>
              <a:t>abstraction of imitating useful parts</a:t>
            </a:r>
            <a:r>
              <a:rPr lang="en-US" dirty="0" smtClean="0"/>
              <a:t> of other software products.</a:t>
            </a:r>
          </a:p>
          <a:p>
            <a:pPr eaLnBrk="1" hangingPunct="1"/>
            <a:r>
              <a:rPr lang="en-US" dirty="0" smtClean="0"/>
              <a:t>The design pattern is </a:t>
            </a:r>
            <a:r>
              <a:rPr lang="en-US" b="1" dirty="0" smtClean="0"/>
              <a:t>description of communicating objects and classes</a:t>
            </a:r>
            <a:r>
              <a:rPr lang="en-US" dirty="0" smtClean="0"/>
              <a:t> that are customized to solve a general design problem in a particular context. </a:t>
            </a:r>
          </a:p>
          <a:p>
            <a:pPr eaLnBrk="1" hangingPunct="1"/>
            <a:endParaRPr lang="cs-CZ" dirty="0" smtClean="0"/>
          </a:p>
        </p:txBody>
      </p:sp>
    </p:spTree>
    <p:extLst>
      <p:ext uri="{BB962C8B-B14F-4D97-AF65-F5344CB8AC3E}">
        <p14:creationId xmlns:p14="http://schemas.microsoft.com/office/powerpoint/2010/main" val="1354923478"/>
      </p:ext>
    </p:extLst>
  </p:cSld>
  <p:clrMapOvr>
    <a:masterClrMapping/>
  </p:clrMapOvr>
  <p:timing>
    <p:tnLst>
      <p:par>
        <p:cT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ChangeArrowheads="1"/>
          </p:cNvSpPr>
          <p:nvPr>
            <p:ph type="title"/>
          </p:nvPr>
        </p:nvSpPr>
        <p:spPr/>
        <p:txBody>
          <a:bodyPr/>
          <a:lstStyle/>
          <a:p>
            <a:pPr eaLnBrk="1" hangingPunct="1"/>
            <a:r>
              <a:rPr lang="cs-CZ" dirty="0" err="1" smtClean="0"/>
              <a:t>Classification</a:t>
            </a:r>
            <a:r>
              <a:rPr lang="cs-CZ" dirty="0" smtClean="0"/>
              <a:t> </a:t>
            </a:r>
            <a:r>
              <a:rPr lang="cs-CZ" dirty="0" err="1" smtClean="0"/>
              <a:t>of</a:t>
            </a:r>
            <a:r>
              <a:rPr lang="cs-CZ" dirty="0" smtClean="0"/>
              <a:t> Design </a:t>
            </a:r>
            <a:r>
              <a:rPr lang="cs-CZ" dirty="0" err="1" smtClean="0"/>
              <a:t>Patterns</a:t>
            </a:r>
            <a:endParaRPr lang="cs-CZ" dirty="0" smtClean="0"/>
          </a:p>
        </p:txBody>
      </p:sp>
      <p:sp>
        <p:nvSpPr>
          <p:cNvPr id="106499" name="Rectangle 3"/>
          <p:cNvSpPr>
            <a:spLocks noGrp="1" noChangeArrowheads="1"/>
          </p:cNvSpPr>
          <p:nvPr>
            <p:ph type="body" idx="1"/>
          </p:nvPr>
        </p:nvSpPr>
        <p:spPr/>
        <p:txBody>
          <a:bodyPr/>
          <a:lstStyle/>
          <a:p>
            <a:pPr eaLnBrk="1" hangingPunct="1"/>
            <a:r>
              <a:rPr lang="en-US" b="1" dirty="0" smtClean="0"/>
              <a:t>Creational patterns</a:t>
            </a:r>
            <a:r>
              <a:rPr lang="en-US" dirty="0" smtClean="0"/>
              <a:t> defer some part of object creation to a subclass or another object.</a:t>
            </a:r>
            <a:endParaRPr lang="cs-CZ" dirty="0" smtClean="0"/>
          </a:p>
          <a:p>
            <a:pPr eaLnBrk="1" hangingPunct="1"/>
            <a:endParaRPr lang="en-US" dirty="0" smtClean="0"/>
          </a:p>
          <a:p>
            <a:pPr eaLnBrk="1" hangingPunct="1"/>
            <a:r>
              <a:rPr lang="en-US" b="1" dirty="0" smtClean="0"/>
              <a:t>Structural patterns</a:t>
            </a:r>
            <a:r>
              <a:rPr lang="en-US" dirty="0" smtClean="0"/>
              <a:t> composes classes or objects.</a:t>
            </a:r>
          </a:p>
          <a:p>
            <a:pPr eaLnBrk="1" hangingPunct="1"/>
            <a:endParaRPr lang="cs-CZ" b="1" dirty="0" smtClean="0"/>
          </a:p>
          <a:p>
            <a:pPr eaLnBrk="1" hangingPunct="1"/>
            <a:r>
              <a:rPr lang="en-US" b="1" dirty="0" smtClean="0"/>
              <a:t>Behavioral patterns</a:t>
            </a:r>
            <a:r>
              <a:rPr lang="en-US" dirty="0" smtClean="0"/>
              <a:t> describe algorithms or cooperation of objects.</a:t>
            </a:r>
          </a:p>
          <a:p>
            <a:pPr eaLnBrk="1" hangingPunct="1"/>
            <a:endParaRPr lang="cs-CZ" dirty="0" smtClean="0"/>
          </a:p>
        </p:txBody>
      </p:sp>
    </p:spTree>
    <p:extLst>
      <p:ext uri="{BB962C8B-B14F-4D97-AF65-F5344CB8AC3E}">
        <p14:creationId xmlns:p14="http://schemas.microsoft.com/office/powerpoint/2010/main" val="1661708441"/>
      </p:ext>
    </p:extLst>
  </p:cSld>
  <p:clrMapOvr>
    <a:masterClrMapping/>
  </p:clrMapOvr>
  <p:timing>
    <p:tnLst>
      <p:par>
        <p:cTn id="1" dur="indefinite" restart="never" nodeType="tmRoot"/>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p:cNvSpPr>
            <a:spLocks noGrp="1" noChangeArrowheads="1"/>
          </p:cNvSpPr>
          <p:nvPr>
            <p:ph type="title"/>
          </p:nvPr>
        </p:nvSpPr>
        <p:spPr>
          <a:xfrm>
            <a:off x="457347" y="122239"/>
            <a:ext cx="7719189" cy="985837"/>
          </a:xfrm>
        </p:spPr>
        <p:txBody>
          <a:bodyPr/>
          <a:lstStyle/>
          <a:p>
            <a:pPr eaLnBrk="1" hangingPunct="1"/>
            <a:r>
              <a:rPr lang="en-US" dirty="0" smtClean="0"/>
              <a:t>Factory – Creational Pattern</a:t>
            </a:r>
            <a:endParaRPr lang="cs-CZ" dirty="0" smtClean="0"/>
          </a:p>
        </p:txBody>
      </p:sp>
      <p:sp>
        <p:nvSpPr>
          <p:cNvPr id="107523" name="Rectangle 3"/>
          <p:cNvSpPr>
            <a:spLocks noChangeArrowheads="1"/>
          </p:cNvSpPr>
          <p:nvPr/>
        </p:nvSpPr>
        <p:spPr bwMode="auto">
          <a:xfrm>
            <a:off x="491062" y="1020764"/>
            <a:ext cx="7705996"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p>
            <a:r>
              <a:rPr lang="en-US" b="1" dirty="0"/>
              <a:t>Intent</a:t>
            </a:r>
            <a:r>
              <a:rPr lang="en-US" dirty="0"/>
              <a:t> - provide an </a:t>
            </a:r>
            <a:r>
              <a:rPr lang="en-US" b="1" dirty="0">
                <a:solidFill>
                  <a:schemeClr val="accent2"/>
                </a:solidFill>
              </a:rPr>
              <a:t>interface for creating families of related objects</a:t>
            </a:r>
            <a:r>
              <a:rPr lang="en-US" dirty="0"/>
              <a:t> without specifying their concrete classes.</a:t>
            </a:r>
          </a:p>
        </p:txBody>
      </p:sp>
      <p:sp>
        <p:nvSpPr>
          <p:cNvPr id="107524" name="Text Box 4"/>
          <p:cNvSpPr txBox="1">
            <a:spLocks noChangeArrowheads="1"/>
          </p:cNvSpPr>
          <p:nvPr/>
        </p:nvSpPr>
        <p:spPr bwMode="auto">
          <a:xfrm>
            <a:off x="444154" y="2371725"/>
            <a:ext cx="17219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eaLnBrk="1" hangingPunct="1"/>
            <a:r>
              <a:rPr lang="en-US" b="1"/>
              <a:t>Motivation</a:t>
            </a:r>
            <a:endParaRPr lang="cs-CZ" b="1"/>
          </a:p>
        </p:txBody>
      </p:sp>
      <p:graphicFrame>
        <p:nvGraphicFramePr>
          <p:cNvPr id="107525" name="Object 5"/>
          <p:cNvGraphicFramePr>
            <a:graphicFrameLocks noGrp="1" noChangeAspect="1"/>
          </p:cNvGraphicFramePr>
          <p:nvPr>
            <p:ph idx="1"/>
          </p:nvPr>
        </p:nvGraphicFramePr>
        <p:xfrm>
          <a:off x="2138682" y="1806575"/>
          <a:ext cx="5224305" cy="4821238"/>
        </p:xfrm>
        <a:graphic>
          <a:graphicData uri="http://schemas.openxmlformats.org/presentationml/2006/ole">
            <mc:AlternateContent xmlns:mc="http://schemas.openxmlformats.org/markup-compatibility/2006">
              <mc:Choice xmlns:v="urn:schemas-microsoft-com:vml" Requires="v">
                <p:oleObj spid="_x0000_s101390" name="Visio" r:id="rId4" imgW="6230112" imgH="5308803" progId="">
                  <p:embed/>
                </p:oleObj>
              </mc:Choice>
              <mc:Fallback>
                <p:oleObj name="Visio" r:id="rId4" imgW="6230112" imgH="5308803" progId="">
                  <p:embed/>
                  <p:pic>
                    <p:nvPicPr>
                      <p:cNvPr id="0" name="Picture 10"/>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38682" y="1806575"/>
                        <a:ext cx="5224305" cy="4821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164763159"/>
      </p:ext>
    </p:extLst>
  </p:cSld>
  <p:clrMapOvr>
    <a:masterClrMapping/>
  </p:clrMapOvr>
  <p:timing>
    <p:tnLst>
      <p:par>
        <p:cT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p:cNvSpPr>
            <a:spLocks noGrp="1" noChangeArrowheads="1"/>
          </p:cNvSpPr>
          <p:nvPr>
            <p:ph type="title"/>
          </p:nvPr>
        </p:nvSpPr>
        <p:spPr>
          <a:xfrm>
            <a:off x="457347" y="122239"/>
            <a:ext cx="7719189" cy="846137"/>
          </a:xfrm>
        </p:spPr>
        <p:txBody>
          <a:bodyPr/>
          <a:lstStyle/>
          <a:p>
            <a:pPr eaLnBrk="1" hangingPunct="1"/>
            <a:r>
              <a:rPr lang="en-US" dirty="0" smtClean="0"/>
              <a:t>Factory - Solution</a:t>
            </a:r>
            <a:endParaRPr lang="cs-CZ" dirty="0" smtClean="0"/>
          </a:p>
        </p:txBody>
      </p:sp>
      <p:graphicFrame>
        <p:nvGraphicFramePr>
          <p:cNvPr id="108547" name="Object 3"/>
          <p:cNvGraphicFramePr>
            <a:graphicFrameLocks noGrp="1" noChangeAspect="1"/>
          </p:cNvGraphicFramePr>
          <p:nvPr>
            <p:ph idx="1"/>
          </p:nvPr>
        </p:nvGraphicFramePr>
        <p:xfrm>
          <a:off x="1254772" y="1476376"/>
          <a:ext cx="7036101" cy="5192713"/>
        </p:xfrm>
        <a:graphic>
          <a:graphicData uri="http://schemas.openxmlformats.org/presentationml/2006/ole">
            <mc:AlternateContent xmlns:mc="http://schemas.openxmlformats.org/markup-compatibility/2006">
              <mc:Choice xmlns:v="urn:schemas-microsoft-com:vml" Requires="v">
                <p:oleObj spid="_x0000_s102414" name="Visio" r:id="rId4" imgW="6699504" imgH="4565498" progId="">
                  <p:embed/>
                </p:oleObj>
              </mc:Choice>
              <mc:Fallback>
                <p:oleObj name="Visio" r:id="rId4" imgW="6699504" imgH="4565498" progId="">
                  <p:embed/>
                  <p:pic>
                    <p:nvPicPr>
                      <p:cNvPr id="0" name="Picture 10"/>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54772" y="1476376"/>
                        <a:ext cx="7036101" cy="5192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8548" name="AutoShape 4"/>
          <p:cNvSpPr>
            <a:spLocks/>
          </p:cNvSpPr>
          <p:nvPr/>
        </p:nvSpPr>
        <p:spPr bwMode="auto">
          <a:xfrm>
            <a:off x="1785411" y="922665"/>
            <a:ext cx="2518338" cy="523220"/>
          </a:xfrm>
          <a:prstGeom prst="borderCallout2">
            <a:avLst>
              <a:gd name="adj1" fmla="val 36000"/>
              <a:gd name="adj2" fmla="val -2792"/>
              <a:gd name="adj3" fmla="val 36000"/>
              <a:gd name="adj4" fmla="val -7042"/>
              <a:gd name="adj5" fmla="val 970000"/>
              <a:gd name="adj6" fmla="val -11352"/>
            </a:avLst>
          </a:prstGeom>
          <a:solidFill>
            <a:schemeClr val="folHlink"/>
          </a:solidFill>
          <a:ln w="12700">
            <a:solidFill>
              <a:schemeClr val="tx1"/>
            </a:solidFill>
            <a:miter lim="800000"/>
            <a:headEnd type="none" w="lg" len="lg"/>
            <a:tailEnd/>
          </a:ln>
          <a:effectLst>
            <a:outerShdw dist="107763" dir="2700000" algn="ctr" rotWithShape="0">
              <a:schemeClr val="bg2">
                <a:alpha val="50000"/>
              </a:schemeClr>
            </a:outerShdw>
          </a:effectLst>
        </p:spPr>
        <p:txBody>
          <a:bodyPr anchor="ctr">
            <a:spAutoFit/>
          </a:bodyPr>
          <a:lstStyle/>
          <a:p>
            <a:pPr eaLnBrk="0" hangingPunct="0"/>
            <a:r>
              <a:rPr lang="en-US" sz="1400"/>
              <a:t>return new MotifLookWindow();</a:t>
            </a:r>
          </a:p>
        </p:txBody>
      </p:sp>
      <p:sp>
        <p:nvSpPr>
          <p:cNvPr id="108549" name="AutoShape 5"/>
          <p:cNvSpPr>
            <a:spLocks/>
          </p:cNvSpPr>
          <p:nvPr/>
        </p:nvSpPr>
        <p:spPr bwMode="auto">
          <a:xfrm>
            <a:off x="1555272" y="5351790"/>
            <a:ext cx="2675184" cy="523220"/>
          </a:xfrm>
          <a:prstGeom prst="borderCallout2">
            <a:avLst>
              <a:gd name="adj1" fmla="val 21556"/>
              <a:gd name="adj2" fmla="val -2630"/>
              <a:gd name="adj3" fmla="val 21556"/>
              <a:gd name="adj4" fmla="val -3727"/>
              <a:gd name="adj5" fmla="val -332935"/>
              <a:gd name="adj6" fmla="val -4824"/>
            </a:avLst>
          </a:prstGeom>
          <a:solidFill>
            <a:schemeClr val="folHlink"/>
          </a:solidFill>
          <a:ln w="12700">
            <a:solidFill>
              <a:schemeClr val="tx1"/>
            </a:solidFill>
            <a:miter lim="800000"/>
            <a:headEnd type="none" w="lg" len="lg"/>
            <a:tailEnd/>
          </a:ln>
          <a:effectLst>
            <a:outerShdw dist="107763" dir="2700000" algn="ctr" rotWithShape="0">
              <a:schemeClr val="bg2">
                <a:alpha val="50000"/>
              </a:schemeClr>
            </a:outerShdw>
          </a:effectLst>
        </p:spPr>
        <p:txBody>
          <a:bodyPr anchor="ctr">
            <a:spAutoFit/>
          </a:bodyPr>
          <a:lstStyle/>
          <a:p>
            <a:pPr eaLnBrk="0" hangingPunct="0"/>
            <a:r>
              <a:rPr lang="en-US" sz="1400"/>
              <a:t>return new MotifLookTextArea();</a:t>
            </a:r>
          </a:p>
        </p:txBody>
      </p:sp>
    </p:spTree>
    <p:extLst>
      <p:ext uri="{BB962C8B-B14F-4D97-AF65-F5344CB8AC3E}">
        <p14:creationId xmlns:p14="http://schemas.microsoft.com/office/powerpoint/2010/main" val="2973722601"/>
      </p:ext>
    </p:extLst>
  </p:cSld>
  <p:clrMapOvr>
    <a:masterClrMapping/>
  </p:clrMapOvr>
  <p:timing>
    <p:tnLst>
      <p:par>
        <p:cT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Grp="1" noChangeArrowheads="1"/>
          </p:cNvSpPr>
          <p:nvPr>
            <p:ph type="title"/>
          </p:nvPr>
        </p:nvSpPr>
        <p:spPr/>
        <p:txBody>
          <a:bodyPr/>
          <a:lstStyle/>
          <a:p>
            <a:pPr eaLnBrk="1" hangingPunct="1"/>
            <a:r>
              <a:rPr lang="en-US" dirty="0" smtClean="0"/>
              <a:t>Factory - Abstraction</a:t>
            </a:r>
            <a:endParaRPr lang="cs-CZ" dirty="0" smtClean="0"/>
          </a:p>
        </p:txBody>
      </p:sp>
      <p:graphicFrame>
        <p:nvGraphicFramePr>
          <p:cNvPr id="109571" name="Object 3"/>
          <p:cNvGraphicFramePr>
            <a:graphicFrameLocks noGrp="1" noChangeAspect="1"/>
          </p:cNvGraphicFramePr>
          <p:nvPr>
            <p:ph idx="1"/>
          </p:nvPr>
        </p:nvGraphicFramePr>
        <p:xfrm>
          <a:off x="1317804" y="1433514"/>
          <a:ext cx="6723874" cy="5146675"/>
        </p:xfrm>
        <a:graphic>
          <a:graphicData uri="http://schemas.openxmlformats.org/presentationml/2006/ole">
            <mc:AlternateContent xmlns:mc="http://schemas.openxmlformats.org/markup-compatibility/2006">
              <mc:Choice xmlns:v="urn:schemas-microsoft-com:vml" Requires="v">
                <p:oleObj spid="_x0000_s103438" name="Visio" r:id="rId4" imgW="6459093" imgH="4565498" progId="">
                  <p:embed/>
                </p:oleObj>
              </mc:Choice>
              <mc:Fallback>
                <p:oleObj name="Visio" r:id="rId4" imgW="6459093" imgH="4565498" progId="">
                  <p:embed/>
                  <p:pic>
                    <p:nvPicPr>
                      <p:cNvPr id="0" name="Picture 10"/>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17804" y="1433514"/>
                        <a:ext cx="6723874" cy="5146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9572" name="AutoShape 4"/>
          <p:cNvSpPr>
            <a:spLocks/>
          </p:cNvSpPr>
          <p:nvPr/>
        </p:nvSpPr>
        <p:spPr bwMode="auto">
          <a:xfrm>
            <a:off x="7404032" y="1997075"/>
            <a:ext cx="1550874" cy="742950"/>
          </a:xfrm>
          <a:prstGeom prst="borderCallout2">
            <a:avLst>
              <a:gd name="adj1" fmla="val 15384"/>
              <a:gd name="adj2" fmla="val -4537"/>
              <a:gd name="adj3" fmla="val 15384"/>
              <a:gd name="adj4" fmla="val -23440"/>
              <a:gd name="adj5" fmla="val 76282"/>
              <a:gd name="adj6" fmla="val -39227"/>
            </a:avLst>
          </a:prstGeom>
          <a:solidFill>
            <a:schemeClr val="folHlink"/>
          </a:solidFill>
          <a:ln w="12700">
            <a:solidFill>
              <a:schemeClr val="tx1"/>
            </a:solidFill>
            <a:miter lim="800000"/>
            <a:headEnd type="none" w="lg" len="lg"/>
            <a:tailEnd/>
          </a:ln>
          <a:effectLst>
            <a:outerShdw dist="107763" dir="2700000" algn="ctr" rotWithShape="0">
              <a:schemeClr val="bg2">
                <a:alpha val="50000"/>
              </a:schemeClr>
            </a:outerShdw>
          </a:effectLst>
        </p:spPr>
        <p:txBody>
          <a:bodyPr anchor="ctr">
            <a:spAutoFit/>
          </a:bodyPr>
          <a:lstStyle/>
          <a:p>
            <a:pPr eaLnBrk="0" hangingPunct="0"/>
            <a:r>
              <a:rPr lang="en-US" sz="1400" b="1"/>
              <a:t>Abstract Class: </a:t>
            </a:r>
            <a:r>
              <a:rPr lang="en-US" sz="1400"/>
              <a:t>class without instances</a:t>
            </a:r>
          </a:p>
        </p:txBody>
      </p:sp>
    </p:spTree>
    <p:extLst>
      <p:ext uri="{BB962C8B-B14F-4D97-AF65-F5344CB8AC3E}">
        <p14:creationId xmlns:p14="http://schemas.microsoft.com/office/powerpoint/2010/main" val="2674673552"/>
      </p:ext>
    </p:extLst>
  </p:cSld>
  <p:clrMapOvr>
    <a:masterClrMapping/>
  </p:clrMapOvr>
  <p:timing>
    <p:tnLst>
      <p:par>
        <p:cT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a:spLocks noGrp="1" noChangeArrowheads="1"/>
          </p:cNvSpPr>
          <p:nvPr>
            <p:ph type="title"/>
          </p:nvPr>
        </p:nvSpPr>
        <p:spPr/>
        <p:txBody>
          <a:bodyPr/>
          <a:lstStyle/>
          <a:p>
            <a:pPr eaLnBrk="1" hangingPunct="1"/>
            <a:r>
              <a:rPr lang="en-US" dirty="0" smtClean="0"/>
              <a:t>Composite – Structural Pattern</a:t>
            </a:r>
            <a:endParaRPr lang="cs-CZ" dirty="0" smtClean="0"/>
          </a:p>
        </p:txBody>
      </p:sp>
      <p:sp>
        <p:nvSpPr>
          <p:cNvPr id="110595" name="Rectangle 3"/>
          <p:cNvSpPr>
            <a:spLocks noChangeArrowheads="1"/>
          </p:cNvSpPr>
          <p:nvPr/>
        </p:nvSpPr>
        <p:spPr bwMode="auto">
          <a:xfrm>
            <a:off x="510118" y="1498600"/>
            <a:ext cx="7549150"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p>
            <a:r>
              <a:rPr lang="en-US" b="1" dirty="0"/>
              <a:t>Intent </a:t>
            </a:r>
            <a:r>
              <a:rPr lang="en-US" dirty="0"/>
              <a:t>- compose objects into tree structures to represent </a:t>
            </a:r>
            <a:r>
              <a:rPr lang="en-US" b="1" dirty="0">
                <a:solidFill>
                  <a:schemeClr val="accent2"/>
                </a:solidFill>
              </a:rPr>
              <a:t>part-whole hierarchies</a:t>
            </a:r>
            <a:r>
              <a:rPr lang="en-US" dirty="0"/>
              <a:t>.  Composite lets client treat individual objects and compositions of objects uniformly.</a:t>
            </a:r>
          </a:p>
        </p:txBody>
      </p:sp>
      <p:sp>
        <p:nvSpPr>
          <p:cNvPr id="110596" name="Text Box 4"/>
          <p:cNvSpPr txBox="1">
            <a:spLocks noChangeArrowheads="1"/>
          </p:cNvSpPr>
          <p:nvPr/>
        </p:nvSpPr>
        <p:spPr bwMode="auto">
          <a:xfrm>
            <a:off x="486664" y="2743200"/>
            <a:ext cx="17219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eaLnBrk="1" hangingPunct="1"/>
            <a:r>
              <a:rPr lang="en-US" b="1"/>
              <a:t>Motivation</a:t>
            </a:r>
            <a:endParaRPr lang="cs-CZ" b="1"/>
          </a:p>
        </p:txBody>
      </p:sp>
      <p:graphicFrame>
        <p:nvGraphicFramePr>
          <p:cNvPr id="110597" name="Object 5"/>
          <p:cNvGraphicFramePr>
            <a:graphicFrameLocks noGrp="1" noChangeAspect="1"/>
          </p:cNvGraphicFramePr>
          <p:nvPr>
            <p:ph idx="1"/>
          </p:nvPr>
        </p:nvGraphicFramePr>
        <p:xfrm>
          <a:off x="1514228" y="3468689"/>
          <a:ext cx="6443896" cy="3051175"/>
        </p:xfrm>
        <a:graphic>
          <a:graphicData uri="http://schemas.openxmlformats.org/presentationml/2006/ole">
            <mc:AlternateContent xmlns:mc="http://schemas.openxmlformats.org/markup-compatibility/2006">
              <mc:Choice xmlns:v="urn:schemas-microsoft-com:vml" Requires="v">
                <p:oleObj spid="_x0000_s104462" name="Visio" r:id="rId4" imgW="5133213" imgH="2244141" progId="">
                  <p:embed/>
                </p:oleObj>
              </mc:Choice>
              <mc:Fallback>
                <p:oleObj name="Visio" r:id="rId4" imgW="5133213" imgH="2244141" progId="">
                  <p:embed/>
                  <p:pic>
                    <p:nvPicPr>
                      <p:cNvPr id="0" name="Picture 10"/>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14228" y="3468689"/>
                        <a:ext cx="6443896" cy="305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1031561286"/>
      </p:ext>
    </p:extLst>
  </p:cSld>
  <p:clrMapOvr>
    <a:masterClrMapping/>
  </p:clrMapOvr>
  <p:timing>
    <p:tnLst>
      <p:par>
        <p:cTn id="1" dur="indefinite" restart="never" nodeType="tmRoot"/>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p:cNvSpPr>
            <a:spLocks noGrp="1" noChangeArrowheads="1"/>
          </p:cNvSpPr>
          <p:nvPr>
            <p:ph type="title"/>
          </p:nvPr>
        </p:nvSpPr>
        <p:spPr/>
        <p:txBody>
          <a:bodyPr/>
          <a:lstStyle/>
          <a:p>
            <a:pPr eaLnBrk="1" hangingPunct="1"/>
            <a:r>
              <a:rPr lang="en-US" smtClean="0"/>
              <a:t>Composite - Solution</a:t>
            </a:r>
            <a:endParaRPr lang="cs-CZ" smtClean="0"/>
          </a:p>
        </p:txBody>
      </p:sp>
      <p:graphicFrame>
        <p:nvGraphicFramePr>
          <p:cNvPr id="111619" name="Object 3"/>
          <p:cNvGraphicFramePr>
            <a:graphicFrameLocks noGrp="1" noChangeAspect="1"/>
          </p:cNvGraphicFramePr>
          <p:nvPr>
            <p:ph idx="1"/>
          </p:nvPr>
        </p:nvGraphicFramePr>
        <p:xfrm>
          <a:off x="521844" y="2087564"/>
          <a:ext cx="7933204" cy="3597275"/>
        </p:xfrm>
        <a:graphic>
          <a:graphicData uri="http://schemas.openxmlformats.org/presentationml/2006/ole">
            <mc:AlternateContent xmlns:mc="http://schemas.openxmlformats.org/markup-compatibility/2006">
              <mc:Choice xmlns:v="urn:schemas-microsoft-com:vml" Requires="v">
                <p:oleObj spid="_x0000_s105486" name="Visio" r:id="rId4" imgW="5369052" imgH="2248611" progId="">
                  <p:embed/>
                </p:oleObj>
              </mc:Choice>
              <mc:Fallback>
                <p:oleObj name="Visio" r:id="rId4" imgW="5369052" imgH="2248611" progId="">
                  <p:embed/>
                  <p:pic>
                    <p:nvPicPr>
                      <p:cNvPr id="0" name="Picture 10"/>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1844" y="2087564"/>
                        <a:ext cx="7933204" cy="3597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2389634768"/>
      </p:ext>
    </p:extLst>
  </p:cSld>
  <p:clrMapOvr>
    <a:masterClrMapping/>
  </p:clrMapOvr>
  <p:timing>
    <p:tnLst>
      <p:par>
        <p:cT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p:cNvSpPr>
            <a:spLocks noGrp="1" noChangeArrowheads="1"/>
          </p:cNvSpPr>
          <p:nvPr>
            <p:ph type="title"/>
          </p:nvPr>
        </p:nvSpPr>
        <p:spPr/>
        <p:txBody>
          <a:bodyPr/>
          <a:lstStyle/>
          <a:p>
            <a:pPr eaLnBrk="1" hangingPunct="1"/>
            <a:r>
              <a:rPr lang="en-US" smtClean="0"/>
              <a:t>Composite - Abstraction</a:t>
            </a:r>
            <a:endParaRPr lang="cs-CZ" smtClean="0"/>
          </a:p>
        </p:txBody>
      </p:sp>
      <p:graphicFrame>
        <p:nvGraphicFramePr>
          <p:cNvPr id="112643" name="Object 3"/>
          <p:cNvGraphicFramePr>
            <a:graphicFrameLocks noGrp="1" noChangeAspect="1"/>
          </p:cNvGraphicFramePr>
          <p:nvPr>
            <p:ph idx="1"/>
          </p:nvPr>
        </p:nvGraphicFramePr>
        <p:xfrm>
          <a:off x="1289952" y="1477963"/>
          <a:ext cx="6202031" cy="4887912"/>
        </p:xfrm>
        <a:graphic>
          <a:graphicData uri="http://schemas.openxmlformats.org/presentationml/2006/ole">
            <mc:AlternateContent xmlns:mc="http://schemas.openxmlformats.org/markup-compatibility/2006">
              <mc:Choice xmlns:v="urn:schemas-microsoft-com:vml" Requires="v">
                <p:oleObj spid="_x0000_s106510" name="Visio" r:id="rId4" imgW="5366766" imgH="3906723" progId="">
                  <p:embed/>
                </p:oleObj>
              </mc:Choice>
              <mc:Fallback>
                <p:oleObj name="Visio" r:id="rId4" imgW="5366766" imgH="3906723" progId="">
                  <p:embed/>
                  <p:pic>
                    <p:nvPicPr>
                      <p:cNvPr id="0" name="Picture 10"/>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89952" y="1477963"/>
                        <a:ext cx="6202031" cy="4887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3676701786"/>
      </p:ext>
    </p:extLst>
  </p:cSld>
  <p:clrMapOvr>
    <a:masterClrMapping/>
  </p:clrMapOvr>
  <p:timing>
    <p:tnLst>
      <p:par>
        <p:cTn id="1" dur="indefinite" restart="never" nodeType="tmRoot"/>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p:cNvSpPr>
            <a:spLocks noGrp="1" noChangeArrowheads="1"/>
          </p:cNvSpPr>
          <p:nvPr>
            <p:ph type="title"/>
          </p:nvPr>
        </p:nvSpPr>
        <p:spPr/>
        <p:txBody>
          <a:bodyPr/>
          <a:lstStyle/>
          <a:p>
            <a:pPr eaLnBrk="1" hangingPunct="1"/>
            <a:r>
              <a:rPr lang="en-US" dirty="0" smtClean="0"/>
              <a:t>Observer – Behavioral Pattern</a:t>
            </a:r>
            <a:endParaRPr lang="cs-CZ" dirty="0" smtClean="0"/>
          </a:p>
        </p:txBody>
      </p:sp>
      <p:sp>
        <p:nvSpPr>
          <p:cNvPr id="113667" name="Rectangle 3"/>
          <p:cNvSpPr>
            <a:spLocks noChangeArrowheads="1"/>
          </p:cNvSpPr>
          <p:nvPr/>
        </p:nvSpPr>
        <p:spPr bwMode="auto">
          <a:xfrm>
            <a:off x="452950" y="1498600"/>
            <a:ext cx="7990372"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p>
            <a:r>
              <a:rPr lang="en-US" b="1" dirty="0"/>
              <a:t>Intent</a:t>
            </a:r>
            <a:r>
              <a:rPr lang="en-US" dirty="0"/>
              <a:t> - define a </a:t>
            </a:r>
            <a:r>
              <a:rPr lang="en-US" b="1" dirty="0">
                <a:solidFill>
                  <a:schemeClr val="accent2"/>
                </a:solidFill>
              </a:rPr>
              <a:t>one-to-many dependency</a:t>
            </a:r>
            <a:r>
              <a:rPr lang="en-US" dirty="0"/>
              <a:t> between objects so that when one object changes state, all its dependents are notified and updated automatically.</a:t>
            </a:r>
          </a:p>
        </p:txBody>
      </p:sp>
      <p:sp>
        <p:nvSpPr>
          <p:cNvPr id="113668" name="Text Box 4"/>
          <p:cNvSpPr txBox="1">
            <a:spLocks noChangeArrowheads="1"/>
          </p:cNvSpPr>
          <p:nvPr/>
        </p:nvSpPr>
        <p:spPr bwMode="auto">
          <a:xfrm>
            <a:off x="486664" y="2882900"/>
            <a:ext cx="17219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eaLnBrk="1" hangingPunct="1"/>
            <a:r>
              <a:rPr lang="en-US" b="1"/>
              <a:t>Motivation</a:t>
            </a:r>
            <a:endParaRPr lang="cs-CZ" b="1"/>
          </a:p>
        </p:txBody>
      </p:sp>
      <p:graphicFrame>
        <p:nvGraphicFramePr>
          <p:cNvPr id="113669" name="Object 5"/>
          <p:cNvGraphicFramePr>
            <a:graphicFrameLocks noGrp="1" noChangeAspect="1"/>
          </p:cNvGraphicFramePr>
          <p:nvPr>
            <p:ph idx="1"/>
          </p:nvPr>
        </p:nvGraphicFramePr>
        <p:xfrm>
          <a:off x="1330996" y="2598738"/>
          <a:ext cx="6729738" cy="3998912"/>
        </p:xfrm>
        <a:graphic>
          <a:graphicData uri="http://schemas.openxmlformats.org/presentationml/2006/ole">
            <mc:AlternateContent xmlns:mc="http://schemas.openxmlformats.org/markup-compatibility/2006">
              <mc:Choice xmlns:v="urn:schemas-microsoft-com:vml" Requires="v">
                <p:oleObj spid="_x0000_s107534" name="Visio" r:id="rId4" imgW="5283708" imgH="2898038" progId="">
                  <p:embed/>
                </p:oleObj>
              </mc:Choice>
              <mc:Fallback>
                <p:oleObj name="Visio" r:id="rId4" imgW="5283708" imgH="2898038" progId="">
                  <p:embed/>
                  <p:pic>
                    <p:nvPicPr>
                      <p:cNvPr id="0" name="Picture 10"/>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30996" y="2598738"/>
                        <a:ext cx="6729738" cy="3998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2859393383"/>
      </p:ext>
    </p:extLst>
  </p:cSld>
  <p:clrMapOvr>
    <a:masterClrMapping/>
  </p:clrMapOvr>
  <p:timing>
    <p:tnLst>
      <p:par>
        <p:cTn id="1" dur="indefinite" restart="never" nodeType="tmRoot"/>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4690" name="Object 2"/>
          <p:cNvGraphicFramePr>
            <a:graphicFrameLocks noGrp="1" noChangeAspect="1"/>
          </p:cNvGraphicFramePr>
          <p:nvPr>
            <p:ph idx="1"/>
          </p:nvPr>
        </p:nvGraphicFramePr>
        <p:xfrm>
          <a:off x="1317804" y="1755776"/>
          <a:ext cx="6611004" cy="4411663"/>
        </p:xfrm>
        <a:graphic>
          <a:graphicData uri="http://schemas.openxmlformats.org/presentationml/2006/ole">
            <mc:AlternateContent xmlns:mc="http://schemas.openxmlformats.org/markup-compatibility/2006">
              <mc:Choice xmlns:v="urn:schemas-microsoft-com:vml" Requires="v">
                <p:oleObj spid="_x0000_s108558" name="Visio" r:id="rId4" imgW="5765292" imgH="3553562" progId="">
                  <p:embed/>
                </p:oleObj>
              </mc:Choice>
              <mc:Fallback>
                <p:oleObj name="Visio" r:id="rId4" imgW="5765292" imgH="3553562" progId="">
                  <p:embed/>
                  <p:pic>
                    <p:nvPicPr>
                      <p:cNvPr id="0" name="Picture 10"/>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17804" y="1755776"/>
                        <a:ext cx="6611004" cy="44116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4691" name="Rectangle 3"/>
          <p:cNvSpPr>
            <a:spLocks noGrp="1" noChangeArrowheads="1"/>
          </p:cNvSpPr>
          <p:nvPr>
            <p:ph type="title"/>
          </p:nvPr>
        </p:nvSpPr>
        <p:spPr/>
        <p:txBody>
          <a:bodyPr/>
          <a:lstStyle/>
          <a:p>
            <a:pPr eaLnBrk="1" hangingPunct="1"/>
            <a:r>
              <a:rPr lang="en-US" smtClean="0"/>
              <a:t>Observer - Solution</a:t>
            </a:r>
            <a:endParaRPr lang="cs-CZ" smtClean="0"/>
          </a:p>
        </p:txBody>
      </p:sp>
      <p:sp>
        <p:nvSpPr>
          <p:cNvPr id="114692" name="Freeform 4"/>
          <p:cNvSpPr>
            <a:spLocks/>
          </p:cNvSpPr>
          <p:nvPr/>
        </p:nvSpPr>
        <p:spPr bwMode="auto">
          <a:xfrm>
            <a:off x="3136929" y="2174875"/>
            <a:ext cx="202288" cy="114300"/>
          </a:xfrm>
          <a:custGeom>
            <a:avLst/>
            <a:gdLst>
              <a:gd name="T0" fmla="*/ 0 w 138"/>
              <a:gd name="T1" fmla="*/ 0 h 72"/>
              <a:gd name="T2" fmla="*/ 2147483647 w 138"/>
              <a:gd name="T3" fmla="*/ 2147483647 h 72"/>
              <a:gd name="T4" fmla="*/ 2147483647 w 138"/>
              <a:gd name="T5" fmla="*/ 2147483647 h 72"/>
              <a:gd name="T6" fmla="*/ 0 60000 65536"/>
              <a:gd name="T7" fmla="*/ 0 60000 65536"/>
              <a:gd name="T8" fmla="*/ 0 60000 65536"/>
              <a:gd name="T9" fmla="*/ 0 w 138"/>
              <a:gd name="T10" fmla="*/ 0 h 72"/>
              <a:gd name="T11" fmla="*/ 138 w 138"/>
              <a:gd name="T12" fmla="*/ 72 h 72"/>
            </a:gdLst>
            <a:ahLst/>
            <a:cxnLst>
              <a:cxn ang="T6">
                <a:pos x="T0" y="T1"/>
              </a:cxn>
              <a:cxn ang="T7">
                <a:pos x="T2" y="T3"/>
              </a:cxn>
              <a:cxn ang="T8">
                <a:pos x="T4" y="T5"/>
              </a:cxn>
            </a:cxnLst>
            <a:rect l="T9" t="T10" r="T11" b="T12"/>
            <a:pathLst>
              <a:path w="138" h="72">
                <a:moveTo>
                  <a:pt x="0" y="0"/>
                </a:moveTo>
                <a:lnTo>
                  <a:pt x="66" y="72"/>
                </a:lnTo>
                <a:lnTo>
                  <a:pt x="138" y="6"/>
                </a:lnTo>
              </a:path>
            </a:pathLst>
          </a:custGeom>
          <a:noFill/>
          <a:ln w="28575">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cs-CZ"/>
          </a:p>
        </p:txBody>
      </p:sp>
      <p:sp>
        <p:nvSpPr>
          <p:cNvPr id="114693" name="Freeform 5"/>
          <p:cNvSpPr>
            <a:spLocks/>
          </p:cNvSpPr>
          <p:nvPr/>
        </p:nvSpPr>
        <p:spPr bwMode="auto">
          <a:xfrm rot="-5400000">
            <a:off x="5853558" y="2761867"/>
            <a:ext cx="219075" cy="105542"/>
          </a:xfrm>
          <a:custGeom>
            <a:avLst/>
            <a:gdLst>
              <a:gd name="T0" fmla="*/ 0 w 138"/>
              <a:gd name="T1" fmla="*/ 0 h 72"/>
              <a:gd name="T2" fmla="*/ 2147483647 w 138"/>
              <a:gd name="T3" fmla="*/ 2147483647 h 72"/>
              <a:gd name="T4" fmla="*/ 2147483647 w 138"/>
              <a:gd name="T5" fmla="*/ 2147483647 h 72"/>
              <a:gd name="T6" fmla="*/ 0 60000 65536"/>
              <a:gd name="T7" fmla="*/ 0 60000 65536"/>
              <a:gd name="T8" fmla="*/ 0 60000 65536"/>
              <a:gd name="T9" fmla="*/ 0 w 138"/>
              <a:gd name="T10" fmla="*/ 0 h 72"/>
              <a:gd name="T11" fmla="*/ 138 w 138"/>
              <a:gd name="T12" fmla="*/ 72 h 72"/>
            </a:gdLst>
            <a:ahLst/>
            <a:cxnLst>
              <a:cxn ang="T6">
                <a:pos x="T0" y="T1"/>
              </a:cxn>
              <a:cxn ang="T7">
                <a:pos x="T2" y="T3"/>
              </a:cxn>
              <a:cxn ang="T8">
                <a:pos x="T4" y="T5"/>
              </a:cxn>
            </a:cxnLst>
            <a:rect l="T9" t="T10" r="T11" b="T12"/>
            <a:pathLst>
              <a:path w="138" h="72">
                <a:moveTo>
                  <a:pt x="0" y="0"/>
                </a:moveTo>
                <a:lnTo>
                  <a:pt x="66" y="72"/>
                </a:lnTo>
                <a:lnTo>
                  <a:pt x="138" y="6"/>
                </a:lnTo>
              </a:path>
            </a:pathLst>
          </a:custGeom>
          <a:noFill/>
          <a:ln w="28575">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cs-CZ"/>
          </a:p>
        </p:txBody>
      </p:sp>
    </p:spTree>
    <p:extLst>
      <p:ext uri="{BB962C8B-B14F-4D97-AF65-F5344CB8AC3E}">
        <p14:creationId xmlns:p14="http://schemas.microsoft.com/office/powerpoint/2010/main" val="212697167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4" name="Rectangle 4"/>
          <p:cNvSpPr>
            <a:spLocks noGrp="1" noChangeArrowheads="1"/>
          </p:cNvSpPr>
          <p:nvPr>
            <p:ph type="title"/>
          </p:nvPr>
        </p:nvSpPr>
        <p:spPr/>
        <p:txBody>
          <a:bodyPr/>
          <a:lstStyle/>
          <a:p>
            <a:r>
              <a:rPr lang="en-GB" sz="3200" dirty="0"/>
              <a:t>What are the </a:t>
            </a:r>
            <a:r>
              <a:rPr lang="en-GB" sz="3200" dirty="0" smtClean="0"/>
              <a:t>Costs </a:t>
            </a:r>
            <a:r>
              <a:rPr lang="en-GB" sz="3200" dirty="0"/>
              <a:t>of </a:t>
            </a:r>
            <a:r>
              <a:rPr lang="en-GB" sz="3200" dirty="0" smtClean="0"/>
              <a:t>Software </a:t>
            </a:r>
            <a:r>
              <a:rPr lang="en-GB" sz="3200" dirty="0"/>
              <a:t>E</a:t>
            </a:r>
            <a:r>
              <a:rPr lang="en-GB" sz="3200" dirty="0" smtClean="0"/>
              <a:t>ngineering</a:t>
            </a:r>
            <a:r>
              <a:rPr lang="en-GB" sz="3200" dirty="0"/>
              <a:t>?</a:t>
            </a:r>
            <a:endParaRPr lang="en-GB" dirty="0"/>
          </a:p>
        </p:txBody>
      </p:sp>
      <p:sp>
        <p:nvSpPr>
          <p:cNvPr id="76805" name="Rectangle 5"/>
          <p:cNvSpPr>
            <a:spLocks noGrp="1" noChangeArrowheads="1"/>
          </p:cNvSpPr>
          <p:nvPr>
            <p:ph type="body" idx="1"/>
          </p:nvPr>
        </p:nvSpPr>
        <p:spPr/>
        <p:txBody>
          <a:bodyPr/>
          <a:lstStyle/>
          <a:p>
            <a:r>
              <a:rPr lang="en-GB" dirty="0"/>
              <a:t>Roughly 60% of costs are development costs, 40% are testing costs. For custom software, evolution costs often exceed development costs.</a:t>
            </a:r>
          </a:p>
          <a:p>
            <a:r>
              <a:rPr lang="en-GB" dirty="0"/>
              <a:t>Costs vary depending on the type of system being developed and the requirements of system attributes such as performance and system reliability.</a:t>
            </a:r>
          </a:p>
          <a:p>
            <a:r>
              <a:rPr lang="en-GB" dirty="0"/>
              <a:t>Distribution of costs depends on the development model that is used.</a:t>
            </a:r>
          </a:p>
        </p:txBody>
      </p:sp>
    </p:spTree>
    <p:extLst>
      <p:ext uri="{BB962C8B-B14F-4D97-AF65-F5344CB8AC3E}">
        <p14:creationId xmlns:p14="http://schemas.microsoft.com/office/powerpoint/2010/main" val="3636275101"/>
      </p:ext>
    </p:extLst>
  </p:cSld>
  <p:clrMapOvr>
    <a:masterClrMapping/>
  </p:clrMapOvr>
  <p:timing>
    <p:tnLst>
      <p:par>
        <p:cTn id="1" dur="indefinite" restart="never" nodeType="tmRoot"/>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p:cNvSpPr>
            <a:spLocks noGrp="1" noChangeArrowheads="1"/>
          </p:cNvSpPr>
          <p:nvPr>
            <p:ph type="title"/>
          </p:nvPr>
        </p:nvSpPr>
        <p:spPr/>
        <p:txBody>
          <a:bodyPr/>
          <a:lstStyle/>
          <a:p>
            <a:pPr eaLnBrk="1" hangingPunct="1"/>
            <a:r>
              <a:rPr lang="en-US" sz="3600" smtClean="0"/>
              <a:t>Observer – Solution (Collaboration)</a:t>
            </a:r>
            <a:endParaRPr lang="cs-CZ" sz="3600" smtClean="0"/>
          </a:p>
        </p:txBody>
      </p:sp>
      <p:sp>
        <p:nvSpPr>
          <p:cNvPr id="115715" name="AutoShape 3"/>
          <p:cNvSpPr>
            <a:spLocks/>
          </p:cNvSpPr>
          <p:nvPr/>
        </p:nvSpPr>
        <p:spPr bwMode="auto">
          <a:xfrm>
            <a:off x="7404032" y="1997075"/>
            <a:ext cx="1550874" cy="742950"/>
          </a:xfrm>
          <a:prstGeom prst="borderCallout2">
            <a:avLst>
              <a:gd name="adj1" fmla="val 15384"/>
              <a:gd name="adj2" fmla="val -4537"/>
              <a:gd name="adj3" fmla="val 15384"/>
              <a:gd name="adj4" fmla="val -27977"/>
              <a:gd name="adj5" fmla="val 113889"/>
              <a:gd name="adj6" fmla="val -47542"/>
            </a:avLst>
          </a:prstGeom>
          <a:solidFill>
            <a:schemeClr val="folHlink"/>
          </a:solidFill>
          <a:ln w="12700">
            <a:solidFill>
              <a:schemeClr val="tx1"/>
            </a:solidFill>
            <a:miter lim="800000"/>
            <a:headEnd type="none" w="lg" len="lg"/>
            <a:tailEnd/>
          </a:ln>
          <a:effectLst>
            <a:outerShdw dist="107763" dir="2700000" algn="ctr" rotWithShape="0">
              <a:schemeClr val="bg2">
                <a:alpha val="50000"/>
              </a:schemeClr>
            </a:outerShdw>
          </a:effectLst>
        </p:spPr>
        <p:txBody>
          <a:bodyPr anchor="ctr">
            <a:spAutoFit/>
          </a:bodyPr>
          <a:lstStyle/>
          <a:p>
            <a:pPr eaLnBrk="0" hangingPunct="0"/>
            <a:r>
              <a:rPr lang="en-US" sz="1400" b="1"/>
              <a:t>Multi-Object: </a:t>
            </a:r>
            <a:r>
              <a:rPr lang="en-US" sz="1400"/>
              <a:t>a set of objects of the same class</a:t>
            </a:r>
          </a:p>
        </p:txBody>
      </p:sp>
      <p:sp>
        <p:nvSpPr>
          <p:cNvPr id="115716" name="AutoShape 4"/>
          <p:cNvSpPr>
            <a:spLocks/>
          </p:cNvSpPr>
          <p:nvPr/>
        </p:nvSpPr>
        <p:spPr bwMode="auto">
          <a:xfrm>
            <a:off x="4484049" y="1963738"/>
            <a:ext cx="936681" cy="317500"/>
          </a:xfrm>
          <a:prstGeom prst="borderCallout2">
            <a:avLst>
              <a:gd name="adj1" fmla="val 36000"/>
              <a:gd name="adj2" fmla="val -7514"/>
              <a:gd name="adj3" fmla="val 36000"/>
              <a:gd name="adj4" fmla="val -34741"/>
              <a:gd name="adj5" fmla="val 147000"/>
              <a:gd name="adj6" fmla="val -57278"/>
            </a:avLst>
          </a:prstGeom>
          <a:solidFill>
            <a:schemeClr val="folHlink"/>
          </a:solidFill>
          <a:ln w="12700">
            <a:solidFill>
              <a:schemeClr val="tx1"/>
            </a:solidFill>
            <a:miter lim="800000"/>
            <a:headEnd type="none" w="lg" len="lg"/>
            <a:tailEnd/>
          </a:ln>
          <a:effectLst>
            <a:outerShdw dist="107763" dir="2700000" algn="ctr" rotWithShape="0">
              <a:schemeClr val="bg2">
                <a:alpha val="50000"/>
              </a:schemeClr>
            </a:outerShdw>
          </a:effectLst>
        </p:spPr>
        <p:txBody>
          <a:bodyPr anchor="ctr">
            <a:spAutoFit/>
          </a:bodyPr>
          <a:lstStyle/>
          <a:p>
            <a:pPr eaLnBrk="0" hangingPunct="0"/>
            <a:r>
              <a:rPr lang="en-US" sz="1400" b="1"/>
              <a:t>Iteration</a:t>
            </a:r>
            <a:endParaRPr lang="en-US" sz="1400"/>
          </a:p>
        </p:txBody>
      </p:sp>
      <p:graphicFrame>
        <p:nvGraphicFramePr>
          <p:cNvPr id="115717" name="Object 5"/>
          <p:cNvGraphicFramePr>
            <a:graphicFrameLocks noGrp="1" noChangeAspect="1"/>
          </p:cNvGraphicFramePr>
          <p:nvPr>
            <p:ph idx="1"/>
          </p:nvPr>
        </p:nvGraphicFramePr>
        <p:xfrm>
          <a:off x="1952518" y="1719263"/>
          <a:ext cx="5237498" cy="4411662"/>
        </p:xfrm>
        <a:graphic>
          <a:graphicData uri="http://schemas.openxmlformats.org/presentationml/2006/ole">
            <mc:AlternateContent xmlns:mc="http://schemas.openxmlformats.org/markup-compatibility/2006">
              <mc:Choice xmlns:v="urn:schemas-microsoft-com:vml" Requires="v">
                <p:oleObj spid="_x0000_s109582" name="Visio" r:id="rId4" imgW="3779520" imgH="2940304" progId="">
                  <p:embed/>
                </p:oleObj>
              </mc:Choice>
              <mc:Fallback>
                <p:oleObj name="Visio" r:id="rId4" imgW="3779520" imgH="2940304" progId="">
                  <p:embed/>
                  <p:pic>
                    <p:nvPicPr>
                      <p:cNvPr id="0" name="Picture 10"/>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2518" y="1719263"/>
                        <a:ext cx="5237498" cy="44116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476866177"/>
      </p:ext>
    </p:extLst>
  </p:cSld>
  <p:clrMapOvr>
    <a:masterClrMapping/>
  </p:clrMapOvr>
  <p:timing>
    <p:tnLst>
      <p:par>
        <p:cTn id="1" dur="indefinite" restart="never" nodeType="tmRoot"/>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2"/>
          <p:cNvSpPr>
            <a:spLocks noGrp="1" noChangeArrowheads="1"/>
          </p:cNvSpPr>
          <p:nvPr>
            <p:ph type="title"/>
          </p:nvPr>
        </p:nvSpPr>
        <p:spPr/>
        <p:txBody>
          <a:bodyPr/>
          <a:lstStyle/>
          <a:p>
            <a:pPr eaLnBrk="1" hangingPunct="1"/>
            <a:r>
              <a:rPr lang="en-US" smtClean="0"/>
              <a:t>Observer - Abstraction</a:t>
            </a:r>
            <a:endParaRPr lang="cs-CZ" smtClean="0"/>
          </a:p>
        </p:txBody>
      </p:sp>
      <p:graphicFrame>
        <p:nvGraphicFramePr>
          <p:cNvPr id="116739" name="Object 3"/>
          <p:cNvGraphicFramePr>
            <a:graphicFrameLocks noGrp="1" noChangeAspect="1"/>
          </p:cNvGraphicFramePr>
          <p:nvPr>
            <p:ph idx="1"/>
          </p:nvPr>
        </p:nvGraphicFramePr>
        <p:xfrm>
          <a:off x="1398426" y="1666875"/>
          <a:ext cx="6196167" cy="4406900"/>
        </p:xfrm>
        <a:graphic>
          <a:graphicData uri="http://schemas.openxmlformats.org/presentationml/2006/ole">
            <mc:AlternateContent xmlns:mc="http://schemas.openxmlformats.org/markup-compatibility/2006">
              <mc:Choice xmlns:v="urn:schemas-microsoft-com:vml" Requires="v">
                <p:oleObj spid="_x0000_s110606" name="Visio" r:id="rId4" imgW="5410962" imgH="3553562" progId="">
                  <p:embed/>
                </p:oleObj>
              </mc:Choice>
              <mc:Fallback>
                <p:oleObj name="Visio" r:id="rId4" imgW="5410962" imgH="3553562" progId="">
                  <p:embed/>
                  <p:pic>
                    <p:nvPicPr>
                      <p:cNvPr id="0" name="Picture 10"/>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98426" y="1666875"/>
                        <a:ext cx="6196167" cy="4406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1849028185"/>
      </p:ext>
    </p:extLst>
  </p:cSld>
  <p:clrMapOvr>
    <a:masterClrMapping/>
  </p:clrMapOvr>
  <p:timing>
    <p:tnLst>
      <p:par>
        <p:cTn id="1" dur="indefinite" restart="never" nodeType="tmRoot"/>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3426" name="Object 2"/>
          <p:cNvGraphicFramePr>
            <a:graphicFrameLocks noChangeAspect="1"/>
          </p:cNvGraphicFramePr>
          <p:nvPr/>
        </p:nvGraphicFramePr>
        <p:xfrm>
          <a:off x="2902392" y="1282700"/>
          <a:ext cx="5960164" cy="5270500"/>
        </p:xfrm>
        <a:graphic>
          <a:graphicData uri="http://schemas.openxmlformats.org/presentationml/2006/ole">
            <mc:AlternateContent xmlns:mc="http://schemas.openxmlformats.org/markup-compatibility/2006">
              <mc:Choice xmlns:v="urn:schemas-microsoft-com:vml" Requires="v">
                <p:oleObj spid="_x0000_s90138" name="Visio" r:id="rId4" imgW="7315200" imgH="5969000" progId="">
                  <p:embed/>
                </p:oleObj>
              </mc:Choice>
              <mc:Fallback>
                <p:oleObj name="Visio" r:id="rId4" imgW="7315200" imgH="5969000" progId="">
                  <p:embed/>
                  <p:pic>
                    <p:nvPicPr>
                      <p:cNvPr id="0" name="Picture 1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02392" y="1282700"/>
                        <a:ext cx="5960164" cy="5270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3427" name="Rectangle 3"/>
          <p:cNvSpPr>
            <a:spLocks noGrp="1" noChangeArrowheads="1"/>
          </p:cNvSpPr>
          <p:nvPr>
            <p:ph type="title"/>
          </p:nvPr>
        </p:nvSpPr>
        <p:spPr>
          <a:xfrm>
            <a:off x="457347" y="122238"/>
            <a:ext cx="7719189" cy="893762"/>
          </a:xfrm>
        </p:spPr>
        <p:txBody>
          <a:bodyPr/>
          <a:lstStyle/>
          <a:p>
            <a:pPr eaLnBrk="1" hangingPunct="1"/>
            <a:r>
              <a:rPr lang="en-US" sz="3600" dirty="0" smtClean="0"/>
              <a:t>Mapping into Software Components</a:t>
            </a:r>
          </a:p>
        </p:txBody>
      </p:sp>
      <p:graphicFrame>
        <p:nvGraphicFramePr>
          <p:cNvPr id="103428" name="Object 4"/>
          <p:cNvGraphicFramePr>
            <a:graphicFrameLocks noChangeAspect="1"/>
          </p:cNvGraphicFramePr>
          <p:nvPr/>
        </p:nvGraphicFramePr>
        <p:xfrm>
          <a:off x="536503" y="1676400"/>
          <a:ext cx="1338326" cy="4171950"/>
        </p:xfrm>
        <a:graphic>
          <a:graphicData uri="http://schemas.openxmlformats.org/presentationml/2006/ole">
            <mc:AlternateContent xmlns:mc="http://schemas.openxmlformats.org/markup-compatibility/2006">
              <mc:Choice xmlns:v="urn:schemas-microsoft-com:vml" Requires="v">
                <p:oleObj spid="_x0000_s90139" name="Visio" r:id="rId6" imgW="7315200" imgH="21018500" progId="">
                  <p:embed/>
                </p:oleObj>
              </mc:Choice>
              <mc:Fallback>
                <p:oleObj name="Visio" r:id="rId6" imgW="7315200" imgH="21018500" progId="">
                  <p:embed/>
                  <p:pic>
                    <p:nvPicPr>
                      <p:cNvPr id="0" name="Picture 1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6503" y="1676400"/>
                        <a:ext cx="1338326" cy="4171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3429" name="AutoShape 5"/>
          <p:cNvSpPr>
            <a:spLocks noChangeArrowheads="1"/>
          </p:cNvSpPr>
          <p:nvPr/>
        </p:nvSpPr>
        <p:spPr bwMode="auto">
          <a:xfrm>
            <a:off x="1879225" y="6169026"/>
            <a:ext cx="1766355" cy="409575"/>
          </a:xfrm>
          <a:prstGeom prst="wedgeRectCallout">
            <a:avLst>
              <a:gd name="adj1" fmla="val -37551"/>
              <a:gd name="adj2" fmla="val -168218"/>
            </a:avLst>
          </a:prstGeom>
          <a:solidFill>
            <a:schemeClr val="folHlink"/>
          </a:solidFill>
          <a:ln w="12700">
            <a:solidFill>
              <a:schemeClr val="tx1"/>
            </a:solidFill>
            <a:miter lim="800000"/>
            <a:headEnd type="none" w="sm" len="sm"/>
            <a:tailEnd type="none" w="sm" len="sm"/>
          </a:ln>
          <a:effectLst>
            <a:outerShdw dist="107763" dir="2700000" algn="ctr" rotWithShape="0">
              <a:schemeClr val="bg2">
                <a:alpha val="50000"/>
              </a:schemeClr>
            </a:outerShdw>
          </a:effectLst>
        </p:spPr>
        <p:txBody>
          <a:bodyPr/>
          <a:lstStyle/>
          <a:p>
            <a:r>
              <a:rPr lang="en-US" sz="1800" b="1"/>
              <a:t>Analysis Model</a:t>
            </a:r>
          </a:p>
        </p:txBody>
      </p:sp>
      <p:sp>
        <p:nvSpPr>
          <p:cNvPr id="103430" name="AutoShape 6"/>
          <p:cNvSpPr>
            <a:spLocks noChangeArrowheads="1"/>
          </p:cNvSpPr>
          <p:nvPr/>
        </p:nvSpPr>
        <p:spPr bwMode="auto">
          <a:xfrm>
            <a:off x="2434785" y="1444626"/>
            <a:ext cx="1766354" cy="409575"/>
          </a:xfrm>
          <a:prstGeom prst="wedgeRectCallout">
            <a:avLst>
              <a:gd name="adj1" fmla="val 42944"/>
              <a:gd name="adj2" fmla="val 164727"/>
            </a:avLst>
          </a:prstGeom>
          <a:solidFill>
            <a:schemeClr val="folHlink"/>
          </a:solidFill>
          <a:ln w="12700">
            <a:solidFill>
              <a:schemeClr val="tx1"/>
            </a:solidFill>
            <a:miter lim="800000"/>
            <a:headEnd type="none" w="sm" len="sm"/>
            <a:tailEnd type="none" w="sm" len="sm"/>
          </a:ln>
          <a:effectLst>
            <a:outerShdw dist="107763" dir="2700000" algn="ctr" rotWithShape="0">
              <a:schemeClr val="bg2">
                <a:alpha val="50000"/>
              </a:schemeClr>
            </a:outerShdw>
          </a:effectLst>
        </p:spPr>
        <p:txBody>
          <a:bodyPr/>
          <a:lstStyle/>
          <a:p>
            <a:r>
              <a:rPr lang="en-US" sz="1800" b="1"/>
              <a:t>Design Model</a:t>
            </a:r>
          </a:p>
        </p:txBody>
      </p:sp>
      <p:sp>
        <p:nvSpPr>
          <p:cNvPr id="103431" name="Rectangle 7"/>
          <p:cNvSpPr>
            <a:spLocks noChangeArrowheads="1"/>
          </p:cNvSpPr>
          <p:nvPr/>
        </p:nvSpPr>
        <p:spPr bwMode="auto">
          <a:xfrm>
            <a:off x="4739108" y="1203325"/>
            <a:ext cx="3585480" cy="3144838"/>
          </a:xfrm>
          <a:prstGeom prst="rect">
            <a:avLst/>
          </a:prstGeom>
          <a:noFill/>
          <a:ln w="38100">
            <a:solidFill>
              <a:schemeClr val="tx2"/>
            </a:solidFill>
            <a:prstDash val="dash"/>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cs-CZ"/>
          </a:p>
        </p:txBody>
      </p:sp>
      <p:sp>
        <p:nvSpPr>
          <p:cNvPr id="103432" name="AutoShape 8"/>
          <p:cNvSpPr>
            <a:spLocks noChangeArrowheads="1"/>
          </p:cNvSpPr>
          <p:nvPr/>
        </p:nvSpPr>
        <p:spPr bwMode="auto">
          <a:xfrm>
            <a:off x="1852841" y="3287714"/>
            <a:ext cx="771039" cy="496887"/>
          </a:xfrm>
          <a:prstGeom prst="rightArrow">
            <a:avLst>
              <a:gd name="adj1" fmla="val 50000"/>
              <a:gd name="adj2" fmla="val 42013"/>
            </a:avLst>
          </a:prstGeom>
          <a:solidFill>
            <a:schemeClr val="accent1"/>
          </a:solidFill>
          <a:ln w="12700">
            <a:solidFill>
              <a:schemeClr val="tx1"/>
            </a:solidFill>
            <a:miter lim="800000"/>
            <a:headEnd type="none" w="sm" len="sm"/>
            <a:tailEnd type="none" w="sm" len="sm"/>
          </a:ln>
        </p:spPr>
        <p:txBody>
          <a:bodyPr wrap="none" anchor="ctr"/>
          <a:lstStyle/>
          <a:p>
            <a:endParaRPr lang="cs-CZ"/>
          </a:p>
        </p:txBody>
      </p:sp>
      <p:sp>
        <p:nvSpPr>
          <p:cNvPr id="103433" name="AutoShape 9"/>
          <p:cNvSpPr>
            <a:spLocks/>
          </p:cNvSpPr>
          <p:nvPr/>
        </p:nvSpPr>
        <p:spPr bwMode="auto">
          <a:xfrm>
            <a:off x="4394632" y="4730751"/>
            <a:ext cx="1436537" cy="530225"/>
          </a:xfrm>
          <a:prstGeom prst="borderCallout2">
            <a:avLst>
              <a:gd name="adj1" fmla="val 21556"/>
              <a:gd name="adj2" fmla="val 104898"/>
              <a:gd name="adj3" fmla="val 21556"/>
              <a:gd name="adj4" fmla="val 120306"/>
              <a:gd name="adj5" fmla="val -95810"/>
              <a:gd name="adj6" fmla="val 133264"/>
            </a:avLst>
          </a:prstGeom>
          <a:solidFill>
            <a:schemeClr val="folHlink"/>
          </a:solidFill>
          <a:ln w="12700">
            <a:solidFill>
              <a:schemeClr val="tx1"/>
            </a:solidFill>
            <a:miter lim="800000"/>
            <a:headEnd type="none" w="lg" len="lg"/>
            <a:tailEnd/>
          </a:ln>
          <a:effectLst>
            <a:outerShdw dist="107763" dir="2700000" algn="ctr" rotWithShape="0">
              <a:schemeClr val="bg2">
                <a:alpha val="50000"/>
              </a:schemeClr>
            </a:outerShdw>
          </a:effectLst>
        </p:spPr>
        <p:txBody>
          <a:bodyPr anchor="ctr">
            <a:spAutoFit/>
          </a:bodyPr>
          <a:lstStyle/>
          <a:p>
            <a:pPr eaLnBrk="0" hangingPunct="0"/>
            <a:r>
              <a:rPr lang="en-US" sz="1400" b="1"/>
              <a:t>Implementation Environment</a:t>
            </a:r>
            <a:endParaRPr lang="en-US" sz="1400"/>
          </a:p>
        </p:txBody>
      </p:sp>
      <p:sp>
        <p:nvSpPr>
          <p:cNvPr id="103434" name="Freeform 10"/>
          <p:cNvSpPr>
            <a:spLocks/>
          </p:cNvSpPr>
          <p:nvPr/>
        </p:nvSpPr>
        <p:spPr bwMode="auto">
          <a:xfrm>
            <a:off x="4721518" y="3322639"/>
            <a:ext cx="118734" cy="231775"/>
          </a:xfrm>
          <a:custGeom>
            <a:avLst/>
            <a:gdLst>
              <a:gd name="T0" fmla="*/ 0 w 81"/>
              <a:gd name="T1" fmla="*/ 2147483647 h 146"/>
              <a:gd name="T2" fmla="*/ 2147483647 w 81"/>
              <a:gd name="T3" fmla="*/ 2147483647 h 146"/>
              <a:gd name="T4" fmla="*/ 2147483647 w 81"/>
              <a:gd name="T5" fmla="*/ 0 h 146"/>
              <a:gd name="T6" fmla="*/ 0 60000 65536"/>
              <a:gd name="T7" fmla="*/ 0 60000 65536"/>
              <a:gd name="T8" fmla="*/ 0 60000 65536"/>
              <a:gd name="T9" fmla="*/ 0 w 81"/>
              <a:gd name="T10" fmla="*/ 0 h 146"/>
              <a:gd name="T11" fmla="*/ 81 w 81"/>
              <a:gd name="T12" fmla="*/ 146 h 146"/>
            </a:gdLst>
            <a:ahLst/>
            <a:cxnLst>
              <a:cxn ang="T6">
                <a:pos x="T0" y="T1"/>
              </a:cxn>
              <a:cxn ang="T7">
                <a:pos x="T2" y="T3"/>
              </a:cxn>
              <a:cxn ang="T8">
                <a:pos x="T4" y="T5"/>
              </a:cxn>
            </a:cxnLst>
            <a:rect l="T9" t="T10" r="T11" b="T12"/>
            <a:pathLst>
              <a:path w="81" h="146">
                <a:moveTo>
                  <a:pt x="0" y="146"/>
                </a:moveTo>
                <a:lnTo>
                  <a:pt x="81" y="73"/>
                </a:lnTo>
                <a:lnTo>
                  <a:pt x="8" y="0"/>
                </a:lnTo>
              </a:path>
            </a:pathLst>
          </a:custGeom>
          <a:noFill/>
          <a:ln w="28575">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cs-CZ"/>
          </a:p>
        </p:txBody>
      </p:sp>
      <p:sp>
        <p:nvSpPr>
          <p:cNvPr id="103435" name="Freeform 11"/>
          <p:cNvSpPr>
            <a:spLocks/>
          </p:cNvSpPr>
          <p:nvPr/>
        </p:nvSpPr>
        <p:spPr bwMode="auto">
          <a:xfrm>
            <a:off x="6445363" y="5048250"/>
            <a:ext cx="178834" cy="141288"/>
          </a:xfrm>
          <a:custGeom>
            <a:avLst/>
            <a:gdLst>
              <a:gd name="T0" fmla="*/ 0 w 122"/>
              <a:gd name="T1" fmla="*/ 0 h 89"/>
              <a:gd name="T2" fmla="*/ 2147483647 w 122"/>
              <a:gd name="T3" fmla="*/ 2147483647 h 89"/>
              <a:gd name="T4" fmla="*/ 2147483647 w 122"/>
              <a:gd name="T5" fmla="*/ 0 h 89"/>
              <a:gd name="T6" fmla="*/ 0 60000 65536"/>
              <a:gd name="T7" fmla="*/ 0 60000 65536"/>
              <a:gd name="T8" fmla="*/ 0 60000 65536"/>
              <a:gd name="T9" fmla="*/ 0 w 122"/>
              <a:gd name="T10" fmla="*/ 0 h 89"/>
              <a:gd name="T11" fmla="*/ 122 w 122"/>
              <a:gd name="T12" fmla="*/ 89 h 89"/>
            </a:gdLst>
            <a:ahLst/>
            <a:cxnLst>
              <a:cxn ang="T6">
                <a:pos x="T0" y="T1"/>
              </a:cxn>
              <a:cxn ang="T7">
                <a:pos x="T2" y="T3"/>
              </a:cxn>
              <a:cxn ang="T8">
                <a:pos x="T4" y="T5"/>
              </a:cxn>
            </a:cxnLst>
            <a:rect l="T9" t="T10" r="T11" b="T12"/>
            <a:pathLst>
              <a:path w="122" h="89">
                <a:moveTo>
                  <a:pt x="0" y="0"/>
                </a:moveTo>
                <a:lnTo>
                  <a:pt x="65" y="89"/>
                </a:lnTo>
                <a:lnTo>
                  <a:pt x="122" y="0"/>
                </a:lnTo>
              </a:path>
            </a:pathLst>
          </a:custGeom>
          <a:noFill/>
          <a:ln w="28575">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cs-CZ"/>
          </a:p>
        </p:txBody>
      </p:sp>
    </p:spTree>
    <p:extLst>
      <p:ext uri="{BB962C8B-B14F-4D97-AF65-F5344CB8AC3E}">
        <p14:creationId xmlns:p14="http://schemas.microsoft.com/office/powerpoint/2010/main" val="1208583007"/>
      </p:ext>
    </p:extLst>
  </p:cSld>
  <p:clrMapOvr>
    <a:masterClrMapping/>
  </p:clrMapOvr>
  <p:timing>
    <p:tnLst>
      <p:par>
        <p:cTn id="1" dur="indefinite" restart="never" nodeType="tmRoot"/>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4450" name="Object 2"/>
          <p:cNvGraphicFramePr>
            <a:graphicFrameLocks noGrp="1" noChangeAspect="1"/>
          </p:cNvGraphicFramePr>
          <p:nvPr>
            <p:ph idx="1"/>
          </p:nvPr>
        </p:nvGraphicFramePr>
        <p:xfrm>
          <a:off x="1015838" y="1222376"/>
          <a:ext cx="7008250" cy="5326063"/>
        </p:xfrm>
        <a:graphic>
          <a:graphicData uri="http://schemas.openxmlformats.org/presentationml/2006/ole">
            <mc:AlternateContent xmlns:mc="http://schemas.openxmlformats.org/markup-compatibility/2006">
              <mc:Choice xmlns:v="urn:schemas-microsoft-com:vml" Requires="v">
                <p:oleObj spid="_x0000_s91150" name="Visio" r:id="rId4" imgW="7315200" imgH="5130800" progId="">
                  <p:embed/>
                </p:oleObj>
              </mc:Choice>
              <mc:Fallback>
                <p:oleObj name="Visio" r:id="rId4" imgW="7315200" imgH="5130800" progId="">
                  <p:embed/>
                  <p:pic>
                    <p:nvPicPr>
                      <p:cNvPr id="0" name="Picture 10"/>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5838" y="1222376"/>
                        <a:ext cx="7008250" cy="53260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4451" name="Rectangle 3"/>
          <p:cNvSpPr>
            <a:spLocks noGrp="1" noChangeArrowheads="1"/>
          </p:cNvSpPr>
          <p:nvPr>
            <p:ph type="title"/>
          </p:nvPr>
        </p:nvSpPr>
        <p:spPr>
          <a:xfrm>
            <a:off x="457347" y="122238"/>
            <a:ext cx="7719189" cy="1016000"/>
          </a:xfrm>
        </p:spPr>
        <p:txBody>
          <a:bodyPr/>
          <a:lstStyle/>
          <a:p>
            <a:pPr eaLnBrk="1" hangingPunct="1"/>
            <a:r>
              <a:rPr lang="en-US" dirty="0" smtClean="0"/>
              <a:t>Interface to Database</a:t>
            </a:r>
            <a:endParaRPr lang="cs-CZ" dirty="0" smtClean="0"/>
          </a:p>
        </p:txBody>
      </p:sp>
      <p:sp>
        <p:nvSpPr>
          <p:cNvPr id="104452" name="AutoShape 4"/>
          <p:cNvSpPr>
            <a:spLocks noChangeArrowheads="1"/>
          </p:cNvSpPr>
          <p:nvPr/>
        </p:nvSpPr>
        <p:spPr bwMode="auto">
          <a:xfrm>
            <a:off x="5153944" y="1057275"/>
            <a:ext cx="2997673" cy="922338"/>
          </a:xfrm>
          <a:prstGeom prst="wedgeRectCallout">
            <a:avLst>
              <a:gd name="adj1" fmla="val -58213"/>
              <a:gd name="adj2" fmla="val 89069"/>
            </a:avLst>
          </a:prstGeom>
          <a:solidFill>
            <a:schemeClr val="folHlink"/>
          </a:solidFill>
          <a:ln w="12700">
            <a:solidFill>
              <a:schemeClr val="tx1"/>
            </a:solidFill>
            <a:miter lim="800000"/>
            <a:headEnd type="none" w="sm" len="sm"/>
            <a:tailEnd type="none" w="sm" len="sm"/>
          </a:ln>
          <a:effectLst>
            <a:outerShdw dist="107763" dir="2700000" algn="ctr" rotWithShape="0">
              <a:schemeClr val="bg2">
                <a:alpha val="50000"/>
              </a:schemeClr>
            </a:outerShdw>
          </a:effectLst>
        </p:spPr>
        <p:txBody>
          <a:bodyPr/>
          <a:lstStyle/>
          <a:p>
            <a:r>
              <a:rPr lang="en-US" sz="1800" b="1"/>
              <a:t>Populating CarDatabase object from relational database</a:t>
            </a:r>
          </a:p>
        </p:txBody>
      </p:sp>
      <p:sp>
        <p:nvSpPr>
          <p:cNvPr id="104453" name="AutoShape 5"/>
          <p:cNvSpPr>
            <a:spLocks/>
          </p:cNvSpPr>
          <p:nvPr/>
        </p:nvSpPr>
        <p:spPr bwMode="auto">
          <a:xfrm>
            <a:off x="807687" y="1141970"/>
            <a:ext cx="1679869" cy="738664"/>
          </a:xfrm>
          <a:prstGeom prst="borderCallout2">
            <a:avLst>
              <a:gd name="adj1" fmla="val 21556"/>
              <a:gd name="adj2" fmla="val 104190"/>
              <a:gd name="adj3" fmla="val 21556"/>
              <a:gd name="adj4" fmla="val 134032"/>
              <a:gd name="adj5" fmla="val 34431"/>
              <a:gd name="adj6" fmla="val 158986"/>
            </a:avLst>
          </a:prstGeom>
          <a:solidFill>
            <a:schemeClr val="folHlink"/>
          </a:solidFill>
          <a:ln w="12700">
            <a:solidFill>
              <a:schemeClr val="tx1"/>
            </a:solidFill>
            <a:miter lim="800000"/>
            <a:headEnd type="none" w="lg" len="lg"/>
            <a:tailEnd/>
          </a:ln>
          <a:effectLst>
            <a:outerShdw dist="107763" dir="2700000" algn="ctr" rotWithShape="0">
              <a:schemeClr val="bg2">
                <a:alpha val="50000"/>
              </a:schemeClr>
            </a:outerShdw>
          </a:effectLst>
        </p:spPr>
        <p:txBody>
          <a:bodyPr anchor="ctr">
            <a:spAutoFit/>
          </a:bodyPr>
          <a:lstStyle/>
          <a:p>
            <a:pPr eaLnBrk="0" hangingPunct="0"/>
            <a:r>
              <a:rPr lang="en-US" sz="1400" b="1"/>
              <a:t>Adapter to relational database</a:t>
            </a:r>
            <a:endParaRPr lang="en-US" sz="1400"/>
          </a:p>
        </p:txBody>
      </p:sp>
    </p:spTree>
    <p:extLst>
      <p:ext uri="{BB962C8B-B14F-4D97-AF65-F5344CB8AC3E}">
        <p14:creationId xmlns:p14="http://schemas.microsoft.com/office/powerpoint/2010/main" val="2073452175"/>
      </p:ext>
    </p:extLst>
  </p:cSld>
  <p:clrMapOvr>
    <a:masterClrMapping/>
  </p:clrMapOvr>
  <p:timing>
    <p:tnLst>
      <p:par>
        <p:cTn id="1" dur="indefinite" restart="never" nodeType="tmRoot"/>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Nadpis 3"/>
          <p:cNvSpPr>
            <a:spLocks noGrp="1"/>
          </p:cNvSpPr>
          <p:nvPr>
            <p:ph type="title"/>
          </p:nvPr>
        </p:nvSpPr>
        <p:spPr/>
        <p:txBody>
          <a:bodyPr/>
          <a:lstStyle/>
          <a:p>
            <a:r>
              <a:rPr lang="cs-CZ" dirty="0" err="1" smtClean="0"/>
              <a:t>Implementation</a:t>
            </a:r>
            <a:endParaRPr lang="cs-CZ" dirty="0"/>
          </a:p>
        </p:txBody>
      </p:sp>
      <p:sp>
        <p:nvSpPr>
          <p:cNvPr id="5" name="Zástupný symbol pro text 4"/>
          <p:cNvSpPr>
            <a:spLocks noGrp="1"/>
          </p:cNvSpPr>
          <p:nvPr>
            <p:ph type="body" idx="1"/>
          </p:nvPr>
        </p:nvSpPr>
        <p:spPr/>
        <p:txBody>
          <a:bodyPr/>
          <a:lstStyle/>
          <a:p>
            <a:endParaRPr lang="cs-CZ"/>
          </a:p>
        </p:txBody>
      </p:sp>
    </p:spTree>
    <p:extLst>
      <p:ext uri="{BB962C8B-B14F-4D97-AF65-F5344CB8AC3E}">
        <p14:creationId xmlns:p14="http://schemas.microsoft.com/office/powerpoint/2010/main" val="3940892266"/>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2"/>
          <p:cNvSpPr>
            <a:spLocks noGrp="1" noChangeArrowheads="1"/>
          </p:cNvSpPr>
          <p:nvPr>
            <p:ph type="title"/>
          </p:nvPr>
        </p:nvSpPr>
        <p:spPr/>
        <p:txBody>
          <a:bodyPr/>
          <a:lstStyle/>
          <a:p>
            <a:pPr eaLnBrk="1" hangingPunct="1"/>
            <a:r>
              <a:rPr lang="en-US" dirty="0" smtClean="0"/>
              <a:t>Implementation</a:t>
            </a:r>
            <a:endParaRPr lang="cs-CZ" dirty="0" smtClean="0"/>
          </a:p>
        </p:txBody>
      </p:sp>
      <p:sp>
        <p:nvSpPr>
          <p:cNvPr id="124931" name="Rectangle 3"/>
          <p:cNvSpPr>
            <a:spLocks noGrp="1" noChangeArrowheads="1"/>
          </p:cNvSpPr>
          <p:nvPr>
            <p:ph type="body" idx="1"/>
          </p:nvPr>
        </p:nvSpPr>
        <p:spPr>
          <a:xfrm>
            <a:off x="445620" y="2665413"/>
            <a:ext cx="8179468" cy="3663950"/>
          </a:xfrm>
        </p:spPr>
        <p:txBody>
          <a:bodyPr/>
          <a:lstStyle/>
          <a:p>
            <a:pPr eaLnBrk="1" hangingPunct="1"/>
            <a:r>
              <a:rPr lang="en-US" b="1" dirty="0" smtClean="0"/>
              <a:t>Implementation Model</a:t>
            </a:r>
            <a:r>
              <a:rPr lang="en-US" dirty="0" smtClean="0"/>
              <a:t> describes how elements in the design model, such as design classes, are implemented in terms of components such as a source code files, </a:t>
            </a:r>
            <a:r>
              <a:rPr lang="en-US" dirty="0" err="1" smtClean="0"/>
              <a:t>executables</a:t>
            </a:r>
            <a:r>
              <a:rPr lang="en-US" dirty="0" smtClean="0"/>
              <a:t>, and so on.  The implementation model also describes </a:t>
            </a:r>
            <a:r>
              <a:rPr lang="en-US" b="1" dirty="0" smtClean="0"/>
              <a:t>how the components are organized</a:t>
            </a:r>
            <a:r>
              <a:rPr lang="en-US" dirty="0" smtClean="0"/>
              <a:t> according to the structuring and modularization mechanism available in the implementation environment and the programming language (e.g. </a:t>
            </a:r>
            <a:r>
              <a:rPr lang="en-US" i="1" dirty="0" smtClean="0"/>
              <a:t>package</a:t>
            </a:r>
            <a:r>
              <a:rPr lang="en-US" dirty="0" smtClean="0"/>
              <a:t> in Java).</a:t>
            </a:r>
          </a:p>
        </p:txBody>
      </p:sp>
      <p:sp>
        <p:nvSpPr>
          <p:cNvPr id="124932" name="Text Box 4"/>
          <p:cNvSpPr txBox="1">
            <a:spLocks noChangeArrowheads="1"/>
          </p:cNvSpPr>
          <p:nvPr/>
        </p:nvSpPr>
        <p:spPr bwMode="auto">
          <a:xfrm>
            <a:off x="521845" y="1679576"/>
            <a:ext cx="819412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eaLnBrk="1" hangingPunct="1"/>
            <a:r>
              <a:rPr lang="en-US" dirty="0"/>
              <a:t>The goal of the implementation workflow is to </a:t>
            </a:r>
            <a:r>
              <a:rPr lang="en-US" b="1" dirty="0"/>
              <a:t>flesh out</a:t>
            </a:r>
            <a:r>
              <a:rPr lang="en-US" dirty="0"/>
              <a:t> the designed architecture and the system as a whole.</a:t>
            </a:r>
          </a:p>
        </p:txBody>
      </p:sp>
    </p:spTree>
    <p:extLst>
      <p:ext uri="{BB962C8B-B14F-4D97-AF65-F5344CB8AC3E}">
        <p14:creationId xmlns:p14="http://schemas.microsoft.com/office/powerpoint/2010/main" val="1470114919"/>
      </p:ext>
    </p:extLst>
  </p:cSld>
  <p:clrMapOvr>
    <a:masterClrMapping/>
  </p:clrMapOvr>
  <p:timing>
    <p:tnLst>
      <p:par>
        <p:cTn id="1" dur="indefinite" restart="never" nodeType="tmRoot"/>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2"/>
          <p:cNvSpPr>
            <a:spLocks noGrp="1" noChangeArrowheads="1"/>
          </p:cNvSpPr>
          <p:nvPr>
            <p:ph type="title"/>
          </p:nvPr>
        </p:nvSpPr>
        <p:spPr>
          <a:xfrm>
            <a:off x="457347" y="122239"/>
            <a:ext cx="7719189" cy="1171575"/>
          </a:xfrm>
        </p:spPr>
        <p:txBody>
          <a:bodyPr/>
          <a:lstStyle/>
          <a:p>
            <a:pPr eaLnBrk="1" hangingPunct="1"/>
            <a:r>
              <a:rPr lang="en-US" sz="3600" dirty="0" smtClean="0"/>
              <a:t>UML Diagrams for Implementation</a:t>
            </a:r>
            <a:endParaRPr lang="cs-CZ" sz="3600" dirty="0" smtClean="0"/>
          </a:p>
        </p:txBody>
      </p:sp>
      <p:sp>
        <p:nvSpPr>
          <p:cNvPr id="125955" name="Rectangle 3"/>
          <p:cNvSpPr>
            <a:spLocks noGrp="1" noChangeArrowheads="1"/>
          </p:cNvSpPr>
          <p:nvPr>
            <p:ph type="body" idx="1"/>
          </p:nvPr>
        </p:nvSpPr>
        <p:spPr>
          <a:xfrm>
            <a:off x="288774" y="1268761"/>
            <a:ext cx="8604566" cy="5249516"/>
          </a:xfrm>
        </p:spPr>
        <p:txBody>
          <a:bodyPr/>
          <a:lstStyle/>
          <a:p>
            <a:pPr eaLnBrk="1" hangingPunct="1"/>
            <a:r>
              <a:rPr lang="en-US" b="1" dirty="0" smtClean="0"/>
              <a:t>Component Diagram</a:t>
            </a:r>
            <a:r>
              <a:rPr lang="en-US" dirty="0" smtClean="0"/>
              <a:t> illustrates the organization and dependencies among software components – </a:t>
            </a:r>
            <a:r>
              <a:rPr lang="en-US" b="1" dirty="0" smtClean="0">
                <a:solidFill>
                  <a:schemeClr val="accent2"/>
                </a:solidFill>
              </a:rPr>
              <a:t>physical and replaceable part of a system that conforms to and provides the realization of a set of interfaces</a:t>
            </a:r>
            <a:r>
              <a:rPr lang="en-US" dirty="0" smtClean="0"/>
              <a:t>.  </a:t>
            </a:r>
            <a:endParaRPr lang="cs-CZ" dirty="0" smtClean="0"/>
          </a:p>
          <a:p>
            <a:pPr eaLnBrk="1" hangingPunct="1"/>
            <a:r>
              <a:rPr lang="en-US" dirty="0" smtClean="0"/>
              <a:t>A component may be</a:t>
            </a:r>
          </a:p>
          <a:p>
            <a:pPr lvl="1" eaLnBrk="1" hangingPunct="1"/>
            <a:r>
              <a:rPr lang="en-US" sz="2400" dirty="0" smtClean="0"/>
              <a:t>A source code component</a:t>
            </a:r>
          </a:p>
          <a:p>
            <a:pPr lvl="1" eaLnBrk="1" hangingPunct="1"/>
            <a:r>
              <a:rPr lang="en-US" sz="2400" dirty="0" smtClean="0"/>
              <a:t>A binary or executable component</a:t>
            </a:r>
          </a:p>
          <a:p>
            <a:pPr lvl="1" eaLnBrk="1" hangingPunct="1"/>
            <a:r>
              <a:rPr lang="en-US" sz="2400" dirty="0" smtClean="0"/>
              <a:t>Others (database tables, documents) … </a:t>
            </a:r>
          </a:p>
          <a:p>
            <a:pPr eaLnBrk="1" hangingPunct="1"/>
            <a:r>
              <a:rPr lang="en-US" b="1" dirty="0" smtClean="0"/>
              <a:t>Deployment Diagram</a:t>
            </a:r>
            <a:r>
              <a:rPr lang="en-US" dirty="0" smtClean="0"/>
              <a:t> is refined to show the configuration of run-time processing elements and the software components, processes, and objects that execute on them.</a:t>
            </a:r>
            <a:endParaRPr lang="cs-CZ" dirty="0" smtClean="0"/>
          </a:p>
        </p:txBody>
      </p:sp>
    </p:spTree>
    <p:extLst>
      <p:ext uri="{BB962C8B-B14F-4D97-AF65-F5344CB8AC3E}">
        <p14:creationId xmlns:p14="http://schemas.microsoft.com/office/powerpoint/2010/main" val="2333524020"/>
      </p:ext>
    </p:extLst>
  </p:cSld>
  <p:clrMapOvr>
    <a:masterClrMapping/>
  </p:clrMapOvr>
  <p:timing>
    <p:tnLst>
      <p:par>
        <p:cTn id="1" dur="indefinite" restart="never" nodeType="tmRoot"/>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ChangeArrowheads="1"/>
          </p:cNvSpPr>
          <p:nvPr>
            <p:ph type="title"/>
          </p:nvPr>
        </p:nvSpPr>
        <p:spPr>
          <a:xfrm>
            <a:off x="457347" y="122238"/>
            <a:ext cx="7719189" cy="963612"/>
          </a:xfrm>
        </p:spPr>
        <p:txBody>
          <a:bodyPr/>
          <a:lstStyle/>
          <a:p>
            <a:pPr eaLnBrk="1" hangingPunct="1"/>
            <a:r>
              <a:rPr lang="en-US" dirty="0" smtClean="0"/>
              <a:t>Mapping</a:t>
            </a:r>
          </a:p>
        </p:txBody>
      </p:sp>
      <p:sp>
        <p:nvSpPr>
          <p:cNvPr id="126979" name="Rectangle 3"/>
          <p:cNvSpPr>
            <a:spLocks noChangeArrowheads="1"/>
          </p:cNvSpPr>
          <p:nvPr/>
        </p:nvSpPr>
        <p:spPr bwMode="auto">
          <a:xfrm>
            <a:off x="662567" y="1350964"/>
            <a:ext cx="3985659" cy="3970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p>
            <a:pPr eaLnBrk="0" hangingPunct="0"/>
            <a:r>
              <a:rPr lang="en-US" b="1" dirty="0">
                <a:solidFill>
                  <a:schemeClr val="accent2"/>
                </a:solidFill>
              </a:rPr>
              <a:t>Analysis &amp; Design</a:t>
            </a:r>
            <a:br>
              <a:rPr lang="en-US" b="1" dirty="0">
                <a:solidFill>
                  <a:schemeClr val="accent2"/>
                </a:solidFill>
              </a:rPr>
            </a:br>
            <a:endParaRPr lang="en-US" dirty="0">
              <a:solidFill>
                <a:schemeClr val="accent2"/>
              </a:solidFill>
            </a:endParaRPr>
          </a:p>
          <a:p>
            <a:pPr eaLnBrk="0" hangingPunct="0"/>
            <a:r>
              <a:rPr lang="en-US" dirty="0"/>
              <a:t>Class</a:t>
            </a:r>
          </a:p>
          <a:p>
            <a:pPr eaLnBrk="0" hangingPunct="0"/>
            <a:r>
              <a:rPr lang="en-US" dirty="0"/>
              <a:t>Role, Type, Interface</a:t>
            </a:r>
          </a:p>
          <a:p>
            <a:pPr eaLnBrk="0" hangingPunct="0"/>
            <a:r>
              <a:rPr lang="en-US" dirty="0"/>
              <a:t>Operation</a:t>
            </a:r>
          </a:p>
          <a:p>
            <a:pPr eaLnBrk="0" hangingPunct="0"/>
            <a:r>
              <a:rPr lang="en-US" dirty="0"/>
              <a:t>Attribute (Class)</a:t>
            </a:r>
          </a:p>
          <a:p>
            <a:pPr eaLnBrk="0" hangingPunct="0"/>
            <a:r>
              <a:rPr lang="en-US" dirty="0"/>
              <a:t>Attribute (instance)</a:t>
            </a:r>
          </a:p>
          <a:p>
            <a:pPr eaLnBrk="0" hangingPunct="0"/>
            <a:r>
              <a:rPr lang="en-US" dirty="0"/>
              <a:t>Association</a:t>
            </a:r>
          </a:p>
          <a:p>
            <a:pPr eaLnBrk="0" hangingPunct="0"/>
            <a:r>
              <a:rPr lang="en-US" dirty="0"/>
              <a:t>Dependency</a:t>
            </a:r>
          </a:p>
          <a:p>
            <a:pPr eaLnBrk="0" hangingPunct="0"/>
            <a:endParaRPr lang="en-US" dirty="0"/>
          </a:p>
          <a:p>
            <a:pPr eaLnBrk="0" hangingPunct="0"/>
            <a:r>
              <a:rPr lang="en-US" dirty="0"/>
              <a:t>Interaction between</a:t>
            </a:r>
          </a:p>
          <a:p>
            <a:pPr eaLnBrk="0" hangingPunct="0"/>
            <a:r>
              <a:rPr lang="en-US" dirty="0"/>
              <a:t>objects</a:t>
            </a:r>
          </a:p>
          <a:p>
            <a:pPr eaLnBrk="0" hangingPunct="0"/>
            <a:r>
              <a:rPr lang="en-US" dirty="0"/>
              <a:t>Use Case</a:t>
            </a:r>
          </a:p>
          <a:p>
            <a:pPr eaLnBrk="0" hangingPunct="0"/>
            <a:r>
              <a:rPr lang="en-US" dirty="0"/>
              <a:t>Package/Subsystem</a:t>
            </a:r>
          </a:p>
        </p:txBody>
      </p:sp>
      <p:sp>
        <p:nvSpPr>
          <p:cNvPr id="126980" name="Rectangle 4"/>
          <p:cNvSpPr>
            <a:spLocks noChangeArrowheads="1"/>
          </p:cNvSpPr>
          <p:nvPr/>
        </p:nvSpPr>
        <p:spPr bwMode="auto">
          <a:xfrm>
            <a:off x="4851978" y="1350964"/>
            <a:ext cx="4292022" cy="3970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p>
            <a:pPr eaLnBrk="0" hangingPunct="0"/>
            <a:r>
              <a:rPr lang="en-US" b="1" dirty="0">
                <a:solidFill>
                  <a:schemeClr val="accent1"/>
                </a:solidFill>
              </a:rPr>
              <a:t>Source</a:t>
            </a:r>
            <a:r>
              <a:rPr lang="en-US" b="1" dirty="0" smtClean="0">
                <a:solidFill>
                  <a:schemeClr val="accent1"/>
                </a:solidFill>
              </a:rPr>
              <a:t> Code </a:t>
            </a:r>
            <a:r>
              <a:rPr lang="en-US" b="1" dirty="0">
                <a:solidFill>
                  <a:schemeClr val="accent1"/>
                </a:solidFill>
              </a:rPr>
              <a:t>(Java)</a:t>
            </a:r>
          </a:p>
          <a:p>
            <a:pPr eaLnBrk="0" hangingPunct="0"/>
            <a:endParaRPr lang="en-US" dirty="0">
              <a:solidFill>
                <a:schemeClr val="accent1"/>
              </a:solidFill>
            </a:endParaRPr>
          </a:p>
          <a:p>
            <a:pPr eaLnBrk="0" hangingPunct="0"/>
            <a:r>
              <a:rPr lang="en-US" dirty="0"/>
              <a:t>Class</a:t>
            </a:r>
          </a:p>
          <a:p>
            <a:pPr eaLnBrk="0" hangingPunct="0"/>
            <a:r>
              <a:rPr lang="en-US" dirty="0"/>
              <a:t>Interface</a:t>
            </a:r>
          </a:p>
          <a:p>
            <a:pPr eaLnBrk="0" hangingPunct="0"/>
            <a:r>
              <a:rPr lang="en-US" dirty="0"/>
              <a:t>Method</a:t>
            </a:r>
          </a:p>
          <a:p>
            <a:pPr eaLnBrk="0" hangingPunct="0"/>
            <a:r>
              <a:rPr lang="en-US" dirty="0"/>
              <a:t>Static variable</a:t>
            </a:r>
          </a:p>
          <a:p>
            <a:pPr eaLnBrk="0" hangingPunct="0"/>
            <a:r>
              <a:rPr lang="en-US" dirty="0"/>
              <a:t>Instance variable</a:t>
            </a:r>
          </a:p>
          <a:p>
            <a:pPr eaLnBrk="0" hangingPunct="0"/>
            <a:r>
              <a:rPr lang="en-US" dirty="0"/>
              <a:t>Instance variables</a:t>
            </a:r>
          </a:p>
          <a:p>
            <a:pPr eaLnBrk="0" hangingPunct="0"/>
            <a:r>
              <a:rPr lang="en-US" dirty="0"/>
              <a:t>Local variable or argument in method or return value</a:t>
            </a:r>
          </a:p>
          <a:p>
            <a:pPr eaLnBrk="0" hangingPunct="0"/>
            <a:r>
              <a:rPr lang="en-US" dirty="0"/>
              <a:t>Call to a method</a:t>
            </a:r>
          </a:p>
          <a:p>
            <a:pPr eaLnBrk="0" hangingPunct="0"/>
            <a:endParaRPr lang="en-US" dirty="0"/>
          </a:p>
          <a:p>
            <a:pPr eaLnBrk="0" hangingPunct="0"/>
            <a:r>
              <a:rPr lang="en-US" dirty="0"/>
              <a:t>Sequence of calls</a:t>
            </a:r>
          </a:p>
          <a:p>
            <a:pPr eaLnBrk="0" hangingPunct="0"/>
            <a:r>
              <a:rPr lang="en-US" dirty="0"/>
              <a:t>Package</a:t>
            </a:r>
          </a:p>
        </p:txBody>
      </p:sp>
      <p:sp>
        <p:nvSpPr>
          <p:cNvPr id="126981" name="Line 5"/>
          <p:cNvSpPr>
            <a:spLocks noChangeShapeType="1"/>
          </p:cNvSpPr>
          <p:nvPr/>
        </p:nvSpPr>
        <p:spPr bwMode="auto">
          <a:xfrm>
            <a:off x="656703" y="1335088"/>
            <a:ext cx="7698668" cy="0"/>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cs-CZ"/>
          </a:p>
        </p:txBody>
      </p:sp>
      <p:sp>
        <p:nvSpPr>
          <p:cNvPr id="126982" name="Line 6"/>
          <p:cNvSpPr>
            <a:spLocks noChangeShapeType="1"/>
          </p:cNvSpPr>
          <p:nvPr/>
        </p:nvSpPr>
        <p:spPr bwMode="auto">
          <a:xfrm>
            <a:off x="686020" y="1917700"/>
            <a:ext cx="7698668" cy="0"/>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cs-CZ"/>
          </a:p>
        </p:txBody>
      </p:sp>
      <p:sp>
        <p:nvSpPr>
          <p:cNvPr id="126983" name="Line 7"/>
          <p:cNvSpPr>
            <a:spLocks noChangeShapeType="1"/>
          </p:cNvSpPr>
          <p:nvPr/>
        </p:nvSpPr>
        <p:spPr bwMode="auto">
          <a:xfrm>
            <a:off x="671361" y="6569075"/>
            <a:ext cx="7698668" cy="0"/>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cs-CZ"/>
          </a:p>
        </p:txBody>
      </p:sp>
    </p:spTree>
    <p:extLst>
      <p:ext uri="{BB962C8B-B14F-4D97-AF65-F5344CB8AC3E}">
        <p14:creationId xmlns:p14="http://schemas.microsoft.com/office/powerpoint/2010/main" val="689400897"/>
      </p:ext>
    </p:extLst>
  </p:cSld>
  <p:clrMapOvr>
    <a:masterClrMapping/>
  </p:clrMapOvr>
  <p:timing>
    <p:tnLst>
      <p:par>
        <p:cTn id="1" dur="indefinite" restart="never" nodeType="tmRoot"/>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2"/>
          <p:cNvSpPr>
            <a:spLocks noGrp="1" noChangeArrowheads="1"/>
          </p:cNvSpPr>
          <p:nvPr>
            <p:ph type="title"/>
          </p:nvPr>
        </p:nvSpPr>
        <p:spPr/>
        <p:txBody>
          <a:bodyPr/>
          <a:lstStyle/>
          <a:p>
            <a:pPr eaLnBrk="1" hangingPunct="1"/>
            <a:r>
              <a:rPr lang="en-US" dirty="0" smtClean="0"/>
              <a:t>Design Results</a:t>
            </a:r>
          </a:p>
        </p:txBody>
      </p:sp>
      <p:graphicFrame>
        <p:nvGraphicFramePr>
          <p:cNvPr id="128003" name="Object 3"/>
          <p:cNvGraphicFramePr>
            <a:graphicFrameLocks noChangeAspect="1"/>
          </p:cNvGraphicFramePr>
          <p:nvPr/>
        </p:nvGraphicFramePr>
        <p:xfrm>
          <a:off x="697747" y="1616075"/>
          <a:ext cx="7990373" cy="4762500"/>
        </p:xfrm>
        <a:graphic>
          <a:graphicData uri="http://schemas.openxmlformats.org/presentationml/2006/ole">
            <mc:AlternateContent xmlns:mc="http://schemas.openxmlformats.org/markup-compatibility/2006">
              <mc:Choice xmlns:v="urn:schemas-microsoft-com:vml" Requires="v">
                <p:oleObj spid="_x0000_s92174" name="Visio" r:id="rId4" imgW="7315200" imgH="4025900" progId="">
                  <p:embed/>
                </p:oleObj>
              </mc:Choice>
              <mc:Fallback>
                <p:oleObj name="Visio" r:id="rId4" imgW="7315200" imgH="4025900" progId="">
                  <p:embed/>
                  <p:pic>
                    <p:nvPicPr>
                      <p:cNvPr id="0" name="Picture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7747" y="1616075"/>
                        <a:ext cx="7990373" cy="4762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2317340943"/>
      </p:ext>
    </p:extLst>
  </p:cSld>
  <p:clrMapOvr>
    <a:masterClrMapping/>
  </p:clrMapOvr>
  <p:timing>
    <p:tnLst>
      <p:par>
        <p:cTn id="1" dur="indefinite" restart="never" nodeType="tmRoot"/>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2"/>
          <p:cNvSpPr>
            <a:spLocks noGrp="1" noChangeArrowheads="1"/>
          </p:cNvSpPr>
          <p:nvPr>
            <p:ph type="title"/>
          </p:nvPr>
        </p:nvSpPr>
        <p:spPr>
          <a:xfrm>
            <a:off x="457347" y="122238"/>
            <a:ext cx="7719189" cy="1058862"/>
          </a:xfrm>
        </p:spPr>
        <p:txBody>
          <a:bodyPr/>
          <a:lstStyle/>
          <a:p>
            <a:pPr eaLnBrk="1" hangingPunct="1"/>
            <a:r>
              <a:rPr lang="en-US" sz="3600" dirty="0" smtClean="0"/>
              <a:t>Component Diagram: Source Code</a:t>
            </a:r>
          </a:p>
        </p:txBody>
      </p:sp>
      <p:sp>
        <p:nvSpPr>
          <p:cNvPr id="129027" name="AutoShape 3"/>
          <p:cNvSpPr>
            <a:spLocks/>
          </p:cNvSpPr>
          <p:nvPr/>
        </p:nvSpPr>
        <p:spPr bwMode="auto">
          <a:xfrm>
            <a:off x="6832348" y="2262188"/>
            <a:ext cx="1757559" cy="349250"/>
          </a:xfrm>
          <a:prstGeom prst="borderCallout2">
            <a:avLst>
              <a:gd name="adj1" fmla="val 32727"/>
              <a:gd name="adj2" fmla="val -4005"/>
              <a:gd name="adj3" fmla="val 32727"/>
              <a:gd name="adj4" fmla="val -12093"/>
              <a:gd name="adj5" fmla="val 187727"/>
              <a:gd name="adj6" fmla="val -27856"/>
            </a:avLst>
          </a:prstGeom>
          <a:solidFill>
            <a:schemeClr val="folHlink"/>
          </a:solidFill>
          <a:ln w="12700">
            <a:solidFill>
              <a:schemeClr val="tx1"/>
            </a:solidFill>
            <a:miter lim="800000"/>
            <a:headEnd type="none" w="lg" len="lg"/>
            <a:tailEnd/>
          </a:ln>
          <a:effectLst>
            <a:outerShdw dist="107763" dir="2700000" algn="ctr" rotWithShape="0">
              <a:schemeClr val="bg2">
                <a:alpha val="50000"/>
              </a:schemeClr>
            </a:outerShdw>
          </a:effectLst>
        </p:spPr>
        <p:txBody>
          <a:bodyPr anchor="ctr">
            <a:spAutoFit/>
          </a:bodyPr>
          <a:lstStyle/>
          <a:p>
            <a:pPr eaLnBrk="0" hangingPunct="0"/>
            <a:r>
              <a:rPr lang="en-US" sz="1600" b="1"/>
              <a:t>File Component</a:t>
            </a:r>
            <a:endParaRPr lang="en-US">
              <a:latin typeface="Times New Roman" pitchFamily="18" charset="0"/>
            </a:endParaRPr>
          </a:p>
        </p:txBody>
      </p:sp>
      <p:sp>
        <p:nvSpPr>
          <p:cNvPr id="129028" name="AutoShape 4"/>
          <p:cNvSpPr>
            <a:spLocks/>
          </p:cNvSpPr>
          <p:nvPr/>
        </p:nvSpPr>
        <p:spPr bwMode="auto">
          <a:xfrm>
            <a:off x="4097064" y="4656565"/>
            <a:ext cx="1394027" cy="830997"/>
          </a:xfrm>
          <a:prstGeom prst="borderCallout2">
            <a:avLst>
              <a:gd name="adj1" fmla="val 19250"/>
              <a:gd name="adj2" fmla="val -5046"/>
              <a:gd name="adj3" fmla="val 19250"/>
              <a:gd name="adj4" fmla="val -19032"/>
              <a:gd name="adj5" fmla="val 50801"/>
              <a:gd name="adj6" fmla="val -46370"/>
            </a:avLst>
          </a:prstGeom>
          <a:solidFill>
            <a:schemeClr val="folHlink"/>
          </a:solidFill>
          <a:ln w="12700">
            <a:solidFill>
              <a:schemeClr val="tx1"/>
            </a:solidFill>
            <a:miter lim="800000"/>
            <a:headEnd type="none" w="lg" len="lg"/>
            <a:tailEnd/>
          </a:ln>
          <a:effectLst>
            <a:outerShdw dist="107763" dir="2700000" algn="ctr" rotWithShape="0">
              <a:schemeClr val="bg2">
                <a:alpha val="50000"/>
              </a:schemeClr>
            </a:outerShdw>
          </a:effectLst>
        </p:spPr>
        <p:txBody>
          <a:bodyPr anchor="ctr">
            <a:spAutoFit/>
          </a:bodyPr>
          <a:lstStyle/>
          <a:p>
            <a:pPr eaLnBrk="0" hangingPunct="0"/>
            <a:r>
              <a:rPr lang="en-US" sz="1600" b="1"/>
              <a:t>Dependency Relationship</a:t>
            </a:r>
            <a:endParaRPr lang="en-US">
              <a:latin typeface="Times New Roman" pitchFamily="18" charset="0"/>
            </a:endParaRPr>
          </a:p>
        </p:txBody>
      </p:sp>
      <p:sp>
        <p:nvSpPr>
          <p:cNvPr id="129029" name="AutoShape 5"/>
          <p:cNvSpPr>
            <a:spLocks/>
          </p:cNvSpPr>
          <p:nvPr/>
        </p:nvSpPr>
        <p:spPr bwMode="auto">
          <a:xfrm>
            <a:off x="228673" y="3894248"/>
            <a:ext cx="1975972" cy="1815882"/>
          </a:xfrm>
          <a:prstGeom prst="borderCallout2">
            <a:avLst>
              <a:gd name="adj1" fmla="val 7273"/>
              <a:gd name="adj2" fmla="val 103560"/>
              <a:gd name="adj3" fmla="val 7273"/>
              <a:gd name="adj4" fmla="val 119583"/>
              <a:gd name="adj5" fmla="val 99394"/>
              <a:gd name="adj6" fmla="val 150815"/>
            </a:avLst>
          </a:prstGeom>
          <a:solidFill>
            <a:schemeClr val="folHlink"/>
          </a:solidFill>
          <a:ln w="12700">
            <a:solidFill>
              <a:schemeClr val="tx1"/>
            </a:solidFill>
            <a:miter lim="800000"/>
            <a:headEnd type="none" w="lg" len="lg"/>
            <a:tailEnd/>
          </a:ln>
          <a:effectLst>
            <a:outerShdw dist="107763" dir="2700000" algn="ctr" rotWithShape="0">
              <a:schemeClr val="bg2">
                <a:alpha val="50000"/>
              </a:schemeClr>
            </a:outerShdw>
          </a:effectLst>
        </p:spPr>
        <p:txBody>
          <a:bodyPr anchor="ctr">
            <a:spAutoFit/>
          </a:bodyPr>
          <a:lstStyle/>
          <a:p>
            <a:pPr eaLnBrk="0" hangingPunct="0"/>
            <a:r>
              <a:rPr lang="en-US" sz="1600" b="1"/>
              <a:t>Contained classes:</a:t>
            </a:r>
            <a:br>
              <a:rPr lang="en-US" sz="1600" b="1"/>
            </a:br>
            <a:r>
              <a:rPr lang="en-US" sz="1600"/>
              <a:t>Accessory</a:t>
            </a:r>
          </a:p>
          <a:p>
            <a:pPr eaLnBrk="0" hangingPunct="0"/>
            <a:r>
              <a:rPr lang="en-US" sz="1600"/>
              <a:t>Package</a:t>
            </a:r>
            <a:br>
              <a:rPr lang="en-US" sz="1600"/>
            </a:br>
            <a:r>
              <a:rPr lang="en-US" sz="1600"/>
              <a:t>AirCondition</a:t>
            </a:r>
          </a:p>
          <a:p>
            <a:pPr eaLnBrk="0" hangingPunct="0"/>
            <a:r>
              <a:rPr lang="en-US" sz="1600"/>
              <a:t>Audio</a:t>
            </a:r>
          </a:p>
          <a:p>
            <a:pPr eaLnBrk="0" hangingPunct="0"/>
            <a:r>
              <a:rPr lang="en-US" sz="1600"/>
              <a:t>LeatherSeats</a:t>
            </a:r>
            <a:endParaRPr lang="en-US">
              <a:latin typeface="Times New Roman" pitchFamily="18" charset="0"/>
            </a:endParaRPr>
          </a:p>
        </p:txBody>
      </p:sp>
      <p:graphicFrame>
        <p:nvGraphicFramePr>
          <p:cNvPr id="129030" name="Object 6"/>
          <p:cNvGraphicFramePr>
            <a:graphicFrameLocks noChangeAspect="1"/>
          </p:cNvGraphicFramePr>
          <p:nvPr/>
        </p:nvGraphicFramePr>
        <p:xfrm>
          <a:off x="2596029" y="1193801"/>
          <a:ext cx="4592522" cy="5121275"/>
        </p:xfrm>
        <a:graphic>
          <a:graphicData uri="http://schemas.openxmlformats.org/presentationml/2006/ole">
            <mc:AlternateContent xmlns:mc="http://schemas.openxmlformats.org/markup-compatibility/2006">
              <mc:Choice xmlns:v="urn:schemas-microsoft-com:vml" Requires="v">
                <p:oleObj spid="_x0000_s93198" name="Visio" r:id="rId4" imgW="7315200" imgH="7531100" progId="">
                  <p:embed/>
                </p:oleObj>
              </mc:Choice>
              <mc:Fallback>
                <p:oleObj name="Visio" r:id="rId4" imgW="7315200" imgH="7531100" progId="">
                  <p:embed/>
                  <p:pic>
                    <p:nvPicPr>
                      <p:cNvPr id="0" name="Picture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6029" y="1193801"/>
                        <a:ext cx="4592522" cy="5121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64805419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8" name="Rectangle 4"/>
          <p:cNvSpPr>
            <a:spLocks noGrp="1" noChangeArrowheads="1"/>
          </p:cNvSpPr>
          <p:nvPr>
            <p:ph type="title"/>
          </p:nvPr>
        </p:nvSpPr>
        <p:spPr>
          <a:noFill/>
        </p:spPr>
        <p:txBody>
          <a:bodyPr anchor="ctr"/>
          <a:lstStyle/>
          <a:p>
            <a:r>
              <a:rPr lang="en-GB" sz="3200" dirty="0"/>
              <a:t>What are </a:t>
            </a:r>
            <a:r>
              <a:rPr lang="en-GB" sz="3200" dirty="0" smtClean="0"/>
              <a:t>Software </a:t>
            </a:r>
            <a:r>
              <a:rPr lang="en-GB" sz="3200" dirty="0"/>
              <a:t>E</a:t>
            </a:r>
            <a:r>
              <a:rPr lang="en-GB" sz="3200" dirty="0" smtClean="0"/>
              <a:t>ngineering </a:t>
            </a:r>
            <a:r>
              <a:rPr lang="en-GB" sz="3200" dirty="0"/>
              <a:t>M</a:t>
            </a:r>
            <a:r>
              <a:rPr lang="en-GB" sz="3200" dirty="0" smtClean="0"/>
              <a:t>ethods</a:t>
            </a:r>
            <a:r>
              <a:rPr lang="en-GB" sz="3200" dirty="0"/>
              <a:t>?</a:t>
            </a:r>
            <a:endParaRPr lang="en-GB" dirty="0"/>
          </a:p>
        </p:txBody>
      </p:sp>
      <p:sp>
        <p:nvSpPr>
          <p:cNvPr id="77829" name="Rectangle 5"/>
          <p:cNvSpPr>
            <a:spLocks noGrp="1" noChangeArrowheads="1"/>
          </p:cNvSpPr>
          <p:nvPr>
            <p:ph type="body" idx="1"/>
          </p:nvPr>
        </p:nvSpPr>
        <p:spPr/>
        <p:txBody>
          <a:bodyPr/>
          <a:lstStyle/>
          <a:p>
            <a:pPr>
              <a:lnSpc>
                <a:spcPct val="90000"/>
              </a:lnSpc>
            </a:pPr>
            <a:r>
              <a:rPr lang="en-GB" sz="2400" dirty="0"/>
              <a:t>Structured approaches to software development which include system models, notations, rules, design advice and process guidance.</a:t>
            </a:r>
          </a:p>
          <a:p>
            <a:pPr>
              <a:lnSpc>
                <a:spcPct val="90000"/>
              </a:lnSpc>
            </a:pPr>
            <a:r>
              <a:rPr lang="en-GB" sz="2400" dirty="0"/>
              <a:t>Model descriptions	</a:t>
            </a:r>
          </a:p>
          <a:p>
            <a:pPr lvl="1">
              <a:lnSpc>
                <a:spcPct val="90000"/>
              </a:lnSpc>
            </a:pPr>
            <a:r>
              <a:rPr lang="en-GB" sz="2000" dirty="0"/>
              <a:t>Descriptions of graphical models which should be produced;</a:t>
            </a:r>
          </a:p>
          <a:p>
            <a:pPr>
              <a:lnSpc>
                <a:spcPct val="90000"/>
              </a:lnSpc>
            </a:pPr>
            <a:r>
              <a:rPr lang="en-GB" sz="2400" dirty="0"/>
              <a:t>Rules</a:t>
            </a:r>
          </a:p>
          <a:p>
            <a:pPr lvl="1">
              <a:lnSpc>
                <a:spcPct val="90000"/>
              </a:lnSpc>
            </a:pPr>
            <a:r>
              <a:rPr lang="en-GB" sz="2000" dirty="0"/>
              <a:t>Constraints applied to system models;</a:t>
            </a:r>
          </a:p>
          <a:p>
            <a:pPr>
              <a:lnSpc>
                <a:spcPct val="90000"/>
              </a:lnSpc>
            </a:pPr>
            <a:r>
              <a:rPr lang="en-GB" sz="2400" dirty="0"/>
              <a:t>Recommendations</a:t>
            </a:r>
          </a:p>
          <a:p>
            <a:pPr lvl="1">
              <a:lnSpc>
                <a:spcPct val="90000"/>
              </a:lnSpc>
            </a:pPr>
            <a:r>
              <a:rPr lang="en-GB" sz="2000" dirty="0"/>
              <a:t>Advice on good design practice;</a:t>
            </a:r>
          </a:p>
          <a:p>
            <a:pPr>
              <a:lnSpc>
                <a:spcPct val="90000"/>
              </a:lnSpc>
            </a:pPr>
            <a:r>
              <a:rPr lang="en-GB" sz="2400" dirty="0"/>
              <a:t>Process guidance</a:t>
            </a:r>
          </a:p>
          <a:p>
            <a:pPr lvl="1">
              <a:lnSpc>
                <a:spcPct val="90000"/>
              </a:lnSpc>
            </a:pPr>
            <a:r>
              <a:rPr lang="en-GB" sz="2000" dirty="0"/>
              <a:t>What activities to follow.</a:t>
            </a:r>
          </a:p>
        </p:txBody>
      </p:sp>
    </p:spTree>
    <p:extLst>
      <p:ext uri="{BB962C8B-B14F-4D97-AF65-F5344CB8AC3E}">
        <p14:creationId xmlns:p14="http://schemas.microsoft.com/office/powerpoint/2010/main" val="1895544461"/>
      </p:ext>
    </p:extLst>
  </p:cSld>
  <p:clrMapOvr>
    <a:masterClrMapping/>
  </p:clrMapOvr>
  <p:timing>
    <p:tnLst>
      <p:par>
        <p:cTn id="1" dur="indefinite" restart="never" nodeType="tmRoot"/>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2"/>
          <p:cNvSpPr>
            <a:spLocks noGrp="1" noChangeArrowheads="1"/>
          </p:cNvSpPr>
          <p:nvPr>
            <p:ph type="title"/>
          </p:nvPr>
        </p:nvSpPr>
        <p:spPr>
          <a:xfrm>
            <a:off x="457347" y="122239"/>
            <a:ext cx="7719189" cy="682625"/>
          </a:xfrm>
        </p:spPr>
        <p:txBody>
          <a:bodyPr>
            <a:normAutofit fontScale="90000"/>
          </a:bodyPr>
          <a:lstStyle/>
          <a:p>
            <a:pPr eaLnBrk="1" hangingPunct="1"/>
            <a:r>
              <a:rPr lang="en-US" dirty="0" smtClean="0"/>
              <a:t>Source Code: Order.java</a:t>
            </a:r>
          </a:p>
        </p:txBody>
      </p:sp>
      <p:sp>
        <p:nvSpPr>
          <p:cNvPr id="130051" name="AutoShape 3"/>
          <p:cNvSpPr>
            <a:spLocks noChangeArrowheads="1"/>
          </p:cNvSpPr>
          <p:nvPr/>
        </p:nvSpPr>
        <p:spPr bwMode="auto">
          <a:xfrm>
            <a:off x="2327777" y="2674938"/>
            <a:ext cx="6426306" cy="3992562"/>
          </a:xfrm>
          <a:prstGeom prst="wedgeRectCallout">
            <a:avLst>
              <a:gd name="adj1" fmla="val -56958"/>
              <a:gd name="adj2" fmla="val -75606"/>
            </a:avLst>
          </a:prstGeom>
          <a:solidFill>
            <a:schemeClr val="folHlink"/>
          </a:solidFill>
          <a:ln w="12700">
            <a:solidFill>
              <a:schemeClr val="tx1"/>
            </a:solidFill>
            <a:miter lim="800000"/>
            <a:headEnd type="none" w="sm" len="sm"/>
            <a:tailEnd type="none" w="sm" len="sm"/>
          </a:ln>
          <a:effectLst>
            <a:outerShdw dist="107763" dir="2700000" algn="ctr" rotWithShape="0">
              <a:schemeClr val="bg2">
                <a:alpha val="50000"/>
              </a:schemeClr>
            </a:outerShdw>
          </a:effectLst>
        </p:spPr>
        <p:txBody>
          <a:bodyPr/>
          <a:lstStyle/>
          <a:p>
            <a:pPr defTabSz="374650"/>
            <a:r>
              <a:rPr lang="en-US" sz="1200" b="1">
                <a:latin typeface="Courier New" pitchFamily="49" charset="0"/>
              </a:rPr>
              <a:t>import</a:t>
            </a:r>
            <a:r>
              <a:rPr lang="en-US" sz="1200">
                <a:latin typeface="Courier New" pitchFamily="49" charset="0"/>
              </a:rPr>
              <a:t> cars.Car;</a:t>
            </a:r>
          </a:p>
          <a:p>
            <a:pPr defTabSz="374650"/>
            <a:r>
              <a:rPr lang="en-US" sz="1200" b="1">
                <a:latin typeface="Courier New" pitchFamily="49" charset="0"/>
              </a:rPr>
              <a:t>import</a:t>
            </a:r>
            <a:r>
              <a:rPr lang="en-US" sz="1200">
                <a:latin typeface="Courier New" pitchFamily="49" charset="0"/>
              </a:rPr>
              <a:t> warehouse.Warehouse;</a:t>
            </a:r>
          </a:p>
          <a:p>
            <a:pPr defTabSz="374650"/>
            <a:r>
              <a:rPr lang="en-US" sz="1200" b="1">
                <a:latin typeface="Courier New" pitchFamily="49" charset="0"/>
              </a:rPr>
              <a:t>public class</a:t>
            </a:r>
            <a:r>
              <a:rPr lang="en-US" sz="1200">
                <a:latin typeface="Courier New" pitchFamily="49" charset="0"/>
              </a:rPr>
              <a:t> Order {</a:t>
            </a:r>
          </a:p>
          <a:p>
            <a:pPr defTabSz="374650"/>
            <a:r>
              <a:rPr lang="en-US" sz="1200">
                <a:latin typeface="Courier New" pitchFamily="49" charset="0"/>
              </a:rPr>
              <a:t>	</a:t>
            </a:r>
            <a:r>
              <a:rPr lang="en-US" sz="1200" b="1">
                <a:latin typeface="Courier New" pitchFamily="49" charset="0"/>
              </a:rPr>
              <a:t>protected </a:t>
            </a:r>
            <a:r>
              <a:rPr lang="en-US" sz="1200">
                <a:latin typeface="Courier New" pitchFamily="49" charset="0"/>
              </a:rPr>
              <a:t>String customer;</a:t>
            </a:r>
          </a:p>
          <a:p>
            <a:pPr defTabSz="374650"/>
            <a:r>
              <a:rPr lang="en-US" sz="1200">
                <a:latin typeface="Courier New" pitchFamily="49" charset="0"/>
              </a:rPr>
              <a:t>	</a:t>
            </a:r>
            <a:r>
              <a:rPr lang="en-US" sz="1200" b="1">
                <a:latin typeface="Courier New" pitchFamily="49" charset="0"/>
              </a:rPr>
              <a:t>protected float</a:t>
            </a:r>
            <a:r>
              <a:rPr lang="en-US" sz="1200">
                <a:latin typeface="Courier New" pitchFamily="49" charset="0"/>
              </a:rPr>
              <a:t> price;</a:t>
            </a:r>
          </a:p>
          <a:p>
            <a:pPr defTabSz="374650"/>
            <a:r>
              <a:rPr lang="en-US" sz="1200">
                <a:latin typeface="Courier New" pitchFamily="49" charset="0"/>
              </a:rPr>
              <a:t>	</a:t>
            </a:r>
            <a:r>
              <a:rPr lang="en-US" sz="1200" b="1">
                <a:latin typeface="Courier New" pitchFamily="49" charset="0"/>
              </a:rPr>
              <a:t>protected</a:t>
            </a:r>
            <a:r>
              <a:rPr lang="en-US" sz="1200">
                <a:latin typeface="Courier New" pitchFamily="49" charset="0"/>
              </a:rPr>
              <a:t> Specified specified;</a:t>
            </a:r>
          </a:p>
          <a:p>
            <a:pPr defTabSz="374650"/>
            <a:r>
              <a:rPr lang="en-US" sz="1200">
                <a:latin typeface="Courier New" pitchFamily="49" charset="0"/>
              </a:rPr>
              <a:t>	</a:t>
            </a:r>
            <a:r>
              <a:rPr lang="en-US" sz="1200" b="1">
                <a:latin typeface="Courier New" pitchFamily="49" charset="0"/>
              </a:rPr>
              <a:t>protected</a:t>
            </a:r>
            <a:r>
              <a:rPr lang="en-US" sz="1200">
                <a:latin typeface="Courier New" pitchFamily="49" charset="0"/>
              </a:rPr>
              <a:t> Selected selected;</a:t>
            </a:r>
          </a:p>
          <a:p>
            <a:pPr defTabSz="374650"/>
            <a:r>
              <a:rPr lang="en-US" sz="1200">
                <a:latin typeface="Courier New" pitchFamily="49" charset="0"/>
              </a:rPr>
              <a:t>	</a:t>
            </a:r>
            <a:r>
              <a:rPr lang="en-US" sz="1200" b="1">
                <a:latin typeface="Courier New" pitchFamily="49" charset="0"/>
              </a:rPr>
              <a:t>protected</a:t>
            </a:r>
            <a:r>
              <a:rPr lang="en-US" sz="1200">
                <a:latin typeface="Courier New" pitchFamily="49" charset="0"/>
              </a:rPr>
              <a:t> Warehouse warehouse;</a:t>
            </a:r>
          </a:p>
          <a:p>
            <a:pPr defTabSz="374650"/>
            <a:endParaRPr lang="en-US" sz="1200">
              <a:latin typeface="Courier New" pitchFamily="49" charset="0"/>
            </a:endParaRPr>
          </a:p>
          <a:p>
            <a:pPr defTabSz="374650"/>
            <a:r>
              <a:rPr lang="en-US" sz="1200" b="1">
                <a:latin typeface="Courier New" pitchFamily="49" charset="0"/>
              </a:rPr>
              <a:t>	public</a:t>
            </a:r>
            <a:r>
              <a:rPr lang="en-US" sz="1200">
                <a:latin typeface="Courier New" pitchFamily="49" charset="0"/>
              </a:rPr>
              <a:t> </a:t>
            </a:r>
            <a:r>
              <a:rPr lang="en-US" sz="1200" b="1">
                <a:latin typeface="Courier New" pitchFamily="49" charset="0"/>
              </a:rPr>
              <a:t>void</a:t>
            </a:r>
            <a:r>
              <a:rPr lang="en-US" sz="1200">
                <a:latin typeface="Courier New" pitchFamily="49" charset="0"/>
              </a:rPr>
              <a:t> fillIn(String model, String extras) {</a:t>
            </a:r>
          </a:p>
          <a:p>
            <a:pPr defTabSz="374650"/>
            <a:r>
              <a:rPr lang="en-US" sz="1200">
                <a:latin typeface="Courier New" pitchFamily="49" charset="0"/>
              </a:rPr>
              <a:t>        Specified specified = </a:t>
            </a:r>
            <a:r>
              <a:rPr lang="en-US" sz="1200" b="1">
                <a:latin typeface="Courier New" pitchFamily="49" charset="0"/>
              </a:rPr>
              <a:t>new</a:t>
            </a:r>
            <a:r>
              <a:rPr lang="en-US" sz="1200">
                <a:latin typeface="Courier New" pitchFamily="49" charset="0"/>
              </a:rPr>
              <a:t> Car(model, extras);</a:t>
            </a:r>
          </a:p>
          <a:p>
            <a:pPr defTabSz="374650"/>
            <a:r>
              <a:rPr lang="en-US" sz="1200">
                <a:latin typeface="Courier New" pitchFamily="49" charset="0"/>
              </a:rPr>
              <a:t>	}</a:t>
            </a:r>
          </a:p>
          <a:p>
            <a:pPr defTabSz="374650"/>
            <a:r>
              <a:rPr lang="en-US" sz="1200">
                <a:latin typeface="Courier New" pitchFamily="49" charset="0"/>
              </a:rPr>
              <a:t>	</a:t>
            </a:r>
            <a:r>
              <a:rPr lang="en-US" sz="1200" b="1">
                <a:latin typeface="Courier New" pitchFamily="49" charset="0"/>
              </a:rPr>
              <a:t>public</a:t>
            </a:r>
            <a:r>
              <a:rPr lang="en-US" sz="1200">
                <a:latin typeface="Courier New" pitchFamily="49" charset="0"/>
              </a:rPr>
              <a:t> </a:t>
            </a:r>
            <a:r>
              <a:rPr lang="en-US" sz="1200" b="1">
                <a:latin typeface="Courier New" pitchFamily="49" charset="0"/>
              </a:rPr>
              <a:t>boolean</a:t>
            </a:r>
            <a:r>
              <a:rPr lang="en-US" sz="1200">
                <a:latin typeface="Courier New" pitchFamily="49" charset="0"/>
              </a:rPr>
              <a:t> submit() {</a:t>
            </a:r>
          </a:p>
          <a:p>
            <a:pPr defTabSz="374650"/>
            <a:r>
              <a:rPr lang="en-US" sz="1200">
                <a:latin typeface="Courier New" pitchFamily="49" charset="0"/>
              </a:rPr>
              <a:t>		// warehouse is assigned through network</a:t>
            </a:r>
          </a:p>
          <a:p>
            <a:pPr defTabSz="374650"/>
            <a:r>
              <a:rPr lang="en-US" sz="1200">
                <a:latin typeface="Courier New" pitchFamily="49" charset="0"/>
              </a:rPr>
              <a:t>		selected = warehouse.searchFor(specified);</a:t>
            </a:r>
          </a:p>
          <a:p>
            <a:pPr defTabSz="374650"/>
            <a:r>
              <a:rPr lang="en-US" sz="1200">
                <a:latin typeface="Courier New" pitchFamily="49" charset="0"/>
              </a:rPr>
              <a:t>		</a:t>
            </a:r>
            <a:r>
              <a:rPr lang="en-US" sz="1200" b="1">
                <a:latin typeface="Courier New" pitchFamily="49" charset="0"/>
              </a:rPr>
              <a:t>if</a:t>
            </a:r>
            <a:r>
              <a:rPr lang="en-US" sz="1200">
                <a:latin typeface="Courier New" pitchFamily="49" charset="0"/>
              </a:rPr>
              <a:t> (selected.isReserved())</a:t>
            </a:r>
          </a:p>
          <a:p>
            <a:pPr defTabSz="374650"/>
            <a:r>
              <a:rPr lang="en-US" sz="1200">
                <a:latin typeface="Courier New" pitchFamily="49" charset="0"/>
              </a:rPr>
              <a:t>			</a:t>
            </a:r>
            <a:r>
              <a:rPr lang="en-US" sz="1200" b="1">
                <a:latin typeface="Courier New" pitchFamily="49" charset="0"/>
              </a:rPr>
              <a:t>return</a:t>
            </a:r>
            <a:r>
              <a:rPr lang="en-US" sz="1200">
                <a:latin typeface="Courier New" pitchFamily="49" charset="0"/>
              </a:rPr>
              <a:t> false;</a:t>
            </a:r>
          </a:p>
          <a:p>
            <a:pPr defTabSz="374650"/>
            <a:r>
              <a:rPr lang="en-US" sz="1200">
                <a:latin typeface="Courier New" pitchFamily="49" charset="0"/>
              </a:rPr>
              <a:t>		selected.reserve();</a:t>
            </a:r>
          </a:p>
          <a:p>
            <a:pPr defTabSz="374650"/>
            <a:r>
              <a:rPr lang="en-US" sz="1200">
                <a:latin typeface="Courier New" pitchFamily="49" charset="0"/>
              </a:rPr>
              <a:t>		</a:t>
            </a:r>
            <a:r>
              <a:rPr lang="en-US" sz="1200" b="1">
                <a:latin typeface="Courier New" pitchFamily="49" charset="0"/>
              </a:rPr>
              <a:t>return</a:t>
            </a:r>
            <a:r>
              <a:rPr lang="en-US" sz="1200">
                <a:latin typeface="Courier New" pitchFamily="49" charset="0"/>
              </a:rPr>
              <a:t> true;</a:t>
            </a:r>
          </a:p>
          <a:p>
            <a:pPr defTabSz="374650"/>
            <a:r>
              <a:rPr lang="en-US" sz="1200">
                <a:latin typeface="Courier New" pitchFamily="49" charset="0"/>
              </a:rPr>
              <a:t>	}</a:t>
            </a:r>
          </a:p>
          <a:p>
            <a:pPr defTabSz="374650"/>
            <a:r>
              <a:rPr lang="en-US" sz="1200">
                <a:latin typeface="Courier New" pitchFamily="49" charset="0"/>
              </a:rPr>
              <a:t>}        </a:t>
            </a:r>
          </a:p>
        </p:txBody>
      </p:sp>
      <p:graphicFrame>
        <p:nvGraphicFramePr>
          <p:cNvPr id="130052" name="Object 4"/>
          <p:cNvGraphicFramePr>
            <a:graphicFrameLocks noChangeAspect="1"/>
          </p:cNvGraphicFramePr>
          <p:nvPr/>
        </p:nvGraphicFramePr>
        <p:xfrm>
          <a:off x="432428" y="757238"/>
          <a:ext cx="4657019" cy="1987550"/>
        </p:xfrm>
        <a:graphic>
          <a:graphicData uri="http://schemas.openxmlformats.org/presentationml/2006/ole">
            <mc:AlternateContent xmlns:mc="http://schemas.openxmlformats.org/markup-compatibility/2006">
              <mc:Choice xmlns:v="urn:schemas-microsoft-com:vml" Requires="v">
                <p:oleObj spid="_x0000_s94222" name="Visio" r:id="rId4" imgW="7315200" imgH="2882900" progId="">
                  <p:embed/>
                </p:oleObj>
              </mc:Choice>
              <mc:Fallback>
                <p:oleObj name="Visio" r:id="rId4" imgW="7315200" imgH="2882900" progId="">
                  <p:embed/>
                  <p:pic>
                    <p:nvPicPr>
                      <p:cNvPr id="0" name="Picture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2428" y="757238"/>
                        <a:ext cx="4657019" cy="1987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30053" name="Freeform 5"/>
          <p:cNvSpPr>
            <a:spLocks/>
          </p:cNvSpPr>
          <p:nvPr/>
        </p:nvSpPr>
        <p:spPr bwMode="auto">
          <a:xfrm rot="5400000">
            <a:off x="1189466" y="2623597"/>
            <a:ext cx="1819275" cy="1096459"/>
          </a:xfrm>
          <a:custGeom>
            <a:avLst/>
            <a:gdLst>
              <a:gd name="T0" fmla="*/ 0 w 2001"/>
              <a:gd name="T1" fmla="*/ 2147483647 h 137"/>
              <a:gd name="T2" fmla="*/ 2147483647 w 2001"/>
              <a:gd name="T3" fmla="*/ 2147483647 h 137"/>
              <a:gd name="T4" fmla="*/ 2147483647 w 2001"/>
              <a:gd name="T5" fmla="*/ 0 h 137"/>
              <a:gd name="T6" fmla="*/ 0 60000 65536"/>
              <a:gd name="T7" fmla="*/ 0 60000 65536"/>
              <a:gd name="T8" fmla="*/ 0 60000 65536"/>
            </a:gdLst>
            <a:ahLst/>
            <a:cxnLst>
              <a:cxn ang="T6">
                <a:pos x="T0" y="T1"/>
              </a:cxn>
              <a:cxn ang="T7">
                <a:pos x="T2" y="T3"/>
              </a:cxn>
              <a:cxn ang="T8">
                <a:pos x="T4" y="T5"/>
              </a:cxn>
            </a:cxnLst>
            <a:rect l="0" t="0" r="r" b="b"/>
            <a:pathLst>
              <a:path w="2001" h="137">
                <a:moveTo>
                  <a:pt x="0" y="137"/>
                </a:moveTo>
                <a:cubicBezTo>
                  <a:pt x="541" y="129"/>
                  <a:pt x="1083" y="121"/>
                  <a:pt x="1416" y="98"/>
                </a:cubicBezTo>
                <a:cubicBezTo>
                  <a:pt x="1749" y="75"/>
                  <a:pt x="1875" y="37"/>
                  <a:pt x="2001" y="0"/>
                </a:cubicBezTo>
              </a:path>
            </a:pathLst>
          </a:custGeom>
          <a:noFill/>
          <a:ln w="38100" cap="flat" cmpd="sng">
            <a:solidFill>
              <a:schemeClr val="accent2"/>
            </a:solidFill>
            <a:prstDash val="solid"/>
            <a:round/>
            <a:headEnd type="none" w="sm" len="sm"/>
            <a:tailEnd type="triangle" w="med" len="med"/>
          </a:ln>
          <a:effectLst>
            <a:outerShdw dist="107763" dir="2700000" algn="ctr" rotWithShape="0">
              <a:schemeClr val="bg2">
                <a:alpha val="50000"/>
              </a:schemeClr>
            </a:outerShdw>
          </a:effectLst>
          <a:extLst>
            <a:ext uri="{909E8E84-426E-40DD-AFC4-6F175D3DCCD1}">
              <a14:hiddenFill xmlns:a14="http://schemas.microsoft.com/office/drawing/2010/main">
                <a:solidFill>
                  <a:srgbClr val="FFFFFF"/>
                </a:solidFill>
              </a14:hiddenFill>
            </a:ext>
          </a:extLst>
        </p:spPr>
        <p:txBody>
          <a:bodyPr/>
          <a:lstStyle/>
          <a:p>
            <a:endParaRPr lang="cs-CZ"/>
          </a:p>
        </p:txBody>
      </p:sp>
      <p:sp>
        <p:nvSpPr>
          <p:cNvPr id="130054" name="Freeform 6"/>
          <p:cNvSpPr>
            <a:spLocks/>
          </p:cNvSpPr>
          <p:nvPr/>
        </p:nvSpPr>
        <p:spPr bwMode="auto">
          <a:xfrm rot="5400000">
            <a:off x="1285440" y="2471792"/>
            <a:ext cx="2336800" cy="422166"/>
          </a:xfrm>
          <a:custGeom>
            <a:avLst/>
            <a:gdLst>
              <a:gd name="T0" fmla="*/ 0 w 2001"/>
              <a:gd name="T1" fmla="*/ 2147483647 h 137"/>
              <a:gd name="T2" fmla="*/ 2147483647 w 2001"/>
              <a:gd name="T3" fmla="*/ 2147483647 h 137"/>
              <a:gd name="T4" fmla="*/ 2147483647 w 2001"/>
              <a:gd name="T5" fmla="*/ 0 h 137"/>
              <a:gd name="T6" fmla="*/ 0 60000 65536"/>
              <a:gd name="T7" fmla="*/ 0 60000 65536"/>
              <a:gd name="T8" fmla="*/ 0 60000 65536"/>
            </a:gdLst>
            <a:ahLst/>
            <a:cxnLst>
              <a:cxn ang="T6">
                <a:pos x="T0" y="T1"/>
              </a:cxn>
              <a:cxn ang="T7">
                <a:pos x="T2" y="T3"/>
              </a:cxn>
              <a:cxn ang="T8">
                <a:pos x="T4" y="T5"/>
              </a:cxn>
            </a:cxnLst>
            <a:rect l="0" t="0" r="r" b="b"/>
            <a:pathLst>
              <a:path w="2001" h="137">
                <a:moveTo>
                  <a:pt x="0" y="137"/>
                </a:moveTo>
                <a:cubicBezTo>
                  <a:pt x="541" y="129"/>
                  <a:pt x="1083" y="121"/>
                  <a:pt x="1416" y="98"/>
                </a:cubicBezTo>
                <a:cubicBezTo>
                  <a:pt x="1749" y="75"/>
                  <a:pt x="1875" y="37"/>
                  <a:pt x="2001" y="0"/>
                </a:cubicBezTo>
              </a:path>
            </a:pathLst>
          </a:custGeom>
          <a:noFill/>
          <a:ln w="38100" cap="flat" cmpd="sng">
            <a:solidFill>
              <a:schemeClr val="accent2"/>
            </a:solidFill>
            <a:prstDash val="solid"/>
            <a:round/>
            <a:headEnd type="none" w="sm" len="sm"/>
            <a:tailEnd type="triangle" w="med" len="med"/>
          </a:ln>
          <a:effectLst>
            <a:outerShdw dist="107763" dir="2700000" algn="ctr" rotWithShape="0">
              <a:schemeClr val="bg2">
                <a:alpha val="50000"/>
              </a:schemeClr>
            </a:outerShdw>
          </a:effectLst>
          <a:extLst>
            <a:ext uri="{909E8E84-426E-40DD-AFC4-6F175D3DCCD1}">
              <a14:hiddenFill xmlns:a14="http://schemas.microsoft.com/office/drawing/2010/main">
                <a:solidFill>
                  <a:srgbClr val="FFFFFF"/>
                </a:solidFill>
              </a14:hiddenFill>
            </a:ext>
          </a:extLst>
        </p:spPr>
        <p:txBody>
          <a:bodyPr/>
          <a:lstStyle/>
          <a:p>
            <a:endParaRPr lang="cs-CZ"/>
          </a:p>
        </p:txBody>
      </p:sp>
      <p:sp>
        <p:nvSpPr>
          <p:cNvPr id="130055" name="Freeform 7"/>
          <p:cNvSpPr>
            <a:spLocks/>
          </p:cNvSpPr>
          <p:nvPr/>
        </p:nvSpPr>
        <p:spPr bwMode="auto">
          <a:xfrm rot="5400000">
            <a:off x="3314640" y="1755617"/>
            <a:ext cx="2516188" cy="1373505"/>
          </a:xfrm>
          <a:custGeom>
            <a:avLst/>
            <a:gdLst>
              <a:gd name="T0" fmla="*/ 0 w 2187"/>
              <a:gd name="T1" fmla="*/ 2147483647 h 355"/>
              <a:gd name="T2" fmla="*/ 2147483647 w 2187"/>
              <a:gd name="T3" fmla="*/ 2147483647 h 355"/>
              <a:gd name="T4" fmla="*/ 2147483647 w 2187"/>
              <a:gd name="T5" fmla="*/ 2147483647 h 355"/>
              <a:gd name="T6" fmla="*/ 0 60000 65536"/>
              <a:gd name="T7" fmla="*/ 0 60000 65536"/>
              <a:gd name="T8" fmla="*/ 0 60000 65536"/>
            </a:gdLst>
            <a:ahLst/>
            <a:cxnLst>
              <a:cxn ang="T6">
                <a:pos x="T0" y="T1"/>
              </a:cxn>
              <a:cxn ang="T7">
                <a:pos x="T2" y="T3"/>
              </a:cxn>
              <a:cxn ang="T8">
                <a:pos x="T4" y="T5"/>
              </a:cxn>
            </a:cxnLst>
            <a:rect l="0" t="0" r="r" b="b"/>
            <a:pathLst>
              <a:path w="2187" h="355">
                <a:moveTo>
                  <a:pt x="0" y="355"/>
                </a:moveTo>
                <a:cubicBezTo>
                  <a:pt x="277" y="229"/>
                  <a:pt x="554" y="104"/>
                  <a:pt x="918" y="52"/>
                </a:cubicBezTo>
                <a:cubicBezTo>
                  <a:pt x="1282" y="0"/>
                  <a:pt x="1734" y="21"/>
                  <a:pt x="2187" y="42"/>
                </a:cubicBezTo>
              </a:path>
            </a:pathLst>
          </a:custGeom>
          <a:noFill/>
          <a:ln w="38100" cap="flat" cmpd="sng">
            <a:solidFill>
              <a:schemeClr val="accent2"/>
            </a:solidFill>
            <a:prstDash val="solid"/>
            <a:round/>
            <a:headEnd type="none" w="sm" len="sm"/>
            <a:tailEnd type="triangle" w="med" len="med"/>
          </a:ln>
          <a:effectLst>
            <a:outerShdw dist="107763" dir="2700000" algn="ctr" rotWithShape="0">
              <a:schemeClr val="bg2">
                <a:alpha val="50000"/>
              </a:schemeClr>
            </a:outerShdw>
          </a:effectLst>
          <a:extLst>
            <a:ext uri="{909E8E84-426E-40DD-AFC4-6F175D3DCCD1}">
              <a14:hiddenFill xmlns:a14="http://schemas.microsoft.com/office/drawing/2010/main">
                <a:solidFill>
                  <a:srgbClr val="FFFFFF"/>
                </a:solidFill>
              </a14:hiddenFill>
            </a:ext>
          </a:extLst>
        </p:spPr>
        <p:txBody>
          <a:bodyPr/>
          <a:lstStyle/>
          <a:p>
            <a:endParaRPr lang="cs-CZ"/>
          </a:p>
        </p:txBody>
      </p:sp>
    </p:spTree>
    <p:extLst>
      <p:ext uri="{BB962C8B-B14F-4D97-AF65-F5344CB8AC3E}">
        <p14:creationId xmlns:p14="http://schemas.microsoft.com/office/powerpoint/2010/main" val="2648348930"/>
      </p:ext>
    </p:extLst>
  </p:cSld>
  <p:clrMapOvr>
    <a:masterClrMapping/>
  </p:clrMapOvr>
  <p:timing>
    <p:tnLst>
      <p:par>
        <p:cTn id="1" dur="indefinite" restart="never" nodeType="tmRoot"/>
      </p:par>
    </p:tn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2"/>
          <p:cNvSpPr>
            <a:spLocks noGrp="1" noChangeArrowheads="1"/>
          </p:cNvSpPr>
          <p:nvPr>
            <p:ph type="title"/>
          </p:nvPr>
        </p:nvSpPr>
        <p:spPr>
          <a:xfrm>
            <a:off x="354737" y="287339"/>
            <a:ext cx="7968385" cy="923925"/>
          </a:xfrm>
        </p:spPr>
        <p:txBody>
          <a:bodyPr/>
          <a:lstStyle/>
          <a:p>
            <a:pPr eaLnBrk="1" hangingPunct="1"/>
            <a:r>
              <a:rPr lang="en-US" sz="3600" dirty="0" smtClean="0"/>
              <a:t>Specified.java, Selected.java, Car.java</a:t>
            </a:r>
          </a:p>
        </p:txBody>
      </p:sp>
      <p:sp>
        <p:nvSpPr>
          <p:cNvPr id="131075" name="AutoShape 3"/>
          <p:cNvSpPr>
            <a:spLocks noChangeArrowheads="1"/>
          </p:cNvSpPr>
          <p:nvPr/>
        </p:nvSpPr>
        <p:spPr bwMode="auto">
          <a:xfrm>
            <a:off x="70361" y="3595688"/>
            <a:ext cx="2596029" cy="1076325"/>
          </a:xfrm>
          <a:prstGeom prst="wedgeRectCallout">
            <a:avLst>
              <a:gd name="adj1" fmla="val 46894"/>
              <a:gd name="adj2" fmla="val -82153"/>
            </a:avLst>
          </a:prstGeom>
          <a:solidFill>
            <a:schemeClr val="folHlink"/>
          </a:solidFill>
          <a:ln w="12700">
            <a:solidFill>
              <a:schemeClr val="tx1"/>
            </a:solidFill>
            <a:miter lim="800000"/>
            <a:headEnd type="none" w="sm" len="sm"/>
            <a:tailEnd type="none" w="sm" len="sm"/>
          </a:ln>
          <a:effectLst>
            <a:outerShdw dist="107763" dir="2700000" algn="ctr" rotWithShape="0">
              <a:schemeClr val="bg2">
                <a:alpha val="50000"/>
              </a:schemeClr>
            </a:outerShdw>
          </a:effectLst>
        </p:spPr>
        <p:txBody>
          <a:bodyPr/>
          <a:lstStyle/>
          <a:p>
            <a:pPr defTabSz="374650"/>
            <a:r>
              <a:rPr lang="en-US" sz="1200" b="1">
                <a:latin typeface="Courier New" pitchFamily="49" charset="0"/>
              </a:rPr>
              <a:t>package </a:t>
            </a:r>
            <a:r>
              <a:rPr lang="en-US" sz="1200">
                <a:latin typeface="Courier New" pitchFamily="49" charset="0"/>
              </a:rPr>
              <a:t>cars</a:t>
            </a:r>
            <a:r>
              <a:rPr lang="en-US" sz="1200" b="1">
                <a:latin typeface="Courier New" pitchFamily="49" charset="0"/>
              </a:rPr>
              <a:t>;</a:t>
            </a:r>
          </a:p>
          <a:p>
            <a:pPr defTabSz="374650"/>
            <a:r>
              <a:rPr lang="en-US" sz="1200" b="1">
                <a:latin typeface="Courier New" pitchFamily="49" charset="0"/>
              </a:rPr>
              <a:t>public interface</a:t>
            </a:r>
            <a:r>
              <a:rPr lang="en-US" sz="1200">
                <a:latin typeface="Courier New" pitchFamily="49" charset="0"/>
              </a:rPr>
              <a:t> Selected {</a:t>
            </a:r>
          </a:p>
          <a:p>
            <a:pPr defTabSz="374650"/>
            <a:r>
              <a:rPr lang="en-US" sz="1200">
                <a:latin typeface="Courier New" pitchFamily="49" charset="0"/>
              </a:rPr>
              <a:t>	</a:t>
            </a:r>
            <a:r>
              <a:rPr lang="en-US" sz="1200" b="1">
                <a:latin typeface="Courier New" pitchFamily="49" charset="0"/>
              </a:rPr>
              <a:t>boolean</a:t>
            </a:r>
            <a:r>
              <a:rPr lang="en-US" sz="1200">
                <a:latin typeface="Courier New" pitchFamily="49" charset="0"/>
              </a:rPr>
              <a:t> isReserved();</a:t>
            </a:r>
          </a:p>
          <a:p>
            <a:pPr defTabSz="374650"/>
            <a:r>
              <a:rPr lang="en-US" sz="1200">
                <a:latin typeface="Courier New" pitchFamily="49" charset="0"/>
              </a:rPr>
              <a:t>	</a:t>
            </a:r>
            <a:r>
              <a:rPr lang="en-US" sz="1200" b="1">
                <a:latin typeface="Courier New" pitchFamily="49" charset="0"/>
              </a:rPr>
              <a:t>void</a:t>
            </a:r>
            <a:r>
              <a:rPr lang="en-US" sz="1200">
                <a:latin typeface="Courier New" pitchFamily="49" charset="0"/>
              </a:rPr>
              <a:t> reserve();</a:t>
            </a:r>
          </a:p>
          <a:p>
            <a:pPr defTabSz="374650"/>
            <a:r>
              <a:rPr lang="en-US" sz="1200">
                <a:latin typeface="Courier New" pitchFamily="49" charset="0"/>
              </a:rPr>
              <a:t>}        </a:t>
            </a:r>
          </a:p>
        </p:txBody>
      </p:sp>
      <p:sp>
        <p:nvSpPr>
          <p:cNvPr id="131076" name="AutoShape 4"/>
          <p:cNvSpPr>
            <a:spLocks noChangeArrowheads="1"/>
          </p:cNvSpPr>
          <p:nvPr/>
        </p:nvSpPr>
        <p:spPr bwMode="auto">
          <a:xfrm>
            <a:off x="137791" y="1270000"/>
            <a:ext cx="2596029" cy="850900"/>
          </a:xfrm>
          <a:prstGeom prst="wedgeRectCallout">
            <a:avLst>
              <a:gd name="adj1" fmla="val 44523"/>
              <a:gd name="adj2" fmla="val 79106"/>
            </a:avLst>
          </a:prstGeom>
          <a:solidFill>
            <a:schemeClr val="folHlink"/>
          </a:solidFill>
          <a:ln w="12700">
            <a:solidFill>
              <a:schemeClr val="tx1"/>
            </a:solidFill>
            <a:miter lim="800000"/>
            <a:headEnd type="none" w="sm" len="sm"/>
            <a:tailEnd type="none" w="sm" len="sm"/>
          </a:ln>
          <a:effectLst>
            <a:outerShdw dist="107763" dir="2700000" algn="ctr" rotWithShape="0">
              <a:schemeClr val="bg2">
                <a:alpha val="50000"/>
              </a:schemeClr>
            </a:outerShdw>
          </a:effectLst>
        </p:spPr>
        <p:txBody>
          <a:bodyPr/>
          <a:lstStyle/>
          <a:p>
            <a:pPr defTabSz="374650"/>
            <a:r>
              <a:rPr lang="en-US" sz="1200" b="1">
                <a:latin typeface="Courier New" pitchFamily="49" charset="0"/>
              </a:rPr>
              <a:t>package </a:t>
            </a:r>
            <a:r>
              <a:rPr lang="en-US" sz="1200">
                <a:latin typeface="Courier New" pitchFamily="49" charset="0"/>
              </a:rPr>
              <a:t>cars</a:t>
            </a:r>
            <a:r>
              <a:rPr lang="en-US" sz="1200" b="1">
                <a:latin typeface="Courier New" pitchFamily="49" charset="0"/>
              </a:rPr>
              <a:t>;</a:t>
            </a:r>
          </a:p>
          <a:p>
            <a:pPr defTabSz="374650"/>
            <a:r>
              <a:rPr lang="en-US" sz="1200" b="1">
                <a:latin typeface="Courier New" pitchFamily="49" charset="0"/>
              </a:rPr>
              <a:t>public interface</a:t>
            </a:r>
            <a:r>
              <a:rPr lang="en-US" sz="1200">
                <a:latin typeface="Courier New" pitchFamily="49" charset="0"/>
              </a:rPr>
              <a:t> Specified {</a:t>
            </a:r>
          </a:p>
          <a:p>
            <a:pPr defTabSz="374650"/>
            <a:r>
              <a:rPr lang="en-US" sz="1200">
                <a:latin typeface="Courier New" pitchFamily="49" charset="0"/>
              </a:rPr>
              <a:t>	String getSpec();</a:t>
            </a:r>
          </a:p>
          <a:p>
            <a:pPr defTabSz="374650"/>
            <a:r>
              <a:rPr lang="en-US" sz="1200">
                <a:latin typeface="Courier New" pitchFamily="49" charset="0"/>
              </a:rPr>
              <a:t>}        </a:t>
            </a:r>
          </a:p>
        </p:txBody>
      </p:sp>
      <p:sp>
        <p:nvSpPr>
          <p:cNvPr id="131077" name="AutoShape 5"/>
          <p:cNvSpPr>
            <a:spLocks noChangeArrowheads="1"/>
          </p:cNvSpPr>
          <p:nvPr/>
        </p:nvSpPr>
        <p:spPr bwMode="auto">
          <a:xfrm>
            <a:off x="4359451" y="2105026"/>
            <a:ext cx="4419552" cy="3846513"/>
          </a:xfrm>
          <a:prstGeom prst="wedgeRectCallout">
            <a:avLst>
              <a:gd name="adj1" fmla="val -55139"/>
              <a:gd name="adj2" fmla="val -36958"/>
            </a:avLst>
          </a:prstGeom>
          <a:solidFill>
            <a:schemeClr val="folHlink"/>
          </a:solidFill>
          <a:ln w="12700">
            <a:solidFill>
              <a:schemeClr val="tx1"/>
            </a:solidFill>
            <a:miter lim="800000"/>
            <a:headEnd type="none" w="sm" len="sm"/>
            <a:tailEnd type="none" w="sm" len="sm"/>
          </a:ln>
          <a:effectLst>
            <a:outerShdw dist="107763" dir="2700000" algn="ctr" rotWithShape="0">
              <a:schemeClr val="bg2">
                <a:alpha val="50000"/>
              </a:schemeClr>
            </a:outerShdw>
          </a:effectLst>
        </p:spPr>
        <p:txBody>
          <a:bodyPr/>
          <a:lstStyle/>
          <a:p>
            <a:pPr defTabSz="374650"/>
            <a:r>
              <a:rPr lang="en-US" sz="1200" b="1">
                <a:latin typeface="Courier New" pitchFamily="49" charset="0"/>
              </a:rPr>
              <a:t>package </a:t>
            </a:r>
            <a:r>
              <a:rPr lang="en-US" sz="1200">
                <a:latin typeface="Courier New" pitchFamily="49" charset="0"/>
              </a:rPr>
              <a:t>cars;</a:t>
            </a:r>
          </a:p>
          <a:p>
            <a:pPr defTabSz="374650"/>
            <a:r>
              <a:rPr lang="en-US" sz="1200" b="1">
                <a:latin typeface="Courier New" pitchFamily="49" charset="0"/>
              </a:rPr>
              <a:t>public class</a:t>
            </a:r>
            <a:r>
              <a:rPr lang="en-US" sz="1200">
                <a:latin typeface="Courier New" pitchFamily="49" charset="0"/>
              </a:rPr>
              <a:t> Car </a:t>
            </a:r>
            <a:r>
              <a:rPr lang="en-US" sz="1200" b="1">
                <a:latin typeface="Courier New" pitchFamily="49" charset="0"/>
              </a:rPr>
              <a:t>implements</a:t>
            </a:r>
            <a:r>
              <a:rPr lang="en-US" sz="1200">
                <a:latin typeface="Courier New" pitchFamily="49" charset="0"/>
              </a:rPr>
              <a:t> Specified, Selected {</a:t>
            </a:r>
          </a:p>
          <a:p>
            <a:pPr defTabSz="374650"/>
            <a:r>
              <a:rPr lang="en-US" sz="1200">
                <a:latin typeface="Courier New" pitchFamily="49" charset="0"/>
              </a:rPr>
              <a:t>	</a:t>
            </a:r>
            <a:r>
              <a:rPr lang="en-US" sz="1200" b="1">
                <a:latin typeface="Courier New" pitchFamily="49" charset="0"/>
              </a:rPr>
              <a:t>protected</a:t>
            </a:r>
            <a:r>
              <a:rPr lang="en-US" sz="1200">
                <a:latin typeface="Courier New" pitchFamily="49" charset="0"/>
              </a:rPr>
              <a:t> String model;</a:t>
            </a:r>
          </a:p>
          <a:p>
            <a:pPr defTabSz="374650"/>
            <a:r>
              <a:rPr lang="en-US" sz="1200">
                <a:latin typeface="Courier New" pitchFamily="49" charset="0"/>
              </a:rPr>
              <a:t>	</a:t>
            </a:r>
            <a:r>
              <a:rPr lang="en-US" sz="1200" b="1">
                <a:latin typeface="Courier New" pitchFamily="49" charset="0"/>
              </a:rPr>
              <a:t>protected</a:t>
            </a:r>
            <a:r>
              <a:rPr lang="en-US" sz="1200">
                <a:latin typeface="Courier New" pitchFamily="49" charset="0"/>
              </a:rPr>
              <a:t> long vin;</a:t>
            </a:r>
          </a:p>
          <a:p>
            <a:pPr defTabSz="374650"/>
            <a:r>
              <a:rPr lang="en-US" sz="1200">
                <a:latin typeface="Courier New" pitchFamily="49" charset="0"/>
              </a:rPr>
              <a:t>	</a:t>
            </a:r>
            <a:r>
              <a:rPr lang="en-US" sz="1200" b="1">
                <a:latin typeface="Courier New" pitchFamily="49" charset="0"/>
              </a:rPr>
              <a:t>protected boolean</a:t>
            </a:r>
            <a:r>
              <a:rPr lang="en-US" sz="1200">
                <a:latin typeface="Courier New" pitchFamily="49" charset="0"/>
              </a:rPr>
              <a:t> reserved;</a:t>
            </a:r>
          </a:p>
          <a:p>
            <a:pPr defTabSz="374650"/>
            <a:r>
              <a:rPr lang="en-US" sz="1200">
                <a:latin typeface="Courier New" pitchFamily="49" charset="0"/>
              </a:rPr>
              <a:t>	</a:t>
            </a:r>
            <a:r>
              <a:rPr lang="en-US" sz="1200" b="1">
                <a:latin typeface="Courier New" pitchFamily="49" charset="0"/>
              </a:rPr>
              <a:t>public</a:t>
            </a:r>
            <a:r>
              <a:rPr lang="en-US" sz="1200">
                <a:latin typeface="Courier New" pitchFamily="49" charset="0"/>
              </a:rPr>
              <a:t> Accessory accessory;</a:t>
            </a:r>
          </a:p>
          <a:p>
            <a:pPr defTabSz="374650"/>
            <a:endParaRPr lang="en-US" sz="1200">
              <a:latin typeface="Courier New" pitchFamily="49" charset="0"/>
            </a:endParaRPr>
          </a:p>
          <a:p>
            <a:pPr defTabSz="374650"/>
            <a:r>
              <a:rPr lang="en-US" sz="1200">
                <a:latin typeface="Courier New" pitchFamily="49" charset="0"/>
              </a:rPr>
              <a:t>	</a:t>
            </a:r>
            <a:r>
              <a:rPr lang="en-US" sz="1200" b="1">
                <a:latin typeface="Courier New" pitchFamily="49" charset="0"/>
              </a:rPr>
              <a:t>public boolean</a:t>
            </a:r>
            <a:r>
              <a:rPr lang="en-US" sz="1200">
                <a:latin typeface="Courier New" pitchFamily="49" charset="0"/>
              </a:rPr>
              <a:t> isReserved() {</a:t>
            </a:r>
          </a:p>
          <a:p>
            <a:pPr defTabSz="374650"/>
            <a:r>
              <a:rPr lang="en-US" sz="1200">
                <a:latin typeface="Courier New" pitchFamily="49" charset="0"/>
              </a:rPr>
              <a:t>		</a:t>
            </a:r>
            <a:r>
              <a:rPr lang="en-US" sz="1200" b="1">
                <a:latin typeface="Courier New" pitchFamily="49" charset="0"/>
              </a:rPr>
              <a:t>return</a:t>
            </a:r>
            <a:r>
              <a:rPr lang="en-US" sz="1200">
                <a:latin typeface="Courier New" pitchFamily="49" charset="0"/>
              </a:rPr>
              <a:t> reserved;</a:t>
            </a:r>
          </a:p>
          <a:p>
            <a:pPr defTabSz="374650"/>
            <a:r>
              <a:rPr lang="en-US" sz="1200">
                <a:latin typeface="Courier New" pitchFamily="49" charset="0"/>
              </a:rPr>
              <a:t>	}</a:t>
            </a:r>
          </a:p>
          <a:p>
            <a:pPr defTabSz="374650"/>
            <a:r>
              <a:rPr lang="en-US" sz="1200">
                <a:latin typeface="Courier New" pitchFamily="49" charset="0"/>
              </a:rPr>
              <a:t>	</a:t>
            </a:r>
            <a:r>
              <a:rPr lang="en-US" sz="1200" b="1">
                <a:latin typeface="Courier New" pitchFamily="49" charset="0"/>
              </a:rPr>
              <a:t>public void</a:t>
            </a:r>
            <a:r>
              <a:rPr lang="en-US" sz="1200">
                <a:latin typeface="Courier New" pitchFamily="49" charset="0"/>
              </a:rPr>
              <a:t> reserve() {</a:t>
            </a:r>
          </a:p>
          <a:p>
            <a:pPr defTabSz="374650"/>
            <a:r>
              <a:rPr lang="en-US" sz="1200">
                <a:latin typeface="Courier New" pitchFamily="49" charset="0"/>
              </a:rPr>
              <a:t>		reserved = true;</a:t>
            </a:r>
          </a:p>
          <a:p>
            <a:pPr defTabSz="374650"/>
            <a:r>
              <a:rPr lang="en-US" sz="1200">
                <a:latin typeface="Courier New" pitchFamily="49" charset="0"/>
              </a:rPr>
              <a:t>	}</a:t>
            </a:r>
          </a:p>
          <a:p>
            <a:pPr defTabSz="374650"/>
            <a:r>
              <a:rPr lang="en-US" sz="1200">
                <a:latin typeface="Courier New" pitchFamily="49" charset="0"/>
              </a:rPr>
              <a:t>	</a:t>
            </a:r>
            <a:r>
              <a:rPr lang="en-US" sz="1200" b="1">
                <a:latin typeface="Courier New" pitchFamily="49" charset="0"/>
              </a:rPr>
              <a:t>public void</a:t>
            </a:r>
            <a:r>
              <a:rPr lang="en-US" sz="1200">
                <a:latin typeface="Courier New" pitchFamily="49" charset="0"/>
              </a:rPr>
              <a:t> assign(long num) {</a:t>
            </a:r>
          </a:p>
          <a:p>
            <a:pPr defTabSz="374650"/>
            <a:r>
              <a:rPr lang="en-US" sz="1200">
                <a:latin typeface="Courier New" pitchFamily="49" charset="0"/>
              </a:rPr>
              <a:t>		vin = num;</a:t>
            </a:r>
          </a:p>
          <a:p>
            <a:pPr defTabSz="374650"/>
            <a:r>
              <a:rPr lang="en-US" sz="1200">
                <a:latin typeface="Courier New" pitchFamily="49" charset="0"/>
              </a:rPr>
              <a:t>	}</a:t>
            </a:r>
          </a:p>
          <a:p>
            <a:pPr defTabSz="374650"/>
            <a:r>
              <a:rPr lang="en-US" sz="1200">
                <a:latin typeface="Courier New" pitchFamily="49" charset="0"/>
              </a:rPr>
              <a:t>	</a:t>
            </a:r>
            <a:r>
              <a:rPr lang="en-US" sz="1200" b="1">
                <a:latin typeface="Courier New" pitchFamily="49" charset="0"/>
              </a:rPr>
              <a:t>public</a:t>
            </a:r>
            <a:r>
              <a:rPr lang="en-US" sz="1200">
                <a:latin typeface="Courier New" pitchFamily="49" charset="0"/>
              </a:rPr>
              <a:t> String getSpec() {</a:t>
            </a:r>
          </a:p>
          <a:p>
            <a:pPr defTabSz="374650"/>
            <a:r>
              <a:rPr lang="en-US" sz="1200">
                <a:latin typeface="Courier New" pitchFamily="49" charset="0"/>
              </a:rPr>
              <a:t>		</a:t>
            </a:r>
            <a:r>
              <a:rPr lang="en-US" sz="1200" b="1">
                <a:latin typeface="Courier New" pitchFamily="49" charset="0"/>
              </a:rPr>
              <a:t>return</a:t>
            </a:r>
            <a:r>
              <a:rPr lang="en-US" sz="1200">
                <a:latin typeface="Courier New" pitchFamily="49" charset="0"/>
              </a:rPr>
              <a:t> model;</a:t>
            </a:r>
          </a:p>
          <a:p>
            <a:pPr defTabSz="374650"/>
            <a:r>
              <a:rPr lang="en-US" sz="1200">
                <a:latin typeface="Courier New" pitchFamily="49" charset="0"/>
              </a:rPr>
              <a:t>	}</a:t>
            </a:r>
          </a:p>
          <a:p>
            <a:pPr defTabSz="374650"/>
            <a:r>
              <a:rPr lang="en-US" sz="1200">
                <a:latin typeface="Courier New" pitchFamily="49" charset="0"/>
              </a:rPr>
              <a:t>}        </a:t>
            </a:r>
          </a:p>
        </p:txBody>
      </p:sp>
      <p:graphicFrame>
        <p:nvGraphicFramePr>
          <p:cNvPr id="131078" name="Object 6"/>
          <p:cNvGraphicFramePr>
            <a:graphicFrameLocks noChangeAspect="1"/>
          </p:cNvGraphicFramePr>
          <p:nvPr/>
        </p:nvGraphicFramePr>
        <p:xfrm>
          <a:off x="2489021" y="2387600"/>
          <a:ext cx="1827921" cy="2678113"/>
        </p:xfrm>
        <a:graphic>
          <a:graphicData uri="http://schemas.openxmlformats.org/presentationml/2006/ole">
            <mc:AlternateContent xmlns:mc="http://schemas.openxmlformats.org/markup-compatibility/2006">
              <mc:Choice xmlns:v="urn:schemas-microsoft-com:vml" Requires="v">
                <p:oleObj spid="_x0000_s95247" name="Visio" r:id="rId4" imgW="7315200" imgH="9906000" progId="">
                  <p:embed/>
                </p:oleObj>
              </mc:Choice>
              <mc:Fallback>
                <p:oleObj name="Visio" r:id="rId4" imgW="7315200" imgH="9906000" progId="">
                  <p:embed/>
                  <p:pic>
                    <p:nvPicPr>
                      <p:cNvPr id="0" name="Picture 1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89021" y="2387600"/>
                        <a:ext cx="1827921" cy="2678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31079" name="Freeform 7"/>
          <p:cNvSpPr>
            <a:spLocks/>
          </p:cNvSpPr>
          <p:nvPr/>
        </p:nvSpPr>
        <p:spPr bwMode="auto">
          <a:xfrm>
            <a:off x="2862814" y="1266825"/>
            <a:ext cx="4448868" cy="1150938"/>
          </a:xfrm>
          <a:custGeom>
            <a:avLst/>
            <a:gdLst>
              <a:gd name="T0" fmla="*/ 0 w 3027"/>
              <a:gd name="T1" fmla="*/ 2147483647 h 684"/>
              <a:gd name="T2" fmla="*/ 2147483647 w 3027"/>
              <a:gd name="T3" fmla="*/ 2147483647 h 684"/>
              <a:gd name="T4" fmla="*/ 2147483647 w 3027"/>
              <a:gd name="T5" fmla="*/ 2147483647 h 684"/>
              <a:gd name="T6" fmla="*/ 2147483647 w 3027"/>
              <a:gd name="T7" fmla="*/ 2147483647 h 68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027" h="684">
                <a:moveTo>
                  <a:pt x="0" y="684"/>
                </a:moveTo>
                <a:cubicBezTo>
                  <a:pt x="268" y="425"/>
                  <a:pt x="537" y="166"/>
                  <a:pt x="985" y="83"/>
                </a:cubicBezTo>
                <a:cubicBezTo>
                  <a:pt x="1433" y="0"/>
                  <a:pt x="2349" y="122"/>
                  <a:pt x="2688" y="183"/>
                </a:cubicBezTo>
                <a:cubicBezTo>
                  <a:pt x="3027" y="244"/>
                  <a:pt x="3024" y="347"/>
                  <a:pt x="3022" y="450"/>
                </a:cubicBezTo>
              </a:path>
            </a:pathLst>
          </a:custGeom>
          <a:noFill/>
          <a:ln w="38100" cap="flat" cmpd="sng">
            <a:solidFill>
              <a:schemeClr val="accent2"/>
            </a:solidFill>
            <a:prstDash val="solid"/>
            <a:round/>
            <a:headEnd type="none" w="sm" len="sm"/>
            <a:tailEnd type="triangle" w="med" len="med"/>
          </a:ln>
          <a:effectLst>
            <a:outerShdw dist="107763" dir="2700000" algn="ctr" rotWithShape="0">
              <a:schemeClr val="bg2">
                <a:alpha val="50000"/>
              </a:schemeClr>
            </a:outerShdw>
          </a:effectLst>
          <a:extLst>
            <a:ext uri="{909E8E84-426E-40DD-AFC4-6F175D3DCCD1}">
              <a14:hiddenFill xmlns:a14="http://schemas.microsoft.com/office/drawing/2010/main">
                <a:solidFill>
                  <a:srgbClr val="FFFFFF"/>
                </a:solidFill>
              </a14:hiddenFill>
            </a:ext>
          </a:extLst>
        </p:spPr>
        <p:txBody>
          <a:bodyPr/>
          <a:lstStyle/>
          <a:p>
            <a:endParaRPr lang="cs-CZ"/>
          </a:p>
        </p:txBody>
      </p:sp>
      <p:sp>
        <p:nvSpPr>
          <p:cNvPr id="131080" name="Freeform 8"/>
          <p:cNvSpPr>
            <a:spLocks/>
          </p:cNvSpPr>
          <p:nvPr/>
        </p:nvSpPr>
        <p:spPr bwMode="auto">
          <a:xfrm>
            <a:off x="2752875" y="2486025"/>
            <a:ext cx="5518942" cy="1982788"/>
          </a:xfrm>
          <a:custGeom>
            <a:avLst/>
            <a:gdLst>
              <a:gd name="T0" fmla="*/ 0 w 3765"/>
              <a:gd name="T1" fmla="*/ 2147483647 h 1249"/>
              <a:gd name="T2" fmla="*/ 2147483647 w 3765"/>
              <a:gd name="T3" fmla="*/ 2147483647 h 1249"/>
              <a:gd name="T4" fmla="*/ 2147483647 w 3765"/>
              <a:gd name="T5" fmla="*/ 2147483647 h 1249"/>
              <a:gd name="T6" fmla="*/ 2147483647 w 3765"/>
              <a:gd name="T7" fmla="*/ 0 h 124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765" h="1249">
                <a:moveTo>
                  <a:pt x="0" y="576"/>
                </a:moveTo>
                <a:cubicBezTo>
                  <a:pt x="231" y="712"/>
                  <a:pt x="462" y="849"/>
                  <a:pt x="1010" y="935"/>
                </a:cubicBezTo>
                <a:cubicBezTo>
                  <a:pt x="1558" y="1021"/>
                  <a:pt x="2830" y="1249"/>
                  <a:pt x="3289" y="1093"/>
                </a:cubicBezTo>
                <a:cubicBezTo>
                  <a:pt x="3748" y="937"/>
                  <a:pt x="3756" y="468"/>
                  <a:pt x="3765" y="0"/>
                </a:cubicBezTo>
              </a:path>
            </a:pathLst>
          </a:custGeom>
          <a:noFill/>
          <a:ln w="38100" cap="flat" cmpd="sng">
            <a:solidFill>
              <a:schemeClr val="accent2"/>
            </a:solidFill>
            <a:prstDash val="solid"/>
            <a:round/>
            <a:headEnd type="none" w="sm" len="sm"/>
            <a:tailEnd type="triangle" w="med" len="med"/>
          </a:ln>
          <a:effectLst>
            <a:outerShdw dist="107763" dir="2700000" algn="ctr" rotWithShape="0">
              <a:schemeClr val="bg2">
                <a:alpha val="50000"/>
              </a:schemeClr>
            </a:outerShdw>
          </a:effectLst>
          <a:extLst>
            <a:ext uri="{909E8E84-426E-40DD-AFC4-6F175D3DCCD1}">
              <a14:hiddenFill xmlns:a14="http://schemas.microsoft.com/office/drawing/2010/main">
                <a:solidFill>
                  <a:srgbClr val="FFFFFF"/>
                </a:solidFill>
              </a14:hiddenFill>
            </a:ext>
          </a:extLst>
        </p:spPr>
        <p:txBody>
          <a:bodyPr/>
          <a:lstStyle/>
          <a:p>
            <a:endParaRPr lang="cs-CZ"/>
          </a:p>
        </p:txBody>
      </p:sp>
      <p:sp>
        <p:nvSpPr>
          <p:cNvPr id="131081" name="Freeform 9"/>
          <p:cNvSpPr>
            <a:spLocks/>
          </p:cNvSpPr>
          <p:nvPr/>
        </p:nvSpPr>
        <p:spPr bwMode="auto">
          <a:xfrm>
            <a:off x="3780440" y="3111500"/>
            <a:ext cx="905898" cy="965200"/>
          </a:xfrm>
          <a:custGeom>
            <a:avLst/>
            <a:gdLst>
              <a:gd name="T0" fmla="*/ 0 w 384"/>
              <a:gd name="T1" fmla="*/ 2147483647 h 566"/>
              <a:gd name="T2" fmla="*/ 2147483647 w 384"/>
              <a:gd name="T3" fmla="*/ 2147483647 h 566"/>
              <a:gd name="T4" fmla="*/ 2147483647 w 384"/>
              <a:gd name="T5" fmla="*/ 2147483647 h 566"/>
              <a:gd name="T6" fmla="*/ 0 60000 65536"/>
              <a:gd name="T7" fmla="*/ 0 60000 65536"/>
              <a:gd name="T8" fmla="*/ 0 60000 65536"/>
            </a:gdLst>
            <a:ahLst/>
            <a:cxnLst>
              <a:cxn ang="T6">
                <a:pos x="T0" y="T1"/>
              </a:cxn>
              <a:cxn ang="T7">
                <a:pos x="T2" y="T3"/>
              </a:cxn>
              <a:cxn ang="T8">
                <a:pos x="T4" y="T5"/>
              </a:cxn>
            </a:cxnLst>
            <a:rect l="0" t="0" r="r" b="b"/>
            <a:pathLst>
              <a:path w="384" h="566">
                <a:moveTo>
                  <a:pt x="0" y="566"/>
                </a:moveTo>
                <a:cubicBezTo>
                  <a:pt x="81" y="373"/>
                  <a:pt x="162" y="180"/>
                  <a:pt x="226" y="90"/>
                </a:cubicBezTo>
                <a:cubicBezTo>
                  <a:pt x="290" y="0"/>
                  <a:pt x="337" y="11"/>
                  <a:pt x="384" y="23"/>
                </a:cubicBezTo>
              </a:path>
            </a:pathLst>
          </a:custGeom>
          <a:noFill/>
          <a:ln w="38100" cap="flat" cmpd="sng">
            <a:solidFill>
              <a:schemeClr val="accent2"/>
            </a:solidFill>
            <a:prstDash val="solid"/>
            <a:round/>
            <a:headEnd type="none" w="sm" len="sm"/>
            <a:tailEnd type="triangle" w="med" len="med"/>
          </a:ln>
          <a:effectLst>
            <a:outerShdw dist="107763" dir="2700000" algn="ctr" rotWithShape="0">
              <a:schemeClr val="bg2">
                <a:alpha val="50000"/>
              </a:schemeClr>
            </a:outerShdw>
          </a:effectLst>
          <a:extLst>
            <a:ext uri="{909E8E84-426E-40DD-AFC4-6F175D3DCCD1}">
              <a14:hiddenFill xmlns:a14="http://schemas.microsoft.com/office/drawing/2010/main">
                <a:solidFill>
                  <a:srgbClr val="FFFFFF"/>
                </a:solidFill>
              </a14:hiddenFill>
            </a:ext>
          </a:extLst>
        </p:spPr>
        <p:txBody>
          <a:bodyPr/>
          <a:lstStyle/>
          <a:p>
            <a:endParaRPr lang="cs-CZ"/>
          </a:p>
        </p:txBody>
      </p:sp>
    </p:spTree>
    <p:extLst>
      <p:ext uri="{BB962C8B-B14F-4D97-AF65-F5344CB8AC3E}">
        <p14:creationId xmlns:p14="http://schemas.microsoft.com/office/powerpoint/2010/main" val="831627409"/>
      </p:ext>
    </p:extLst>
  </p:cSld>
  <p:clrMapOvr>
    <a:masterClrMapping/>
  </p:clrMapOvr>
  <p:timing>
    <p:tnLst>
      <p:par>
        <p:cTn id="1" dur="indefinite" restart="never" nodeType="tmRoot"/>
      </p:par>
    </p:tn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2"/>
          <p:cNvSpPr>
            <a:spLocks noGrp="1" noChangeArrowheads="1"/>
          </p:cNvSpPr>
          <p:nvPr>
            <p:ph type="title"/>
          </p:nvPr>
        </p:nvSpPr>
        <p:spPr>
          <a:xfrm>
            <a:off x="457347" y="160339"/>
            <a:ext cx="7719189" cy="687387"/>
          </a:xfrm>
        </p:spPr>
        <p:txBody>
          <a:bodyPr>
            <a:normAutofit fontScale="90000"/>
          </a:bodyPr>
          <a:lstStyle/>
          <a:p>
            <a:pPr eaLnBrk="1" hangingPunct="1"/>
            <a:r>
              <a:rPr lang="en-US" dirty="0" smtClean="0"/>
              <a:t>Accessory.java</a:t>
            </a:r>
          </a:p>
        </p:txBody>
      </p:sp>
      <p:sp>
        <p:nvSpPr>
          <p:cNvPr id="132099" name="AutoShape 3"/>
          <p:cNvSpPr>
            <a:spLocks noChangeArrowheads="1"/>
          </p:cNvSpPr>
          <p:nvPr/>
        </p:nvSpPr>
        <p:spPr bwMode="auto">
          <a:xfrm>
            <a:off x="4478186" y="831851"/>
            <a:ext cx="4577863" cy="5927725"/>
          </a:xfrm>
          <a:prstGeom prst="wedgeRectCallout">
            <a:avLst>
              <a:gd name="adj1" fmla="val -57907"/>
              <a:gd name="adj2" fmla="val 3426"/>
            </a:avLst>
          </a:prstGeom>
          <a:solidFill>
            <a:schemeClr val="folHlink"/>
          </a:solidFill>
          <a:ln w="12700">
            <a:solidFill>
              <a:schemeClr val="tx1"/>
            </a:solidFill>
            <a:miter lim="800000"/>
            <a:headEnd type="none" w="sm" len="sm"/>
            <a:tailEnd type="none" w="sm" len="sm"/>
          </a:ln>
          <a:effectLst>
            <a:outerShdw dist="107763" dir="2700000" algn="ctr" rotWithShape="0">
              <a:schemeClr val="bg2">
                <a:alpha val="50000"/>
              </a:schemeClr>
            </a:outerShdw>
          </a:effectLst>
        </p:spPr>
        <p:txBody>
          <a:bodyPr/>
          <a:lstStyle/>
          <a:p>
            <a:pPr defTabSz="374650"/>
            <a:r>
              <a:rPr lang="en-US" sz="1200" b="1">
                <a:latin typeface="Courier New" pitchFamily="49" charset="0"/>
              </a:rPr>
              <a:t>package </a:t>
            </a:r>
            <a:r>
              <a:rPr lang="en-US" sz="1200">
                <a:latin typeface="Courier New" pitchFamily="49" charset="0"/>
              </a:rPr>
              <a:t>cars</a:t>
            </a:r>
            <a:r>
              <a:rPr lang="en-US" sz="1200" b="1">
                <a:latin typeface="Courier New" pitchFamily="49" charset="0"/>
              </a:rPr>
              <a:t>;</a:t>
            </a:r>
          </a:p>
          <a:p>
            <a:pPr defTabSz="374650"/>
            <a:r>
              <a:rPr lang="en-US" sz="1200" b="1">
                <a:latin typeface="Courier New" pitchFamily="49" charset="0"/>
              </a:rPr>
              <a:t>public abstract class</a:t>
            </a:r>
            <a:r>
              <a:rPr lang="en-US" sz="1200">
                <a:latin typeface="Courier New" pitchFamily="49" charset="0"/>
              </a:rPr>
              <a:t> Accessory {</a:t>
            </a:r>
          </a:p>
          <a:p>
            <a:pPr defTabSz="374650"/>
            <a:r>
              <a:rPr lang="en-US" sz="1200">
                <a:latin typeface="Courier New" pitchFamily="49" charset="0"/>
              </a:rPr>
              <a:t>	</a:t>
            </a:r>
            <a:r>
              <a:rPr lang="en-US" sz="1200" b="1">
                <a:latin typeface="Courier New" pitchFamily="49" charset="0"/>
              </a:rPr>
              <a:t>public void</a:t>
            </a:r>
            <a:r>
              <a:rPr lang="en-US" sz="1200">
                <a:latin typeface="Courier New" pitchFamily="49" charset="0"/>
              </a:rPr>
              <a:t> add(Accessory a) {}</a:t>
            </a:r>
          </a:p>
          <a:p>
            <a:pPr defTabSz="374650"/>
            <a:r>
              <a:rPr lang="en-US" sz="1200">
                <a:latin typeface="Courier New" pitchFamily="49" charset="0"/>
              </a:rPr>
              <a:t>	</a:t>
            </a:r>
            <a:r>
              <a:rPr lang="en-US" sz="1200" b="1">
                <a:latin typeface="Courier New" pitchFamily="49" charset="0"/>
              </a:rPr>
              <a:t>public void</a:t>
            </a:r>
            <a:r>
              <a:rPr lang="en-US" sz="1200">
                <a:latin typeface="Courier New" pitchFamily="49" charset="0"/>
              </a:rPr>
              <a:t> remove(Accessory a) {}</a:t>
            </a:r>
          </a:p>
          <a:p>
            <a:pPr defTabSz="374650"/>
            <a:r>
              <a:rPr lang="en-US" sz="1200">
                <a:latin typeface="Courier New" pitchFamily="49" charset="0"/>
              </a:rPr>
              <a:t>	</a:t>
            </a:r>
            <a:r>
              <a:rPr lang="en-US" sz="1200" b="1">
                <a:latin typeface="Courier New" pitchFamily="49" charset="0"/>
              </a:rPr>
              <a:t>public</a:t>
            </a:r>
            <a:r>
              <a:rPr lang="en-US" sz="1200">
                <a:latin typeface="Courier New" pitchFamily="49" charset="0"/>
              </a:rPr>
              <a:t> Accessory getChild(int index) {</a:t>
            </a:r>
          </a:p>
          <a:p>
            <a:pPr defTabSz="374650"/>
            <a:r>
              <a:rPr lang="en-US" sz="1200">
                <a:latin typeface="Courier New" pitchFamily="49" charset="0"/>
              </a:rPr>
              <a:t>		</a:t>
            </a:r>
            <a:r>
              <a:rPr lang="en-US" sz="1200" b="1">
                <a:latin typeface="Courier New" pitchFamily="49" charset="0"/>
              </a:rPr>
              <a:t>return null</a:t>
            </a:r>
            <a:r>
              <a:rPr lang="en-US" sz="1200">
                <a:latin typeface="Courier New" pitchFamily="49" charset="0"/>
              </a:rPr>
              <a:t>;</a:t>
            </a:r>
          </a:p>
          <a:p>
            <a:pPr defTabSz="374650"/>
            <a:r>
              <a:rPr lang="en-US" sz="1200">
                <a:latin typeface="Courier New" pitchFamily="49" charset="0"/>
              </a:rPr>
              <a:t>	}</a:t>
            </a:r>
          </a:p>
          <a:p>
            <a:pPr defTabSz="374650"/>
            <a:r>
              <a:rPr lang="en-US" sz="1200">
                <a:latin typeface="Courier New" pitchFamily="49" charset="0"/>
              </a:rPr>
              <a:t>	</a:t>
            </a:r>
            <a:r>
              <a:rPr lang="en-US" sz="1200" b="1">
                <a:latin typeface="Courier New" pitchFamily="49" charset="0"/>
              </a:rPr>
              <a:t>public abstract float</a:t>
            </a:r>
            <a:r>
              <a:rPr lang="en-US" sz="1200">
                <a:latin typeface="Courier New" pitchFamily="49" charset="0"/>
              </a:rPr>
              <a:t> getPrice();</a:t>
            </a:r>
          </a:p>
          <a:p>
            <a:pPr defTabSz="374650"/>
            <a:r>
              <a:rPr lang="en-US" sz="1200">
                <a:latin typeface="Courier New" pitchFamily="49" charset="0"/>
              </a:rPr>
              <a:t>}  </a:t>
            </a:r>
          </a:p>
          <a:p>
            <a:pPr defTabSz="374650"/>
            <a:endParaRPr lang="en-US" sz="1200" b="1">
              <a:latin typeface="Courier New" pitchFamily="49" charset="0"/>
            </a:endParaRPr>
          </a:p>
          <a:p>
            <a:pPr defTabSz="374650"/>
            <a:r>
              <a:rPr lang="en-US" sz="1200" b="1">
                <a:latin typeface="Courier New" pitchFamily="49" charset="0"/>
              </a:rPr>
              <a:t>class</a:t>
            </a:r>
            <a:r>
              <a:rPr lang="en-US" sz="1200">
                <a:latin typeface="Courier New" pitchFamily="49" charset="0"/>
              </a:rPr>
              <a:t> AirCondition </a:t>
            </a:r>
            <a:r>
              <a:rPr lang="en-US" sz="1200" b="1">
                <a:latin typeface="Courier New" pitchFamily="49" charset="0"/>
              </a:rPr>
              <a:t>extends</a:t>
            </a:r>
            <a:r>
              <a:rPr lang="en-US" sz="1200">
                <a:latin typeface="Courier New" pitchFamily="49" charset="0"/>
              </a:rPr>
              <a:t> Accessory {</a:t>
            </a:r>
          </a:p>
          <a:p>
            <a:pPr defTabSz="374650"/>
            <a:r>
              <a:rPr lang="en-US" sz="1200">
                <a:latin typeface="Courier New" pitchFamily="49" charset="0"/>
              </a:rPr>
              <a:t>	</a:t>
            </a:r>
            <a:r>
              <a:rPr lang="en-US" sz="1200" b="1">
                <a:latin typeface="Courier New" pitchFamily="49" charset="0"/>
              </a:rPr>
              <a:t>public float</a:t>
            </a:r>
            <a:r>
              <a:rPr lang="en-US" sz="1200">
                <a:latin typeface="Courier New" pitchFamily="49" charset="0"/>
              </a:rPr>
              <a:t> getPrice() {</a:t>
            </a:r>
          </a:p>
          <a:p>
            <a:pPr defTabSz="374650"/>
            <a:r>
              <a:rPr lang="en-US" sz="1200">
                <a:latin typeface="Courier New" pitchFamily="49" charset="0"/>
              </a:rPr>
              <a:t>		</a:t>
            </a:r>
            <a:r>
              <a:rPr lang="en-US" sz="1200" b="1">
                <a:latin typeface="Courier New" pitchFamily="49" charset="0"/>
              </a:rPr>
              <a:t>return</a:t>
            </a:r>
            <a:r>
              <a:rPr lang="en-US" sz="1200">
                <a:latin typeface="Courier New" pitchFamily="49" charset="0"/>
              </a:rPr>
              <a:t> 2000.0f;</a:t>
            </a:r>
          </a:p>
          <a:p>
            <a:pPr defTabSz="374650"/>
            <a:r>
              <a:rPr lang="en-US" sz="1200">
                <a:latin typeface="Courier New" pitchFamily="49" charset="0"/>
              </a:rPr>
              <a:t>	}</a:t>
            </a:r>
          </a:p>
          <a:p>
            <a:pPr defTabSz="374650"/>
            <a:r>
              <a:rPr lang="en-US" sz="1200">
                <a:latin typeface="Courier New" pitchFamily="49" charset="0"/>
              </a:rPr>
              <a:t>}        </a:t>
            </a:r>
          </a:p>
          <a:p>
            <a:pPr defTabSz="374650"/>
            <a:r>
              <a:rPr lang="en-US" sz="1200">
                <a:latin typeface="Courier New" pitchFamily="49" charset="0"/>
              </a:rPr>
              <a:t>// other “friend” classes</a:t>
            </a:r>
          </a:p>
          <a:p>
            <a:pPr defTabSz="374650"/>
            <a:r>
              <a:rPr lang="en-US" sz="1200" b="1">
                <a:latin typeface="Courier New" pitchFamily="49" charset="0"/>
              </a:rPr>
              <a:t>class</a:t>
            </a:r>
            <a:r>
              <a:rPr lang="en-US" sz="1200">
                <a:latin typeface="Courier New" pitchFamily="49" charset="0"/>
              </a:rPr>
              <a:t> Package </a:t>
            </a:r>
            <a:r>
              <a:rPr lang="en-US" sz="1200" b="1">
                <a:latin typeface="Courier New" pitchFamily="49" charset="0"/>
              </a:rPr>
              <a:t>extends</a:t>
            </a:r>
            <a:r>
              <a:rPr lang="en-US" sz="1200">
                <a:latin typeface="Courier New" pitchFamily="49" charset="0"/>
              </a:rPr>
              <a:t> Accessory {</a:t>
            </a:r>
          </a:p>
          <a:p>
            <a:pPr defTabSz="374650"/>
            <a:r>
              <a:rPr lang="en-US" sz="1200">
                <a:latin typeface="Courier New" pitchFamily="49" charset="0"/>
              </a:rPr>
              <a:t>	</a:t>
            </a:r>
            <a:r>
              <a:rPr lang="en-US" sz="1200" b="1">
                <a:latin typeface="Courier New" pitchFamily="49" charset="0"/>
              </a:rPr>
              <a:t>private</a:t>
            </a:r>
            <a:r>
              <a:rPr lang="en-US" sz="1200">
                <a:latin typeface="Courier New" pitchFamily="49" charset="0"/>
              </a:rPr>
              <a:t> Accessory[] accessory;</a:t>
            </a:r>
          </a:p>
          <a:p>
            <a:pPr defTabSz="374650"/>
            <a:endParaRPr lang="en-US" sz="1200">
              <a:latin typeface="Courier New" pitchFamily="49" charset="0"/>
            </a:endParaRPr>
          </a:p>
          <a:p>
            <a:pPr defTabSz="374650"/>
            <a:r>
              <a:rPr lang="en-US" sz="1200">
                <a:latin typeface="Courier New" pitchFamily="49" charset="0"/>
              </a:rPr>
              <a:t>	</a:t>
            </a:r>
            <a:r>
              <a:rPr lang="en-US" sz="1200" b="1">
                <a:latin typeface="Courier New" pitchFamily="49" charset="0"/>
              </a:rPr>
              <a:t>public void</a:t>
            </a:r>
            <a:r>
              <a:rPr lang="en-US" sz="1200">
                <a:latin typeface="Courier New" pitchFamily="49" charset="0"/>
              </a:rPr>
              <a:t> add(Accessory a) {/*code*/}</a:t>
            </a:r>
          </a:p>
          <a:p>
            <a:pPr defTabSz="374650"/>
            <a:r>
              <a:rPr lang="en-US" sz="1200">
                <a:latin typeface="Courier New" pitchFamily="49" charset="0"/>
              </a:rPr>
              <a:t>	</a:t>
            </a:r>
            <a:r>
              <a:rPr lang="en-US" sz="1200" b="1">
                <a:latin typeface="Courier New" pitchFamily="49" charset="0"/>
              </a:rPr>
              <a:t>public void</a:t>
            </a:r>
            <a:r>
              <a:rPr lang="en-US" sz="1200">
                <a:latin typeface="Courier New" pitchFamily="49" charset="0"/>
              </a:rPr>
              <a:t> remove(Accessory a) {/*code*/}</a:t>
            </a:r>
          </a:p>
          <a:p>
            <a:pPr defTabSz="374650"/>
            <a:r>
              <a:rPr lang="en-US" sz="1200">
                <a:latin typeface="Courier New" pitchFamily="49" charset="0"/>
              </a:rPr>
              <a:t>	</a:t>
            </a:r>
            <a:r>
              <a:rPr lang="en-US" sz="1200" b="1">
                <a:latin typeface="Courier New" pitchFamily="49" charset="0"/>
              </a:rPr>
              <a:t>public</a:t>
            </a:r>
            <a:r>
              <a:rPr lang="en-US" sz="1200">
                <a:latin typeface="Courier New" pitchFamily="49" charset="0"/>
              </a:rPr>
              <a:t> Accessory getChild(int index) {</a:t>
            </a:r>
          </a:p>
          <a:p>
            <a:pPr defTabSz="374650"/>
            <a:r>
              <a:rPr lang="en-US" sz="1200">
                <a:latin typeface="Courier New" pitchFamily="49" charset="0"/>
              </a:rPr>
              <a:t>		</a:t>
            </a:r>
            <a:r>
              <a:rPr lang="en-US" sz="1200" b="1">
                <a:latin typeface="Courier New" pitchFamily="49" charset="0"/>
              </a:rPr>
              <a:t>return </a:t>
            </a:r>
            <a:r>
              <a:rPr lang="en-US" sz="1200">
                <a:latin typeface="Courier New" pitchFamily="49" charset="0"/>
              </a:rPr>
              <a:t>accessory[index];</a:t>
            </a:r>
          </a:p>
          <a:p>
            <a:pPr defTabSz="374650"/>
            <a:r>
              <a:rPr lang="en-US" sz="1200">
                <a:latin typeface="Courier New" pitchFamily="49" charset="0"/>
              </a:rPr>
              <a:t>	}</a:t>
            </a:r>
          </a:p>
          <a:p>
            <a:pPr defTabSz="374650"/>
            <a:r>
              <a:rPr lang="en-US" sz="1200">
                <a:latin typeface="Courier New" pitchFamily="49" charset="0"/>
              </a:rPr>
              <a:t>	</a:t>
            </a:r>
            <a:r>
              <a:rPr lang="en-US" sz="1200" b="1">
                <a:latin typeface="Courier New" pitchFamily="49" charset="0"/>
              </a:rPr>
              <a:t>public float</a:t>
            </a:r>
            <a:r>
              <a:rPr lang="en-US" sz="1200">
                <a:latin typeface="Courier New" pitchFamily="49" charset="0"/>
              </a:rPr>
              <a:t> getPrice() {</a:t>
            </a:r>
          </a:p>
          <a:p>
            <a:pPr defTabSz="374650"/>
            <a:r>
              <a:rPr lang="en-US" sz="1200">
                <a:latin typeface="Courier New" pitchFamily="49" charset="0"/>
              </a:rPr>
              <a:t>		float sum=0;</a:t>
            </a:r>
          </a:p>
          <a:p>
            <a:pPr defTabSz="374650"/>
            <a:r>
              <a:rPr lang="en-US" sz="1200">
                <a:latin typeface="Courier New" pitchFamily="49" charset="0"/>
              </a:rPr>
              <a:t>		for (int i=0; i &lt; accessory.</a:t>
            </a:r>
            <a:r>
              <a:rPr lang="en-US" sz="1200" b="1">
                <a:latin typeface="Courier New" pitchFamily="49" charset="0"/>
              </a:rPr>
              <a:t>length</a:t>
            </a:r>
            <a:r>
              <a:rPr lang="en-US" sz="1200">
                <a:latin typeface="Courier New" pitchFamily="49" charset="0"/>
              </a:rPr>
              <a:t>; i++) {</a:t>
            </a:r>
          </a:p>
          <a:p>
            <a:pPr defTabSz="374650"/>
            <a:r>
              <a:rPr lang="en-US" sz="1200">
                <a:latin typeface="Courier New" pitchFamily="49" charset="0"/>
              </a:rPr>
              <a:t>			sum = sum + accessory[i].getPrice();</a:t>
            </a:r>
          </a:p>
          <a:p>
            <a:pPr defTabSz="374650"/>
            <a:r>
              <a:rPr lang="en-US" sz="1200">
                <a:latin typeface="Courier New" pitchFamily="49" charset="0"/>
              </a:rPr>
              <a:t>		}</a:t>
            </a:r>
          </a:p>
          <a:p>
            <a:pPr defTabSz="374650"/>
            <a:r>
              <a:rPr lang="en-US" sz="1200">
                <a:latin typeface="Courier New" pitchFamily="49" charset="0"/>
              </a:rPr>
              <a:t>		return sum;</a:t>
            </a:r>
          </a:p>
          <a:p>
            <a:pPr defTabSz="374650"/>
            <a:r>
              <a:rPr lang="en-US" sz="1200">
                <a:latin typeface="Courier New" pitchFamily="49" charset="0"/>
              </a:rPr>
              <a:t>	}</a:t>
            </a:r>
          </a:p>
          <a:p>
            <a:pPr defTabSz="374650"/>
            <a:r>
              <a:rPr lang="en-US" sz="1200">
                <a:latin typeface="Courier New" pitchFamily="49" charset="0"/>
              </a:rPr>
              <a:t>}</a:t>
            </a:r>
          </a:p>
        </p:txBody>
      </p:sp>
      <p:graphicFrame>
        <p:nvGraphicFramePr>
          <p:cNvPr id="132100" name="Object 4"/>
          <p:cNvGraphicFramePr>
            <a:graphicFrameLocks noChangeAspect="1"/>
          </p:cNvGraphicFramePr>
          <p:nvPr/>
        </p:nvGraphicFramePr>
        <p:xfrm>
          <a:off x="0" y="1597025"/>
          <a:ext cx="4453266" cy="2173288"/>
        </p:xfrm>
        <a:graphic>
          <a:graphicData uri="http://schemas.openxmlformats.org/presentationml/2006/ole">
            <mc:AlternateContent xmlns:mc="http://schemas.openxmlformats.org/markup-compatibility/2006">
              <mc:Choice xmlns:v="urn:schemas-microsoft-com:vml" Requires="v">
                <p:oleObj spid="_x0000_s96271" name="Visio" r:id="rId4" imgW="7315200" imgH="3302000" progId="">
                  <p:embed/>
                </p:oleObj>
              </mc:Choice>
              <mc:Fallback>
                <p:oleObj name="Visio" r:id="rId4" imgW="7315200" imgH="3302000" progId="">
                  <p:embed/>
                  <p:pic>
                    <p:nvPicPr>
                      <p:cNvPr id="0" name="Picture 1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1597025"/>
                        <a:ext cx="4453266" cy="2173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32101" name="Freeform 5"/>
          <p:cNvSpPr>
            <a:spLocks/>
          </p:cNvSpPr>
          <p:nvPr/>
        </p:nvSpPr>
        <p:spPr bwMode="auto">
          <a:xfrm>
            <a:off x="1908543" y="2374900"/>
            <a:ext cx="5029347" cy="249238"/>
          </a:xfrm>
          <a:custGeom>
            <a:avLst/>
            <a:gdLst>
              <a:gd name="T0" fmla="*/ 2147483647 w 3180"/>
              <a:gd name="T1" fmla="*/ 2147483647 h 1101"/>
              <a:gd name="T2" fmla="*/ 2147483647 w 3180"/>
              <a:gd name="T3" fmla="*/ 2147483647 h 1101"/>
              <a:gd name="T4" fmla="*/ 2147483647 w 3180"/>
              <a:gd name="T5" fmla="*/ 2147483647 h 1101"/>
              <a:gd name="T6" fmla="*/ 0 60000 65536"/>
              <a:gd name="T7" fmla="*/ 0 60000 65536"/>
              <a:gd name="T8" fmla="*/ 0 60000 65536"/>
            </a:gdLst>
            <a:ahLst/>
            <a:cxnLst>
              <a:cxn ang="T6">
                <a:pos x="T0" y="T1"/>
              </a:cxn>
              <a:cxn ang="T7">
                <a:pos x="T2" y="T3"/>
              </a:cxn>
              <a:cxn ang="T8">
                <a:pos x="T4" y="T5"/>
              </a:cxn>
            </a:cxnLst>
            <a:rect l="0" t="0" r="r" b="b"/>
            <a:pathLst>
              <a:path w="3180" h="1101">
                <a:moveTo>
                  <a:pt x="25" y="358"/>
                </a:moveTo>
                <a:cubicBezTo>
                  <a:pt x="12" y="179"/>
                  <a:pt x="0" y="0"/>
                  <a:pt x="526" y="124"/>
                </a:cubicBezTo>
                <a:cubicBezTo>
                  <a:pt x="1052" y="248"/>
                  <a:pt x="2116" y="674"/>
                  <a:pt x="3180" y="1101"/>
                </a:cubicBezTo>
              </a:path>
            </a:pathLst>
          </a:custGeom>
          <a:noFill/>
          <a:ln w="38100" cap="flat" cmpd="sng">
            <a:solidFill>
              <a:schemeClr val="accent2"/>
            </a:solidFill>
            <a:prstDash val="solid"/>
            <a:round/>
            <a:headEnd type="none" w="sm" len="sm"/>
            <a:tailEnd type="triangle" w="med" len="med"/>
          </a:ln>
          <a:effectLst>
            <a:outerShdw dist="107763" dir="2700000" algn="ctr" rotWithShape="0">
              <a:schemeClr val="bg2">
                <a:alpha val="50000"/>
              </a:schemeClr>
            </a:outerShdw>
          </a:effectLst>
          <a:extLst>
            <a:ext uri="{909E8E84-426E-40DD-AFC4-6F175D3DCCD1}">
              <a14:hiddenFill xmlns:a14="http://schemas.microsoft.com/office/drawing/2010/main">
                <a:solidFill>
                  <a:srgbClr val="FFFFFF"/>
                </a:solidFill>
              </a14:hiddenFill>
            </a:ext>
          </a:extLst>
        </p:spPr>
        <p:txBody>
          <a:bodyPr/>
          <a:lstStyle/>
          <a:p>
            <a:endParaRPr lang="cs-CZ"/>
          </a:p>
        </p:txBody>
      </p:sp>
      <p:sp>
        <p:nvSpPr>
          <p:cNvPr id="132102" name="Freeform 6"/>
          <p:cNvSpPr>
            <a:spLocks/>
          </p:cNvSpPr>
          <p:nvPr/>
        </p:nvSpPr>
        <p:spPr bwMode="auto">
          <a:xfrm>
            <a:off x="4264171" y="3444875"/>
            <a:ext cx="2368821" cy="947738"/>
          </a:xfrm>
          <a:custGeom>
            <a:avLst/>
            <a:gdLst>
              <a:gd name="T0" fmla="*/ 2147483647 w 1616"/>
              <a:gd name="T1" fmla="*/ 0 h 597"/>
              <a:gd name="T2" fmla="*/ 2147483647 w 1616"/>
              <a:gd name="T3" fmla="*/ 2147483647 h 597"/>
              <a:gd name="T4" fmla="*/ 2147483647 w 1616"/>
              <a:gd name="T5" fmla="*/ 2147483647 h 597"/>
              <a:gd name="T6" fmla="*/ 0 60000 65536"/>
              <a:gd name="T7" fmla="*/ 0 60000 65536"/>
              <a:gd name="T8" fmla="*/ 0 60000 65536"/>
            </a:gdLst>
            <a:ahLst/>
            <a:cxnLst>
              <a:cxn ang="T6">
                <a:pos x="T0" y="T1"/>
              </a:cxn>
              <a:cxn ang="T7">
                <a:pos x="T2" y="T3"/>
              </a:cxn>
              <a:cxn ang="T8">
                <a:pos x="T4" y="T5"/>
              </a:cxn>
            </a:cxnLst>
            <a:rect l="0" t="0" r="r" b="b"/>
            <a:pathLst>
              <a:path w="1616" h="597">
                <a:moveTo>
                  <a:pt x="88" y="0"/>
                </a:moveTo>
                <a:cubicBezTo>
                  <a:pt x="44" y="219"/>
                  <a:pt x="0" y="439"/>
                  <a:pt x="255" y="518"/>
                </a:cubicBezTo>
                <a:cubicBezTo>
                  <a:pt x="510" y="597"/>
                  <a:pt x="1063" y="536"/>
                  <a:pt x="1616" y="476"/>
                </a:cubicBezTo>
              </a:path>
            </a:pathLst>
          </a:custGeom>
          <a:noFill/>
          <a:ln w="38100" cap="flat" cmpd="sng">
            <a:solidFill>
              <a:schemeClr val="accent2"/>
            </a:solidFill>
            <a:prstDash val="solid"/>
            <a:round/>
            <a:headEnd type="none" w="sm" len="sm"/>
            <a:tailEnd type="triangle" w="med" len="med"/>
          </a:ln>
          <a:effectLst>
            <a:outerShdw dist="107763" dir="2700000" algn="ctr" rotWithShape="0">
              <a:schemeClr val="bg2">
                <a:alpha val="50000"/>
              </a:schemeClr>
            </a:outerShdw>
          </a:effectLst>
          <a:extLst>
            <a:ext uri="{909E8E84-426E-40DD-AFC4-6F175D3DCCD1}">
              <a14:hiddenFill xmlns:a14="http://schemas.microsoft.com/office/drawing/2010/main">
                <a:solidFill>
                  <a:srgbClr val="FFFFFF"/>
                </a:solidFill>
              </a14:hiddenFill>
            </a:ext>
          </a:extLst>
        </p:spPr>
        <p:txBody>
          <a:bodyPr/>
          <a:lstStyle/>
          <a:p>
            <a:endParaRPr lang="cs-CZ"/>
          </a:p>
        </p:txBody>
      </p:sp>
    </p:spTree>
    <p:extLst>
      <p:ext uri="{BB962C8B-B14F-4D97-AF65-F5344CB8AC3E}">
        <p14:creationId xmlns:p14="http://schemas.microsoft.com/office/powerpoint/2010/main" val="4180507905"/>
      </p:ext>
    </p:extLst>
  </p:cSld>
  <p:clrMapOvr>
    <a:masterClrMapping/>
  </p:clrMapOvr>
  <p:timing>
    <p:tnLst>
      <p:par>
        <p:cTn id="1" dur="indefinite" restart="never" nodeType="tmRoot"/>
      </p:par>
    </p:tn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2"/>
          <p:cNvSpPr>
            <a:spLocks noGrp="1" noChangeArrowheads="1"/>
          </p:cNvSpPr>
          <p:nvPr>
            <p:ph type="title"/>
          </p:nvPr>
        </p:nvSpPr>
        <p:spPr/>
        <p:txBody>
          <a:bodyPr/>
          <a:lstStyle/>
          <a:p>
            <a:pPr eaLnBrk="1" hangingPunct="1"/>
            <a:r>
              <a:rPr lang="en-US" dirty="0" smtClean="0"/>
              <a:t>Unit Tests</a:t>
            </a:r>
            <a:endParaRPr lang="cs-CZ" dirty="0" smtClean="0"/>
          </a:p>
        </p:txBody>
      </p:sp>
      <p:sp>
        <p:nvSpPr>
          <p:cNvPr id="136195" name="Rectangle 3"/>
          <p:cNvSpPr>
            <a:spLocks noGrp="1" noChangeArrowheads="1"/>
          </p:cNvSpPr>
          <p:nvPr>
            <p:ph type="body" idx="1"/>
          </p:nvPr>
        </p:nvSpPr>
        <p:spPr>
          <a:xfrm>
            <a:off x="457347" y="1412777"/>
            <a:ext cx="8229307" cy="4718150"/>
          </a:xfrm>
        </p:spPr>
        <p:txBody>
          <a:bodyPr>
            <a:normAutofit lnSpcReduction="10000"/>
          </a:bodyPr>
          <a:lstStyle/>
          <a:p>
            <a:r>
              <a:rPr lang="en-US" dirty="0"/>
              <a:t>The purpose of performing a unit test is to test the implemented components as individual units. The following types of unit testing are done:</a:t>
            </a:r>
          </a:p>
          <a:p>
            <a:pPr eaLnBrk="1" hangingPunct="1"/>
            <a:endParaRPr lang="cs-CZ" b="1" dirty="0" smtClean="0"/>
          </a:p>
          <a:p>
            <a:pPr eaLnBrk="1" hangingPunct="1"/>
            <a:r>
              <a:rPr lang="en-US" b="1" dirty="0" smtClean="0"/>
              <a:t>Specification testing</a:t>
            </a:r>
            <a:r>
              <a:rPr lang="en-US" dirty="0" smtClean="0"/>
              <a:t>, or "black-box testing" verifies the unit's externally observable behavior</a:t>
            </a:r>
          </a:p>
          <a:p>
            <a:pPr eaLnBrk="1" hangingPunct="1"/>
            <a:r>
              <a:rPr lang="en-US" b="1" dirty="0" smtClean="0"/>
              <a:t>Structure testing</a:t>
            </a:r>
            <a:r>
              <a:rPr lang="en-US" dirty="0" smtClean="0"/>
              <a:t>, or "white-box testing", verifies the unit's internal implementation</a:t>
            </a:r>
          </a:p>
          <a:p>
            <a:pPr eaLnBrk="1" hangingPunct="1"/>
            <a:r>
              <a:rPr lang="en-US" b="1" dirty="0" smtClean="0"/>
              <a:t>Integration and system tests</a:t>
            </a:r>
            <a:r>
              <a:rPr lang="en-US" dirty="0" smtClean="0"/>
              <a:t> must be done to ensure that several components behave correctly when integrated</a:t>
            </a:r>
          </a:p>
          <a:p>
            <a:pPr eaLnBrk="1" hangingPunct="1"/>
            <a:r>
              <a:rPr lang="en-US" dirty="0" smtClean="0"/>
              <a:t>Other tests of </a:t>
            </a:r>
            <a:r>
              <a:rPr lang="en-US" b="1" dirty="0" smtClean="0"/>
              <a:t>performance</a:t>
            </a:r>
            <a:r>
              <a:rPr lang="en-US" dirty="0" smtClean="0"/>
              <a:t>, </a:t>
            </a:r>
            <a:r>
              <a:rPr lang="en-US" b="1" dirty="0" smtClean="0"/>
              <a:t>memory usage</a:t>
            </a:r>
            <a:r>
              <a:rPr lang="en-US" dirty="0" smtClean="0"/>
              <a:t> and load</a:t>
            </a:r>
            <a:endParaRPr lang="cs-CZ" dirty="0" smtClean="0"/>
          </a:p>
        </p:txBody>
      </p:sp>
    </p:spTree>
    <p:extLst>
      <p:ext uri="{BB962C8B-B14F-4D97-AF65-F5344CB8AC3E}">
        <p14:creationId xmlns:p14="http://schemas.microsoft.com/office/powerpoint/2010/main" val="270958608"/>
      </p:ext>
    </p:extLst>
  </p:cSld>
  <p:clrMapOvr>
    <a:masterClrMapping/>
  </p:clrMapOvr>
  <p:timing>
    <p:tnLst>
      <p:par>
        <p:cTn id="1" dur="indefinite" restart="never" nodeType="tmRoot"/>
      </p:par>
    </p:tn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adpis 2"/>
          <p:cNvSpPr>
            <a:spLocks noGrp="1"/>
          </p:cNvSpPr>
          <p:nvPr>
            <p:ph type="title"/>
          </p:nvPr>
        </p:nvSpPr>
        <p:spPr/>
        <p:txBody>
          <a:bodyPr/>
          <a:lstStyle/>
          <a:p>
            <a:r>
              <a:rPr lang="cs-CZ" dirty="0" err="1" smtClean="0"/>
              <a:t>Deployment</a:t>
            </a:r>
            <a:endParaRPr lang="cs-CZ" dirty="0"/>
          </a:p>
        </p:txBody>
      </p:sp>
      <p:sp>
        <p:nvSpPr>
          <p:cNvPr id="4" name="Zástupný symbol pro text 3"/>
          <p:cNvSpPr>
            <a:spLocks noGrp="1"/>
          </p:cNvSpPr>
          <p:nvPr>
            <p:ph type="body" idx="1"/>
          </p:nvPr>
        </p:nvSpPr>
        <p:spPr/>
        <p:txBody>
          <a:bodyPr/>
          <a:lstStyle/>
          <a:p>
            <a:endParaRPr lang="cs-CZ"/>
          </a:p>
        </p:txBody>
      </p:sp>
    </p:spTree>
    <p:extLst>
      <p:ext uri="{BB962C8B-B14F-4D97-AF65-F5344CB8AC3E}">
        <p14:creationId xmlns:p14="http://schemas.microsoft.com/office/powerpoint/2010/main" val="2702169865"/>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2"/>
          <p:cNvSpPr>
            <a:spLocks noGrp="1" noChangeArrowheads="1"/>
          </p:cNvSpPr>
          <p:nvPr>
            <p:ph type="title"/>
          </p:nvPr>
        </p:nvSpPr>
        <p:spPr/>
        <p:txBody>
          <a:bodyPr/>
          <a:lstStyle/>
          <a:p>
            <a:pPr eaLnBrk="1" hangingPunct="1"/>
            <a:r>
              <a:rPr lang="en-US" dirty="0" smtClean="0"/>
              <a:t>Deployment Model</a:t>
            </a:r>
            <a:endParaRPr lang="cs-CZ" dirty="0" smtClean="0"/>
          </a:p>
        </p:txBody>
      </p:sp>
      <p:sp>
        <p:nvSpPr>
          <p:cNvPr id="122883" name="Rectangle 3"/>
          <p:cNvSpPr>
            <a:spLocks noGrp="1" noChangeArrowheads="1"/>
          </p:cNvSpPr>
          <p:nvPr>
            <p:ph type="body" idx="1"/>
          </p:nvPr>
        </p:nvSpPr>
        <p:spPr/>
        <p:txBody>
          <a:bodyPr/>
          <a:lstStyle/>
          <a:p>
            <a:pPr eaLnBrk="1" hangingPunct="1"/>
            <a:r>
              <a:rPr lang="en-US" dirty="0" smtClean="0"/>
              <a:t>Deployment diagram shows the </a:t>
            </a:r>
            <a:r>
              <a:rPr lang="en-US" b="1" dirty="0" smtClean="0"/>
              <a:t>configuration of run-time processing elements</a:t>
            </a:r>
          </a:p>
          <a:p>
            <a:pPr eaLnBrk="1" hangingPunct="1"/>
            <a:r>
              <a:rPr lang="en-US" dirty="0" smtClean="0"/>
              <a:t>The purpose of this diagram is </a:t>
            </a:r>
            <a:r>
              <a:rPr lang="en-US" b="1" dirty="0" smtClean="0"/>
              <a:t>to model the topology of hardware</a:t>
            </a:r>
            <a:r>
              <a:rPr lang="en-US" dirty="0" smtClean="0"/>
              <a:t> which the system executes.</a:t>
            </a:r>
          </a:p>
          <a:p>
            <a:pPr eaLnBrk="1" hangingPunct="1"/>
            <a:endParaRPr lang="cs-CZ" dirty="0" smtClean="0"/>
          </a:p>
        </p:txBody>
      </p:sp>
    </p:spTree>
    <p:extLst>
      <p:ext uri="{BB962C8B-B14F-4D97-AF65-F5344CB8AC3E}">
        <p14:creationId xmlns:p14="http://schemas.microsoft.com/office/powerpoint/2010/main" val="210274217"/>
      </p:ext>
    </p:extLst>
  </p:cSld>
  <p:clrMapOvr>
    <a:masterClrMapping/>
  </p:clrMapOvr>
  <p:timing>
    <p:tnLst>
      <p:par>
        <p:cTn id="1" dur="indefinite" restart="never" nodeType="tmRoot"/>
      </p:par>
    </p:tn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2"/>
          <p:cNvSpPr>
            <a:spLocks noGrp="1" noChangeArrowheads="1"/>
          </p:cNvSpPr>
          <p:nvPr>
            <p:ph type="title"/>
          </p:nvPr>
        </p:nvSpPr>
        <p:spPr/>
        <p:txBody>
          <a:bodyPr/>
          <a:lstStyle/>
          <a:p>
            <a:pPr eaLnBrk="1" hangingPunct="1"/>
            <a:r>
              <a:rPr lang="en-US" dirty="0" smtClean="0"/>
              <a:t>Deployment Diagram</a:t>
            </a:r>
            <a:endParaRPr lang="cs-CZ" dirty="0" smtClean="0"/>
          </a:p>
        </p:txBody>
      </p:sp>
      <p:graphicFrame>
        <p:nvGraphicFramePr>
          <p:cNvPr id="123907" name="Object 3"/>
          <p:cNvGraphicFramePr>
            <a:graphicFrameLocks noGrp="1" noChangeAspect="1"/>
          </p:cNvGraphicFramePr>
          <p:nvPr>
            <p:ph idx="1"/>
          </p:nvPr>
        </p:nvGraphicFramePr>
        <p:xfrm>
          <a:off x="2201713" y="1719263"/>
          <a:ext cx="4739108" cy="4411662"/>
        </p:xfrm>
        <a:graphic>
          <a:graphicData uri="http://schemas.openxmlformats.org/presentationml/2006/ole">
            <mc:AlternateContent xmlns:mc="http://schemas.openxmlformats.org/markup-compatibility/2006">
              <mc:Choice xmlns:v="urn:schemas-microsoft-com:vml" Requires="v">
                <p:oleObj spid="_x0000_s97295" name="Visio" r:id="rId4" imgW="5610987" imgH="4823562" progId="">
                  <p:embed/>
                </p:oleObj>
              </mc:Choice>
              <mc:Fallback>
                <p:oleObj name="Visio" r:id="rId4" imgW="5610987" imgH="4823562" progId="">
                  <p:embed/>
                  <p:pic>
                    <p:nvPicPr>
                      <p:cNvPr id="0" name="Picture 11"/>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01713" y="1719263"/>
                        <a:ext cx="4739108" cy="44116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3908" name="AutoShape 4"/>
          <p:cNvSpPr>
            <a:spLocks/>
          </p:cNvSpPr>
          <p:nvPr/>
        </p:nvSpPr>
        <p:spPr bwMode="auto">
          <a:xfrm>
            <a:off x="6987729" y="2349828"/>
            <a:ext cx="1134571" cy="523220"/>
          </a:xfrm>
          <a:prstGeom prst="borderCallout2">
            <a:avLst>
              <a:gd name="adj1" fmla="val 36000"/>
              <a:gd name="adj2" fmla="val -6204"/>
              <a:gd name="adj3" fmla="val 36000"/>
              <a:gd name="adj4" fmla="val -23644"/>
              <a:gd name="adj5" fmla="val -53500"/>
              <a:gd name="adj6" fmla="val -38241"/>
            </a:avLst>
          </a:prstGeom>
          <a:solidFill>
            <a:schemeClr val="folHlink"/>
          </a:solidFill>
          <a:ln w="12700">
            <a:solidFill>
              <a:schemeClr val="tx1"/>
            </a:solidFill>
            <a:miter lim="800000"/>
            <a:headEnd type="none" w="lg" len="lg"/>
            <a:tailEnd/>
          </a:ln>
          <a:effectLst>
            <a:outerShdw dist="107763" dir="2700000" algn="ctr" rotWithShape="0">
              <a:schemeClr val="bg2">
                <a:alpha val="50000"/>
              </a:schemeClr>
            </a:outerShdw>
          </a:effectLst>
        </p:spPr>
        <p:txBody>
          <a:bodyPr anchor="ctr">
            <a:spAutoFit/>
          </a:bodyPr>
          <a:lstStyle/>
          <a:p>
            <a:pPr eaLnBrk="0" hangingPunct="0"/>
            <a:r>
              <a:rPr lang="en-US" sz="1400" b="1"/>
              <a:t>Workstation</a:t>
            </a:r>
            <a:endParaRPr lang="en-US" sz="1400"/>
          </a:p>
        </p:txBody>
      </p:sp>
      <p:sp>
        <p:nvSpPr>
          <p:cNvPr id="123909" name="AutoShape 5"/>
          <p:cNvSpPr>
            <a:spLocks/>
          </p:cNvSpPr>
          <p:nvPr/>
        </p:nvSpPr>
        <p:spPr bwMode="auto">
          <a:xfrm>
            <a:off x="5454445" y="3290888"/>
            <a:ext cx="919090" cy="317500"/>
          </a:xfrm>
          <a:prstGeom prst="borderCallout2">
            <a:avLst>
              <a:gd name="adj1" fmla="val 21556"/>
              <a:gd name="adj2" fmla="val -7657"/>
              <a:gd name="adj3" fmla="val 21556"/>
              <a:gd name="adj4" fmla="val -51995"/>
              <a:gd name="adj5" fmla="val -42514"/>
              <a:gd name="adj6" fmla="val -88995"/>
            </a:avLst>
          </a:prstGeom>
          <a:solidFill>
            <a:schemeClr val="folHlink"/>
          </a:solidFill>
          <a:ln w="12700">
            <a:solidFill>
              <a:schemeClr val="tx1"/>
            </a:solidFill>
            <a:miter lim="800000"/>
            <a:headEnd type="none" w="lg" len="lg"/>
            <a:tailEnd/>
          </a:ln>
          <a:effectLst>
            <a:outerShdw dist="107763" dir="2700000" algn="ctr" rotWithShape="0">
              <a:schemeClr val="bg2">
                <a:alpha val="50000"/>
              </a:schemeClr>
            </a:outerShdw>
          </a:effectLst>
        </p:spPr>
        <p:txBody>
          <a:bodyPr anchor="ctr">
            <a:spAutoFit/>
          </a:bodyPr>
          <a:lstStyle/>
          <a:p>
            <a:pPr eaLnBrk="0" hangingPunct="0"/>
            <a:r>
              <a:rPr lang="en-US" sz="1400" b="1"/>
              <a:t>Network</a:t>
            </a:r>
            <a:endParaRPr lang="en-US" sz="1400"/>
          </a:p>
        </p:txBody>
      </p:sp>
      <p:sp>
        <p:nvSpPr>
          <p:cNvPr id="123910" name="AutoShape 6"/>
          <p:cNvSpPr>
            <a:spLocks/>
          </p:cNvSpPr>
          <p:nvPr/>
        </p:nvSpPr>
        <p:spPr bwMode="auto">
          <a:xfrm>
            <a:off x="2028743" y="3984625"/>
            <a:ext cx="819413" cy="317500"/>
          </a:xfrm>
          <a:prstGeom prst="borderCallout2">
            <a:avLst>
              <a:gd name="adj1" fmla="val 36000"/>
              <a:gd name="adj2" fmla="val 108588"/>
              <a:gd name="adj3" fmla="val 36000"/>
              <a:gd name="adj4" fmla="val 177995"/>
              <a:gd name="adj5" fmla="val -22500"/>
              <a:gd name="adj6" fmla="val 235778"/>
            </a:avLst>
          </a:prstGeom>
          <a:solidFill>
            <a:schemeClr val="folHlink"/>
          </a:solidFill>
          <a:ln w="12700">
            <a:solidFill>
              <a:schemeClr val="tx1"/>
            </a:solidFill>
            <a:miter lim="800000"/>
            <a:headEnd type="none" w="lg" len="lg"/>
            <a:tailEnd/>
          </a:ln>
          <a:effectLst>
            <a:outerShdw dist="107763" dir="2700000" algn="ctr" rotWithShape="0">
              <a:schemeClr val="bg2">
                <a:alpha val="50000"/>
              </a:schemeClr>
            </a:outerShdw>
          </a:effectLst>
        </p:spPr>
        <p:txBody>
          <a:bodyPr anchor="ctr">
            <a:spAutoFit/>
          </a:bodyPr>
          <a:lstStyle/>
          <a:p>
            <a:pPr eaLnBrk="0" hangingPunct="0"/>
            <a:r>
              <a:rPr lang="en-US" sz="1400" b="1"/>
              <a:t>Server</a:t>
            </a:r>
            <a:endParaRPr lang="en-US" sz="1400"/>
          </a:p>
        </p:txBody>
      </p:sp>
      <p:sp>
        <p:nvSpPr>
          <p:cNvPr id="123911" name="AutoShape 7"/>
          <p:cNvSpPr>
            <a:spLocks/>
          </p:cNvSpPr>
          <p:nvPr/>
        </p:nvSpPr>
        <p:spPr bwMode="auto">
          <a:xfrm>
            <a:off x="913228" y="5247245"/>
            <a:ext cx="1392562" cy="738664"/>
          </a:xfrm>
          <a:prstGeom prst="borderCallout2">
            <a:avLst>
              <a:gd name="adj1" fmla="val 21556"/>
              <a:gd name="adj2" fmla="val 105051"/>
              <a:gd name="adj3" fmla="val 21556"/>
              <a:gd name="adj4" fmla="val 136208"/>
              <a:gd name="adj5" fmla="val 73352"/>
              <a:gd name="adj6" fmla="val 162208"/>
            </a:avLst>
          </a:prstGeom>
          <a:solidFill>
            <a:schemeClr val="folHlink"/>
          </a:solidFill>
          <a:ln w="12700">
            <a:solidFill>
              <a:schemeClr val="tx1"/>
            </a:solidFill>
            <a:miter lim="800000"/>
            <a:headEnd type="none" w="lg" len="lg"/>
            <a:tailEnd/>
          </a:ln>
          <a:effectLst>
            <a:outerShdw dist="107763" dir="2700000" algn="ctr" rotWithShape="0">
              <a:schemeClr val="bg2">
                <a:alpha val="50000"/>
              </a:schemeClr>
            </a:outerShdw>
          </a:effectLst>
        </p:spPr>
        <p:txBody>
          <a:bodyPr anchor="ctr">
            <a:spAutoFit/>
          </a:bodyPr>
          <a:lstStyle/>
          <a:p>
            <a:pPr eaLnBrk="0" hangingPunct="0"/>
            <a:r>
              <a:rPr lang="en-US" sz="1400" b="1"/>
              <a:t>Server running SQL database</a:t>
            </a:r>
            <a:endParaRPr lang="en-US" sz="1400"/>
          </a:p>
        </p:txBody>
      </p:sp>
    </p:spTree>
    <p:extLst>
      <p:ext uri="{BB962C8B-B14F-4D97-AF65-F5344CB8AC3E}">
        <p14:creationId xmlns:p14="http://schemas.microsoft.com/office/powerpoint/2010/main" val="2597866632"/>
      </p:ext>
    </p:extLst>
  </p:cSld>
  <p:clrMapOvr>
    <a:masterClrMapping/>
  </p:clrMapOvr>
  <p:timing>
    <p:tnLst>
      <p:par>
        <p:cTn id="1" dur="indefinite" restart="never" nodeType="tmRoot"/>
      </p:par>
    </p:tn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2"/>
          <p:cNvSpPr>
            <a:spLocks noGrp="1" noChangeArrowheads="1"/>
          </p:cNvSpPr>
          <p:nvPr>
            <p:ph type="title"/>
          </p:nvPr>
        </p:nvSpPr>
        <p:spPr/>
        <p:txBody>
          <a:bodyPr/>
          <a:lstStyle/>
          <a:p>
            <a:pPr eaLnBrk="1" hangingPunct="1"/>
            <a:r>
              <a:rPr lang="en-US" dirty="0" smtClean="0"/>
              <a:t>Component Diagram: Binaries</a:t>
            </a:r>
          </a:p>
        </p:txBody>
      </p:sp>
      <p:graphicFrame>
        <p:nvGraphicFramePr>
          <p:cNvPr id="133123" name="Object 3"/>
          <p:cNvGraphicFramePr>
            <a:graphicFrameLocks noChangeAspect="1"/>
          </p:cNvGraphicFramePr>
          <p:nvPr/>
        </p:nvGraphicFramePr>
        <p:xfrm>
          <a:off x="1910009" y="1609725"/>
          <a:ext cx="5741751" cy="4502150"/>
        </p:xfrm>
        <a:graphic>
          <a:graphicData uri="http://schemas.openxmlformats.org/presentationml/2006/ole">
            <mc:AlternateContent xmlns:mc="http://schemas.openxmlformats.org/markup-compatibility/2006">
              <mc:Choice xmlns:v="urn:schemas-microsoft-com:vml" Requires="v">
                <p:oleObj spid="_x0000_s98319" name="Visio" r:id="rId4" imgW="7315200" imgH="5295900" progId="">
                  <p:embed/>
                </p:oleObj>
              </mc:Choice>
              <mc:Fallback>
                <p:oleObj name="Visio" r:id="rId4" imgW="7315200" imgH="5295900" progId="">
                  <p:embed/>
                  <p:pic>
                    <p:nvPicPr>
                      <p:cNvPr id="0" name="Picture 1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10009" y="1609725"/>
                        <a:ext cx="5741751" cy="4502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33124" name="AutoShape 4"/>
          <p:cNvSpPr>
            <a:spLocks/>
          </p:cNvSpPr>
          <p:nvPr/>
        </p:nvSpPr>
        <p:spPr bwMode="auto">
          <a:xfrm>
            <a:off x="6049582" y="2885788"/>
            <a:ext cx="1757559" cy="584775"/>
          </a:xfrm>
          <a:prstGeom prst="borderCallout2">
            <a:avLst>
              <a:gd name="adj1" fmla="val 32727"/>
              <a:gd name="adj2" fmla="val -4005"/>
              <a:gd name="adj3" fmla="val 32727"/>
              <a:gd name="adj4" fmla="val -12093"/>
              <a:gd name="adj5" fmla="val 187727"/>
              <a:gd name="adj6" fmla="val -27856"/>
            </a:avLst>
          </a:prstGeom>
          <a:solidFill>
            <a:schemeClr val="folHlink"/>
          </a:solidFill>
          <a:ln w="12700">
            <a:solidFill>
              <a:schemeClr val="tx1"/>
            </a:solidFill>
            <a:miter lim="800000"/>
            <a:headEnd type="none" w="lg" len="lg"/>
            <a:tailEnd/>
          </a:ln>
          <a:effectLst>
            <a:outerShdw dist="107763" dir="2700000" algn="ctr" rotWithShape="0">
              <a:schemeClr val="bg2">
                <a:alpha val="50000"/>
              </a:schemeClr>
            </a:outerShdw>
          </a:effectLst>
        </p:spPr>
        <p:txBody>
          <a:bodyPr anchor="ctr">
            <a:spAutoFit/>
          </a:bodyPr>
          <a:lstStyle/>
          <a:p>
            <a:pPr eaLnBrk="0" hangingPunct="0"/>
            <a:r>
              <a:rPr lang="en-US" sz="1600" b="1"/>
              <a:t>Source Code File</a:t>
            </a:r>
            <a:endParaRPr lang="en-US">
              <a:latin typeface="Times New Roman" pitchFamily="18" charset="0"/>
            </a:endParaRPr>
          </a:p>
        </p:txBody>
      </p:sp>
      <p:sp>
        <p:nvSpPr>
          <p:cNvPr id="133125" name="AutoShape 5"/>
          <p:cNvSpPr>
            <a:spLocks/>
          </p:cNvSpPr>
          <p:nvPr/>
        </p:nvSpPr>
        <p:spPr bwMode="auto">
          <a:xfrm>
            <a:off x="438291" y="3841750"/>
            <a:ext cx="1757559" cy="593725"/>
          </a:xfrm>
          <a:prstGeom prst="borderCallout2">
            <a:avLst>
              <a:gd name="adj1" fmla="val 19250"/>
              <a:gd name="adj2" fmla="val 104005"/>
              <a:gd name="adj3" fmla="val 19250"/>
              <a:gd name="adj4" fmla="val 109593"/>
              <a:gd name="adj5" fmla="val 247324"/>
              <a:gd name="adj6" fmla="val 120435"/>
            </a:avLst>
          </a:prstGeom>
          <a:solidFill>
            <a:schemeClr val="folHlink"/>
          </a:solidFill>
          <a:ln w="12700">
            <a:solidFill>
              <a:schemeClr val="tx1"/>
            </a:solidFill>
            <a:miter lim="800000"/>
            <a:headEnd type="none" w="lg" len="lg"/>
            <a:tailEnd/>
          </a:ln>
          <a:effectLst>
            <a:outerShdw dist="107763" dir="2700000" algn="ctr" rotWithShape="0">
              <a:schemeClr val="bg2">
                <a:alpha val="50000"/>
              </a:schemeClr>
            </a:outerShdw>
          </a:effectLst>
        </p:spPr>
        <p:txBody>
          <a:bodyPr anchor="ctr">
            <a:spAutoFit/>
          </a:bodyPr>
          <a:lstStyle/>
          <a:p>
            <a:pPr eaLnBrk="0" hangingPunct="0"/>
            <a:r>
              <a:rPr lang="en-US" sz="1600" b="1"/>
              <a:t>Compiled (Java Bytecode)  File</a:t>
            </a:r>
            <a:endParaRPr lang="en-US">
              <a:latin typeface="Times New Roman" pitchFamily="18" charset="0"/>
            </a:endParaRPr>
          </a:p>
        </p:txBody>
      </p:sp>
    </p:spTree>
    <p:extLst>
      <p:ext uri="{BB962C8B-B14F-4D97-AF65-F5344CB8AC3E}">
        <p14:creationId xmlns:p14="http://schemas.microsoft.com/office/powerpoint/2010/main" val="2336074787"/>
      </p:ext>
    </p:extLst>
  </p:cSld>
  <p:clrMapOvr>
    <a:masterClrMapping/>
  </p:clrMapOvr>
  <p:timing>
    <p:tnLst>
      <p:par>
        <p:cTn id="1" dur="indefinite" restart="never" nodeType="tmRoot"/>
      </p:par>
    </p:tn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2"/>
          <p:cNvSpPr>
            <a:spLocks noGrp="1" noChangeArrowheads="1"/>
          </p:cNvSpPr>
          <p:nvPr>
            <p:ph type="title"/>
          </p:nvPr>
        </p:nvSpPr>
        <p:spPr/>
        <p:txBody>
          <a:bodyPr/>
          <a:lstStyle/>
          <a:p>
            <a:pPr eaLnBrk="1" hangingPunct="1"/>
            <a:r>
              <a:rPr lang="en-US" dirty="0" smtClean="0"/>
              <a:t>Component Diagram: Run-Time</a:t>
            </a:r>
          </a:p>
        </p:txBody>
      </p:sp>
      <p:graphicFrame>
        <p:nvGraphicFramePr>
          <p:cNvPr id="134147" name="Object 3"/>
          <p:cNvGraphicFramePr>
            <a:graphicFrameLocks noChangeAspect="1"/>
          </p:cNvGraphicFramePr>
          <p:nvPr/>
        </p:nvGraphicFramePr>
        <p:xfrm>
          <a:off x="2078582" y="1803400"/>
          <a:ext cx="4942861" cy="4649788"/>
        </p:xfrm>
        <a:graphic>
          <a:graphicData uri="http://schemas.openxmlformats.org/presentationml/2006/ole">
            <mc:AlternateContent xmlns:mc="http://schemas.openxmlformats.org/markup-compatibility/2006">
              <mc:Choice xmlns:v="urn:schemas-microsoft-com:vml" Requires="v">
                <p:oleObj spid="_x0000_s99343" name="Visio" r:id="rId4" imgW="7315200" imgH="6350000" progId="">
                  <p:embed/>
                </p:oleObj>
              </mc:Choice>
              <mc:Fallback>
                <p:oleObj name="Visio" r:id="rId4" imgW="7315200" imgH="6350000" progId="">
                  <p:embed/>
                  <p:pic>
                    <p:nvPicPr>
                      <p:cNvPr id="0" name="Picture 1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78582" y="1803400"/>
                        <a:ext cx="4942861" cy="4649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34148" name="AutoShape 4"/>
          <p:cNvSpPr>
            <a:spLocks/>
          </p:cNvSpPr>
          <p:nvPr/>
        </p:nvSpPr>
        <p:spPr bwMode="auto">
          <a:xfrm>
            <a:off x="6440965" y="1873251"/>
            <a:ext cx="1757560" cy="593725"/>
          </a:xfrm>
          <a:prstGeom prst="borderCallout2">
            <a:avLst>
              <a:gd name="adj1" fmla="val 19250"/>
              <a:gd name="adj2" fmla="val -4005"/>
              <a:gd name="adj3" fmla="val 19250"/>
              <a:gd name="adj4" fmla="val -16347"/>
              <a:gd name="adj5" fmla="val 150537"/>
              <a:gd name="adj6" fmla="val -40449"/>
            </a:avLst>
          </a:prstGeom>
          <a:solidFill>
            <a:schemeClr val="folHlink"/>
          </a:solidFill>
          <a:ln w="12700">
            <a:solidFill>
              <a:schemeClr val="tx1"/>
            </a:solidFill>
            <a:miter lim="800000"/>
            <a:headEnd type="none" w="lg" len="lg"/>
            <a:tailEnd/>
          </a:ln>
          <a:effectLst>
            <a:outerShdw dist="107763" dir="2700000" algn="ctr" rotWithShape="0">
              <a:schemeClr val="bg2">
                <a:alpha val="50000"/>
              </a:schemeClr>
            </a:outerShdw>
          </a:effectLst>
        </p:spPr>
        <p:txBody>
          <a:bodyPr anchor="ctr">
            <a:spAutoFit/>
          </a:bodyPr>
          <a:lstStyle/>
          <a:p>
            <a:pPr eaLnBrk="0" hangingPunct="0"/>
            <a:r>
              <a:rPr lang="en-US" sz="1600" b="1"/>
              <a:t>Configuration Document</a:t>
            </a:r>
            <a:endParaRPr lang="en-US">
              <a:latin typeface="Times New Roman" pitchFamily="18" charset="0"/>
            </a:endParaRPr>
          </a:p>
        </p:txBody>
      </p:sp>
      <p:sp>
        <p:nvSpPr>
          <p:cNvPr id="134149" name="AutoShape 5"/>
          <p:cNvSpPr>
            <a:spLocks/>
          </p:cNvSpPr>
          <p:nvPr/>
        </p:nvSpPr>
        <p:spPr bwMode="auto">
          <a:xfrm>
            <a:off x="6974536" y="3248025"/>
            <a:ext cx="1306077" cy="349250"/>
          </a:xfrm>
          <a:prstGeom prst="borderCallout2">
            <a:avLst>
              <a:gd name="adj1" fmla="val 32727"/>
              <a:gd name="adj2" fmla="val -5389"/>
              <a:gd name="adj3" fmla="val 32727"/>
              <a:gd name="adj4" fmla="val -18181"/>
              <a:gd name="adj5" fmla="val 205907"/>
              <a:gd name="adj6" fmla="val -43324"/>
            </a:avLst>
          </a:prstGeom>
          <a:solidFill>
            <a:schemeClr val="folHlink"/>
          </a:solidFill>
          <a:ln w="12700">
            <a:solidFill>
              <a:schemeClr val="tx1"/>
            </a:solidFill>
            <a:miter lim="800000"/>
            <a:headEnd type="none" w="lg" len="lg"/>
            <a:tailEnd/>
          </a:ln>
          <a:effectLst>
            <a:outerShdw dist="107763" dir="2700000" algn="ctr" rotWithShape="0">
              <a:schemeClr val="bg2">
                <a:alpha val="50000"/>
              </a:schemeClr>
            </a:outerShdw>
          </a:effectLst>
        </p:spPr>
        <p:txBody>
          <a:bodyPr anchor="ctr">
            <a:spAutoFit/>
          </a:bodyPr>
          <a:lstStyle/>
          <a:p>
            <a:pPr eaLnBrk="0" hangingPunct="0"/>
            <a:r>
              <a:rPr lang="en-US" sz="1600" b="1"/>
              <a:t>SQL Server</a:t>
            </a:r>
            <a:endParaRPr lang="en-US">
              <a:latin typeface="Times New Roman" pitchFamily="18" charset="0"/>
            </a:endParaRPr>
          </a:p>
        </p:txBody>
      </p:sp>
      <p:sp>
        <p:nvSpPr>
          <p:cNvPr id="134150" name="AutoShape 6"/>
          <p:cNvSpPr>
            <a:spLocks/>
          </p:cNvSpPr>
          <p:nvPr/>
        </p:nvSpPr>
        <p:spPr bwMode="auto">
          <a:xfrm>
            <a:off x="7119655" y="5041900"/>
            <a:ext cx="1757559" cy="349250"/>
          </a:xfrm>
          <a:prstGeom prst="borderCallout2">
            <a:avLst>
              <a:gd name="adj1" fmla="val 32727"/>
              <a:gd name="adj2" fmla="val -4005"/>
              <a:gd name="adj3" fmla="val 32727"/>
              <a:gd name="adj4" fmla="val -13759"/>
              <a:gd name="adj5" fmla="val 194546"/>
              <a:gd name="adj6" fmla="val -32778"/>
            </a:avLst>
          </a:prstGeom>
          <a:solidFill>
            <a:schemeClr val="folHlink"/>
          </a:solidFill>
          <a:ln w="12700">
            <a:solidFill>
              <a:schemeClr val="tx1"/>
            </a:solidFill>
            <a:miter lim="800000"/>
            <a:headEnd type="none" w="lg" len="lg"/>
            <a:tailEnd/>
          </a:ln>
          <a:effectLst>
            <a:outerShdw dist="107763" dir="2700000" algn="ctr" rotWithShape="0">
              <a:schemeClr val="bg2">
                <a:alpha val="50000"/>
              </a:schemeClr>
            </a:outerShdw>
          </a:effectLst>
        </p:spPr>
        <p:txBody>
          <a:bodyPr anchor="ctr">
            <a:spAutoFit/>
          </a:bodyPr>
          <a:lstStyle/>
          <a:p>
            <a:pPr eaLnBrk="0" hangingPunct="0"/>
            <a:r>
              <a:rPr lang="en-US" sz="1600" b="1"/>
              <a:t>Relational Table</a:t>
            </a:r>
            <a:endParaRPr lang="en-US">
              <a:latin typeface="Times New Roman" pitchFamily="18" charset="0"/>
            </a:endParaRPr>
          </a:p>
        </p:txBody>
      </p:sp>
      <p:sp>
        <p:nvSpPr>
          <p:cNvPr id="134151" name="AutoShape 7"/>
          <p:cNvSpPr>
            <a:spLocks/>
          </p:cNvSpPr>
          <p:nvPr/>
        </p:nvSpPr>
        <p:spPr bwMode="auto">
          <a:xfrm>
            <a:off x="413371" y="4954589"/>
            <a:ext cx="1757560" cy="593725"/>
          </a:xfrm>
          <a:prstGeom prst="borderCallout2">
            <a:avLst>
              <a:gd name="adj1" fmla="val 19250"/>
              <a:gd name="adj2" fmla="val 104005"/>
              <a:gd name="adj3" fmla="val 19250"/>
              <a:gd name="adj4" fmla="val 111926"/>
              <a:gd name="adj5" fmla="val 132620"/>
              <a:gd name="adj6" fmla="val 127356"/>
            </a:avLst>
          </a:prstGeom>
          <a:solidFill>
            <a:schemeClr val="folHlink"/>
          </a:solidFill>
          <a:ln w="12700">
            <a:solidFill>
              <a:schemeClr val="tx1"/>
            </a:solidFill>
            <a:miter lim="800000"/>
            <a:headEnd type="none" w="lg" len="lg"/>
            <a:tailEnd/>
          </a:ln>
          <a:effectLst>
            <a:outerShdw dist="107763" dir="2700000" algn="ctr" rotWithShape="0">
              <a:schemeClr val="bg2">
                <a:alpha val="50000"/>
              </a:schemeClr>
            </a:outerShdw>
          </a:effectLst>
        </p:spPr>
        <p:txBody>
          <a:bodyPr anchor="ctr">
            <a:spAutoFit/>
          </a:bodyPr>
          <a:lstStyle/>
          <a:p>
            <a:pPr eaLnBrk="0" hangingPunct="0"/>
            <a:r>
              <a:rPr lang="en-US" sz="1600" b="1"/>
              <a:t>Java Virtual Machine</a:t>
            </a:r>
            <a:endParaRPr lang="en-US">
              <a:latin typeface="Times New Roman" pitchFamily="18" charset="0"/>
            </a:endParaRPr>
          </a:p>
        </p:txBody>
      </p:sp>
      <p:sp>
        <p:nvSpPr>
          <p:cNvPr id="134152" name="AutoShape 8"/>
          <p:cNvSpPr>
            <a:spLocks/>
          </p:cNvSpPr>
          <p:nvPr/>
        </p:nvSpPr>
        <p:spPr bwMode="auto">
          <a:xfrm>
            <a:off x="278513" y="2954339"/>
            <a:ext cx="1757560" cy="593725"/>
          </a:xfrm>
          <a:prstGeom prst="borderCallout2">
            <a:avLst>
              <a:gd name="adj1" fmla="val 19250"/>
              <a:gd name="adj2" fmla="val 104005"/>
              <a:gd name="adj3" fmla="val 19250"/>
              <a:gd name="adj4" fmla="val 115931"/>
              <a:gd name="adj5" fmla="val 134759"/>
              <a:gd name="adj6" fmla="val 139282"/>
            </a:avLst>
          </a:prstGeom>
          <a:solidFill>
            <a:schemeClr val="folHlink"/>
          </a:solidFill>
          <a:ln w="12700">
            <a:solidFill>
              <a:schemeClr val="tx1"/>
            </a:solidFill>
            <a:miter lim="800000"/>
            <a:headEnd type="none" w="lg" len="lg"/>
            <a:tailEnd/>
          </a:ln>
          <a:effectLst>
            <a:outerShdw dist="107763" dir="2700000" algn="ctr" rotWithShape="0">
              <a:schemeClr val="bg2">
                <a:alpha val="50000"/>
              </a:schemeClr>
            </a:outerShdw>
          </a:effectLst>
        </p:spPr>
        <p:txBody>
          <a:bodyPr anchor="ctr">
            <a:spAutoFit/>
          </a:bodyPr>
          <a:lstStyle/>
          <a:p>
            <a:pPr eaLnBrk="0" hangingPunct="0"/>
            <a:r>
              <a:rPr lang="en-US" sz="1600" b="1"/>
              <a:t>Compiled Source File</a:t>
            </a:r>
            <a:endParaRPr lang="en-US">
              <a:latin typeface="Times New Roman" pitchFamily="18" charset="0"/>
            </a:endParaRPr>
          </a:p>
        </p:txBody>
      </p:sp>
      <p:sp>
        <p:nvSpPr>
          <p:cNvPr id="134153" name="AutoShape 9"/>
          <p:cNvSpPr>
            <a:spLocks/>
          </p:cNvSpPr>
          <p:nvPr/>
        </p:nvSpPr>
        <p:spPr bwMode="auto">
          <a:xfrm>
            <a:off x="4268569" y="1349376"/>
            <a:ext cx="1757560" cy="593725"/>
          </a:xfrm>
          <a:prstGeom prst="borderCallout2">
            <a:avLst>
              <a:gd name="adj1" fmla="val 19250"/>
              <a:gd name="adj2" fmla="val -4005"/>
              <a:gd name="adj3" fmla="val 19250"/>
              <a:gd name="adj4" fmla="val -16347"/>
              <a:gd name="adj5" fmla="val 150537"/>
              <a:gd name="adj6" fmla="val -40449"/>
            </a:avLst>
          </a:prstGeom>
          <a:solidFill>
            <a:schemeClr val="folHlink"/>
          </a:solidFill>
          <a:ln w="12700">
            <a:solidFill>
              <a:schemeClr val="tx1"/>
            </a:solidFill>
            <a:miter lim="800000"/>
            <a:headEnd type="none" w="lg" len="lg"/>
            <a:tailEnd/>
          </a:ln>
          <a:effectLst>
            <a:outerShdw dist="107763" dir="2700000" algn="ctr" rotWithShape="0">
              <a:schemeClr val="bg2">
                <a:alpha val="50000"/>
              </a:schemeClr>
            </a:outerShdw>
          </a:effectLst>
        </p:spPr>
        <p:txBody>
          <a:bodyPr anchor="ctr">
            <a:spAutoFit/>
          </a:bodyPr>
          <a:lstStyle/>
          <a:p>
            <a:pPr eaLnBrk="0" hangingPunct="0"/>
            <a:r>
              <a:rPr lang="en-US" sz="1600" b="1"/>
              <a:t>Java Run-Time Library</a:t>
            </a:r>
            <a:endParaRPr lang="en-US">
              <a:latin typeface="Times New Roman" pitchFamily="18" charset="0"/>
            </a:endParaRPr>
          </a:p>
        </p:txBody>
      </p:sp>
    </p:spTree>
    <p:extLst>
      <p:ext uri="{BB962C8B-B14F-4D97-AF65-F5344CB8AC3E}">
        <p14:creationId xmlns:p14="http://schemas.microsoft.com/office/powerpoint/2010/main" val="1929228265"/>
      </p:ext>
    </p:extLst>
  </p:cSld>
  <p:clrMapOvr>
    <a:masterClrMapping/>
  </p:clrMapOvr>
  <p:timing>
    <p:tnLst>
      <p:par>
        <p:cTn id="1" dur="indefinite" restart="never" nodeType="tmRoot"/>
      </p:par>
    </p:tn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2"/>
          <p:cNvSpPr>
            <a:spLocks noGrp="1" noChangeArrowheads="1"/>
          </p:cNvSpPr>
          <p:nvPr>
            <p:ph type="title"/>
          </p:nvPr>
        </p:nvSpPr>
        <p:spPr>
          <a:xfrm>
            <a:off x="457347" y="122239"/>
            <a:ext cx="7719189" cy="1044575"/>
          </a:xfrm>
        </p:spPr>
        <p:txBody>
          <a:bodyPr/>
          <a:lstStyle/>
          <a:p>
            <a:pPr eaLnBrk="1" hangingPunct="1"/>
            <a:r>
              <a:rPr lang="en-US" dirty="0" smtClean="0"/>
              <a:t>Refined Deployment Diagram</a:t>
            </a:r>
          </a:p>
        </p:txBody>
      </p:sp>
      <p:graphicFrame>
        <p:nvGraphicFramePr>
          <p:cNvPr id="135171" name="Object 3"/>
          <p:cNvGraphicFramePr>
            <a:graphicFrameLocks noChangeAspect="1"/>
          </p:cNvGraphicFramePr>
          <p:nvPr/>
        </p:nvGraphicFramePr>
        <p:xfrm>
          <a:off x="2122557" y="1435100"/>
          <a:ext cx="4787481" cy="5314950"/>
        </p:xfrm>
        <a:graphic>
          <a:graphicData uri="http://schemas.openxmlformats.org/presentationml/2006/ole">
            <mc:AlternateContent xmlns:mc="http://schemas.openxmlformats.org/markup-compatibility/2006">
              <mc:Choice xmlns:v="urn:schemas-microsoft-com:vml" Requires="v">
                <p:oleObj spid="_x0000_s100367" name="Visio" r:id="rId4" imgW="7315200" imgH="7493000" progId="">
                  <p:embed/>
                </p:oleObj>
              </mc:Choice>
              <mc:Fallback>
                <p:oleObj name="Visio" r:id="rId4" imgW="7315200" imgH="7493000" progId="">
                  <p:embed/>
                  <p:pic>
                    <p:nvPicPr>
                      <p:cNvPr id="0" name="Picture 1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22557" y="1435100"/>
                        <a:ext cx="4787481" cy="5314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35172" name="AutoShape 4"/>
          <p:cNvSpPr>
            <a:spLocks/>
          </p:cNvSpPr>
          <p:nvPr/>
        </p:nvSpPr>
        <p:spPr bwMode="auto">
          <a:xfrm>
            <a:off x="644976" y="4173539"/>
            <a:ext cx="1377903" cy="593725"/>
          </a:xfrm>
          <a:prstGeom prst="borderCallout2">
            <a:avLst>
              <a:gd name="adj1" fmla="val 19250"/>
              <a:gd name="adj2" fmla="val 105106"/>
              <a:gd name="adj3" fmla="val 19250"/>
              <a:gd name="adj4" fmla="val 137764"/>
              <a:gd name="adj5" fmla="val -41444"/>
              <a:gd name="adj6" fmla="val 201704"/>
            </a:avLst>
          </a:prstGeom>
          <a:solidFill>
            <a:schemeClr val="folHlink"/>
          </a:solidFill>
          <a:ln w="12700">
            <a:solidFill>
              <a:schemeClr val="tx1"/>
            </a:solidFill>
            <a:miter lim="800000"/>
            <a:headEnd type="none" w="lg" len="lg"/>
            <a:tailEnd/>
          </a:ln>
          <a:effectLst>
            <a:outerShdw dist="107763" dir="2700000" algn="ctr" rotWithShape="0">
              <a:schemeClr val="bg2">
                <a:alpha val="50000"/>
              </a:schemeClr>
            </a:outerShdw>
          </a:effectLst>
        </p:spPr>
        <p:txBody>
          <a:bodyPr anchor="ctr">
            <a:spAutoFit/>
          </a:bodyPr>
          <a:lstStyle/>
          <a:p>
            <a:pPr eaLnBrk="0" hangingPunct="0"/>
            <a:r>
              <a:rPr lang="en-US" sz="1600" b="1"/>
              <a:t>Showroom Server</a:t>
            </a:r>
            <a:endParaRPr lang="en-US">
              <a:latin typeface="Times New Roman" pitchFamily="18" charset="0"/>
            </a:endParaRPr>
          </a:p>
        </p:txBody>
      </p:sp>
      <p:sp>
        <p:nvSpPr>
          <p:cNvPr id="135173" name="AutoShape 5"/>
          <p:cNvSpPr>
            <a:spLocks/>
          </p:cNvSpPr>
          <p:nvPr/>
        </p:nvSpPr>
        <p:spPr bwMode="auto">
          <a:xfrm>
            <a:off x="7113792" y="3306764"/>
            <a:ext cx="1218125" cy="593725"/>
          </a:xfrm>
          <a:prstGeom prst="borderCallout2">
            <a:avLst>
              <a:gd name="adj1" fmla="val 19250"/>
              <a:gd name="adj2" fmla="val -5778"/>
              <a:gd name="adj3" fmla="val 19250"/>
              <a:gd name="adj4" fmla="val -21421"/>
              <a:gd name="adj5" fmla="val 212833"/>
              <a:gd name="adj6" fmla="val -52227"/>
            </a:avLst>
          </a:prstGeom>
          <a:solidFill>
            <a:schemeClr val="folHlink"/>
          </a:solidFill>
          <a:ln w="12700">
            <a:solidFill>
              <a:schemeClr val="tx1"/>
            </a:solidFill>
            <a:miter lim="800000"/>
            <a:headEnd type="none" w="lg" len="lg"/>
            <a:tailEnd/>
          </a:ln>
          <a:effectLst>
            <a:outerShdw dist="107763" dir="2700000" algn="ctr" rotWithShape="0">
              <a:schemeClr val="bg2">
                <a:alpha val="50000"/>
              </a:schemeClr>
            </a:outerShdw>
          </a:effectLst>
        </p:spPr>
        <p:txBody>
          <a:bodyPr anchor="ctr">
            <a:spAutoFit/>
          </a:bodyPr>
          <a:lstStyle/>
          <a:p>
            <a:pPr eaLnBrk="0" hangingPunct="0"/>
            <a:r>
              <a:rPr lang="en-US" sz="1600" b="1"/>
              <a:t>Warehouse Server</a:t>
            </a:r>
            <a:endParaRPr lang="en-US">
              <a:latin typeface="Times New Roman" pitchFamily="18" charset="0"/>
            </a:endParaRPr>
          </a:p>
        </p:txBody>
      </p:sp>
    </p:spTree>
    <p:extLst>
      <p:ext uri="{BB962C8B-B14F-4D97-AF65-F5344CB8AC3E}">
        <p14:creationId xmlns:p14="http://schemas.microsoft.com/office/powerpoint/2010/main" val="15999030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2" name="Rectangle 4"/>
          <p:cNvSpPr>
            <a:spLocks noGrp="1" noChangeArrowheads="1"/>
          </p:cNvSpPr>
          <p:nvPr>
            <p:ph type="title"/>
          </p:nvPr>
        </p:nvSpPr>
        <p:spPr/>
        <p:txBody>
          <a:bodyPr>
            <a:normAutofit fontScale="90000"/>
          </a:bodyPr>
          <a:lstStyle/>
          <a:p>
            <a:r>
              <a:rPr lang="en-GB" sz="3200" dirty="0"/>
              <a:t>What is CASE (Computer-Aided Software Engineering</a:t>
            </a:r>
            <a:r>
              <a:rPr lang="en-GB" sz="3200" dirty="0" smtClean="0"/>
              <a:t>)?</a:t>
            </a:r>
            <a:endParaRPr lang="en-GB" dirty="0"/>
          </a:p>
        </p:txBody>
      </p:sp>
      <p:sp>
        <p:nvSpPr>
          <p:cNvPr id="78853" name="Rectangle 5"/>
          <p:cNvSpPr>
            <a:spLocks noGrp="1" noChangeArrowheads="1"/>
          </p:cNvSpPr>
          <p:nvPr>
            <p:ph type="body" idx="1"/>
          </p:nvPr>
        </p:nvSpPr>
        <p:spPr/>
        <p:txBody>
          <a:bodyPr/>
          <a:lstStyle/>
          <a:p>
            <a:r>
              <a:rPr lang="en-GB" sz="2400" dirty="0"/>
              <a:t>Software systems that are intended to provide automated support for software process activities. </a:t>
            </a:r>
          </a:p>
          <a:p>
            <a:r>
              <a:rPr lang="en-GB" sz="2400" dirty="0"/>
              <a:t>CASE systems are often used for method support.</a:t>
            </a:r>
          </a:p>
          <a:p>
            <a:r>
              <a:rPr lang="en-GB" sz="2400" dirty="0" err="1"/>
              <a:t>Upper-CASE</a:t>
            </a:r>
            <a:endParaRPr lang="en-GB" sz="2400" dirty="0"/>
          </a:p>
          <a:p>
            <a:pPr lvl="1"/>
            <a:r>
              <a:rPr lang="en-GB" sz="2000" dirty="0"/>
              <a:t>Tools to support the early process activities of requirements and design;</a:t>
            </a:r>
          </a:p>
          <a:p>
            <a:r>
              <a:rPr lang="en-GB" sz="2400" dirty="0" err="1"/>
              <a:t>Lower-CASE</a:t>
            </a:r>
            <a:endParaRPr lang="en-GB" sz="2400" dirty="0"/>
          </a:p>
          <a:p>
            <a:pPr lvl="1"/>
            <a:r>
              <a:rPr lang="en-GB" sz="2000" dirty="0"/>
              <a:t>Tools to support later activities such as programming, debugging and testing.</a:t>
            </a:r>
          </a:p>
        </p:txBody>
      </p:sp>
    </p:spTree>
    <p:extLst>
      <p:ext uri="{BB962C8B-B14F-4D97-AF65-F5344CB8AC3E}">
        <p14:creationId xmlns:p14="http://schemas.microsoft.com/office/powerpoint/2010/main" val="3443220669"/>
      </p:ext>
    </p:extLst>
  </p:cSld>
  <p:clrMapOvr>
    <a:masterClrMapping/>
  </p:clrMapOvr>
  <p:timing>
    <p:tnLst>
      <p:par>
        <p:cTn id="1" dur="indefinite" restart="never" nodeType="tmRoot"/>
      </p:par>
    </p:tn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adpis 2"/>
          <p:cNvSpPr>
            <a:spLocks noGrp="1"/>
          </p:cNvSpPr>
          <p:nvPr>
            <p:ph type="title"/>
          </p:nvPr>
        </p:nvSpPr>
        <p:spPr/>
        <p:txBody>
          <a:bodyPr/>
          <a:lstStyle/>
          <a:p>
            <a:r>
              <a:rPr lang="en-US" dirty="0" smtClean="0"/>
              <a:t>Testing</a:t>
            </a:r>
            <a:endParaRPr lang="cs-CZ" dirty="0"/>
          </a:p>
        </p:txBody>
      </p:sp>
      <p:sp>
        <p:nvSpPr>
          <p:cNvPr id="4" name="Zástupný symbol pro text 3"/>
          <p:cNvSpPr>
            <a:spLocks noGrp="1"/>
          </p:cNvSpPr>
          <p:nvPr>
            <p:ph type="body" idx="1"/>
          </p:nvPr>
        </p:nvSpPr>
        <p:spPr/>
        <p:txBody>
          <a:bodyPr/>
          <a:lstStyle/>
          <a:p>
            <a:endParaRPr lang="cs-CZ"/>
          </a:p>
        </p:txBody>
      </p:sp>
    </p:spTree>
    <p:extLst>
      <p:ext uri="{BB962C8B-B14F-4D97-AF65-F5344CB8AC3E}">
        <p14:creationId xmlns:p14="http://schemas.microsoft.com/office/powerpoint/2010/main" val="2016980819"/>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2"/>
          <p:cNvSpPr>
            <a:spLocks noGrp="1" noChangeArrowheads="1"/>
          </p:cNvSpPr>
          <p:nvPr>
            <p:ph type="title"/>
          </p:nvPr>
        </p:nvSpPr>
        <p:spPr>
          <a:xfrm>
            <a:off x="467544" y="260648"/>
            <a:ext cx="7719189" cy="804862"/>
          </a:xfrm>
        </p:spPr>
        <p:txBody>
          <a:bodyPr/>
          <a:lstStyle/>
          <a:p>
            <a:pPr eaLnBrk="1" hangingPunct="1"/>
            <a:r>
              <a:rPr lang="en-US" dirty="0" smtClean="0"/>
              <a:t>Test</a:t>
            </a:r>
            <a:endParaRPr lang="cs-CZ" dirty="0" smtClean="0"/>
          </a:p>
        </p:txBody>
      </p:sp>
      <p:sp>
        <p:nvSpPr>
          <p:cNvPr id="138243" name="Rectangle 3"/>
          <p:cNvSpPr>
            <a:spLocks noGrp="1" noChangeArrowheads="1"/>
          </p:cNvSpPr>
          <p:nvPr>
            <p:ph type="body" idx="1"/>
          </p:nvPr>
        </p:nvSpPr>
        <p:spPr>
          <a:xfrm>
            <a:off x="329818" y="1052737"/>
            <a:ext cx="8598702" cy="5587778"/>
          </a:xfrm>
        </p:spPr>
        <p:txBody>
          <a:bodyPr>
            <a:normAutofit fontScale="92500"/>
          </a:bodyPr>
          <a:lstStyle/>
          <a:p>
            <a:pPr>
              <a:lnSpc>
                <a:spcPct val="90000"/>
              </a:lnSpc>
              <a:buNone/>
            </a:pPr>
            <a:r>
              <a:rPr lang="en-US" b="1" dirty="0"/>
              <a:t>Tests are carried out along three quality </a:t>
            </a:r>
            <a:r>
              <a:rPr lang="en-US" b="1" dirty="0">
                <a:solidFill>
                  <a:srgbClr val="FF0000"/>
                </a:solidFill>
              </a:rPr>
              <a:t>dimensions reliability</a:t>
            </a:r>
            <a:r>
              <a:rPr lang="en-US" b="1" dirty="0"/>
              <a:t>, </a:t>
            </a:r>
            <a:r>
              <a:rPr lang="en-US" b="1" dirty="0">
                <a:solidFill>
                  <a:schemeClr val="accent2"/>
                </a:solidFill>
              </a:rPr>
              <a:t>functionality</a:t>
            </a:r>
            <a:r>
              <a:rPr lang="en-US" b="1" dirty="0"/>
              <a:t>, and </a:t>
            </a:r>
            <a:r>
              <a:rPr lang="en-US" b="1" dirty="0">
                <a:solidFill>
                  <a:schemeClr val="hlink"/>
                </a:solidFill>
              </a:rPr>
              <a:t>system performance</a:t>
            </a:r>
            <a:r>
              <a:rPr lang="en-US" b="1" dirty="0"/>
              <a:t>.  Testing is related to all models and their diagrams!!! </a:t>
            </a:r>
          </a:p>
          <a:p>
            <a:pPr eaLnBrk="1" hangingPunct="1">
              <a:lnSpc>
                <a:spcPct val="90000"/>
              </a:lnSpc>
              <a:buFont typeface="Wingdings" pitchFamily="2" charset="2"/>
              <a:buNone/>
            </a:pPr>
            <a:endParaRPr lang="en-US" dirty="0"/>
          </a:p>
          <a:p>
            <a:pPr eaLnBrk="1" hangingPunct="1">
              <a:lnSpc>
                <a:spcPct val="90000"/>
              </a:lnSpc>
              <a:buFont typeface="Wingdings" pitchFamily="2" charset="2"/>
              <a:buNone/>
            </a:pPr>
            <a:r>
              <a:rPr lang="en-US" dirty="0" smtClean="0"/>
              <a:t>The purposes of testing are:</a:t>
            </a:r>
          </a:p>
          <a:p>
            <a:pPr eaLnBrk="1" hangingPunct="1">
              <a:lnSpc>
                <a:spcPct val="90000"/>
              </a:lnSpc>
            </a:pPr>
            <a:r>
              <a:rPr lang="en-US" dirty="0" smtClean="0"/>
              <a:t>Plan the tests required in each iteration, including </a:t>
            </a:r>
            <a:r>
              <a:rPr lang="en-US" b="1" dirty="0" smtClean="0"/>
              <a:t>integration tests and system tests</a:t>
            </a:r>
            <a:r>
              <a:rPr lang="en-US" dirty="0" smtClean="0"/>
              <a:t>. Integration tests are required for every build within the iteration, whereas system tests are required only at the end of the iteration.</a:t>
            </a:r>
          </a:p>
          <a:p>
            <a:pPr eaLnBrk="1" hangingPunct="1">
              <a:lnSpc>
                <a:spcPct val="90000"/>
              </a:lnSpc>
            </a:pPr>
            <a:r>
              <a:rPr lang="en-US" dirty="0" smtClean="0"/>
              <a:t>Design and implement the tests by creating </a:t>
            </a:r>
            <a:r>
              <a:rPr lang="en-US" b="1" dirty="0" smtClean="0"/>
              <a:t>test cases</a:t>
            </a:r>
            <a:r>
              <a:rPr lang="en-US" dirty="0" smtClean="0"/>
              <a:t> that specify what to test, creating </a:t>
            </a:r>
            <a:r>
              <a:rPr lang="en-US" b="1" dirty="0" smtClean="0"/>
              <a:t>test procedures</a:t>
            </a:r>
            <a:r>
              <a:rPr lang="en-US" dirty="0" smtClean="0"/>
              <a:t> that specify how to perform the tests, and creating executable </a:t>
            </a:r>
            <a:r>
              <a:rPr lang="en-US" b="1" dirty="0" smtClean="0"/>
              <a:t>test components</a:t>
            </a:r>
            <a:r>
              <a:rPr lang="en-US" dirty="0" smtClean="0"/>
              <a:t> to automate the tests if possible</a:t>
            </a:r>
          </a:p>
          <a:p>
            <a:pPr eaLnBrk="1" hangingPunct="1">
              <a:lnSpc>
                <a:spcPct val="90000"/>
              </a:lnSpc>
            </a:pPr>
            <a:r>
              <a:rPr lang="en-US" dirty="0" smtClean="0"/>
              <a:t>Perform the various tests and systematically handle the results of each test. </a:t>
            </a:r>
            <a:r>
              <a:rPr lang="en-US" b="1" dirty="0" smtClean="0"/>
              <a:t>Builds found to have defects</a:t>
            </a:r>
            <a:r>
              <a:rPr lang="en-US" dirty="0" smtClean="0"/>
              <a:t> are retested and possibly </a:t>
            </a:r>
            <a:r>
              <a:rPr lang="en-US" b="1" dirty="0" smtClean="0"/>
              <a:t>sent back to other core workflows</a:t>
            </a:r>
            <a:r>
              <a:rPr lang="en-US" dirty="0" smtClean="0"/>
              <a:t>, such as design and implementation, so that the significant defects can be fixed.</a:t>
            </a:r>
          </a:p>
        </p:txBody>
      </p:sp>
    </p:spTree>
    <p:extLst>
      <p:ext uri="{BB962C8B-B14F-4D97-AF65-F5344CB8AC3E}">
        <p14:creationId xmlns:p14="http://schemas.microsoft.com/office/powerpoint/2010/main" val="3724624146"/>
      </p:ext>
    </p:extLst>
  </p:cSld>
  <p:clrMapOvr>
    <a:masterClrMapping/>
  </p:clrMapOvr>
  <p:timing>
    <p:tnLst>
      <p:par>
        <p:cTn id="1" dur="indefinite" restart="never" nodeType="tmRoot"/>
      </p:par>
    </p:tn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2"/>
          <p:cNvSpPr>
            <a:spLocks noGrp="1" noChangeArrowheads="1"/>
          </p:cNvSpPr>
          <p:nvPr>
            <p:ph type="title"/>
          </p:nvPr>
        </p:nvSpPr>
        <p:spPr/>
        <p:txBody>
          <a:bodyPr/>
          <a:lstStyle/>
          <a:p>
            <a:pPr eaLnBrk="1" hangingPunct="1"/>
            <a:r>
              <a:rPr lang="en-US" dirty="0" smtClean="0"/>
              <a:t>Verification and Validation</a:t>
            </a:r>
          </a:p>
        </p:txBody>
      </p:sp>
      <p:sp>
        <p:nvSpPr>
          <p:cNvPr id="139267" name="Rectangle 3"/>
          <p:cNvSpPr>
            <a:spLocks noGrp="1" noChangeArrowheads="1"/>
          </p:cNvSpPr>
          <p:nvPr>
            <p:ph type="body" idx="1"/>
          </p:nvPr>
        </p:nvSpPr>
        <p:spPr>
          <a:xfrm>
            <a:off x="457347" y="1484784"/>
            <a:ext cx="8229307" cy="4646141"/>
          </a:xfrm>
        </p:spPr>
        <p:txBody>
          <a:bodyPr>
            <a:normAutofit/>
          </a:bodyPr>
          <a:lstStyle/>
          <a:p>
            <a:r>
              <a:rPr lang="en-US" b="1" dirty="0"/>
              <a:t>Verification and validation (V&amp;V) is the term for checking processes which ensure that the software meets its requirements and that the requirements meet the needs of software procurer.</a:t>
            </a:r>
          </a:p>
          <a:p>
            <a:pPr eaLnBrk="1" hangingPunct="1"/>
            <a:endParaRPr lang="en-US" b="1" dirty="0" smtClean="0"/>
          </a:p>
          <a:p>
            <a:pPr eaLnBrk="1" hangingPunct="1"/>
            <a:r>
              <a:rPr lang="en-US" b="1" dirty="0" smtClean="0"/>
              <a:t>Verification:</a:t>
            </a:r>
            <a:r>
              <a:rPr lang="en-US" dirty="0" smtClean="0"/>
              <a:t> Are we building the product right? =&gt; The discovery of defects in the system.</a:t>
            </a:r>
          </a:p>
          <a:p>
            <a:pPr eaLnBrk="1" hangingPunct="1"/>
            <a:r>
              <a:rPr lang="en-US" b="1" dirty="0" smtClean="0"/>
              <a:t>Validation:</a:t>
            </a:r>
            <a:r>
              <a:rPr lang="en-US" dirty="0" smtClean="0"/>
              <a:t> Are we building the right product? =&gt; The assessment of whether or not the system is usable in an operational situation.</a:t>
            </a:r>
          </a:p>
          <a:p>
            <a:pPr eaLnBrk="1" hangingPunct="1">
              <a:buFont typeface="Wingdings" pitchFamily="2" charset="2"/>
              <a:buNone/>
            </a:pPr>
            <a:endParaRPr lang="en-US" dirty="0" smtClean="0"/>
          </a:p>
        </p:txBody>
      </p:sp>
    </p:spTree>
    <p:extLst>
      <p:ext uri="{BB962C8B-B14F-4D97-AF65-F5344CB8AC3E}">
        <p14:creationId xmlns:p14="http://schemas.microsoft.com/office/powerpoint/2010/main" val="2082551408"/>
      </p:ext>
    </p:extLst>
  </p:cSld>
  <p:clrMapOvr>
    <a:masterClrMapping/>
  </p:clrMapOvr>
  <p:timing>
    <p:tnLst>
      <p:par>
        <p:cTn id="1" dur="indefinite" restart="never" nodeType="tmRoot"/>
      </p:par>
    </p:tnLst>
  </p:timing>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2"/>
          <p:cNvSpPr>
            <a:spLocks noGrp="1" noChangeArrowheads="1"/>
          </p:cNvSpPr>
          <p:nvPr>
            <p:ph type="title"/>
          </p:nvPr>
        </p:nvSpPr>
        <p:spPr>
          <a:xfrm>
            <a:off x="457347" y="122238"/>
            <a:ext cx="7719189" cy="939800"/>
          </a:xfrm>
        </p:spPr>
        <p:txBody>
          <a:bodyPr/>
          <a:lstStyle/>
          <a:p>
            <a:pPr eaLnBrk="1" hangingPunct="1"/>
            <a:r>
              <a:rPr lang="en-US" dirty="0" smtClean="0"/>
              <a:t>Static and Dynamic V&amp;V</a:t>
            </a:r>
          </a:p>
        </p:txBody>
      </p:sp>
      <p:sp>
        <p:nvSpPr>
          <p:cNvPr id="140291" name="Rectangle 3"/>
          <p:cNvSpPr>
            <a:spLocks noGrp="1" noChangeArrowheads="1"/>
          </p:cNvSpPr>
          <p:nvPr>
            <p:ph type="body" idx="1"/>
          </p:nvPr>
        </p:nvSpPr>
        <p:spPr>
          <a:xfrm>
            <a:off x="457347" y="1125539"/>
            <a:ext cx="8229307" cy="3127375"/>
          </a:xfrm>
        </p:spPr>
        <p:txBody>
          <a:bodyPr>
            <a:normAutofit/>
          </a:bodyPr>
          <a:lstStyle/>
          <a:p>
            <a:pPr eaLnBrk="1" hangingPunct="1"/>
            <a:r>
              <a:rPr lang="en-US" sz="2000" b="1" dirty="0" smtClean="0"/>
              <a:t>Static techniques</a:t>
            </a:r>
            <a:r>
              <a:rPr lang="en-US" sz="2000" dirty="0" smtClean="0"/>
              <a:t>  are concerned with the analysis of the system representation such as the requirements, analysis, design and program listing. ST can only check the correspondence between a program and its specification (verification).</a:t>
            </a:r>
          </a:p>
          <a:p>
            <a:pPr eaLnBrk="1" hangingPunct="1"/>
            <a:r>
              <a:rPr lang="en-US" sz="2000" b="1" dirty="0" smtClean="0"/>
              <a:t>Dynamic techniques</a:t>
            </a:r>
            <a:r>
              <a:rPr lang="en-US" sz="2000" dirty="0" smtClean="0"/>
              <a:t>  involve exercising an implementation.  DT can demonstrate that the software operation is useful (validation).</a:t>
            </a:r>
          </a:p>
        </p:txBody>
      </p:sp>
      <p:sp>
        <p:nvSpPr>
          <p:cNvPr id="140292" name="AutoShape 4"/>
          <p:cNvSpPr>
            <a:spLocks noChangeArrowheads="1"/>
          </p:cNvSpPr>
          <p:nvPr/>
        </p:nvSpPr>
        <p:spPr bwMode="auto">
          <a:xfrm>
            <a:off x="3912366" y="3836988"/>
            <a:ext cx="1438003" cy="685800"/>
          </a:xfrm>
          <a:prstGeom prst="roundRect">
            <a:avLst>
              <a:gd name="adj" fmla="val 12495"/>
            </a:avLst>
          </a:prstGeom>
          <a:solidFill>
            <a:schemeClr val="bg1"/>
          </a:solidFill>
          <a:ln w="12700">
            <a:solidFill>
              <a:schemeClr val="tx1"/>
            </a:solidFill>
            <a:round/>
            <a:headEnd/>
            <a:tailEnd/>
          </a:ln>
          <a:effectLst>
            <a:outerShdw dist="107763" dir="2700000" algn="ctr" rotWithShape="0">
              <a:schemeClr val="bg2"/>
            </a:outerShdw>
          </a:effectLst>
        </p:spPr>
        <p:txBody>
          <a:bodyPr wrap="none" lIns="92075" tIns="46038" rIns="92075" bIns="46038" anchor="ctr"/>
          <a:lstStyle/>
          <a:p>
            <a:pPr algn="ctr" defTabSz="762000" eaLnBrk="0" hangingPunct="0"/>
            <a:r>
              <a:rPr lang="en-US" sz="1800" b="1" dirty="0"/>
              <a:t>Static</a:t>
            </a:r>
            <a:endParaRPr lang="en-US" sz="1800" b="1" dirty="0" smtClean="0"/>
          </a:p>
          <a:p>
            <a:pPr algn="ctr" defTabSz="762000" eaLnBrk="0" hangingPunct="0"/>
            <a:r>
              <a:rPr lang="en-US" b="1" dirty="0"/>
              <a:t>V</a:t>
            </a:r>
            <a:r>
              <a:rPr lang="en-US" sz="1800" b="1" dirty="0" smtClean="0"/>
              <a:t>erification</a:t>
            </a:r>
            <a:endParaRPr lang="en-US" sz="1800" b="1" dirty="0"/>
          </a:p>
        </p:txBody>
      </p:sp>
      <p:sp>
        <p:nvSpPr>
          <p:cNvPr id="140293" name="Rectangle 5"/>
          <p:cNvSpPr>
            <a:spLocks noChangeArrowheads="1"/>
          </p:cNvSpPr>
          <p:nvPr/>
        </p:nvSpPr>
        <p:spPr bwMode="auto">
          <a:xfrm>
            <a:off x="1152161" y="4924425"/>
            <a:ext cx="1438004" cy="685800"/>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lIns="92075" tIns="46038" rIns="92075" bIns="46038" anchor="ctr"/>
          <a:lstStyle/>
          <a:p>
            <a:pPr algn="ctr" defTabSz="762000" eaLnBrk="0" hangingPunct="0"/>
            <a:r>
              <a:rPr lang="en-US" sz="1800" b="1"/>
              <a:t>Requirements</a:t>
            </a:r>
          </a:p>
        </p:txBody>
      </p:sp>
      <p:sp>
        <p:nvSpPr>
          <p:cNvPr id="140294" name="Rectangle 6"/>
          <p:cNvSpPr>
            <a:spLocks noChangeArrowheads="1"/>
          </p:cNvSpPr>
          <p:nvPr/>
        </p:nvSpPr>
        <p:spPr bwMode="auto">
          <a:xfrm>
            <a:off x="3015263" y="4924425"/>
            <a:ext cx="1438003" cy="685800"/>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lIns="92075" tIns="46038" rIns="92075" bIns="46038" anchor="ctr"/>
          <a:lstStyle/>
          <a:p>
            <a:pPr algn="ctr" defTabSz="762000" eaLnBrk="0" hangingPunct="0"/>
            <a:r>
              <a:rPr lang="en-US" sz="1800" b="1"/>
              <a:t>Analysis</a:t>
            </a:r>
          </a:p>
        </p:txBody>
      </p:sp>
      <p:sp>
        <p:nvSpPr>
          <p:cNvPr id="140295" name="Rectangle 7"/>
          <p:cNvSpPr>
            <a:spLocks noChangeArrowheads="1"/>
          </p:cNvSpPr>
          <p:nvPr/>
        </p:nvSpPr>
        <p:spPr bwMode="auto">
          <a:xfrm>
            <a:off x="4878363" y="4924425"/>
            <a:ext cx="1438004" cy="685800"/>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lIns="92075" tIns="46038" rIns="92075" bIns="46038" anchor="ctr"/>
          <a:lstStyle/>
          <a:p>
            <a:pPr algn="ctr" defTabSz="762000" eaLnBrk="0" hangingPunct="0"/>
            <a:r>
              <a:rPr lang="en-US" sz="1800" b="1"/>
              <a:t>Design</a:t>
            </a:r>
          </a:p>
        </p:txBody>
      </p:sp>
      <p:sp>
        <p:nvSpPr>
          <p:cNvPr id="140296" name="Rectangle 8"/>
          <p:cNvSpPr>
            <a:spLocks noChangeArrowheads="1"/>
          </p:cNvSpPr>
          <p:nvPr/>
        </p:nvSpPr>
        <p:spPr bwMode="auto">
          <a:xfrm>
            <a:off x="6741465" y="4924425"/>
            <a:ext cx="1678403" cy="685800"/>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lIns="92075" tIns="46038" rIns="92075" bIns="46038" anchor="ctr"/>
          <a:lstStyle/>
          <a:p>
            <a:pPr algn="ctr" defTabSz="762000" eaLnBrk="0" hangingPunct="0"/>
            <a:r>
              <a:rPr lang="en-US" sz="1800" b="1"/>
              <a:t>Implementation</a:t>
            </a:r>
          </a:p>
        </p:txBody>
      </p:sp>
      <p:sp>
        <p:nvSpPr>
          <p:cNvPr id="140297" name="Line 9"/>
          <p:cNvSpPr>
            <a:spLocks noChangeShapeType="1"/>
          </p:cNvSpPr>
          <p:nvPr/>
        </p:nvSpPr>
        <p:spPr bwMode="auto">
          <a:xfrm flipH="1">
            <a:off x="2318982" y="4529139"/>
            <a:ext cx="2277938" cy="388937"/>
          </a:xfrm>
          <a:prstGeom prst="line">
            <a:avLst/>
          </a:prstGeom>
          <a:noFill/>
          <a:ln w="12700">
            <a:solidFill>
              <a:schemeClr val="tx1"/>
            </a:solidFill>
            <a:round/>
            <a:headEnd type="none" w="sm" len="sm"/>
            <a:tailEnd type="stealth" w="med" len="lg"/>
          </a:ln>
          <a:extLst>
            <a:ext uri="{909E8E84-426E-40DD-AFC4-6F175D3DCCD1}">
              <a14:hiddenFill xmlns:a14="http://schemas.microsoft.com/office/drawing/2010/main">
                <a:noFill/>
              </a14:hiddenFill>
            </a:ext>
          </a:extLst>
        </p:spPr>
        <p:txBody>
          <a:bodyPr/>
          <a:lstStyle/>
          <a:p>
            <a:endParaRPr lang="cs-CZ"/>
          </a:p>
        </p:txBody>
      </p:sp>
      <p:sp>
        <p:nvSpPr>
          <p:cNvPr id="140298" name="Line 10"/>
          <p:cNvSpPr>
            <a:spLocks noChangeShapeType="1"/>
          </p:cNvSpPr>
          <p:nvPr/>
        </p:nvSpPr>
        <p:spPr bwMode="auto">
          <a:xfrm flipH="1">
            <a:off x="3699817" y="4529139"/>
            <a:ext cx="897103" cy="388937"/>
          </a:xfrm>
          <a:prstGeom prst="line">
            <a:avLst/>
          </a:prstGeom>
          <a:noFill/>
          <a:ln w="12700">
            <a:solidFill>
              <a:schemeClr val="tx1"/>
            </a:solidFill>
            <a:round/>
            <a:headEnd type="none" w="sm" len="sm"/>
            <a:tailEnd type="stealth" w="med" len="lg"/>
          </a:ln>
          <a:extLst>
            <a:ext uri="{909E8E84-426E-40DD-AFC4-6F175D3DCCD1}">
              <a14:hiddenFill xmlns:a14="http://schemas.microsoft.com/office/drawing/2010/main">
                <a:noFill/>
              </a14:hiddenFill>
            </a:ext>
          </a:extLst>
        </p:spPr>
        <p:txBody>
          <a:bodyPr/>
          <a:lstStyle/>
          <a:p>
            <a:endParaRPr lang="cs-CZ"/>
          </a:p>
        </p:txBody>
      </p:sp>
      <p:sp>
        <p:nvSpPr>
          <p:cNvPr id="140299" name="Line 11"/>
          <p:cNvSpPr>
            <a:spLocks noChangeShapeType="1"/>
          </p:cNvSpPr>
          <p:nvPr/>
        </p:nvSpPr>
        <p:spPr bwMode="auto">
          <a:xfrm>
            <a:off x="4596920" y="4529139"/>
            <a:ext cx="1034893" cy="388937"/>
          </a:xfrm>
          <a:prstGeom prst="line">
            <a:avLst/>
          </a:prstGeom>
          <a:noFill/>
          <a:ln w="12700">
            <a:solidFill>
              <a:schemeClr val="tx1"/>
            </a:solidFill>
            <a:round/>
            <a:headEnd type="none" w="sm" len="sm"/>
            <a:tailEnd type="stealth" w="med" len="lg"/>
          </a:ln>
          <a:extLst>
            <a:ext uri="{909E8E84-426E-40DD-AFC4-6F175D3DCCD1}">
              <a14:hiddenFill xmlns:a14="http://schemas.microsoft.com/office/drawing/2010/main">
                <a:noFill/>
              </a14:hiddenFill>
            </a:ext>
          </a:extLst>
        </p:spPr>
        <p:txBody>
          <a:bodyPr/>
          <a:lstStyle/>
          <a:p>
            <a:endParaRPr lang="cs-CZ"/>
          </a:p>
        </p:txBody>
      </p:sp>
      <p:sp>
        <p:nvSpPr>
          <p:cNvPr id="140300" name="Line 12"/>
          <p:cNvSpPr>
            <a:spLocks noChangeShapeType="1"/>
          </p:cNvSpPr>
          <p:nvPr/>
        </p:nvSpPr>
        <p:spPr bwMode="auto">
          <a:xfrm>
            <a:off x="4596920" y="4529139"/>
            <a:ext cx="2415728" cy="388937"/>
          </a:xfrm>
          <a:prstGeom prst="line">
            <a:avLst/>
          </a:prstGeom>
          <a:noFill/>
          <a:ln w="12700">
            <a:solidFill>
              <a:schemeClr val="tx1"/>
            </a:solidFill>
            <a:round/>
            <a:headEnd type="none" w="sm" len="sm"/>
            <a:tailEnd type="stealth" w="med" len="lg"/>
          </a:ln>
          <a:extLst>
            <a:ext uri="{909E8E84-426E-40DD-AFC4-6F175D3DCCD1}">
              <a14:hiddenFill xmlns:a14="http://schemas.microsoft.com/office/drawing/2010/main">
                <a:noFill/>
              </a14:hiddenFill>
            </a:ext>
          </a:extLst>
        </p:spPr>
        <p:txBody>
          <a:bodyPr/>
          <a:lstStyle/>
          <a:p>
            <a:endParaRPr lang="cs-CZ"/>
          </a:p>
        </p:txBody>
      </p:sp>
      <p:sp>
        <p:nvSpPr>
          <p:cNvPr id="140301" name="Rectangle 13"/>
          <p:cNvSpPr>
            <a:spLocks noChangeArrowheads="1"/>
          </p:cNvSpPr>
          <p:nvPr/>
        </p:nvSpPr>
        <p:spPr bwMode="auto">
          <a:xfrm>
            <a:off x="1152161" y="5932488"/>
            <a:ext cx="1438004" cy="685800"/>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lIns="92075" tIns="46038" rIns="92075" bIns="46038" anchor="ctr"/>
          <a:lstStyle/>
          <a:p>
            <a:pPr algn="ctr" defTabSz="762000" eaLnBrk="0" hangingPunct="0"/>
            <a:r>
              <a:rPr lang="en-US" sz="1800" b="1"/>
              <a:t>Prototype</a:t>
            </a:r>
          </a:p>
        </p:txBody>
      </p:sp>
      <p:sp>
        <p:nvSpPr>
          <p:cNvPr id="140302" name="AutoShape 14"/>
          <p:cNvSpPr>
            <a:spLocks noChangeArrowheads="1"/>
          </p:cNvSpPr>
          <p:nvPr/>
        </p:nvSpPr>
        <p:spPr bwMode="auto">
          <a:xfrm>
            <a:off x="6810360" y="5932488"/>
            <a:ext cx="1438004" cy="685800"/>
          </a:xfrm>
          <a:prstGeom prst="roundRect">
            <a:avLst>
              <a:gd name="adj" fmla="val 12495"/>
            </a:avLst>
          </a:prstGeom>
          <a:solidFill>
            <a:schemeClr val="bg1"/>
          </a:solidFill>
          <a:ln w="12700">
            <a:solidFill>
              <a:schemeClr val="tx1"/>
            </a:solidFill>
            <a:round/>
            <a:headEnd/>
            <a:tailEnd/>
          </a:ln>
          <a:effectLst>
            <a:outerShdw dist="107763" dir="2700000" algn="ctr" rotWithShape="0">
              <a:schemeClr val="bg2"/>
            </a:outerShdw>
          </a:effectLst>
        </p:spPr>
        <p:txBody>
          <a:bodyPr wrap="none" lIns="92075" tIns="46038" rIns="92075" bIns="46038" anchor="ctr"/>
          <a:lstStyle/>
          <a:p>
            <a:pPr algn="ctr" defTabSz="762000" eaLnBrk="0" hangingPunct="0"/>
            <a:r>
              <a:rPr lang="en-US" sz="1800" b="1" dirty="0"/>
              <a:t>Dynamic</a:t>
            </a:r>
            <a:endParaRPr lang="en-US" sz="1800" b="1" dirty="0" smtClean="0"/>
          </a:p>
          <a:p>
            <a:pPr algn="ctr" defTabSz="762000" eaLnBrk="0" hangingPunct="0"/>
            <a:r>
              <a:rPr lang="en-US" b="1" dirty="0"/>
              <a:t>V</a:t>
            </a:r>
            <a:r>
              <a:rPr lang="en-US" sz="1800" b="1" dirty="0" smtClean="0"/>
              <a:t>alidation</a:t>
            </a:r>
            <a:endParaRPr lang="en-US" sz="1800" b="1" dirty="0"/>
          </a:p>
        </p:txBody>
      </p:sp>
      <p:sp>
        <p:nvSpPr>
          <p:cNvPr id="140303" name="Line 15"/>
          <p:cNvSpPr>
            <a:spLocks noChangeShapeType="1"/>
          </p:cNvSpPr>
          <p:nvPr/>
        </p:nvSpPr>
        <p:spPr bwMode="auto">
          <a:xfrm flipV="1">
            <a:off x="7494914" y="5616576"/>
            <a:ext cx="0" cy="309563"/>
          </a:xfrm>
          <a:prstGeom prst="line">
            <a:avLst/>
          </a:prstGeom>
          <a:noFill/>
          <a:ln w="12700">
            <a:solidFill>
              <a:schemeClr val="tx1"/>
            </a:solidFill>
            <a:round/>
            <a:headEnd type="none" w="sm" len="sm"/>
            <a:tailEnd type="stealth" w="med" len="lg"/>
          </a:ln>
          <a:extLst>
            <a:ext uri="{909E8E84-426E-40DD-AFC4-6F175D3DCCD1}">
              <a14:hiddenFill xmlns:a14="http://schemas.microsoft.com/office/drawing/2010/main">
                <a:noFill/>
              </a14:hiddenFill>
            </a:ext>
          </a:extLst>
        </p:spPr>
        <p:txBody>
          <a:bodyPr/>
          <a:lstStyle/>
          <a:p>
            <a:endParaRPr lang="cs-CZ"/>
          </a:p>
        </p:txBody>
      </p:sp>
      <p:sp>
        <p:nvSpPr>
          <p:cNvPr id="140304" name="Line 16"/>
          <p:cNvSpPr>
            <a:spLocks noChangeShapeType="1"/>
          </p:cNvSpPr>
          <p:nvPr/>
        </p:nvSpPr>
        <p:spPr bwMode="auto">
          <a:xfrm flipH="1">
            <a:off x="2596028" y="6315075"/>
            <a:ext cx="4208468" cy="0"/>
          </a:xfrm>
          <a:prstGeom prst="line">
            <a:avLst/>
          </a:prstGeom>
          <a:noFill/>
          <a:ln w="12700">
            <a:solidFill>
              <a:schemeClr val="tx1"/>
            </a:solidFill>
            <a:round/>
            <a:headEnd type="none" w="sm" len="sm"/>
            <a:tailEnd type="stealth" w="med" len="lg"/>
          </a:ln>
          <a:extLst>
            <a:ext uri="{909E8E84-426E-40DD-AFC4-6F175D3DCCD1}">
              <a14:hiddenFill xmlns:a14="http://schemas.microsoft.com/office/drawing/2010/main">
                <a:noFill/>
              </a14:hiddenFill>
            </a:ext>
          </a:extLst>
        </p:spPr>
        <p:txBody>
          <a:bodyPr/>
          <a:lstStyle/>
          <a:p>
            <a:endParaRPr lang="cs-CZ"/>
          </a:p>
        </p:txBody>
      </p:sp>
      <p:sp>
        <p:nvSpPr>
          <p:cNvPr id="140305" name="Line 17"/>
          <p:cNvSpPr>
            <a:spLocks noChangeShapeType="1"/>
          </p:cNvSpPr>
          <p:nvPr/>
        </p:nvSpPr>
        <p:spPr bwMode="auto">
          <a:xfrm>
            <a:off x="1836716" y="5616576"/>
            <a:ext cx="0" cy="309563"/>
          </a:xfrm>
          <a:prstGeom prst="line">
            <a:avLst/>
          </a:prstGeom>
          <a:noFill/>
          <a:ln w="12700">
            <a:solidFill>
              <a:schemeClr val="tx1"/>
            </a:solidFill>
            <a:round/>
            <a:headEnd type="none" w="sm" len="sm"/>
            <a:tailEnd type="stealth" w="med" len="lg"/>
          </a:ln>
          <a:extLst>
            <a:ext uri="{909E8E84-426E-40DD-AFC4-6F175D3DCCD1}">
              <a14:hiddenFill xmlns:a14="http://schemas.microsoft.com/office/drawing/2010/main">
                <a:noFill/>
              </a14:hiddenFill>
            </a:ext>
          </a:extLst>
        </p:spPr>
        <p:txBody>
          <a:bodyPr/>
          <a:lstStyle/>
          <a:p>
            <a:endParaRPr lang="cs-CZ"/>
          </a:p>
        </p:txBody>
      </p:sp>
    </p:spTree>
    <p:extLst>
      <p:ext uri="{BB962C8B-B14F-4D97-AF65-F5344CB8AC3E}">
        <p14:creationId xmlns:p14="http://schemas.microsoft.com/office/powerpoint/2010/main" val="2857739363"/>
      </p:ext>
    </p:extLst>
  </p:cSld>
  <p:clrMapOvr>
    <a:masterClrMapping/>
  </p:clrMapOvr>
  <p:timing>
    <p:tnLst>
      <p:par>
        <p:cTn id="1" dur="indefinite" restart="never" nodeType="tmRoot"/>
      </p:par>
    </p:tnLst>
  </p:timing>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2"/>
          <p:cNvSpPr>
            <a:spLocks noGrp="1" noChangeArrowheads="1"/>
          </p:cNvSpPr>
          <p:nvPr>
            <p:ph type="title"/>
          </p:nvPr>
        </p:nvSpPr>
        <p:spPr/>
        <p:txBody>
          <a:bodyPr/>
          <a:lstStyle/>
          <a:p>
            <a:pPr eaLnBrk="1" hangingPunct="1"/>
            <a:r>
              <a:rPr lang="en-US" dirty="0" smtClean="0"/>
              <a:t>Test Model</a:t>
            </a:r>
          </a:p>
        </p:txBody>
      </p:sp>
      <p:sp>
        <p:nvSpPr>
          <p:cNvPr id="141315" name="Rectangle 3"/>
          <p:cNvSpPr>
            <a:spLocks noGrp="1" noChangeArrowheads="1"/>
          </p:cNvSpPr>
          <p:nvPr>
            <p:ph type="body" idx="1"/>
          </p:nvPr>
        </p:nvSpPr>
        <p:spPr/>
        <p:txBody>
          <a:bodyPr/>
          <a:lstStyle/>
          <a:p>
            <a:pPr eaLnBrk="1" hangingPunct="1">
              <a:buFont typeface="Wingdings" pitchFamily="2" charset="2"/>
              <a:buNone/>
            </a:pPr>
            <a:r>
              <a:rPr lang="en-US" dirty="0" smtClean="0"/>
              <a:t>Test Model is a collection of: </a:t>
            </a:r>
          </a:p>
          <a:p>
            <a:pPr eaLnBrk="1" hangingPunct="1"/>
            <a:r>
              <a:rPr lang="en-US" b="1" dirty="0" smtClean="0"/>
              <a:t>Test cases</a:t>
            </a:r>
            <a:r>
              <a:rPr lang="en-US" dirty="0" smtClean="0"/>
              <a:t>, which specify what to test in the system.</a:t>
            </a:r>
          </a:p>
          <a:p>
            <a:pPr eaLnBrk="1" hangingPunct="1"/>
            <a:r>
              <a:rPr lang="en-US" b="1" dirty="0" smtClean="0"/>
              <a:t>Test procedures</a:t>
            </a:r>
            <a:r>
              <a:rPr lang="en-US" dirty="0" smtClean="0"/>
              <a:t>, which specify how to perform the test cases.</a:t>
            </a:r>
          </a:p>
          <a:p>
            <a:pPr eaLnBrk="1" hangingPunct="1"/>
            <a:r>
              <a:rPr lang="en-US" b="1" dirty="0" smtClean="0"/>
              <a:t>Test components</a:t>
            </a:r>
            <a:r>
              <a:rPr lang="en-US" dirty="0" smtClean="0"/>
              <a:t>, which automate the test procedures</a:t>
            </a:r>
          </a:p>
          <a:p>
            <a:pPr eaLnBrk="1" hangingPunct="1"/>
            <a:endParaRPr lang="en-US" dirty="0" smtClean="0"/>
          </a:p>
        </p:txBody>
      </p:sp>
    </p:spTree>
    <p:extLst>
      <p:ext uri="{BB962C8B-B14F-4D97-AF65-F5344CB8AC3E}">
        <p14:creationId xmlns:p14="http://schemas.microsoft.com/office/powerpoint/2010/main" val="586563465"/>
      </p:ext>
    </p:extLst>
  </p:cSld>
  <p:clrMapOvr>
    <a:masterClrMapping/>
  </p:clrMapOvr>
  <p:timing>
    <p:tnLst>
      <p:par>
        <p:cTn id="1" dur="indefinite" restart="never" nodeType="tmRoot"/>
      </p:par>
    </p:tn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2"/>
          <p:cNvSpPr>
            <a:spLocks noGrp="1" noChangeArrowheads="1"/>
          </p:cNvSpPr>
          <p:nvPr>
            <p:ph type="title"/>
          </p:nvPr>
        </p:nvSpPr>
        <p:spPr>
          <a:xfrm>
            <a:off x="457347" y="122238"/>
            <a:ext cx="7719189" cy="906462"/>
          </a:xfrm>
        </p:spPr>
        <p:txBody>
          <a:bodyPr/>
          <a:lstStyle/>
          <a:p>
            <a:pPr eaLnBrk="1" hangingPunct="1"/>
            <a:r>
              <a:rPr lang="en-US" dirty="0" smtClean="0"/>
              <a:t>Test Case</a:t>
            </a:r>
          </a:p>
        </p:txBody>
      </p:sp>
      <p:sp>
        <p:nvSpPr>
          <p:cNvPr id="142339" name="Rectangle 3"/>
          <p:cNvSpPr>
            <a:spLocks noGrp="1" noChangeArrowheads="1"/>
          </p:cNvSpPr>
          <p:nvPr>
            <p:ph type="body" idx="1"/>
          </p:nvPr>
        </p:nvSpPr>
        <p:spPr>
          <a:xfrm>
            <a:off x="457347" y="1124744"/>
            <a:ext cx="8229307" cy="5512595"/>
          </a:xfrm>
        </p:spPr>
        <p:txBody>
          <a:bodyPr>
            <a:normAutofit fontScale="92500"/>
          </a:bodyPr>
          <a:lstStyle/>
          <a:p>
            <a:pPr>
              <a:buNone/>
            </a:pPr>
            <a:r>
              <a:rPr lang="en-US" b="1" dirty="0"/>
              <a:t>Test case specifies one way of testing the system, including what to test with which input, and under which condition to test. </a:t>
            </a:r>
          </a:p>
          <a:p>
            <a:pPr eaLnBrk="1" hangingPunct="1">
              <a:buFont typeface="Wingdings" pitchFamily="2" charset="2"/>
              <a:buNone/>
            </a:pPr>
            <a:endParaRPr lang="en-US" dirty="0" smtClean="0"/>
          </a:p>
          <a:p>
            <a:pPr eaLnBrk="1" hangingPunct="1">
              <a:buFont typeface="Wingdings" pitchFamily="2" charset="2"/>
              <a:buNone/>
            </a:pPr>
            <a:r>
              <a:rPr lang="en-US" dirty="0" smtClean="0"/>
              <a:t>The following are common test cases:</a:t>
            </a:r>
          </a:p>
          <a:p>
            <a:pPr eaLnBrk="1" hangingPunct="1"/>
            <a:r>
              <a:rPr lang="en-US" dirty="0" smtClean="0"/>
              <a:t>A test case that specifies how to test a use case or a specific scenario of a use case. Such a test case includes verifying the result of the interaction between the actor and the system </a:t>
            </a:r>
            <a:r>
              <a:rPr lang="en-US" b="1" dirty="0" smtClean="0"/>
              <a:t>("black-box" test</a:t>
            </a:r>
            <a:r>
              <a:rPr lang="en-US" dirty="0" smtClean="0"/>
              <a:t>).  Black-box test is the test of the </a:t>
            </a:r>
            <a:r>
              <a:rPr lang="en-US" b="1" dirty="0" smtClean="0"/>
              <a:t>externally observable behavior</a:t>
            </a:r>
            <a:r>
              <a:rPr lang="en-US" dirty="0" smtClean="0"/>
              <a:t> of the system</a:t>
            </a:r>
          </a:p>
          <a:p>
            <a:pPr eaLnBrk="1" hangingPunct="1"/>
            <a:r>
              <a:rPr lang="en-US" dirty="0" smtClean="0"/>
              <a:t>A test case that specifies how to test a use case realization. Such a test case includes verifying the interaction between the components implementing the use case ("</a:t>
            </a:r>
            <a:r>
              <a:rPr lang="en-US" b="1" dirty="0" smtClean="0"/>
              <a:t>white-box</a:t>
            </a:r>
            <a:r>
              <a:rPr lang="en-US" dirty="0" smtClean="0"/>
              <a:t>" </a:t>
            </a:r>
            <a:r>
              <a:rPr lang="en-US" b="1" dirty="0" smtClean="0"/>
              <a:t>test</a:t>
            </a:r>
            <a:r>
              <a:rPr lang="en-US" dirty="0" smtClean="0"/>
              <a:t>).  White-box test is the test of the </a:t>
            </a:r>
            <a:r>
              <a:rPr lang="en-US" b="1" dirty="0" smtClean="0"/>
              <a:t>internal interaction between components</a:t>
            </a:r>
            <a:r>
              <a:rPr lang="en-US" dirty="0" smtClean="0"/>
              <a:t> of the system</a:t>
            </a:r>
          </a:p>
        </p:txBody>
      </p:sp>
    </p:spTree>
    <p:extLst>
      <p:ext uri="{BB962C8B-B14F-4D97-AF65-F5344CB8AC3E}">
        <p14:creationId xmlns:p14="http://schemas.microsoft.com/office/powerpoint/2010/main" val="465589638"/>
      </p:ext>
    </p:extLst>
  </p:cSld>
  <p:clrMapOvr>
    <a:masterClrMapping/>
  </p:clrMapOvr>
  <p:timing>
    <p:tnLst>
      <p:par>
        <p:cTn id="1" dur="indefinite" restart="never" nodeType="tmRoot"/>
      </p:par>
    </p:tn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2"/>
          <p:cNvSpPr>
            <a:spLocks noGrp="1" noChangeArrowheads="1"/>
          </p:cNvSpPr>
          <p:nvPr>
            <p:ph type="title"/>
          </p:nvPr>
        </p:nvSpPr>
        <p:spPr/>
        <p:txBody>
          <a:bodyPr/>
          <a:lstStyle/>
          <a:p>
            <a:pPr eaLnBrk="1" hangingPunct="1"/>
            <a:r>
              <a:rPr lang="en-US" dirty="0" smtClean="0"/>
              <a:t>Test Procedure</a:t>
            </a:r>
          </a:p>
        </p:txBody>
      </p:sp>
      <p:sp>
        <p:nvSpPr>
          <p:cNvPr id="143363" name="Rectangle 3"/>
          <p:cNvSpPr>
            <a:spLocks noGrp="1" noChangeArrowheads="1"/>
          </p:cNvSpPr>
          <p:nvPr>
            <p:ph type="body" idx="1"/>
          </p:nvPr>
        </p:nvSpPr>
        <p:spPr>
          <a:xfrm>
            <a:off x="457347" y="1556792"/>
            <a:ext cx="8229307" cy="4574133"/>
          </a:xfrm>
        </p:spPr>
        <p:txBody>
          <a:bodyPr>
            <a:normAutofit/>
          </a:bodyPr>
          <a:lstStyle/>
          <a:p>
            <a:pPr>
              <a:buNone/>
            </a:pPr>
            <a:r>
              <a:rPr lang="en-US" b="1" dirty="0"/>
              <a:t>Test procedure specifies how to perform one or several test cases or parts of them. </a:t>
            </a:r>
          </a:p>
          <a:p>
            <a:pPr eaLnBrk="1" hangingPunct="1">
              <a:buFont typeface="Wingdings" pitchFamily="2" charset="2"/>
              <a:buNone/>
            </a:pPr>
            <a:r>
              <a:rPr lang="en-US" dirty="0" smtClean="0"/>
              <a:t>Test procedures can be based on the following:</a:t>
            </a:r>
          </a:p>
          <a:p>
            <a:pPr eaLnBrk="1" hangingPunct="1"/>
            <a:r>
              <a:rPr lang="en-US" dirty="0" smtClean="0"/>
              <a:t>Instructions for an individual on how to perform a test case manually</a:t>
            </a:r>
          </a:p>
          <a:p>
            <a:pPr eaLnBrk="1" hangingPunct="1"/>
            <a:r>
              <a:rPr lang="en-US" dirty="0" smtClean="0"/>
              <a:t>Description of how to create executable test components</a:t>
            </a:r>
          </a:p>
          <a:p>
            <a:pPr eaLnBrk="1" hangingPunct="1"/>
            <a:r>
              <a:rPr lang="en-US" dirty="0" smtClean="0"/>
              <a:t>Specifications of how to interact with a test automation tool </a:t>
            </a:r>
          </a:p>
          <a:p>
            <a:pPr eaLnBrk="1" hangingPunct="1"/>
            <a:endParaRPr lang="en-US" dirty="0" smtClean="0"/>
          </a:p>
        </p:txBody>
      </p:sp>
    </p:spTree>
    <p:extLst>
      <p:ext uri="{BB962C8B-B14F-4D97-AF65-F5344CB8AC3E}">
        <p14:creationId xmlns:p14="http://schemas.microsoft.com/office/powerpoint/2010/main" val="3142085046"/>
      </p:ext>
    </p:extLst>
  </p:cSld>
  <p:clrMapOvr>
    <a:masterClrMapping/>
  </p:clrMapOvr>
  <p:timing>
    <p:tnLst>
      <p:par>
        <p:cTn id="1" dur="indefinite" restart="never" nodeType="tmRoot"/>
      </p:par>
    </p:tnLst>
  </p:timing>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2"/>
          <p:cNvSpPr>
            <a:spLocks noGrp="1" noChangeArrowheads="1"/>
          </p:cNvSpPr>
          <p:nvPr>
            <p:ph type="title"/>
          </p:nvPr>
        </p:nvSpPr>
        <p:spPr/>
        <p:txBody>
          <a:bodyPr/>
          <a:lstStyle/>
          <a:p>
            <a:pPr eaLnBrk="1" hangingPunct="1"/>
            <a:r>
              <a:rPr lang="en-US" dirty="0" smtClean="0"/>
              <a:t>Test Component</a:t>
            </a:r>
          </a:p>
        </p:txBody>
      </p:sp>
      <p:sp>
        <p:nvSpPr>
          <p:cNvPr id="144387" name="Rectangle 3"/>
          <p:cNvSpPr>
            <a:spLocks noGrp="1" noChangeArrowheads="1"/>
          </p:cNvSpPr>
          <p:nvPr>
            <p:ph type="body" idx="1"/>
          </p:nvPr>
        </p:nvSpPr>
        <p:spPr>
          <a:xfrm>
            <a:off x="551162" y="1484785"/>
            <a:ext cx="8135492" cy="4646142"/>
          </a:xfrm>
        </p:spPr>
        <p:txBody>
          <a:bodyPr>
            <a:normAutofit/>
          </a:bodyPr>
          <a:lstStyle/>
          <a:p>
            <a:pPr>
              <a:buNone/>
            </a:pPr>
            <a:r>
              <a:rPr lang="en-US" b="1" dirty="0"/>
              <a:t>Test component automates one or several test procedures or parts of them. Test components are used to test the components in the implementation model by providing test inputs, controlling and monitoring the execution of the tested component, and possibly reporting the test results.</a:t>
            </a:r>
          </a:p>
          <a:p>
            <a:pPr eaLnBrk="1" hangingPunct="1">
              <a:buFont typeface="Wingdings" pitchFamily="2" charset="2"/>
              <a:buNone/>
            </a:pPr>
            <a:endParaRPr lang="en-US" dirty="0"/>
          </a:p>
          <a:p>
            <a:pPr eaLnBrk="1" hangingPunct="1">
              <a:buFont typeface="Wingdings" pitchFamily="2" charset="2"/>
              <a:buNone/>
            </a:pPr>
            <a:r>
              <a:rPr lang="en-US" dirty="0" smtClean="0"/>
              <a:t>Test components can be developed using:</a:t>
            </a:r>
          </a:p>
          <a:p>
            <a:pPr eaLnBrk="1" hangingPunct="1"/>
            <a:r>
              <a:rPr lang="en-US" dirty="0" smtClean="0"/>
              <a:t>Scripting language or a programming language</a:t>
            </a:r>
          </a:p>
          <a:p>
            <a:pPr eaLnBrk="1" hangingPunct="1"/>
            <a:r>
              <a:rPr lang="en-US" dirty="0" smtClean="0"/>
              <a:t>Test automation tool</a:t>
            </a:r>
          </a:p>
          <a:p>
            <a:pPr eaLnBrk="1" hangingPunct="1"/>
            <a:endParaRPr lang="en-US" dirty="0" smtClean="0"/>
          </a:p>
        </p:txBody>
      </p:sp>
    </p:spTree>
    <p:extLst>
      <p:ext uri="{BB962C8B-B14F-4D97-AF65-F5344CB8AC3E}">
        <p14:creationId xmlns:p14="http://schemas.microsoft.com/office/powerpoint/2010/main" val="2558628431"/>
      </p:ext>
    </p:extLst>
  </p:cSld>
  <p:clrMapOvr>
    <a:masterClrMapping/>
  </p:clrMapOvr>
  <p:timing>
    <p:tnLst>
      <p:par>
        <p:cTn id="1" dur="indefinite" restart="never" nodeType="tmRoot"/>
      </p:par>
    </p:tnLst>
  </p:timing>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2"/>
          <p:cNvSpPr>
            <a:spLocks noGrp="1" noChangeArrowheads="1"/>
          </p:cNvSpPr>
          <p:nvPr>
            <p:ph type="title"/>
          </p:nvPr>
        </p:nvSpPr>
        <p:spPr>
          <a:xfrm>
            <a:off x="457347" y="122239"/>
            <a:ext cx="7719189" cy="1171575"/>
          </a:xfrm>
        </p:spPr>
        <p:txBody>
          <a:bodyPr/>
          <a:lstStyle/>
          <a:p>
            <a:pPr eaLnBrk="1" hangingPunct="1"/>
            <a:r>
              <a:rPr lang="en-US" sz="3600" dirty="0" smtClean="0"/>
              <a:t>Deployment</a:t>
            </a:r>
            <a:endParaRPr lang="cs-CZ" sz="3600" dirty="0" smtClean="0"/>
          </a:p>
        </p:txBody>
      </p:sp>
      <p:sp>
        <p:nvSpPr>
          <p:cNvPr id="145411" name="Rectangle 3"/>
          <p:cNvSpPr>
            <a:spLocks noGrp="1" noChangeArrowheads="1"/>
          </p:cNvSpPr>
          <p:nvPr>
            <p:ph type="body" idx="1"/>
          </p:nvPr>
        </p:nvSpPr>
        <p:spPr>
          <a:xfrm>
            <a:off x="543833" y="2674939"/>
            <a:ext cx="7983043" cy="3843337"/>
          </a:xfrm>
        </p:spPr>
        <p:txBody>
          <a:bodyPr/>
          <a:lstStyle/>
          <a:p>
            <a:pPr eaLnBrk="1" hangingPunct="1"/>
            <a:r>
              <a:rPr lang="en-US" dirty="0" smtClean="0"/>
              <a:t>Producing external releases of the software.</a:t>
            </a:r>
          </a:p>
          <a:p>
            <a:pPr eaLnBrk="1" hangingPunct="1"/>
            <a:r>
              <a:rPr lang="en-US" dirty="0" smtClean="0"/>
              <a:t>Packaging the software.</a:t>
            </a:r>
          </a:p>
          <a:p>
            <a:pPr eaLnBrk="1" hangingPunct="1"/>
            <a:r>
              <a:rPr lang="en-US" dirty="0" smtClean="0"/>
              <a:t>Distributing the software.</a:t>
            </a:r>
          </a:p>
          <a:p>
            <a:pPr eaLnBrk="1" hangingPunct="1"/>
            <a:r>
              <a:rPr lang="en-US" dirty="0" smtClean="0"/>
              <a:t>Installing the software.</a:t>
            </a:r>
          </a:p>
          <a:p>
            <a:pPr eaLnBrk="1" hangingPunct="1"/>
            <a:r>
              <a:rPr lang="en-US" dirty="0" smtClean="0"/>
              <a:t>Providing help and assistance to users.</a:t>
            </a:r>
          </a:p>
          <a:p>
            <a:pPr eaLnBrk="1" hangingPunct="1"/>
            <a:r>
              <a:rPr lang="en-US" dirty="0" smtClean="0"/>
              <a:t>Planning and conduct of beta tests.</a:t>
            </a:r>
          </a:p>
          <a:p>
            <a:pPr eaLnBrk="1" hangingPunct="1"/>
            <a:r>
              <a:rPr lang="en-US" dirty="0" smtClean="0"/>
              <a:t>Migration of existing software or data.</a:t>
            </a:r>
            <a:endParaRPr lang="cs-CZ" dirty="0" smtClean="0"/>
          </a:p>
        </p:txBody>
      </p:sp>
      <p:sp>
        <p:nvSpPr>
          <p:cNvPr id="145412" name="Text Box 4"/>
          <p:cNvSpPr txBox="1">
            <a:spLocks noChangeArrowheads="1"/>
          </p:cNvSpPr>
          <p:nvPr/>
        </p:nvSpPr>
        <p:spPr bwMode="auto">
          <a:xfrm>
            <a:off x="477869" y="1303338"/>
            <a:ext cx="7842321"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eaLnBrk="1" hangingPunct="1"/>
            <a:r>
              <a:rPr lang="en-US" dirty="0"/>
              <a:t>The purpose of the deployment workflow is to </a:t>
            </a:r>
            <a:r>
              <a:rPr lang="en-US" b="1" dirty="0"/>
              <a:t>successfully produce product releases</a:t>
            </a:r>
            <a:r>
              <a:rPr lang="en-US" dirty="0"/>
              <a:t>, and deliver the software to its end users. It covers a wide range of activities including:</a:t>
            </a:r>
          </a:p>
        </p:txBody>
      </p:sp>
    </p:spTree>
    <p:extLst>
      <p:ext uri="{BB962C8B-B14F-4D97-AF65-F5344CB8AC3E}">
        <p14:creationId xmlns:p14="http://schemas.microsoft.com/office/powerpoint/2010/main" val="219209446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6" name="Rectangle 4"/>
          <p:cNvSpPr>
            <a:spLocks noGrp="1" noChangeArrowheads="1"/>
          </p:cNvSpPr>
          <p:nvPr>
            <p:ph type="title"/>
          </p:nvPr>
        </p:nvSpPr>
        <p:spPr>
          <a:noFill/>
        </p:spPr>
        <p:txBody>
          <a:bodyPr anchor="ctr"/>
          <a:lstStyle/>
          <a:p>
            <a:r>
              <a:rPr lang="en-GB" sz="3200" dirty="0"/>
              <a:t>What are the </a:t>
            </a:r>
            <a:r>
              <a:rPr lang="en-GB" sz="3200" dirty="0" smtClean="0"/>
              <a:t>Attributes </a:t>
            </a:r>
            <a:r>
              <a:rPr lang="en-GB" sz="3200" dirty="0"/>
              <a:t>of </a:t>
            </a:r>
            <a:r>
              <a:rPr lang="en-GB" sz="3200" dirty="0" smtClean="0"/>
              <a:t>Good </a:t>
            </a:r>
            <a:r>
              <a:rPr lang="en-GB" sz="3200" dirty="0"/>
              <a:t>S</a:t>
            </a:r>
            <a:r>
              <a:rPr lang="en-GB" sz="3200" dirty="0" smtClean="0"/>
              <a:t>oftware</a:t>
            </a:r>
            <a:r>
              <a:rPr lang="en-GB" sz="3200" dirty="0"/>
              <a:t>?</a:t>
            </a:r>
            <a:endParaRPr lang="en-GB" dirty="0"/>
          </a:p>
        </p:txBody>
      </p:sp>
      <p:sp>
        <p:nvSpPr>
          <p:cNvPr id="79877" name="Rectangle 5"/>
          <p:cNvSpPr>
            <a:spLocks noGrp="1" noChangeArrowheads="1"/>
          </p:cNvSpPr>
          <p:nvPr>
            <p:ph type="body" idx="1"/>
          </p:nvPr>
        </p:nvSpPr>
        <p:spPr/>
        <p:txBody>
          <a:bodyPr/>
          <a:lstStyle/>
          <a:p>
            <a:pPr>
              <a:lnSpc>
                <a:spcPct val="90000"/>
              </a:lnSpc>
            </a:pPr>
            <a:r>
              <a:rPr lang="en-GB" sz="2400" dirty="0"/>
              <a:t>The software should deliver the required functionality and performance to the user and should be maintainable, dependable and acceptable.</a:t>
            </a:r>
          </a:p>
          <a:p>
            <a:pPr>
              <a:lnSpc>
                <a:spcPct val="90000"/>
              </a:lnSpc>
            </a:pPr>
            <a:r>
              <a:rPr lang="en-GB" sz="2400" dirty="0"/>
              <a:t>Maintainability</a:t>
            </a:r>
          </a:p>
          <a:p>
            <a:pPr lvl="1">
              <a:lnSpc>
                <a:spcPct val="90000"/>
              </a:lnSpc>
            </a:pPr>
            <a:r>
              <a:rPr lang="en-GB" sz="2000" dirty="0"/>
              <a:t>Software must evolve to meet changing needs;</a:t>
            </a:r>
          </a:p>
          <a:p>
            <a:pPr>
              <a:lnSpc>
                <a:spcPct val="90000"/>
              </a:lnSpc>
            </a:pPr>
            <a:r>
              <a:rPr lang="en-GB" sz="2400" dirty="0"/>
              <a:t>Dependability</a:t>
            </a:r>
          </a:p>
          <a:p>
            <a:pPr lvl="1">
              <a:lnSpc>
                <a:spcPct val="90000"/>
              </a:lnSpc>
            </a:pPr>
            <a:r>
              <a:rPr lang="en-GB" sz="2000" dirty="0"/>
              <a:t>Software must be trustworthy;</a:t>
            </a:r>
          </a:p>
          <a:p>
            <a:pPr>
              <a:lnSpc>
                <a:spcPct val="90000"/>
              </a:lnSpc>
            </a:pPr>
            <a:r>
              <a:rPr lang="en-GB" sz="2400" dirty="0"/>
              <a:t>Efficiency</a:t>
            </a:r>
          </a:p>
          <a:p>
            <a:pPr lvl="1">
              <a:lnSpc>
                <a:spcPct val="90000"/>
              </a:lnSpc>
            </a:pPr>
            <a:r>
              <a:rPr lang="en-GB" sz="2000" dirty="0"/>
              <a:t>Software should not make wasteful use of system resources;</a:t>
            </a:r>
          </a:p>
          <a:p>
            <a:pPr>
              <a:lnSpc>
                <a:spcPct val="90000"/>
              </a:lnSpc>
            </a:pPr>
            <a:r>
              <a:rPr lang="en-GB" sz="2400" dirty="0"/>
              <a:t>Acceptability</a:t>
            </a:r>
          </a:p>
          <a:p>
            <a:pPr lvl="1">
              <a:lnSpc>
                <a:spcPct val="90000"/>
              </a:lnSpc>
            </a:pPr>
            <a:r>
              <a:rPr lang="en-GB" sz="2000" dirty="0"/>
              <a:t>Software must </a:t>
            </a:r>
            <a:r>
              <a:rPr lang="en-GB" sz="2000" dirty="0" smtClean="0"/>
              <a:t>be accepted </a:t>
            </a:r>
            <a:r>
              <a:rPr lang="en-GB" sz="2000" dirty="0"/>
              <a:t>by the users for which it was designed. This means it must be understandable, usable and compatible with other systems.</a:t>
            </a:r>
          </a:p>
        </p:txBody>
      </p:sp>
    </p:spTree>
    <p:extLst>
      <p:ext uri="{BB962C8B-B14F-4D97-AF65-F5344CB8AC3E}">
        <p14:creationId xmlns:p14="http://schemas.microsoft.com/office/powerpoint/2010/main" val="136175689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6" name="Rectangle 4"/>
          <p:cNvSpPr>
            <a:spLocks noGrp="1" noChangeArrowheads="1"/>
          </p:cNvSpPr>
          <p:nvPr>
            <p:ph type="title"/>
          </p:nvPr>
        </p:nvSpPr>
        <p:spPr/>
        <p:txBody>
          <a:bodyPr>
            <a:normAutofit fontScale="90000"/>
          </a:bodyPr>
          <a:lstStyle/>
          <a:p>
            <a:r>
              <a:rPr lang="en-GB" sz="3200" dirty="0"/>
              <a:t>What are the </a:t>
            </a:r>
            <a:r>
              <a:rPr lang="en-GB" sz="3200" dirty="0" smtClean="0"/>
              <a:t>Key </a:t>
            </a:r>
            <a:r>
              <a:rPr lang="en-GB" sz="3200" dirty="0"/>
              <a:t>C</a:t>
            </a:r>
            <a:r>
              <a:rPr lang="en-GB" sz="3200" dirty="0" smtClean="0"/>
              <a:t>hallenges </a:t>
            </a:r>
            <a:r>
              <a:rPr lang="en-GB" sz="3200" dirty="0"/>
              <a:t>F</a:t>
            </a:r>
            <a:r>
              <a:rPr lang="en-GB" sz="3200" dirty="0" smtClean="0"/>
              <a:t>acing </a:t>
            </a:r>
            <a:r>
              <a:rPr lang="en-GB" sz="3200" dirty="0"/>
              <a:t>S</a:t>
            </a:r>
            <a:r>
              <a:rPr lang="en-GB" sz="3200" dirty="0" smtClean="0"/>
              <a:t>oftware </a:t>
            </a:r>
            <a:r>
              <a:rPr lang="en-GB" sz="3200" dirty="0"/>
              <a:t>E</a:t>
            </a:r>
            <a:r>
              <a:rPr lang="en-GB" sz="3200" dirty="0" smtClean="0"/>
              <a:t>ngineering</a:t>
            </a:r>
            <a:r>
              <a:rPr lang="en-GB" sz="3200" dirty="0"/>
              <a:t>?</a:t>
            </a:r>
            <a:endParaRPr lang="en-GB" dirty="0"/>
          </a:p>
        </p:txBody>
      </p:sp>
      <p:sp>
        <p:nvSpPr>
          <p:cNvPr id="69637" name="Rectangle 5"/>
          <p:cNvSpPr>
            <a:spLocks noGrp="1" noChangeArrowheads="1"/>
          </p:cNvSpPr>
          <p:nvPr>
            <p:ph type="body" idx="1"/>
          </p:nvPr>
        </p:nvSpPr>
        <p:spPr/>
        <p:txBody>
          <a:bodyPr/>
          <a:lstStyle/>
          <a:p>
            <a:r>
              <a:rPr lang="en-GB" sz="2400" dirty="0"/>
              <a:t>Heterogeneity, delivery and trust.</a:t>
            </a:r>
          </a:p>
          <a:p>
            <a:r>
              <a:rPr lang="en-GB" sz="2400" dirty="0"/>
              <a:t>Heterogeneity</a:t>
            </a:r>
          </a:p>
          <a:p>
            <a:pPr lvl="1"/>
            <a:r>
              <a:rPr lang="en-GB" sz="2000" dirty="0"/>
              <a:t>Developing techniques for building software that can cope with heterogeneous platforms and execution environments;</a:t>
            </a:r>
          </a:p>
          <a:p>
            <a:r>
              <a:rPr lang="en-GB" sz="2400" dirty="0"/>
              <a:t>Delivery</a:t>
            </a:r>
          </a:p>
          <a:p>
            <a:pPr lvl="1"/>
            <a:r>
              <a:rPr lang="en-GB" sz="2000" dirty="0"/>
              <a:t>Developing techniques that lead to faster delivery of software;</a:t>
            </a:r>
          </a:p>
          <a:p>
            <a:r>
              <a:rPr lang="en-GB" sz="2400" dirty="0"/>
              <a:t>Trust</a:t>
            </a:r>
          </a:p>
          <a:p>
            <a:pPr lvl="1"/>
            <a:r>
              <a:rPr lang="en-GB" sz="2000" dirty="0"/>
              <a:t>Developing techniques that demonstrate that software can be trusted by its users.</a:t>
            </a:r>
          </a:p>
        </p:txBody>
      </p:sp>
    </p:spTree>
    <p:extLst>
      <p:ext uri="{BB962C8B-B14F-4D97-AF65-F5344CB8AC3E}">
        <p14:creationId xmlns:p14="http://schemas.microsoft.com/office/powerpoint/2010/main" val="146042219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title"/>
          </p:nvPr>
        </p:nvSpPr>
        <p:spPr/>
        <p:txBody>
          <a:bodyPr>
            <a:normAutofit fontScale="90000"/>
          </a:bodyPr>
          <a:lstStyle/>
          <a:p>
            <a:r>
              <a:rPr lang="en-US" dirty="0" smtClean="0"/>
              <a:t>How Can </a:t>
            </a:r>
            <a:r>
              <a:rPr lang="en-US" dirty="0" smtClean="0">
                <a:solidFill>
                  <a:srgbClr val="FF0000"/>
                </a:solidFill>
              </a:rPr>
              <a:t>be the Solution </a:t>
            </a:r>
            <a:r>
              <a:rPr lang="en-US" dirty="0" smtClean="0"/>
              <a:t>Affected by Humans?</a:t>
            </a:r>
            <a:endParaRPr lang="cs-CZ" dirty="0"/>
          </a:p>
        </p:txBody>
      </p:sp>
      <p:sp>
        <p:nvSpPr>
          <p:cNvPr id="3" name="Zástupný symbol pro obsah 2"/>
          <p:cNvSpPr>
            <a:spLocks noGrp="1"/>
          </p:cNvSpPr>
          <p:nvPr>
            <p:ph idx="1"/>
          </p:nvPr>
        </p:nvSpPr>
        <p:spPr/>
        <p:txBody>
          <a:bodyPr/>
          <a:lstStyle/>
          <a:p>
            <a:r>
              <a:rPr lang="en-US" dirty="0" smtClean="0"/>
              <a:t>Bug – can be a mistake in interpreting a requirement, a syntax error in a piece of code or the yet-unknown </a:t>
            </a:r>
            <a:r>
              <a:rPr lang="en-US" strike="sngStrike" dirty="0" smtClean="0"/>
              <a:t>be the</a:t>
            </a:r>
            <a:r>
              <a:rPr lang="en-US" dirty="0" smtClean="0"/>
              <a:t> cause of a system crash</a:t>
            </a:r>
          </a:p>
          <a:p>
            <a:r>
              <a:rPr lang="en-US" dirty="0" smtClean="0"/>
              <a:t>Human error – when human makes a mistake</a:t>
            </a:r>
          </a:p>
          <a:p>
            <a:r>
              <a:rPr lang="en-US" dirty="0" smtClean="0"/>
              <a:t>Fault – when a human makes a mistake performing </a:t>
            </a:r>
            <a:r>
              <a:rPr lang="en-US" strike="sngStrike" dirty="0" smtClean="0"/>
              <a:t>some</a:t>
            </a:r>
            <a:r>
              <a:rPr lang="en-US" dirty="0" smtClean="0"/>
              <a:t> software development activity</a:t>
            </a:r>
          </a:p>
          <a:p>
            <a:r>
              <a:rPr lang="en-US" dirty="0" smtClean="0"/>
              <a:t>Failure – the system has some different behavior that was intended by the users</a:t>
            </a:r>
          </a:p>
          <a:p>
            <a:endParaRPr lang="cs-CZ" dirty="0"/>
          </a:p>
        </p:txBody>
      </p:sp>
    </p:spTree>
    <p:extLst>
      <p:ext uri="{BB962C8B-B14F-4D97-AF65-F5344CB8AC3E}">
        <p14:creationId xmlns:p14="http://schemas.microsoft.com/office/powerpoint/2010/main" val="21237740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title"/>
          </p:nvPr>
        </p:nvSpPr>
        <p:spPr/>
        <p:txBody>
          <a:bodyPr/>
          <a:lstStyle/>
          <a:p>
            <a:r>
              <a:rPr lang="en-US" dirty="0"/>
              <a:t>SWE </a:t>
            </a:r>
            <a:r>
              <a:rPr lang="cs-CZ" dirty="0" err="1"/>
              <a:t>Knowledge</a:t>
            </a:r>
            <a:r>
              <a:rPr lang="cs-CZ" dirty="0"/>
              <a:t> </a:t>
            </a:r>
            <a:r>
              <a:rPr lang="cs-CZ" dirty="0" err="1"/>
              <a:t>Areas</a:t>
            </a:r>
            <a:endParaRPr lang="cs-CZ" dirty="0"/>
          </a:p>
        </p:txBody>
      </p:sp>
      <p:sp>
        <p:nvSpPr>
          <p:cNvPr id="3" name="Zástupný symbol pro obsah 2"/>
          <p:cNvSpPr>
            <a:spLocks noGrp="1"/>
          </p:cNvSpPr>
          <p:nvPr>
            <p:ph idx="1"/>
          </p:nvPr>
        </p:nvSpPr>
        <p:spPr/>
        <p:txBody>
          <a:bodyPr/>
          <a:lstStyle/>
          <a:p>
            <a:r>
              <a:rPr lang="cs-CZ" dirty="0"/>
              <a:t>Software </a:t>
            </a:r>
            <a:r>
              <a:rPr lang="cs-CZ" dirty="0" err="1"/>
              <a:t>requirements</a:t>
            </a:r>
            <a:endParaRPr lang="cs-CZ" dirty="0"/>
          </a:p>
          <a:p>
            <a:r>
              <a:rPr lang="cs-CZ" dirty="0"/>
              <a:t>Software design</a:t>
            </a:r>
          </a:p>
          <a:p>
            <a:r>
              <a:rPr lang="cs-CZ" dirty="0"/>
              <a:t>Software </a:t>
            </a:r>
            <a:r>
              <a:rPr lang="cs-CZ" dirty="0" err="1"/>
              <a:t>construction</a:t>
            </a:r>
            <a:endParaRPr lang="cs-CZ" dirty="0"/>
          </a:p>
          <a:p>
            <a:r>
              <a:rPr lang="cs-CZ" dirty="0"/>
              <a:t>Software </a:t>
            </a:r>
            <a:r>
              <a:rPr lang="cs-CZ" dirty="0" err="1"/>
              <a:t>testing</a:t>
            </a:r>
            <a:endParaRPr lang="cs-CZ" dirty="0"/>
          </a:p>
          <a:p>
            <a:r>
              <a:rPr lang="cs-CZ" dirty="0"/>
              <a:t>Software </a:t>
            </a:r>
            <a:r>
              <a:rPr lang="cs-CZ" dirty="0" err="1"/>
              <a:t>maintenance</a:t>
            </a:r>
            <a:endParaRPr lang="cs-CZ" dirty="0"/>
          </a:p>
          <a:p>
            <a:r>
              <a:rPr lang="cs-CZ" dirty="0"/>
              <a:t>Software </a:t>
            </a:r>
            <a:r>
              <a:rPr lang="cs-CZ" dirty="0" err="1"/>
              <a:t>configuration</a:t>
            </a:r>
            <a:r>
              <a:rPr lang="cs-CZ" dirty="0"/>
              <a:t> management</a:t>
            </a:r>
          </a:p>
          <a:p>
            <a:r>
              <a:rPr lang="cs-CZ" dirty="0"/>
              <a:t>Software </a:t>
            </a:r>
            <a:r>
              <a:rPr lang="cs-CZ" dirty="0" err="1"/>
              <a:t>engineering</a:t>
            </a:r>
            <a:r>
              <a:rPr lang="cs-CZ" dirty="0"/>
              <a:t> management</a:t>
            </a:r>
          </a:p>
          <a:p>
            <a:r>
              <a:rPr lang="cs-CZ" dirty="0"/>
              <a:t>Software </a:t>
            </a:r>
            <a:r>
              <a:rPr lang="cs-CZ" dirty="0" err="1"/>
              <a:t>engineering</a:t>
            </a:r>
            <a:r>
              <a:rPr lang="cs-CZ" dirty="0"/>
              <a:t> </a:t>
            </a:r>
            <a:r>
              <a:rPr lang="cs-CZ" dirty="0" err="1"/>
              <a:t>process</a:t>
            </a:r>
            <a:endParaRPr lang="cs-CZ" dirty="0"/>
          </a:p>
          <a:p>
            <a:r>
              <a:rPr lang="en-US" dirty="0"/>
              <a:t>Software engineering tools and methods</a:t>
            </a:r>
          </a:p>
          <a:p>
            <a:r>
              <a:rPr lang="cs-CZ" dirty="0"/>
              <a:t>Software </a:t>
            </a:r>
            <a:r>
              <a:rPr lang="cs-CZ" dirty="0" err="1" smtClean="0"/>
              <a:t>quality</a:t>
            </a:r>
            <a:endParaRPr lang="cs-CZ" dirty="0"/>
          </a:p>
        </p:txBody>
      </p:sp>
    </p:spTree>
    <p:extLst>
      <p:ext uri="{BB962C8B-B14F-4D97-AF65-F5344CB8AC3E}">
        <p14:creationId xmlns:p14="http://schemas.microsoft.com/office/powerpoint/2010/main" val="3365343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title"/>
          </p:nvPr>
        </p:nvSpPr>
        <p:spPr/>
        <p:txBody>
          <a:bodyPr/>
          <a:lstStyle/>
          <a:p>
            <a:r>
              <a:rPr lang="cs-CZ" dirty="0" err="1"/>
              <a:t>References</a:t>
            </a:r>
            <a:endParaRPr lang="cs-CZ" dirty="0"/>
          </a:p>
        </p:txBody>
      </p:sp>
      <p:sp>
        <p:nvSpPr>
          <p:cNvPr id="3" name="Zástupný symbol pro obsah 2"/>
          <p:cNvSpPr>
            <a:spLocks noGrp="1"/>
          </p:cNvSpPr>
          <p:nvPr>
            <p:ph idx="1"/>
          </p:nvPr>
        </p:nvSpPr>
        <p:spPr/>
        <p:txBody>
          <a:bodyPr/>
          <a:lstStyle/>
          <a:p>
            <a:r>
              <a:rPr lang="cs-CZ" dirty="0" err="1"/>
              <a:t>Pfleeger</a:t>
            </a:r>
            <a:r>
              <a:rPr lang="cs-CZ" dirty="0"/>
              <a:t>, </a:t>
            </a:r>
            <a:r>
              <a:rPr lang="cs-CZ" dirty="0" err="1"/>
              <a:t>Shari</a:t>
            </a:r>
            <a:r>
              <a:rPr lang="cs-CZ" dirty="0"/>
              <a:t> </a:t>
            </a:r>
            <a:r>
              <a:rPr lang="cs-CZ" dirty="0" err="1"/>
              <a:t>Lawrence</a:t>
            </a:r>
            <a:r>
              <a:rPr lang="cs-CZ" dirty="0"/>
              <a:t>, and </a:t>
            </a:r>
            <a:r>
              <a:rPr lang="cs-CZ" dirty="0" err="1"/>
              <a:t>Joanne</a:t>
            </a:r>
            <a:r>
              <a:rPr lang="cs-CZ" dirty="0"/>
              <a:t> M. </a:t>
            </a:r>
            <a:r>
              <a:rPr lang="cs-CZ" dirty="0" err="1"/>
              <a:t>Atlee</a:t>
            </a:r>
            <a:r>
              <a:rPr lang="cs-CZ" dirty="0"/>
              <a:t>. 2009. </a:t>
            </a:r>
            <a:r>
              <a:rPr lang="cs-CZ" i="1" dirty="0"/>
              <a:t>Software </a:t>
            </a:r>
            <a:r>
              <a:rPr lang="cs-CZ" i="1" dirty="0" err="1"/>
              <a:t>Engineering</a:t>
            </a:r>
            <a:r>
              <a:rPr lang="cs-CZ" i="1" dirty="0"/>
              <a:t>: </a:t>
            </a:r>
            <a:r>
              <a:rPr lang="cs-CZ" i="1" dirty="0" err="1"/>
              <a:t>Theory</a:t>
            </a:r>
            <a:r>
              <a:rPr lang="cs-CZ" i="1" dirty="0"/>
              <a:t> and </a:t>
            </a:r>
            <a:r>
              <a:rPr lang="cs-CZ" i="1" dirty="0" err="1"/>
              <a:t>Practice</a:t>
            </a:r>
            <a:r>
              <a:rPr lang="cs-CZ" dirty="0"/>
              <a:t>: </a:t>
            </a:r>
            <a:r>
              <a:rPr lang="cs-CZ" dirty="0" err="1"/>
              <a:t>Prentice</a:t>
            </a:r>
            <a:r>
              <a:rPr lang="cs-CZ" dirty="0"/>
              <a:t> </a:t>
            </a:r>
            <a:r>
              <a:rPr lang="cs-CZ" dirty="0" err="1"/>
              <a:t>Hall</a:t>
            </a:r>
            <a:r>
              <a:rPr lang="cs-CZ" dirty="0"/>
              <a:t>, ISBN 0136061699.</a:t>
            </a:r>
          </a:p>
          <a:p>
            <a:r>
              <a:rPr lang="cs-CZ" dirty="0" err="1"/>
              <a:t>Pressman</a:t>
            </a:r>
            <a:r>
              <a:rPr lang="cs-CZ" dirty="0"/>
              <a:t>, Roger S. 2010. </a:t>
            </a:r>
            <a:r>
              <a:rPr lang="cs-CZ" i="1" dirty="0"/>
              <a:t>Software </a:t>
            </a:r>
            <a:r>
              <a:rPr lang="en-US" i="1" dirty="0" err="1" smtClean="0"/>
              <a:t>E</a:t>
            </a:r>
            <a:r>
              <a:rPr lang="cs-CZ" i="1" dirty="0" err="1" smtClean="0"/>
              <a:t>ngineering</a:t>
            </a:r>
            <a:r>
              <a:rPr lang="cs-CZ" i="1" dirty="0" smtClean="0"/>
              <a:t> </a:t>
            </a:r>
            <a:r>
              <a:rPr lang="cs-CZ" i="1" dirty="0"/>
              <a:t>: </a:t>
            </a:r>
            <a:r>
              <a:rPr lang="en-US" i="1" dirty="0" smtClean="0"/>
              <a:t>A</a:t>
            </a:r>
            <a:r>
              <a:rPr lang="cs-CZ" i="1" dirty="0" smtClean="0"/>
              <a:t> </a:t>
            </a:r>
            <a:r>
              <a:rPr lang="en-US" i="1" dirty="0" err="1" smtClean="0"/>
              <a:t>P</a:t>
            </a:r>
            <a:r>
              <a:rPr lang="cs-CZ" i="1" dirty="0" err="1" smtClean="0"/>
              <a:t>ractitioner</a:t>
            </a:r>
            <a:r>
              <a:rPr lang="cs-CZ" i="1" dirty="0" smtClean="0"/>
              <a:t>'s </a:t>
            </a:r>
            <a:r>
              <a:rPr lang="en-US" i="1" dirty="0" err="1" smtClean="0"/>
              <a:t>A</a:t>
            </a:r>
            <a:r>
              <a:rPr lang="cs-CZ" i="1" dirty="0" err="1" smtClean="0"/>
              <a:t>pproach</a:t>
            </a:r>
            <a:r>
              <a:rPr lang="cs-CZ" dirty="0"/>
              <a:t>. 7th </a:t>
            </a:r>
            <a:r>
              <a:rPr lang="cs-CZ" dirty="0" err="1"/>
              <a:t>ed</a:t>
            </a:r>
            <a:r>
              <a:rPr lang="cs-CZ" dirty="0"/>
              <a:t>. New York: </a:t>
            </a:r>
            <a:r>
              <a:rPr lang="cs-CZ" dirty="0" err="1"/>
              <a:t>McGraw-Hill</a:t>
            </a:r>
            <a:r>
              <a:rPr lang="cs-CZ" dirty="0"/>
              <a:t> </a:t>
            </a:r>
            <a:r>
              <a:rPr lang="cs-CZ" dirty="0" err="1"/>
              <a:t>Higher</a:t>
            </a:r>
            <a:r>
              <a:rPr lang="cs-CZ" dirty="0"/>
              <a:t> </a:t>
            </a:r>
            <a:r>
              <a:rPr lang="cs-CZ" dirty="0" err="1"/>
              <a:t>Education</a:t>
            </a:r>
            <a:r>
              <a:rPr lang="cs-CZ" dirty="0"/>
              <a:t>, ISBN 9780073375977.</a:t>
            </a:r>
          </a:p>
          <a:p>
            <a:r>
              <a:rPr lang="cs-CZ" dirty="0" err="1"/>
              <a:t>Sommerville</a:t>
            </a:r>
            <a:r>
              <a:rPr lang="cs-CZ" dirty="0"/>
              <a:t>, Ian. 2010. </a:t>
            </a:r>
            <a:r>
              <a:rPr lang="cs-CZ" i="1" dirty="0"/>
              <a:t>Software </a:t>
            </a:r>
            <a:r>
              <a:rPr lang="en-US" i="1" dirty="0" err="1" smtClean="0"/>
              <a:t>E</a:t>
            </a:r>
            <a:r>
              <a:rPr lang="cs-CZ" i="1" dirty="0" err="1" smtClean="0"/>
              <a:t>ngineering</a:t>
            </a:r>
            <a:r>
              <a:rPr lang="cs-CZ" dirty="0"/>
              <a:t>. 9th </a:t>
            </a:r>
            <a:r>
              <a:rPr lang="cs-CZ" dirty="0" err="1"/>
              <a:t>ed</a:t>
            </a:r>
            <a:r>
              <a:rPr lang="cs-CZ" dirty="0"/>
              <a:t>, </a:t>
            </a:r>
            <a:r>
              <a:rPr lang="cs-CZ" i="1" dirty="0" err="1"/>
              <a:t>International</a:t>
            </a:r>
            <a:r>
              <a:rPr lang="cs-CZ" i="1" dirty="0"/>
              <a:t> </a:t>
            </a:r>
            <a:r>
              <a:rPr lang="en-US" i="1" dirty="0" err="1" smtClean="0"/>
              <a:t>C</a:t>
            </a:r>
            <a:r>
              <a:rPr lang="cs-CZ" i="1" dirty="0" err="1" smtClean="0"/>
              <a:t>omputer</a:t>
            </a:r>
            <a:r>
              <a:rPr lang="cs-CZ" i="1" dirty="0" smtClean="0"/>
              <a:t> </a:t>
            </a:r>
            <a:r>
              <a:rPr lang="en-US" i="1" dirty="0" smtClean="0"/>
              <a:t>S</a:t>
            </a:r>
            <a:r>
              <a:rPr lang="cs-CZ" i="1" dirty="0" err="1" smtClean="0"/>
              <a:t>cience</a:t>
            </a:r>
            <a:r>
              <a:rPr lang="cs-CZ" i="1" dirty="0" smtClean="0"/>
              <a:t> </a:t>
            </a:r>
            <a:r>
              <a:rPr lang="en-US" i="1" dirty="0" err="1" smtClean="0"/>
              <a:t>S</a:t>
            </a:r>
            <a:r>
              <a:rPr lang="cs-CZ" i="1" dirty="0" err="1" smtClean="0"/>
              <a:t>eries</a:t>
            </a:r>
            <a:r>
              <a:rPr lang="cs-CZ" dirty="0"/>
              <a:t>. </a:t>
            </a:r>
            <a:r>
              <a:rPr lang="cs-CZ" dirty="0" err="1"/>
              <a:t>Harlow</a:t>
            </a:r>
            <a:r>
              <a:rPr lang="cs-CZ" dirty="0"/>
              <a:t>: </a:t>
            </a:r>
            <a:r>
              <a:rPr lang="cs-CZ" dirty="0" err="1"/>
              <a:t>Addison-Wesley</a:t>
            </a:r>
            <a:r>
              <a:rPr lang="cs-CZ" dirty="0"/>
              <a:t>, ISBN 978-0137035151.</a:t>
            </a:r>
          </a:p>
        </p:txBody>
      </p:sp>
    </p:spTree>
    <p:extLst>
      <p:ext uri="{BB962C8B-B14F-4D97-AF65-F5344CB8AC3E}">
        <p14:creationId xmlns:p14="http://schemas.microsoft.com/office/powerpoint/2010/main" val="276905774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Nadpis 1"/>
          <p:cNvSpPr>
            <a:spLocks noGrp="1"/>
          </p:cNvSpPr>
          <p:nvPr>
            <p:ph type="title"/>
          </p:nvPr>
        </p:nvSpPr>
        <p:spPr/>
        <p:txBody>
          <a:bodyPr/>
          <a:lstStyle/>
          <a:p>
            <a:r>
              <a:rPr lang="en-US" dirty="0" smtClean="0"/>
              <a:t>Related Disciplines</a:t>
            </a:r>
            <a:endParaRPr lang="cs-CZ" dirty="0" smtClean="0"/>
          </a:p>
        </p:txBody>
      </p:sp>
      <p:sp>
        <p:nvSpPr>
          <p:cNvPr id="19459" name="Zástupný symbol pro obsah 2"/>
          <p:cNvSpPr>
            <a:spLocks noGrp="1"/>
          </p:cNvSpPr>
          <p:nvPr>
            <p:ph idx="1"/>
          </p:nvPr>
        </p:nvSpPr>
        <p:spPr/>
        <p:txBody>
          <a:bodyPr/>
          <a:lstStyle/>
          <a:p>
            <a:r>
              <a:rPr lang="cs-CZ" dirty="0" err="1" smtClean="0"/>
              <a:t>Computer</a:t>
            </a:r>
            <a:r>
              <a:rPr lang="cs-CZ" dirty="0" smtClean="0"/>
              <a:t> </a:t>
            </a:r>
            <a:r>
              <a:rPr lang="cs-CZ" dirty="0" err="1" smtClean="0"/>
              <a:t>engineerin</a:t>
            </a:r>
            <a:r>
              <a:rPr lang="en-US" dirty="0" smtClean="0"/>
              <a:t>g</a:t>
            </a:r>
          </a:p>
          <a:p>
            <a:r>
              <a:rPr lang="cs-CZ" dirty="0" smtClean="0"/>
              <a:t>Project management</a:t>
            </a:r>
          </a:p>
          <a:p>
            <a:r>
              <a:rPr lang="en-US" dirty="0" smtClean="0"/>
              <a:t>C</a:t>
            </a:r>
            <a:r>
              <a:rPr lang="cs-CZ" dirty="0" err="1" smtClean="0"/>
              <a:t>omputer</a:t>
            </a:r>
            <a:r>
              <a:rPr lang="cs-CZ" dirty="0" smtClean="0"/>
              <a:t> science</a:t>
            </a:r>
            <a:endParaRPr lang="en-US" dirty="0" smtClean="0"/>
          </a:p>
          <a:p>
            <a:r>
              <a:rPr lang="en-US" dirty="0" smtClean="0"/>
              <a:t>Q</a:t>
            </a:r>
            <a:r>
              <a:rPr lang="cs-CZ" dirty="0" err="1" smtClean="0"/>
              <a:t>uality</a:t>
            </a:r>
            <a:r>
              <a:rPr lang="cs-CZ" dirty="0" smtClean="0"/>
              <a:t> management</a:t>
            </a:r>
          </a:p>
          <a:p>
            <a:r>
              <a:rPr lang="cs-CZ" dirty="0" smtClean="0"/>
              <a:t>Management</a:t>
            </a:r>
            <a:endParaRPr lang="en-US" dirty="0" smtClean="0"/>
          </a:p>
          <a:p>
            <a:r>
              <a:rPr lang="en-US" dirty="0" smtClean="0"/>
              <a:t>S</a:t>
            </a:r>
            <a:r>
              <a:rPr lang="cs-CZ" dirty="0" err="1" smtClean="0"/>
              <a:t>oftware</a:t>
            </a:r>
            <a:r>
              <a:rPr lang="cs-CZ" dirty="0" smtClean="0"/>
              <a:t> </a:t>
            </a:r>
            <a:r>
              <a:rPr lang="cs-CZ" dirty="0" err="1" smtClean="0"/>
              <a:t>ergonomics</a:t>
            </a:r>
            <a:endParaRPr lang="cs-CZ" dirty="0" smtClean="0"/>
          </a:p>
          <a:p>
            <a:r>
              <a:rPr lang="en-US" dirty="0" smtClean="0"/>
              <a:t>Mathematics</a:t>
            </a:r>
          </a:p>
          <a:p>
            <a:r>
              <a:rPr lang="en-US" dirty="0" smtClean="0"/>
              <a:t>Systems engineering</a:t>
            </a:r>
            <a:endParaRPr lang="cs-CZ" dirty="0" smtClean="0"/>
          </a:p>
        </p:txBody>
      </p:sp>
    </p:spTree>
    <p:extLst>
      <p:ext uri="{BB962C8B-B14F-4D97-AF65-F5344CB8AC3E}">
        <p14:creationId xmlns:p14="http://schemas.microsoft.com/office/powerpoint/2010/main" val="338636144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title"/>
          </p:nvPr>
        </p:nvSpPr>
        <p:spPr/>
        <p:txBody>
          <a:bodyPr/>
          <a:lstStyle/>
          <a:p>
            <a:r>
              <a:rPr lang="en-US" dirty="0" smtClean="0"/>
              <a:t>Who does Software Engineering?</a:t>
            </a:r>
            <a:endParaRPr lang="cs-CZ" dirty="0"/>
          </a:p>
        </p:txBody>
      </p:sp>
      <p:sp>
        <p:nvSpPr>
          <p:cNvPr id="3" name="Zástupný symbol pro obsah 2"/>
          <p:cNvSpPr>
            <a:spLocks noGrp="1"/>
          </p:cNvSpPr>
          <p:nvPr>
            <p:ph idx="1"/>
          </p:nvPr>
        </p:nvSpPr>
        <p:spPr/>
        <p:txBody>
          <a:bodyPr/>
          <a:lstStyle/>
          <a:p>
            <a:pPr>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b="1" dirty="0" smtClean="0"/>
              <a:t>Customer</a:t>
            </a:r>
            <a:r>
              <a:rPr lang="en-GB" dirty="0" smtClean="0"/>
              <a:t>: the company, organization, or person who pays for the software system</a:t>
            </a:r>
          </a:p>
          <a:p>
            <a:pPr>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b="1" dirty="0" smtClean="0"/>
              <a:t>Developer</a:t>
            </a:r>
            <a:r>
              <a:rPr lang="en-GB" dirty="0" smtClean="0"/>
              <a:t>: the company, organization, or person who is building the software system</a:t>
            </a:r>
          </a:p>
          <a:p>
            <a:pPr>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b="1" dirty="0" smtClean="0"/>
              <a:t>User</a:t>
            </a:r>
            <a:r>
              <a:rPr lang="en-GB" dirty="0" smtClean="0"/>
              <a:t>: the person or people who will actually use the system</a:t>
            </a:r>
            <a:endParaRPr lang="en-GB" dirty="0"/>
          </a:p>
        </p:txBody>
      </p:sp>
    </p:spTree>
    <p:extLst>
      <p:ext uri="{BB962C8B-B14F-4D97-AF65-F5344CB8AC3E}">
        <p14:creationId xmlns:p14="http://schemas.microsoft.com/office/powerpoint/2010/main" val="272016378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title"/>
          </p:nvPr>
        </p:nvSpPr>
        <p:spPr/>
        <p:txBody>
          <a:bodyPr>
            <a:normAutofit/>
          </a:bodyPr>
          <a:lstStyle/>
          <a:p>
            <a:r>
              <a:rPr lang="en-US" dirty="0" smtClean="0"/>
              <a:t>What is a System?</a:t>
            </a:r>
            <a:endParaRPr lang="cs-CZ" dirty="0"/>
          </a:p>
        </p:txBody>
      </p:sp>
      <p:sp>
        <p:nvSpPr>
          <p:cNvPr id="3" name="Zástupný symbol pro obsah 2"/>
          <p:cNvSpPr>
            <a:spLocks noGrp="1"/>
          </p:cNvSpPr>
          <p:nvPr>
            <p:ph idx="1"/>
          </p:nvPr>
        </p:nvSpPr>
        <p:spPr/>
        <p:txBody>
          <a:bodyPr/>
          <a:lstStyle/>
          <a:p>
            <a:r>
              <a:rPr lang="en-GB" dirty="0"/>
              <a:t>A purposeful collection of inter-related components working together to achieve some common objective. </a:t>
            </a:r>
          </a:p>
          <a:p>
            <a:r>
              <a:rPr lang="en-GB" dirty="0"/>
              <a:t>A system may include software, mechanical, electrical and electronic hardware and be operated by people.</a:t>
            </a:r>
          </a:p>
          <a:p>
            <a:r>
              <a:rPr lang="en-GB" dirty="0"/>
              <a:t>System components are dependent on other </a:t>
            </a:r>
            <a:br>
              <a:rPr lang="en-GB" dirty="0"/>
            </a:br>
            <a:r>
              <a:rPr lang="en-GB" dirty="0"/>
              <a:t>system components</a:t>
            </a:r>
          </a:p>
          <a:p>
            <a:r>
              <a:rPr lang="en-GB" dirty="0"/>
              <a:t>The properties and behaviour of system components are inextricably inter-mingled</a:t>
            </a:r>
          </a:p>
          <a:p>
            <a:endParaRPr lang="cs-CZ" dirty="0"/>
          </a:p>
        </p:txBody>
      </p:sp>
    </p:spTree>
    <p:extLst>
      <p:ext uri="{BB962C8B-B14F-4D97-AF65-F5344CB8AC3E}">
        <p14:creationId xmlns:p14="http://schemas.microsoft.com/office/powerpoint/2010/main" val="12220156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title"/>
          </p:nvPr>
        </p:nvSpPr>
        <p:spPr/>
        <p:txBody>
          <a:bodyPr>
            <a:normAutofit fontScale="90000"/>
          </a:bodyPr>
          <a:lstStyle/>
          <a:p>
            <a:r>
              <a:rPr lang="en-US" dirty="0" smtClean="0"/>
              <a:t>What is Inside and Outside of the System?</a:t>
            </a:r>
            <a:endParaRPr lang="cs-CZ" dirty="0"/>
          </a:p>
        </p:txBody>
      </p:sp>
      <p:sp>
        <p:nvSpPr>
          <p:cNvPr id="3" name="Zástupný symbol pro obsah 2"/>
          <p:cNvSpPr>
            <a:spLocks noGrp="1"/>
          </p:cNvSpPr>
          <p:nvPr>
            <p:ph idx="1"/>
          </p:nvPr>
        </p:nvSpPr>
        <p:spPr/>
        <p:txBody>
          <a:bodyPr/>
          <a:lstStyle/>
          <a:p>
            <a:pPr>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dirty="0"/>
              <a:t>Activities and objects</a:t>
            </a:r>
          </a:p>
          <a:p>
            <a:pPr lvl="1">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dirty="0"/>
              <a:t>An activity is an event initiated by a trigger</a:t>
            </a:r>
          </a:p>
          <a:p>
            <a:pPr lvl="1">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dirty="0"/>
              <a:t>Objects or entities are the elements involved in the activities</a:t>
            </a:r>
          </a:p>
          <a:p>
            <a:pPr>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dirty="0"/>
              <a:t>Relationships and the system boundaries</a:t>
            </a:r>
          </a:p>
          <a:p>
            <a:pPr lvl="1">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dirty="0"/>
              <a:t>A relationship defines the interaction among entities and activities</a:t>
            </a:r>
          </a:p>
          <a:p>
            <a:pPr lvl="1">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dirty="0"/>
              <a:t>System boundaries determine the origin of input and destinations of the output</a:t>
            </a:r>
          </a:p>
          <a:p>
            <a:endParaRPr lang="cs-CZ" dirty="0"/>
          </a:p>
        </p:txBody>
      </p:sp>
    </p:spTree>
    <p:extLst>
      <p:ext uri="{BB962C8B-B14F-4D97-AF65-F5344CB8AC3E}">
        <p14:creationId xmlns:p14="http://schemas.microsoft.com/office/powerpoint/2010/main" val="163186279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title"/>
          </p:nvPr>
        </p:nvSpPr>
        <p:spPr/>
        <p:txBody>
          <a:bodyPr/>
          <a:lstStyle/>
          <a:p>
            <a:r>
              <a:rPr lang="en-US" dirty="0" smtClean="0"/>
              <a:t>Building a System</a:t>
            </a:r>
            <a:endParaRPr lang="cs-CZ" dirty="0"/>
          </a:p>
        </p:txBody>
      </p:sp>
      <p:sp>
        <p:nvSpPr>
          <p:cNvPr id="3" name="Zástupný symbol pro obsah 2"/>
          <p:cNvSpPr>
            <a:spLocks noGrp="1"/>
          </p:cNvSpPr>
          <p:nvPr>
            <p:ph idx="1"/>
          </p:nvPr>
        </p:nvSpPr>
        <p:spPr/>
        <p:txBody>
          <a:bodyPr/>
          <a:lstStyle/>
          <a:p>
            <a:r>
              <a:rPr lang="en-US" dirty="0" smtClean="0"/>
              <a:t>Software system is built in the similar way as the house building.</a:t>
            </a:r>
          </a:p>
          <a:p>
            <a:pPr lvl="1"/>
            <a:r>
              <a:rPr lang="en-US" dirty="0" smtClean="0"/>
              <a:t>Requirement analysis</a:t>
            </a:r>
          </a:p>
          <a:p>
            <a:pPr lvl="1"/>
            <a:r>
              <a:rPr lang="en-US" dirty="0" smtClean="0"/>
              <a:t>System design</a:t>
            </a:r>
          </a:p>
          <a:p>
            <a:pPr lvl="1"/>
            <a:r>
              <a:rPr lang="en-US" dirty="0" smtClean="0"/>
              <a:t>Program design</a:t>
            </a:r>
          </a:p>
          <a:p>
            <a:pPr lvl="1"/>
            <a:r>
              <a:rPr lang="en-US" dirty="0" smtClean="0"/>
              <a:t>Implementation</a:t>
            </a:r>
          </a:p>
          <a:p>
            <a:pPr lvl="1"/>
            <a:r>
              <a:rPr lang="en-US" dirty="0" smtClean="0"/>
              <a:t>Unit testing</a:t>
            </a:r>
          </a:p>
          <a:p>
            <a:pPr lvl="1"/>
            <a:r>
              <a:rPr lang="en-US" dirty="0" smtClean="0"/>
              <a:t>System testing</a:t>
            </a:r>
          </a:p>
          <a:p>
            <a:pPr lvl="1"/>
            <a:r>
              <a:rPr lang="en-US" dirty="0" smtClean="0"/>
              <a:t>Delivery</a:t>
            </a:r>
          </a:p>
          <a:p>
            <a:pPr lvl="1"/>
            <a:r>
              <a:rPr lang="en-US" dirty="0" smtClean="0"/>
              <a:t>Maintenance</a:t>
            </a:r>
          </a:p>
        </p:txBody>
      </p:sp>
    </p:spTree>
    <p:extLst>
      <p:ext uri="{BB962C8B-B14F-4D97-AF65-F5344CB8AC3E}">
        <p14:creationId xmlns:p14="http://schemas.microsoft.com/office/powerpoint/2010/main" val="28266561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title"/>
          </p:nvPr>
        </p:nvSpPr>
        <p:spPr/>
        <p:txBody>
          <a:bodyPr/>
          <a:lstStyle/>
          <a:p>
            <a:r>
              <a:rPr lang="en-US" dirty="0" smtClean="0"/>
              <a:t>Members of the Development Team</a:t>
            </a:r>
            <a:endParaRPr lang="cs-CZ" dirty="0"/>
          </a:p>
        </p:txBody>
      </p:sp>
      <p:sp>
        <p:nvSpPr>
          <p:cNvPr id="3" name="Zástupný symbol pro obsah 2"/>
          <p:cNvSpPr>
            <a:spLocks noGrp="1"/>
          </p:cNvSpPr>
          <p:nvPr>
            <p:ph idx="1"/>
          </p:nvPr>
        </p:nvSpPr>
        <p:spPr/>
        <p:txBody>
          <a:bodyPr/>
          <a:lstStyle/>
          <a:p>
            <a:r>
              <a:rPr lang="en-US" dirty="0" smtClean="0"/>
              <a:t>Developers:</a:t>
            </a:r>
          </a:p>
          <a:p>
            <a:pPr lvl="1"/>
            <a:r>
              <a:rPr lang="en-US" dirty="0" smtClean="0"/>
              <a:t>Project manager</a:t>
            </a:r>
          </a:p>
          <a:p>
            <a:pPr lvl="1"/>
            <a:r>
              <a:rPr lang="en-US" dirty="0" smtClean="0"/>
              <a:t>Analyst</a:t>
            </a:r>
          </a:p>
          <a:p>
            <a:pPr lvl="1"/>
            <a:r>
              <a:rPr lang="en-US" dirty="0" smtClean="0"/>
              <a:t>Designer</a:t>
            </a:r>
          </a:p>
          <a:p>
            <a:pPr lvl="1"/>
            <a:r>
              <a:rPr lang="en-US" dirty="0" smtClean="0"/>
              <a:t>Programmer</a:t>
            </a:r>
          </a:p>
          <a:p>
            <a:pPr lvl="1"/>
            <a:r>
              <a:rPr lang="en-US" dirty="0" smtClean="0"/>
              <a:t>Tester</a:t>
            </a:r>
          </a:p>
          <a:p>
            <a:pPr lvl="1"/>
            <a:r>
              <a:rPr lang="en-US" dirty="0" smtClean="0"/>
              <a:t>Trainer</a:t>
            </a:r>
          </a:p>
          <a:p>
            <a:pPr lvl="1"/>
            <a:endParaRPr lang="en-US" dirty="0" smtClean="0"/>
          </a:p>
          <a:p>
            <a:r>
              <a:rPr lang="en-US" dirty="0" smtClean="0"/>
              <a:t>Customer</a:t>
            </a:r>
          </a:p>
          <a:p>
            <a:pPr lvl="1"/>
            <a:r>
              <a:rPr lang="en-US" dirty="0" smtClean="0"/>
              <a:t>Users</a:t>
            </a:r>
          </a:p>
          <a:p>
            <a:pPr lvl="1"/>
            <a:r>
              <a:rPr lang="en-US" dirty="0" smtClean="0"/>
              <a:t>Other stakeholders</a:t>
            </a:r>
            <a:endParaRPr lang="cs-CZ" dirty="0"/>
          </a:p>
        </p:txBody>
      </p:sp>
    </p:spTree>
    <p:extLst>
      <p:ext uri="{BB962C8B-B14F-4D97-AF65-F5344CB8AC3E}">
        <p14:creationId xmlns:p14="http://schemas.microsoft.com/office/powerpoint/2010/main" val="367582711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Nadpis 1"/>
          <p:cNvSpPr>
            <a:spLocks noGrp="1"/>
          </p:cNvSpPr>
          <p:nvPr>
            <p:ph type="title"/>
          </p:nvPr>
        </p:nvSpPr>
        <p:spPr/>
        <p:txBody>
          <a:bodyPr>
            <a:normAutofit fontScale="90000"/>
          </a:bodyPr>
          <a:lstStyle/>
          <a:p>
            <a:r>
              <a:rPr lang="en-US" dirty="0" smtClean="0"/>
              <a:t>Disciplines of the Software Development</a:t>
            </a:r>
            <a:endParaRPr lang="cs-CZ" dirty="0" smtClean="0"/>
          </a:p>
        </p:txBody>
      </p:sp>
      <p:sp>
        <p:nvSpPr>
          <p:cNvPr id="10243" name="Zástupný symbol pro obsah 2"/>
          <p:cNvSpPr>
            <a:spLocks noGrp="1"/>
          </p:cNvSpPr>
          <p:nvPr>
            <p:ph idx="1"/>
          </p:nvPr>
        </p:nvSpPr>
        <p:spPr/>
        <p:txBody>
          <a:bodyPr>
            <a:normAutofit/>
          </a:bodyPr>
          <a:lstStyle/>
          <a:p>
            <a:r>
              <a:rPr lang="en-US" dirty="0"/>
              <a:t>Engineering Lifecycle </a:t>
            </a:r>
            <a:r>
              <a:rPr lang="en-US" dirty="0" smtClean="0"/>
              <a:t>Processes (</a:t>
            </a:r>
            <a:r>
              <a:rPr lang="en-US" dirty="0"/>
              <a:t>ISO_IEC_15504</a:t>
            </a:r>
            <a:r>
              <a:rPr lang="en-US" dirty="0" smtClean="0"/>
              <a:t>):</a:t>
            </a:r>
          </a:p>
          <a:p>
            <a:pPr lvl="1"/>
            <a:r>
              <a:rPr lang="cs-CZ" dirty="0"/>
              <a:t>ENG.01 </a:t>
            </a:r>
            <a:r>
              <a:rPr lang="cs-CZ" dirty="0" err="1" smtClean="0"/>
              <a:t>Requirements</a:t>
            </a:r>
            <a:r>
              <a:rPr lang="cs-CZ" dirty="0" smtClean="0"/>
              <a:t> </a:t>
            </a:r>
            <a:r>
              <a:rPr lang="cs-CZ" dirty="0" err="1" smtClean="0"/>
              <a:t>Elicitation</a:t>
            </a:r>
            <a:r>
              <a:rPr lang="cs-CZ" dirty="0" smtClean="0"/>
              <a:t> </a:t>
            </a:r>
          </a:p>
          <a:p>
            <a:pPr lvl="1"/>
            <a:r>
              <a:rPr lang="cs-CZ" dirty="0" smtClean="0"/>
              <a:t>ENG.02 </a:t>
            </a:r>
            <a:r>
              <a:rPr lang="cs-CZ" dirty="0" err="1" smtClean="0"/>
              <a:t>System</a:t>
            </a:r>
            <a:r>
              <a:rPr lang="cs-CZ" dirty="0" smtClean="0"/>
              <a:t> </a:t>
            </a:r>
            <a:r>
              <a:rPr lang="cs-CZ" dirty="0" err="1" smtClean="0"/>
              <a:t>Requirements</a:t>
            </a:r>
            <a:r>
              <a:rPr lang="cs-CZ" dirty="0" smtClean="0"/>
              <a:t> </a:t>
            </a:r>
            <a:r>
              <a:rPr lang="cs-CZ" dirty="0" err="1" smtClean="0"/>
              <a:t>Analysis</a:t>
            </a:r>
            <a:r>
              <a:rPr lang="cs-CZ" dirty="0" smtClean="0"/>
              <a:t> </a:t>
            </a:r>
          </a:p>
          <a:p>
            <a:pPr lvl="1"/>
            <a:r>
              <a:rPr lang="cs-CZ" dirty="0" smtClean="0"/>
              <a:t>ENG.03 </a:t>
            </a:r>
            <a:r>
              <a:rPr lang="cs-CZ" dirty="0" err="1"/>
              <a:t>System</a:t>
            </a:r>
            <a:r>
              <a:rPr lang="cs-CZ" dirty="0"/>
              <a:t> </a:t>
            </a:r>
            <a:r>
              <a:rPr lang="cs-CZ" dirty="0" err="1"/>
              <a:t>Architectural</a:t>
            </a:r>
            <a:r>
              <a:rPr lang="cs-CZ" dirty="0"/>
              <a:t> Design </a:t>
            </a:r>
          </a:p>
          <a:p>
            <a:pPr lvl="1"/>
            <a:r>
              <a:rPr lang="cs-CZ" dirty="0"/>
              <a:t>ENG.04 Software </a:t>
            </a:r>
            <a:r>
              <a:rPr lang="cs-CZ" dirty="0" err="1"/>
              <a:t>Requirements</a:t>
            </a:r>
            <a:r>
              <a:rPr lang="cs-CZ" dirty="0"/>
              <a:t> </a:t>
            </a:r>
            <a:r>
              <a:rPr lang="cs-CZ" dirty="0" err="1"/>
              <a:t>Analysis</a:t>
            </a:r>
            <a:r>
              <a:rPr lang="cs-CZ" dirty="0"/>
              <a:t> </a:t>
            </a:r>
          </a:p>
          <a:p>
            <a:pPr lvl="1"/>
            <a:r>
              <a:rPr lang="cs-CZ" dirty="0"/>
              <a:t>ENG.05 Software Design </a:t>
            </a:r>
          </a:p>
          <a:p>
            <a:pPr lvl="1"/>
            <a:r>
              <a:rPr lang="cs-CZ" dirty="0"/>
              <a:t>ENG.06 Software </a:t>
            </a:r>
            <a:r>
              <a:rPr lang="cs-CZ" dirty="0" err="1"/>
              <a:t>Construction</a:t>
            </a:r>
            <a:r>
              <a:rPr lang="cs-CZ" dirty="0"/>
              <a:t> </a:t>
            </a:r>
          </a:p>
          <a:p>
            <a:pPr lvl="1"/>
            <a:r>
              <a:rPr lang="cs-CZ" dirty="0"/>
              <a:t>ENG.07 Software </a:t>
            </a:r>
            <a:r>
              <a:rPr lang="cs-CZ" dirty="0" err="1"/>
              <a:t>Integration</a:t>
            </a:r>
            <a:r>
              <a:rPr lang="cs-CZ" dirty="0"/>
              <a:t> </a:t>
            </a:r>
          </a:p>
          <a:p>
            <a:pPr lvl="1"/>
            <a:r>
              <a:rPr lang="cs-CZ" dirty="0"/>
              <a:t>ENG.08 Software </a:t>
            </a:r>
            <a:r>
              <a:rPr lang="cs-CZ" dirty="0" err="1"/>
              <a:t>Testing</a:t>
            </a:r>
            <a:r>
              <a:rPr lang="cs-CZ" dirty="0"/>
              <a:t> </a:t>
            </a:r>
          </a:p>
          <a:p>
            <a:pPr lvl="1"/>
            <a:r>
              <a:rPr lang="cs-CZ" dirty="0"/>
              <a:t>ENG.09 </a:t>
            </a:r>
            <a:r>
              <a:rPr lang="cs-CZ" dirty="0" err="1"/>
              <a:t>System</a:t>
            </a:r>
            <a:r>
              <a:rPr lang="cs-CZ" dirty="0"/>
              <a:t> </a:t>
            </a:r>
            <a:r>
              <a:rPr lang="cs-CZ" dirty="0" err="1"/>
              <a:t>Integration</a:t>
            </a:r>
            <a:r>
              <a:rPr lang="cs-CZ" dirty="0"/>
              <a:t> </a:t>
            </a:r>
          </a:p>
          <a:p>
            <a:pPr lvl="1"/>
            <a:r>
              <a:rPr lang="cs-CZ" dirty="0"/>
              <a:t>ENG.10 </a:t>
            </a:r>
            <a:r>
              <a:rPr lang="cs-CZ" dirty="0" err="1"/>
              <a:t>System</a:t>
            </a:r>
            <a:r>
              <a:rPr lang="cs-CZ" dirty="0"/>
              <a:t> </a:t>
            </a:r>
            <a:r>
              <a:rPr lang="cs-CZ" dirty="0" err="1"/>
              <a:t>Testing</a:t>
            </a:r>
            <a:r>
              <a:rPr lang="cs-CZ" dirty="0"/>
              <a:t> </a:t>
            </a:r>
          </a:p>
          <a:p>
            <a:pPr lvl="1"/>
            <a:r>
              <a:rPr lang="cs-CZ" dirty="0"/>
              <a:t>ENG.11 Software </a:t>
            </a:r>
            <a:r>
              <a:rPr lang="cs-CZ" dirty="0" err="1"/>
              <a:t>Installation</a:t>
            </a:r>
            <a:r>
              <a:rPr lang="cs-CZ" dirty="0"/>
              <a:t> </a:t>
            </a:r>
          </a:p>
          <a:p>
            <a:pPr lvl="1"/>
            <a:r>
              <a:rPr lang="cs-CZ" dirty="0"/>
              <a:t>ENG.12 Software and </a:t>
            </a:r>
            <a:r>
              <a:rPr lang="cs-CZ" dirty="0" err="1"/>
              <a:t>System</a:t>
            </a:r>
            <a:r>
              <a:rPr lang="cs-CZ" dirty="0"/>
              <a:t> </a:t>
            </a:r>
            <a:r>
              <a:rPr lang="cs-CZ" dirty="0" err="1"/>
              <a:t>Maintenance</a:t>
            </a:r>
            <a:r>
              <a:rPr lang="cs-CZ" dirty="0"/>
              <a:t> </a:t>
            </a:r>
          </a:p>
        </p:txBody>
      </p:sp>
    </p:spTree>
    <p:extLst>
      <p:ext uri="{BB962C8B-B14F-4D97-AF65-F5344CB8AC3E}">
        <p14:creationId xmlns:p14="http://schemas.microsoft.com/office/powerpoint/2010/main" val="348813483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title"/>
          </p:nvPr>
        </p:nvSpPr>
        <p:spPr/>
        <p:txBody>
          <a:bodyPr>
            <a:normAutofit/>
          </a:bodyPr>
          <a:lstStyle/>
          <a:p>
            <a:r>
              <a:rPr lang="en-US" dirty="0"/>
              <a:t>Requirements </a:t>
            </a:r>
            <a:r>
              <a:rPr lang="en-US" dirty="0" smtClean="0"/>
              <a:t>Elicitation</a:t>
            </a:r>
            <a:endParaRPr lang="en-US" dirty="0"/>
          </a:p>
        </p:txBody>
      </p:sp>
      <p:sp>
        <p:nvSpPr>
          <p:cNvPr id="3" name="Zástupný symbol pro obsah 2"/>
          <p:cNvSpPr>
            <a:spLocks noGrp="1"/>
          </p:cNvSpPr>
          <p:nvPr>
            <p:ph idx="1"/>
          </p:nvPr>
        </p:nvSpPr>
        <p:spPr/>
        <p:txBody>
          <a:bodyPr/>
          <a:lstStyle/>
          <a:p>
            <a:r>
              <a:rPr lang="en-US" dirty="0" smtClean="0"/>
              <a:t>The purpose of the Requirements Elicitation process is to gather, process, and track evolving customer needs and requirements throughout the life of the product and/or service so as to establish a requirements baseline that serves as the basis for defining the needed work products. Requirements elicitation may be performed by the acquirer or the developer of the system.</a:t>
            </a:r>
            <a:endParaRPr lang="cs-CZ" dirty="0"/>
          </a:p>
        </p:txBody>
      </p:sp>
    </p:spTree>
    <p:extLst>
      <p:ext uri="{BB962C8B-B14F-4D97-AF65-F5344CB8AC3E}">
        <p14:creationId xmlns:p14="http://schemas.microsoft.com/office/powerpoint/2010/main" val="148407258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title"/>
          </p:nvPr>
        </p:nvSpPr>
        <p:spPr/>
        <p:txBody>
          <a:bodyPr>
            <a:normAutofit/>
          </a:bodyPr>
          <a:lstStyle/>
          <a:p>
            <a:r>
              <a:rPr lang="en-US" dirty="0"/>
              <a:t>System Requirements </a:t>
            </a:r>
            <a:r>
              <a:rPr lang="en-US" dirty="0" smtClean="0"/>
              <a:t>Analysis</a:t>
            </a:r>
            <a:endParaRPr lang="en-US" dirty="0"/>
          </a:p>
        </p:txBody>
      </p:sp>
      <p:sp>
        <p:nvSpPr>
          <p:cNvPr id="3" name="Zástupný symbol pro obsah 2"/>
          <p:cNvSpPr>
            <a:spLocks noGrp="1"/>
          </p:cNvSpPr>
          <p:nvPr>
            <p:ph idx="1"/>
          </p:nvPr>
        </p:nvSpPr>
        <p:spPr/>
        <p:txBody>
          <a:bodyPr/>
          <a:lstStyle/>
          <a:p>
            <a:r>
              <a:rPr lang="en-US" dirty="0"/>
              <a:t>The purpose of the System </a:t>
            </a:r>
            <a:r>
              <a:rPr lang="en-US" dirty="0" smtClean="0"/>
              <a:t>Requirements </a:t>
            </a:r>
            <a:r>
              <a:rPr lang="en-US" dirty="0"/>
              <a:t>A</a:t>
            </a:r>
            <a:r>
              <a:rPr lang="en-US" dirty="0" smtClean="0"/>
              <a:t>nalysis </a:t>
            </a:r>
            <a:r>
              <a:rPr lang="en-US" dirty="0"/>
              <a:t>process is to transform the defined stakeholder requirements into a set of desired system technical requirements that will guide the design of the system.</a:t>
            </a:r>
            <a:endParaRPr lang="cs-CZ" dirty="0"/>
          </a:p>
        </p:txBody>
      </p:sp>
    </p:spTree>
    <p:extLst>
      <p:ext uri="{BB962C8B-B14F-4D97-AF65-F5344CB8AC3E}">
        <p14:creationId xmlns:p14="http://schemas.microsoft.com/office/powerpoint/2010/main" val="90347646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title"/>
          </p:nvPr>
        </p:nvSpPr>
        <p:spPr/>
        <p:txBody>
          <a:bodyPr>
            <a:normAutofit/>
          </a:bodyPr>
          <a:lstStyle/>
          <a:p>
            <a:r>
              <a:rPr lang="cs-CZ" dirty="0" err="1"/>
              <a:t>System</a:t>
            </a:r>
            <a:r>
              <a:rPr lang="cs-CZ" dirty="0"/>
              <a:t> </a:t>
            </a:r>
            <a:r>
              <a:rPr lang="cs-CZ" dirty="0" err="1"/>
              <a:t>Architectural</a:t>
            </a:r>
            <a:r>
              <a:rPr lang="cs-CZ" dirty="0"/>
              <a:t> Design</a:t>
            </a:r>
          </a:p>
        </p:txBody>
      </p:sp>
      <p:sp>
        <p:nvSpPr>
          <p:cNvPr id="3" name="Zástupný symbol pro obsah 2"/>
          <p:cNvSpPr>
            <a:spLocks noGrp="1"/>
          </p:cNvSpPr>
          <p:nvPr>
            <p:ph idx="1"/>
          </p:nvPr>
        </p:nvSpPr>
        <p:spPr/>
        <p:txBody>
          <a:bodyPr/>
          <a:lstStyle/>
          <a:p>
            <a:r>
              <a:rPr lang="en-US" dirty="0"/>
              <a:t>The purpose of the System </a:t>
            </a:r>
            <a:r>
              <a:rPr lang="en-US" dirty="0" smtClean="0"/>
              <a:t>Architectural </a:t>
            </a:r>
            <a:r>
              <a:rPr lang="en-US" dirty="0"/>
              <a:t>D</a:t>
            </a:r>
            <a:r>
              <a:rPr lang="en-US" dirty="0" smtClean="0"/>
              <a:t>esign </a:t>
            </a:r>
            <a:r>
              <a:rPr lang="en-US" dirty="0"/>
              <a:t>process is to identify which system requirements should be allocated to which elements of the system.</a:t>
            </a:r>
            <a:endParaRPr lang="cs-CZ" dirty="0"/>
          </a:p>
        </p:txBody>
      </p:sp>
    </p:spTree>
    <p:extLst>
      <p:ext uri="{BB962C8B-B14F-4D97-AF65-F5344CB8AC3E}">
        <p14:creationId xmlns:p14="http://schemas.microsoft.com/office/powerpoint/2010/main" val="18221894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title"/>
          </p:nvPr>
        </p:nvSpPr>
        <p:spPr/>
        <p:txBody>
          <a:bodyPr/>
          <a:lstStyle/>
          <a:p>
            <a:r>
              <a:rPr lang="en-US" dirty="0" smtClean="0"/>
              <a:t>What is Software Engineering?</a:t>
            </a:r>
            <a:endParaRPr lang="cs-CZ" dirty="0"/>
          </a:p>
        </p:txBody>
      </p:sp>
      <p:sp>
        <p:nvSpPr>
          <p:cNvPr id="3" name="Zástupný symbol pro obsah 2"/>
          <p:cNvSpPr>
            <a:spLocks noGrp="1"/>
          </p:cNvSpPr>
          <p:nvPr>
            <p:ph idx="1"/>
          </p:nvPr>
        </p:nvSpPr>
        <p:spPr/>
        <p:txBody>
          <a:bodyPr/>
          <a:lstStyle/>
          <a:p>
            <a:r>
              <a:rPr lang="en-US" dirty="0"/>
              <a:t>What do you think </a:t>
            </a:r>
            <a:r>
              <a:rPr lang="en-US" dirty="0">
                <a:solidFill>
                  <a:srgbClr val="292934"/>
                </a:solidFill>
              </a:rPr>
              <a:t>about </a:t>
            </a:r>
            <a:r>
              <a:rPr lang="en-US" dirty="0" smtClean="0">
                <a:solidFill>
                  <a:srgbClr val="292934"/>
                </a:solidFill>
              </a:rPr>
              <a:t>the </a:t>
            </a:r>
            <a:r>
              <a:rPr lang="en-US" dirty="0">
                <a:solidFill>
                  <a:srgbClr val="292934"/>
                </a:solidFill>
              </a:rPr>
              <a:t>term </a:t>
            </a:r>
            <a:r>
              <a:rPr lang="en-US" dirty="0" smtClean="0">
                <a:solidFill>
                  <a:srgbClr val="292934"/>
                </a:solidFill>
              </a:rPr>
              <a:t>Software </a:t>
            </a:r>
            <a:r>
              <a:rPr lang="en-US" dirty="0">
                <a:solidFill>
                  <a:srgbClr val="292934"/>
                </a:solidFill>
              </a:rPr>
              <a:t>E</a:t>
            </a:r>
            <a:r>
              <a:rPr lang="en-US" dirty="0" smtClean="0">
                <a:solidFill>
                  <a:srgbClr val="292934"/>
                </a:solidFill>
              </a:rPr>
              <a:t>ngineering</a:t>
            </a:r>
            <a:r>
              <a:rPr lang="en-US" dirty="0"/>
              <a:t>?</a:t>
            </a:r>
          </a:p>
          <a:p>
            <a:endParaRPr lang="en-US" dirty="0" smtClean="0"/>
          </a:p>
          <a:p>
            <a:r>
              <a:rPr lang="en-US" dirty="0" smtClean="0"/>
              <a:t>What </a:t>
            </a:r>
            <a:r>
              <a:rPr lang="en-US" dirty="0" smtClean="0">
                <a:solidFill>
                  <a:srgbClr val="292934"/>
                </a:solidFill>
              </a:rPr>
              <a:t>does it mean </a:t>
            </a:r>
            <a:r>
              <a:rPr lang="en-US" dirty="0" smtClean="0"/>
              <a:t>to </a:t>
            </a:r>
            <a:r>
              <a:rPr lang="en-US" dirty="0"/>
              <a:t>be a software engineer?</a:t>
            </a:r>
          </a:p>
          <a:p>
            <a:endParaRPr lang="en-US" dirty="0" smtClean="0"/>
          </a:p>
          <a:p>
            <a:r>
              <a:rPr lang="en-US" dirty="0" smtClean="0"/>
              <a:t>What </a:t>
            </a:r>
            <a:r>
              <a:rPr lang="en-US" dirty="0"/>
              <a:t>is meant by a </a:t>
            </a:r>
            <a:r>
              <a:rPr lang="en-US" dirty="0">
                <a:solidFill>
                  <a:srgbClr val="292934"/>
                </a:solidFill>
              </a:rPr>
              <a:t>“software </a:t>
            </a:r>
            <a:r>
              <a:rPr lang="en-US" dirty="0" smtClean="0">
                <a:solidFill>
                  <a:srgbClr val="292934"/>
                </a:solidFill>
              </a:rPr>
              <a:t>life-cycle”</a:t>
            </a:r>
            <a:r>
              <a:rPr lang="en-US" dirty="0" smtClean="0"/>
              <a:t>?</a:t>
            </a:r>
            <a:endParaRPr lang="en-US" dirty="0"/>
          </a:p>
          <a:p>
            <a:endParaRPr lang="en-US" dirty="0" smtClean="0"/>
          </a:p>
          <a:p>
            <a:r>
              <a:rPr lang="en-US" dirty="0" smtClean="0">
                <a:solidFill>
                  <a:srgbClr val="FF0000"/>
                </a:solidFill>
              </a:rPr>
              <a:t>How </a:t>
            </a:r>
            <a:r>
              <a:rPr lang="en-US" dirty="0">
                <a:solidFill>
                  <a:srgbClr val="FF0000"/>
                </a:solidFill>
              </a:rPr>
              <a:t>software projects are planned</a:t>
            </a:r>
            <a:r>
              <a:rPr lang="en-US" dirty="0"/>
              <a:t> and managed</a:t>
            </a:r>
            <a:r>
              <a:rPr lang="en-US" dirty="0" smtClean="0"/>
              <a:t>?</a:t>
            </a:r>
          </a:p>
          <a:p>
            <a:endParaRPr lang="en-US" dirty="0" smtClean="0"/>
          </a:p>
          <a:p>
            <a:r>
              <a:rPr lang="en-US" dirty="0" smtClean="0"/>
              <a:t>….</a:t>
            </a:r>
            <a:endParaRPr lang="en-US" dirty="0"/>
          </a:p>
          <a:p>
            <a:endParaRPr lang="en-US" dirty="0" smtClean="0"/>
          </a:p>
          <a:p>
            <a:endParaRPr lang="cs-CZ" dirty="0"/>
          </a:p>
        </p:txBody>
      </p:sp>
      <p:pic>
        <p:nvPicPr>
          <p:cNvPr id="5" name="Picture 2" descr="C:\Users\Svata\AppData\Local\Microsoft\Windows\Temporary Internet Files\Content.IE5\GT3F1YW0\MC900054676[1].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79712" y="5085184"/>
            <a:ext cx="1434259" cy="142365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C:\Users\Svata\AppData\Local\Microsoft\Windows\Temporary Internet Files\Content.IE5\GT3F1YW0\MC900054676[1].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58020" y="5085182"/>
            <a:ext cx="1434259" cy="142365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C:\Users\Svata\AppData\Local\Microsoft\Windows\Temporary Internet Files\Content.IE5\GT3F1YW0\MC900054676[1].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51920" y="5085183"/>
            <a:ext cx="1434259" cy="14236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382811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title"/>
          </p:nvPr>
        </p:nvSpPr>
        <p:spPr/>
        <p:txBody>
          <a:bodyPr>
            <a:normAutofit/>
          </a:bodyPr>
          <a:lstStyle/>
          <a:p>
            <a:r>
              <a:rPr lang="en-US" dirty="0"/>
              <a:t>Software Requirements Analysis </a:t>
            </a:r>
          </a:p>
        </p:txBody>
      </p:sp>
      <p:sp>
        <p:nvSpPr>
          <p:cNvPr id="3" name="Zástupný symbol pro obsah 2"/>
          <p:cNvSpPr>
            <a:spLocks noGrp="1"/>
          </p:cNvSpPr>
          <p:nvPr>
            <p:ph idx="1"/>
          </p:nvPr>
        </p:nvSpPr>
        <p:spPr/>
        <p:txBody>
          <a:bodyPr/>
          <a:lstStyle/>
          <a:p>
            <a:r>
              <a:rPr lang="en-US" dirty="0"/>
              <a:t>The purpose of the Software </a:t>
            </a:r>
            <a:r>
              <a:rPr lang="en-US" dirty="0" smtClean="0"/>
              <a:t>Requirements </a:t>
            </a:r>
            <a:r>
              <a:rPr lang="en-US" dirty="0"/>
              <a:t>A</a:t>
            </a:r>
            <a:r>
              <a:rPr lang="en-US" dirty="0" smtClean="0"/>
              <a:t>nalysis </a:t>
            </a:r>
            <a:r>
              <a:rPr lang="en-US" dirty="0"/>
              <a:t>process is to establish the requirements of the software elements of the system.</a:t>
            </a:r>
            <a:endParaRPr lang="cs-CZ" dirty="0"/>
          </a:p>
        </p:txBody>
      </p:sp>
    </p:spTree>
    <p:extLst>
      <p:ext uri="{BB962C8B-B14F-4D97-AF65-F5344CB8AC3E}">
        <p14:creationId xmlns:p14="http://schemas.microsoft.com/office/powerpoint/2010/main" val="61705993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title"/>
          </p:nvPr>
        </p:nvSpPr>
        <p:spPr/>
        <p:txBody>
          <a:bodyPr>
            <a:normAutofit/>
          </a:bodyPr>
          <a:lstStyle/>
          <a:p>
            <a:r>
              <a:rPr lang="cs-CZ" dirty="0"/>
              <a:t>Software Design</a:t>
            </a:r>
          </a:p>
        </p:txBody>
      </p:sp>
      <p:sp>
        <p:nvSpPr>
          <p:cNvPr id="3" name="Zástupný symbol pro obsah 2"/>
          <p:cNvSpPr>
            <a:spLocks noGrp="1"/>
          </p:cNvSpPr>
          <p:nvPr>
            <p:ph idx="1"/>
          </p:nvPr>
        </p:nvSpPr>
        <p:spPr/>
        <p:txBody>
          <a:bodyPr/>
          <a:lstStyle/>
          <a:p>
            <a:r>
              <a:rPr lang="en-US" dirty="0"/>
              <a:t>The purpose of the Software </a:t>
            </a:r>
            <a:r>
              <a:rPr lang="en-US" dirty="0" smtClean="0"/>
              <a:t>Design </a:t>
            </a:r>
            <a:r>
              <a:rPr lang="en-US" dirty="0"/>
              <a:t>P</a:t>
            </a:r>
            <a:r>
              <a:rPr lang="en-US" dirty="0" smtClean="0"/>
              <a:t>rocess </a:t>
            </a:r>
            <a:r>
              <a:rPr lang="en-US" dirty="0"/>
              <a:t>is to provide a design for the software </a:t>
            </a:r>
            <a:r>
              <a:rPr lang="en-US" dirty="0">
                <a:solidFill>
                  <a:srgbClr val="FF0000"/>
                </a:solidFill>
              </a:rPr>
              <a:t>that implement </a:t>
            </a:r>
            <a:r>
              <a:rPr lang="en-US" dirty="0"/>
              <a:t>and can be verified against the requirements.</a:t>
            </a:r>
            <a:endParaRPr lang="cs-CZ" dirty="0"/>
          </a:p>
        </p:txBody>
      </p:sp>
    </p:spTree>
    <p:extLst>
      <p:ext uri="{BB962C8B-B14F-4D97-AF65-F5344CB8AC3E}">
        <p14:creationId xmlns:p14="http://schemas.microsoft.com/office/powerpoint/2010/main" val="359269378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title"/>
          </p:nvPr>
        </p:nvSpPr>
        <p:spPr/>
        <p:txBody>
          <a:bodyPr/>
          <a:lstStyle/>
          <a:p>
            <a:r>
              <a:rPr lang="en-US" dirty="0"/>
              <a:t>Software Construction</a:t>
            </a:r>
            <a:endParaRPr lang="cs-CZ" dirty="0"/>
          </a:p>
        </p:txBody>
      </p:sp>
      <p:sp>
        <p:nvSpPr>
          <p:cNvPr id="3" name="Zástupný symbol pro obsah 2"/>
          <p:cNvSpPr>
            <a:spLocks noGrp="1"/>
          </p:cNvSpPr>
          <p:nvPr>
            <p:ph idx="1"/>
          </p:nvPr>
        </p:nvSpPr>
        <p:spPr/>
        <p:txBody>
          <a:bodyPr/>
          <a:lstStyle/>
          <a:p>
            <a:r>
              <a:rPr lang="en-US" dirty="0"/>
              <a:t>The purpose of the Software </a:t>
            </a:r>
            <a:r>
              <a:rPr lang="en-US" dirty="0" smtClean="0"/>
              <a:t>Construction </a:t>
            </a:r>
            <a:r>
              <a:rPr lang="en-US" dirty="0"/>
              <a:t>P</a:t>
            </a:r>
            <a:r>
              <a:rPr lang="en-US" dirty="0" smtClean="0"/>
              <a:t>rocess </a:t>
            </a:r>
            <a:r>
              <a:rPr lang="en-US" dirty="0"/>
              <a:t>is to produce executable software units that properly reflect the software design</a:t>
            </a:r>
            <a:endParaRPr lang="cs-CZ" dirty="0"/>
          </a:p>
        </p:txBody>
      </p:sp>
    </p:spTree>
    <p:extLst>
      <p:ext uri="{BB962C8B-B14F-4D97-AF65-F5344CB8AC3E}">
        <p14:creationId xmlns:p14="http://schemas.microsoft.com/office/powerpoint/2010/main" val="139030669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title"/>
          </p:nvPr>
        </p:nvSpPr>
        <p:spPr/>
        <p:txBody>
          <a:bodyPr/>
          <a:lstStyle/>
          <a:p>
            <a:r>
              <a:rPr lang="en-US" dirty="0"/>
              <a:t>Software Integration</a:t>
            </a:r>
            <a:endParaRPr lang="cs-CZ" dirty="0"/>
          </a:p>
        </p:txBody>
      </p:sp>
      <p:sp>
        <p:nvSpPr>
          <p:cNvPr id="3" name="Zástupný symbol pro obsah 2"/>
          <p:cNvSpPr>
            <a:spLocks noGrp="1"/>
          </p:cNvSpPr>
          <p:nvPr>
            <p:ph idx="1"/>
          </p:nvPr>
        </p:nvSpPr>
        <p:spPr/>
        <p:txBody>
          <a:bodyPr/>
          <a:lstStyle/>
          <a:p>
            <a:r>
              <a:rPr lang="en-US" dirty="0"/>
              <a:t>The purpose of the Software </a:t>
            </a:r>
            <a:r>
              <a:rPr lang="en-US" dirty="0" smtClean="0"/>
              <a:t>Integration </a:t>
            </a:r>
            <a:r>
              <a:rPr lang="en-US" dirty="0"/>
              <a:t>P</a:t>
            </a:r>
            <a:r>
              <a:rPr lang="en-US" dirty="0" smtClean="0"/>
              <a:t>rocess </a:t>
            </a:r>
            <a:r>
              <a:rPr lang="en-US" dirty="0"/>
              <a:t>is to combine the software units, producing integrated software items, consistent with the software design, that demonstrate that the functional and non-functional software requirements are satisfied on an equivalent or complete operational platform.</a:t>
            </a:r>
            <a:endParaRPr lang="cs-CZ" dirty="0"/>
          </a:p>
        </p:txBody>
      </p:sp>
    </p:spTree>
    <p:extLst>
      <p:ext uri="{BB962C8B-B14F-4D97-AF65-F5344CB8AC3E}">
        <p14:creationId xmlns:p14="http://schemas.microsoft.com/office/powerpoint/2010/main" val="65778961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title"/>
          </p:nvPr>
        </p:nvSpPr>
        <p:spPr/>
        <p:txBody>
          <a:bodyPr>
            <a:normAutofit/>
          </a:bodyPr>
          <a:lstStyle/>
          <a:p>
            <a:r>
              <a:rPr lang="en-US" dirty="0"/>
              <a:t>Software Testing</a:t>
            </a:r>
            <a:endParaRPr lang="cs-CZ" dirty="0"/>
          </a:p>
        </p:txBody>
      </p:sp>
      <p:sp>
        <p:nvSpPr>
          <p:cNvPr id="3" name="Zástupný symbol pro obsah 2"/>
          <p:cNvSpPr>
            <a:spLocks noGrp="1"/>
          </p:cNvSpPr>
          <p:nvPr>
            <p:ph idx="1"/>
          </p:nvPr>
        </p:nvSpPr>
        <p:spPr/>
        <p:txBody>
          <a:bodyPr/>
          <a:lstStyle/>
          <a:p>
            <a:r>
              <a:rPr lang="en-US" dirty="0"/>
              <a:t>The purpose of the Software </a:t>
            </a:r>
            <a:r>
              <a:rPr lang="en-US" dirty="0" smtClean="0"/>
              <a:t>Testing </a:t>
            </a:r>
            <a:r>
              <a:rPr lang="en-US" dirty="0"/>
              <a:t>P</a:t>
            </a:r>
            <a:r>
              <a:rPr lang="en-US" dirty="0" smtClean="0"/>
              <a:t>rocess </a:t>
            </a:r>
            <a:r>
              <a:rPr lang="en-US" dirty="0"/>
              <a:t>is to confirm that the integrated software product meets its defined requirements.</a:t>
            </a:r>
            <a:endParaRPr lang="cs-CZ" dirty="0"/>
          </a:p>
        </p:txBody>
      </p:sp>
    </p:spTree>
    <p:extLst>
      <p:ext uri="{BB962C8B-B14F-4D97-AF65-F5344CB8AC3E}">
        <p14:creationId xmlns:p14="http://schemas.microsoft.com/office/powerpoint/2010/main" val="221072256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title"/>
          </p:nvPr>
        </p:nvSpPr>
        <p:spPr/>
        <p:txBody>
          <a:bodyPr/>
          <a:lstStyle/>
          <a:p>
            <a:r>
              <a:rPr lang="cs-CZ" dirty="0" err="1"/>
              <a:t>System</a:t>
            </a:r>
            <a:r>
              <a:rPr lang="cs-CZ" dirty="0"/>
              <a:t> </a:t>
            </a:r>
            <a:r>
              <a:rPr lang="cs-CZ" dirty="0" err="1"/>
              <a:t>Integration</a:t>
            </a:r>
            <a:endParaRPr lang="cs-CZ" dirty="0"/>
          </a:p>
        </p:txBody>
      </p:sp>
      <p:sp>
        <p:nvSpPr>
          <p:cNvPr id="3" name="Zástupný symbol pro obsah 2"/>
          <p:cNvSpPr>
            <a:spLocks noGrp="1"/>
          </p:cNvSpPr>
          <p:nvPr>
            <p:ph idx="1"/>
          </p:nvPr>
        </p:nvSpPr>
        <p:spPr/>
        <p:txBody>
          <a:bodyPr/>
          <a:lstStyle/>
          <a:p>
            <a:r>
              <a:rPr lang="en-US" dirty="0"/>
              <a:t>The purpose of the System </a:t>
            </a:r>
            <a:r>
              <a:rPr lang="en-US" dirty="0" smtClean="0"/>
              <a:t>Integration </a:t>
            </a:r>
            <a:r>
              <a:rPr lang="en-US" dirty="0"/>
              <a:t>P</a:t>
            </a:r>
            <a:r>
              <a:rPr lang="en-US" dirty="0" smtClean="0"/>
              <a:t>rocess </a:t>
            </a:r>
            <a:r>
              <a:rPr lang="en-US" dirty="0"/>
              <a:t>is to integrate the system elements (including software items, hardware items, manual operations, and other systems, as necessary</a:t>
            </a:r>
            <a:r>
              <a:rPr lang="en-US" dirty="0" smtClean="0"/>
              <a:t>)</a:t>
            </a:r>
            <a:r>
              <a:rPr lang="cs-CZ" smtClean="0"/>
              <a:t>,</a:t>
            </a:r>
            <a:r>
              <a:rPr lang="en-US" smtClean="0"/>
              <a:t> </a:t>
            </a:r>
            <a:r>
              <a:rPr lang="en-US" dirty="0"/>
              <a:t>to produce a complete system that will satisfy the system design and the customers’ expectations expressed in the system requirements.</a:t>
            </a:r>
            <a:endParaRPr lang="cs-CZ" dirty="0"/>
          </a:p>
        </p:txBody>
      </p:sp>
    </p:spTree>
    <p:extLst>
      <p:ext uri="{BB962C8B-B14F-4D97-AF65-F5344CB8AC3E}">
        <p14:creationId xmlns:p14="http://schemas.microsoft.com/office/powerpoint/2010/main" val="51655421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title"/>
          </p:nvPr>
        </p:nvSpPr>
        <p:spPr/>
        <p:txBody>
          <a:bodyPr/>
          <a:lstStyle/>
          <a:p>
            <a:r>
              <a:rPr lang="cs-CZ" dirty="0" err="1"/>
              <a:t>System</a:t>
            </a:r>
            <a:r>
              <a:rPr lang="cs-CZ" dirty="0"/>
              <a:t> </a:t>
            </a:r>
            <a:r>
              <a:rPr lang="cs-CZ" dirty="0" err="1"/>
              <a:t>Testing</a:t>
            </a:r>
            <a:endParaRPr lang="cs-CZ" dirty="0"/>
          </a:p>
        </p:txBody>
      </p:sp>
      <p:sp>
        <p:nvSpPr>
          <p:cNvPr id="3" name="Zástupný symbol pro obsah 2"/>
          <p:cNvSpPr>
            <a:spLocks noGrp="1"/>
          </p:cNvSpPr>
          <p:nvPr>
            <p:ph idx="1"/>
          </p:nvPr>
        </p:nvSpPr>
        <p:spPr/>
        <p:txBody>
          <a:bodyPr/>
          <a:lstStyle/>
          <a:p>
            <a:r>
              <a:rPr lang="en-US" dirty="0"/>
              <a:t>The purpose of the Systems </a:t>
            </a:r>
            <a:r>
              <a:rPr lang="en-US" dirty="0" smtClean="0"/>
              <a:t>Testing </a:t>
            </a:r>
            <a:r>
              <a:rPr lang="en-US" dirty="0"/>
              <a:t>P</a:t>
            </a:r>
            <a:r>
              <a:rPr lang="en-US" dirty="0" smtClean="0"/>
              <a:t>rocess </a:t>
            </a:r>
            <a:r>
              <a:rPr lang="en-US" dirty="0"/>
              <a:t>is to ensure that the implementation of each system requirement is tested for compliance and that the system is ready for delivery.</a:t>
            </a:r>
            <a:endParaRPr lang="cs-CZ" dirty="0"/>
          </a:p>
        </p:txBody>
      </p:sp>
    </p:spTree>
    <p:extLst>
      <p:ext uri="{BB962C8B-B14F-4D97-AF65-F5344CB8AC3E}">
        <p14:creationId xmlns:p14="http://schemas.microsoft.com/office/powerpoint/2010/main" val="395587324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title"/>
          </p:nvPr>
        </p:nvSpPr>
        <p:spPr/>
        <p:txBody>
          <a:bodyPr/>
          <a:lstStyle/>
          <a:p>
            <a:r>
              <a:rPr lang="cs-CZ" dirty="0"/>
              <a:t>Software </a:t>
            </a:r>
            <a:r>
              <a:rPr lang="cs-CZ" dirty="0" err="1"/>
              <a:t>Installation</a:t>
            </a:r>
            <a:endParaRPr lang="cs-CZ" dirty="0"/>
          </a:p>
        </p:txBody>
      </p:sp>
      <p:sp>
        <p:nvSpPr>
          <p:cNvPr id="3" name="Zástupný symbol pro obsah 2"/>
          <p:cNvSpPr>
            <a:spLocks noGrp="1"/>
          </p:cNvSpPr>
          <p:nvPr>
            <p:ph idx="1"/>
          </p:nvPr>
        </p:nvSpPr>
        <p:spPr/>
        <p:txBody>
          <a:bodyPr/>
          <a:lstStyle/>
          <a:p>
            <a:r>
              <a:rPr lang="en-US" dirty="0"/>
              <a:t>The purpose of the Software </a:t>
            </a:r>
            <a:r>
              <a:rPr lang="en-US" dirty="0" smtClean="0"/>
              <a:t>Installation </a:t>
            </a:r>
            <a:r>
              <a:rPr lang="en-US" dirty="0"/>
              <a:t>P</a:t>
            </a:r>
            <a:r>
              <a:rPr lang="en-US" dirty="0" smtClean="0"/>
              <a:t>rocess </a:t>
            </a:r>
            <a:r>
              <a:rPr lang="en-US" dirty="0"/>
              <a:t>is to install the software product that meets the agreed requirements in the target environment.</a:t>
            </a:r>
            <a:endParaRPr lang="cs-CZ" dirty="0"/>
          </a:p>
        </p:txBody>
      </p:sp>
    </p:spTree>
    <p:extLst>
      <p:ext uri="{BB962C8B-B14F-4D97-AF65-F5344CB8AC3E}">
        <p14:creationId xmlns:p14="http://schemas.microsoft.com/office/powerpoint/2010/main" val="203189213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title"/>
          </p:nvPr>
        </p:nvSpPr>
        <p:spPr/>
        <p:txBody>
          <a:bodyPr/>
          <a:lstStyle/>
          <a:p>
            <a:r>
              <a:rPr lang="cs-CZ" dirty="0"/>
              <a:t>Software and </a:t>
            </a:r>
            <a:r>
              <a:rPr lang="cs-CZ" dirty="0" err="1"/>
              <a:t>System</a:t>
            </a:r>
            <a:r>
              <a:rPr lang="cs-CZ" dirty="0"/>
              <a:t> </a:t>
            </a:r>
            <a:r>
              <a:rPr lang="cs-CZ" dirty="0" err="1"/>
              <a:t>Maintenance</a:t>
            </a:r>
            <a:endParaRPr lang="cs-CZ" dirty="0"/>
          </a:p>
        </p:txBody>
      </p:sp>
      <p:sp>
        <p:nvSpPr>
          <p:cNvPr id="3" name="Zástupný symbol pro obsah 2"/>
          <p:cNvSpPr>
            <a:spLocks noGrp="1"/>
          </p:cNvSpPr>
          <p:nvPr>
            <p:ph idx="1"/>
          </p:nvPr>
        </p:nvSpPr>
        <p:spPr/>
        <p:txBody>
          <a:bodyPr/>
          <a:lstStyle/>
          <a:p>
            <a:r>
              <a:rPr lang="en-US" dirty="0"/>
              <a:t>The purpose of the Software and </a:t>
            </a:r>
            <a:r>
              <a:rPr lang="en-US" dirty="0" smtClean="0"/>
              <a:t>System </a:t>
            </a:r>
            <a:r>
              <a:rPr lang="en-US" dirty="0"/>
              <a:t>M</a:t>
            </a:r>
            <a:r>
              <a:rPr lang="en-US" dirty="0" smtClean="0"/>
              <a:t>aintenance </a:t>
            </a:r>
            <a:r>
              <a:rPr lang="en-US" dirty="0"/>
              <a:t>process is to modify a system/software product after delivery to correct faults, improve performance or other attributes, or to adapt to a changed environment</a:t>
            </a:r>
            <a:endParaRPr lang="cs-CZ" dirty="0"/>
          </a:p>
        </p:txBody>
      </p:sp>
    </p:spTree>
    <p:extLst>
      <p:ext uri="{BB962C8B-B14F-4D97-AF65-F5344CB8AC3E}">
        <p14:creationId xmlns:p14="http://schemas.microsoft.com/office/powerpoint/2010/main" val="106879563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title"/>
          </p:nvPr>
        </p:nvSpPr>
        <p:spPr/>
        <p:txBody>
          <a:bodyPr/>
          <a:lstStyle/>
          <a:p>
            <a:r>
              <a:rPr lang="en-US" dirty="0" smtClean="0"/>
              <a:t>Very Small Enterprises</a:t>
            </a:r>
            <a:endParaRPr lang="cs-CZ" dirty="0"/>
          </a:p>
        </p:txBody>
      </p:sp>
      <p:sp>
        <p:nvSpPr>
          <p:cNvPr id="3" name="Zástupný symbol pro obsah 2"/>
          <p:cNvSpPr>
            <a:spLocks noGrp="1"/>
          </p:cNvSpPr>
          <p:nvPr>
            <p:ph idx="1"/>
          </p:nvPr>
        </p:nvSpPr>
        <p:spPr/>
        <p:txBody>
          <a:bodyPr/>
          <a:lstStyle/>
          <a:p>
            <a:r>
              <a:rPr lang="en-US" dirty="0" smtClean="0"/>
              <a:t>For the small enterprises or small teams the software implementation consist of:</a:t>
            </a:r>
          </a:p>
          <a:p>
            <a:pPr lvl="1"/>
            <a:r>
              <a:rPr lang="cs-CZ" sz="2800" dirty="0" smtClean="0"/>
              <a:t>Software </a:t>
            </a:r>
            <a:r>
              <a:rPr lang="cs-CZ" sz="2800" dirty="0" err="1"/>
              <a:t>Implementation</a:t>
            </a:r>
            <a:r>
              <a:rPr lang="cs-CZ" sz="2800" dirty="0"/>
              <a:t> </a:t>
            </a:r>
            <a:r>
              <a:rPr lang="cs-CZ" sz="2800" dirty="0" err="1"/>
              <a:t>Initiation</a:t>
            </a:r>
            <a:endParaRPr lang="cs-CZ" sz="2800" dirty="0"/>
          </a:p>
          <a:p>
            <a:pPr lvl="1"/>
            <a:r>
              <a:rPr lang="cs-CZ" sz="2800" dirty="0" smtClean="0"/>
              <a:t>Software </a:t>
            </a:r>
            <a:r>
              <a:rPr lang="cs-CZ" sz="2800" dirty="0" err="1"/>
              <a:t>Requirements</a:t>
            </a:r>
            <a:r>
              <a:rPr lang="cs-CZ" sz="2800" dirty="0"/>
              <a:t> </a:t>
            </a:r>
            <a:r>
              <a:rPr lang="cs-CZ" sz="2800" dirty="0" err="1" smtClean="0"/>
              <a:t>Analysis</a:t>
            </a:r>
            <a:endParaRPr lang="en-US" sz="2800" dirty="0" smtClean="0"/>
          </a:p>
          <a:p>
            <a:pPr lvl="1"/>
            <a:r>
              <a:rPr lang="cs-CZ" sz="2800" dirty="0" smtClean="0"/>
              <a:t>Software </a:t>
            </a:r>
            <a:r>
              <a:rPr lang="cs-CZ" sz="2800" dirty="0"/>
              <a:t>Design</a:t>
            </a:r>
          </a:p>
          <a:p>
            <a:pPr lvl="1"/>
            <a:r>
              <a:rPr lang="cs-CZ" sz="2800" dirty="0" smtClean="0"/>
              <a:t>Software </a:t>
            </a:r>
            <a:r>
              <a:rPr lang="cs-CZ" sz="2800" dirty="0" err="1"/>
              <a:t>Construction</a:t>
            </a:r>
            <a:endParaRPr lang="cs-CZ" sz="2800" dirty="0"/>
          </a:p>
          <a:p>
            <a:pPr lvl="1"/>
            <a:r>
              <a:rPr lang="cs-CZ" sz="2800" dirty="0" smtClean="0"/>
              <a:t>Software </a:t>
            </a:r>
            <a:r>
              <a:rPr lang="cs-CZ" sz="2800" dirty="0" err="1"/>
              <a:t>Integration</a:t>
            </a:r>
            <a:r>
              <a:rPr lang="cs-CZ" sz="2800" dirty="0"/>
              <a:t> and </a:t>
            </a:r>
            <a:r>
              <a:rPr lang="cs-CZ" sz="2800" dirty="0" err="1"/>
              <a:t>Tests</a:t>
            </a:r>
            <a:endParaRPr lang="cs-CZ" sz="2800" dirty="0"/>
          </a:p>
          <a:p>
            <a:pPr lvl="1"/>
            <a:r>
              <a:rPr lang="cs-CZ" sz="2800" dirty="0" err="1" smtClean="0"/>
              <a:t>Product</a:t>
            </a:r>
            <a:r>
              <a:rPr lang="cs-CZ" sz="2800" dirty="0" smtClean="0"/>
              <a:t> </a:t>
            </a:r>
            <a:r>
              <a:rPr lang="cs-CZ" sz="2800" dirty="0" err="1" smtClean="0"/>
              <a:t>Delivery</a:t>
            </a:r>
            <a:endParaRPr lang="cs-CZ" sz="2800" dirty="0"/>
          </a:p>
        </p:txBody>
      </p:sp>
    </p:spTree>
    <p:extLst>
      <p:ext uri="{BB962C8B-B14F-4D97-AF65-F5344CB8AC3E}">
        <p14:creationId xmlns:p14="http://schemas.microsoft.com/office/powerpoint/2010/main" val="40640573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title"/>
          </p:nvPr>
        </p:nvSpPr>
        <p:spPr/>
        <p:txBody>
          <a:bodyPr/>
          <a:lstStyle/>
          <a:p>
            <a:r>
              <a:rPr lang="en-US" dirty="0"/>
              <a:t>What is </a:t>
            </a:r>
            <a:r>
              <a:rPr lang="en-US" dirty="0" smtClean="0"/>
              <a:t>Software Engineering?</a:t>
            </a:r>
            <a:endParaRPr lang="cs-CZ" dirty="0"/>
          </a:p>
        </p:txBody>
      </p:sp>
      <p:sp>
        <p:nvSpPr>
          <p:cNvPr id="3" name="Zástupný symbol pro obsah 2"/>
          <p:cNvSpPr>
            <a:spLocks noGrp="1"/>
          </p:cNvSpPr>
          <p:nvPr>
            <p:ph idx="1"/>
          </p:nvPr>
        </p:nvSpPr>
        <p:spPr/>
        <p:txBody>
          <a:bodyPr/>
          <a:lstStyle/>
          <a:p>
            <a:r>
              <a:rPr lang="en-US" dirty="0" smtClean="0"/>
              <a:t>Where can you find software?</a:t>
            </a:r>
          </a:p>
          <a:p>
            <a:endParaRPr lang="en-US" dirty="0"/>
          </a:p>
          <a:p>
            <a:r>
              <a:rPr lang="en-US" dirty="0" smtClean="0"/>
              <a:t>Software </a:t>
            </a:r>
            <a:r>
              <a:rPr lang="en-US" dirty="0"/>
              <a:t>products are </a:t>
            </a:r>
            <a:r>
              <a:rPr lang="en-US" dirty="0" smtClean="0"/>
              <a:t>large </a:t>
            </a:r>
            <a:r>
              <a:rPr lang="en-US" dirty="0"/>
              <a:t>and </a:t>
            </a:r>
            <a:r>
              <a:rPr lang="en-US" dirty="0" smtClean="0"/>
              <a:t>complex</a:t>
            </a:r>
          </a:p>
          <a:p>
            <a:endParaRPr lang="en-US" dirty="0"/>
          </a:p>
          <a:p>
            <a:r>
              <a:rPr lang="en-US" dirty="0"/>
              <a:t>Development requires analysis and synthesis</a:t>
            </a:r>
          </a:p>
          <a:p>
            <a:pPr lvl="1"/>
            <a:r>
              <a:rPr lang="en-US" dirty="0"/>
              <a:t>Analysis:</a:t>
            </a:r>
            <a:r>
              <a:rPr lang="en-US" dirty="0" smtClean="0"/>
              <a:t> breaking down a </a:t>
            </a:r>
            <a:r>
              <a:rPr lang="en-US" dirty="0"/>
              <a:t>large problem into smaller</a:t>
            </a:r>
            <a:r>
              <a:rPr lang="en-US" dirty="0" smtClean="0"/>
              <a:t>, better </a:t>
            </a:r>
            <a:r>
              <a:rPr lang="en-US" dirty="0"/>
              <a:t>understandable </a:t>
            </a:r>
            <a:r>
              <a:rPr lang="en-US" dirty="0" smtClean="0"/>
              <a:t>pieces </a:t>
            </a:r>
          </a:p>
          <a:p>
            <a:pPr lvl="1"/>
            <a:r>
              <a:rPr lang="en-US" dirty="0" smtClean="0"/>
              <a:t>Abstraction </a:t>
            </a:r>
            <a:r>
              <a:rPr lang="en-US" dirty="0"/>
              <a:t>is the key</a:t>
            </a:r>
          </a:p>
          <a:p>
            <a:r>
              <a:rPr lang="en-US" dirty="0" smtClean="0"/>
              <a:t>Synthesis</a:t>
            </a:r>
            <a:r>
              <a:rPr lang="en-US" dirty="0"/>
              <a:t>: </a:t>
            </a:r>
            <a:r>
              <a:rPr lang="en-US" dirty="0" smtClean="0"/>
              <a:t>creating </a:t>
            </a:r>
            <a:r>
              <a:rPr lang="en-US" dirty="0"/>
              <a:t>(compose</a:t>
            </a:r>
            <a:r>
              <a:rPr lang="en-US" dirty="0" smtClean="0"/>
              <a:t>) software </a:t>
            </a:r>
            <a:r>
              <a:rPr lang="en-US" dirty="0"/>
              <a:t>from smaller building blocks</a:t>
            </a:r>
          </a:p>
          <a:p>
            <a:pPr lvl="1"/>
            <a:r>
              <a:rPr lang="en-US" dirty="0"/>
              <a:t>composition is </a:t>
            </a:r>
            <a:r>
              <a:rPr lang="en-US" dirty="0" smtClean="0"/>
              <a:t>challenging</a:t>
            </a:r>
            <a:endParaRPr lang="en-US" dirty="0"/>
          </a:p>
        </p:txBody>
      </p:sp>
    </p:spTree>
    <p:extLst>
      <p:ext uri="{BB962C8B-B14F-4D97-AF65-F5344CB8AC3E}">
        <p14:creationId xmlns:p14="http://schemas.microsoft.com/office/powerpoint/2010/main" val="1692598576"/>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889775" y="457200"/>
            <a:ext cx="6990659" cy="776288"/>
          </a:xfrm>
          <a:noFill/>
        </p:spPr>
        <p:txBody>
          <a:bodyPr lIns="92075" tIns="46038" rIns="92075" bIns="46038" anchor="ctr"/>
          <a:lstStyle/>
          <a:p>
            <a:pPr eaLnBrk="1" hangingPunct="1"/>
            <a:r>
              <a:rPr lang="en-US" sz="3600" smtClean="0"/>
              <a:t>Software Production Layout</a:t>
            </a:r>
          </a:p>
        </p:txBody>
      </p:sp>
      <p:sp>
        <p:nvSpPr>
          <p:cNvPr id="20483" name="Oval 3"/>
          <p:cNvSpPr>
            <a:spLocks noChangeArrowheads="1"/>
          </p:cNvSpPr>
          <p:nvPr/>
        </p:nvSpPr>
        <p:spPr bwMode="auto">
          <a:xfrm>
            <a:off x="2714763" y="1339850"/>
            <a:ext cx="1644689" cy="763588"/>
          </a:xfrm>
          <a:prstGeom prst="ellipse">
            <a:avLst/>
          </a:prstGeom>
          <a:solidFill>
            <a:schemeClr val="bg1"/>
          </a:solidFill>
          <a:ln w="12700">
            <a:solidFill>
              <a:schemeClr val="tx1"/>
            </a:solidFill>
            <a:round/>
            <a:headEnd/>
            <a:tailEnd/>
          </a:ln>
          <a:effectLst>
            <a:outerShdw dist="107763" dir="2700000" algn="ctr" rotWithShape="0">
              <a:schemeClr val="bg2"/>
            </a:outerShdw>
          </a:effectLst>
        </p:spPr>
        <p:txBody>
          <a:bodyPr wrap="none" lIns="92075" tIns="46038" rIns="92075" bIns="46038" anchor="ctr"/>
          <a:lstStyle/>
          <a:p>
            <a:pPr algn="ctr" defTabSz="762000" eaLnBrk="0" hangingPunct="0">
              <a:lnSpc>
                <a:spcPct val="90000"/>
              </a:lnSpc>
            </a:pPr>
            <a:r>
              <a:rPr lang="en-US" sz="1600" b="1"/>
              <a:t>Software Process</a:t>
            </a:r>
          </a:p>
        </p:txBody>
      </p:sp>
      <p:sp>
        <p:nvSpPr>
          <p:cNvPr id="20484" name="Rectangle 4"/>
          <p:cNvSpPr>
            <a:spLocks noChangeArrowheads="1"/>
          </p:cNvSpPr>
          <p:nvPr/>
        </p:nvSpPr>
        <p:spPr bwMode="auto">
          <a:xfrm>
            <a:off x="2556451" y="2360614"/>
            <a:ext cx="1635063" cy="3145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defTabSz="762000" eaLnBrk="0" hangingPunct="0">
              <a:lnSpc>
                <a:spcPct val="90000"/>
              </a:lnSpc>
            </a:pPr>
            <a:r>
              <a:rPr lang="en-US" sz="1600" b="1" i="1"/>
              <a:t>instantiated by</a:t>
            </a:r>
          </a:p>
        </p:txBody>
      </p:sp>
      <p:sp>
        <p:nvSpPr>
          <p:cNvPr id="20485" name="Oval 5"/>
          <p:cNvSpPr>
            <a:spLocks noChangeArrowheads="1"/>
          </p:cNvSpPr>
          <p:nvPr/>
        </p:nvSpPr>
        <p:spPr bwMode="auto">
          <a:xfrm>
            <a:off x="4369712" y="2116139"/>
            <a:ext cx="1024632" cy="530225"/>
          </a:xfrm>
          <a:prstGeom prst="ellipse">
            <a:avLst/>
          </a:prstGeom>
          <a:solidFill>
            <a:schemeClr val="bg1"/>
          </a:solidFill>
          <a:ln w="12700">
            <a:solidFill>
              <a:schemeClr val="tx1"/>
            </a:solidFill>
            <a:round/>
            <a:headEnd/>
            <a:tailEnd/>
          </a:ln>
          <a:effectLst>
            <a:outerShdw dist="107763" dir="2700000" algn="ctr" rotWithShape="0">
              <a:schemeClr val="bg2"/>
            </a:outerShdw>
          </a:effectLst>
        </p:spPr>
        <p:txBody>
          <a:bodyPr wrap="none" lIns="92075" tIns="46038" rIns="92075" bIns="46038" anchor="ctr"/>
          <a:lstStyle/>
          <a:p>
            <a:pPr algn="ctr" defTabSz="762000" eaLnBrk="0" hangingPunct="0">
              <a:lnSpc>
                <a:spcPct val="90000"/>
              </a:lnSpc>
            </a:pPr>
            <a:r>
              <a:rPr lang="en-US" sz="1600" b="1"/>
              <a:t>Project</a:t>
            </a:r>
          </a:p>
        </p:txBody>
      </p:sp>
      <p:sp>
        <p:nvSpPr>
          <p:cNvPr id="20486" name="Oval 6"/>
          <p:cNvSpPr>
            <a:spLocks noChangeArrowheads="1"/>
          </p:cNvSpPr>
          <p:nvPr/>
        </p:nvSpPr>
        <p:spPr bwMode="auto">
          <a:xfrm>
            <a:off x="4094133" y="2347913"/>
            <a:ext cx="1093527" cy="531812"/>
          </a:xfrm>
          <a:prstGeom prst="ellipse">
            <a:avLst/>
          </a:prstGeom>
          <a:solidFill>
            <a:schemeClr val="bg1"/>
          </a:solidFill>
          <a:ln w="12700">
            <a:solidFill>
              <a:schemeClr val="tx1"/>
            </a:solidFill>
            <a:round/>
            <a:headEnd/>
            <a:tailEnd/>
          </a:ln>
          <a:effectLst>
            <a:outerShdw dist="107763" dir="2700000" algn="ctr" rotWithShape="0">
              <a:schemeClr val="bg2"/>
            </a:outerShdw>
          </a:effectLst>
        </p:spPr>
        <p:txBody>
          <a:bodyPr wrap="none" lIns="92075" tIns="46038" rIns="92075" bIns="46038" anchor="ctr"/>
          <a:lstStyle/>
          <a:p>
            <a:pPr algn="ctr" defTabSz="762000" eaLnBrk="0" hangingPunct="0">
              <a:lnSpc>
                <a:spcPct val="90000"/>
              </a:lnSpc>
            </a:pPr>
            <a:r>
              <a:rPr lang="en-US" sz="1600" b="1"/>
              <a:t>Project</a:t>
            </a:r>
          </a:p>
        </p:txBody>
      </p:sp>
      <p:sp>
        <p:nvSpPr>
          <p:cNvPr id="20487" name="Oval 7"/>
          <p:cNvSpPr>
            <a:spLocks noChangeArrowheads="1"/>
          </p:cNvSpPr>
          <p:nvPr/>
        </p:nvSpPr>
        <p:spPr bwMode="auto">
          <a:xfrm>
            <a:off x="3818552" y="2659064"/>
            <a:ext cx="1092061" cy="530225"/>
          </a:xfrm>
          <a:prstGeom prst="ellipse">
            <a:avLst/>
          </a:prstGeom>
          <a:solidFill>
            <a:schemeClr val="bg1"/>
          </a:solidFill>
          <a:ln w="12700">
            <a:solidFill>
              <a:schemeClr val="tx1"/>
            </a:solidFill>
            <a:round/>
            <a:headEnd/>
            <a:tailEnd/>
          </a:ln>
          <a:effectLst>
            <a:outerShdw dist="107763" dir="2700000" algn="ctr" rotWithShape="0">
              <a:schemeClr val="bg2"/>
            </a:outerShdw>
          </a:effectLst>
        </p:spPr>
        <p:txBody>
          <a:bodyPr wrap="none" lIns="92075" tIns="46038" rIns="92075" bIns="46038" anchor="ctr"/>
          <a:lstStyle/>
          <a:p>
            <a:pPr algn="ctr" defTabSz="762000" eaLnBrk="0" hangingPunct="0">
              <a:lnSpc>
                <a:spcPct val="90000"/>
              </a:lnSpc>
            </a:pPr>
            <a:r>
              <a:rPr lang="en-US" sz="1600" b="1"/>
              <a:t>Project</a:t>
            </a:r>
          </a:p>
        </p:txBody>
      </p:sp>
      <p:sp>
        <p:nvSpPr>
          <p:cNvPr id="20488" name="Line 8"/>
          <p:cNvSpPr>
            <a:spLocks noChangeShapeType="1"/>
          </p:cNvSpPr>
          <p:nvPr/>
        </p:nvSpPr>
        <p:spPr bwMode="auto">
          <a:xfrm>
            <a:off x="3537107" y="2032001"/>
            <a:ext cx="621522" cy="542925"/>
          </a:xfrm>
          <a:prstGeom prst="line">
            <a:avLst/>
          </a:prstGeom>
          <a:noFill/>
          <a:ln w="12700">
            <a:solidFill>
              <a:schemeClr val="tx1"/>
            </a:solidFill>
            <a:round/>
            <a:headEnd type="none" w="sm" len="sm"/>
            <a:tailEnd type="stealth" w="med" len="lg"/>
          </a:ln>
          <a:extLst>
            <a:ext uri="{909E8E84-426E-40DD-AFC4-6F175D3DCCD1}">
              <a14:hiddenFill xmlns:a14="http://schemas.microsoft.com/office/drawing/2010/main">
                <a:noFill/>
              </a14:hiddenFill>
            </a:ext>
          </a:extLst>
        </p:spPr>
        <p:txBody>
          <a:bodyPr/>
          <a:lstStyle/>
          <a:p>
            <a:endParaRPr lang="cs-CZ"/>
          </a:p>
        </p:txBody>
      </p:sp>
      <p:sp>
        <p:nvSpPr>
          <p:cNvPr id="20489" name="Oval 9"/>
          <p:cNvSpPr>
            <a:spLocks noChangeArrowheads="1"/>
          </p:cNvSpPr>
          <p:nvPr/>
        </p:nvSpPr>
        <p:spPr bwMode="auto">
          <a:xfrm>
            <a:off x="1610975" y="3590926"/>
            <a:ext cx="2610686" cy="919163"/>
          </a:xfrm>
          <a:prstGeom prst="ellipse">
            <a:avLst/>
          </a:prstGeom>
          <a:solidFill>
            <a:schemeClr val="bg1"/>
          </a:solidFill>
          <a:ln w="12700">
            <a:solidFill>
              <a:schemeClr val="tx1"/>
            </a:solidFill>
            <a:round/>
            <a:headEnd/>
            <a:tailEnd/>
          </a:ln>
          <a:effectLst>
            <a:outerShdw dist="107763" dir="2700000" algn="ctr" rotWithShape="0">
              <a:schemeClr val="bg2"/>
            </a:outerShdw>
          </a:effectLst>
        </p:spPr>
        <p:txBody>
          <a:bodyPr wrap="none" lIns="92075" tIns="46038" rIns="92075" bIns="46038" anchor="ctr"/>
          <a:lstStyle/>
          <a:p>
            <a:pPr defTabSz="762000" eaLnBrk="0" hangingPunct="0">
              <a:lnSpc>
                <a:spcPct val="90000"/>
              </a:lnSpc>
            </a:pPr>
            <a:r>
              <a:rPr lang="en-US" sz="1600" b="1"/>
              <a:t>Project Management</a:t>
            </a:r>
          </a:p>
          <a:p>
            <a:pPr defTabSz="762000" eaLnBrk="0" hangingPunct="0">
              <a:lnSpc>
                <a:spcPct val="90000"/>
              </a:lnSpc>
              <a:buSzPct val="100000"/>
              <a:buFontTx/>
              <a:buChar char="•"/>
            </a:pPr>
            <a:r>
              <a:rPr lang="en-US" sz="1600"/>
              <a:t> Planning</a:t>
            </a:r>
          </a:p>
          <a:p>
            <a:pPr defTabSz="762000" eaLnBrk="0" hangingPunct="0">
              <a:lnSpc>
                <a:spcPct val="90000"/>
              </a:lnSpc>
              <a:buSzPct val="100000"/>
              <a:buFontTx/>
              <a:buChar char="•"/>
            </a:pPr>
            <a:r>
              <a:rPr lang="en-US" sz="1600"/>
              <a:t> Control</a:t>
            </a:r>
          </a:p>
        </p:txBody>
      </p:sp>
      <p:sp>
        <p:nvSpPr>
          <p:cNvPr id="20490" name="Oval 10"/>
          <p:cNvSpPr>
            <a:spLocks noChangeArrowheads="1"/>
          </p:cNvSpPr>
          <p:nvPr/>
        </p:nvSpPr>
        <p:spPr bwMode="auto">
          <a:xfrm>
            <a:off x="5199386" y="3279775"/>
            <a:ext cx="2541792" cy="1462088"/>
          </a:xfrm>
          <a:prstGeom prst="ellipse">
            <a:avLst/>
          </a:prstGeom>
          <a:solidFill>
            <a:schemeClr val="bg1"/>
          </a:solidFill>
          <a:ln w="12700">
            <a:solidFill>
              <a:schemeClr val="tx1"/>
            </a:solidFill>
            <a:round/>
            <a:headEnd/>
            <a:tailEnd/>
          </a:ln>
          <a:effectLst>
            <a:outerShdw dist="107763" dir="2700000" algn="ctr" rotWithShape="0">
              <a:schemeClr val="bg2"/>
            </a:outerShdw>
          </a:effectLst>
        </p:spPr>
        <p:txBody>
          <a:bodyPr wrap="none" lIns="92075" tIns="46038" rIns="92075" bIns="46038" anchor="ctr"/>
          <a:lstStyle/>
          <a:p>
            <a:pPr defTabSz="762000" eaLnBrk="0" hangingPunct="0">
              <a:lnSpc>
                <a:spcPct val="90000"/>
              </a:lnSpc>
            </a:pPr>
            <a:r>
              <a:rPr lang="en-US" sz="1600" b="1"/>
              <a:t>Project Execution</a:t>
            </a:r>
          </a:p>
          <a:p>
            <a:pPr defTabSz="762000" eaLnBrk="0" hangingPunct="0">
              <a:lnSpc>
                <a:spcPct val="90000"/>
              </a:lnSpc>
              <a:buSzPct val="100000"/>
              <a:buFontTx/>
              <a:buChar char="•"/>
            </a:pPr>
            <a:r>
              <a:rPr lang="en-US" sz="1600"/>
              <a:t> Analysis</a:t>
            </a:r>
          </a:p>
          <a:p>
            <a:pPr defTabSz="762000" eaLnBrk="0" hangingPunct="0">
              <a:lnSpc>
                <a:spcPct val="90000"/>
              </a:lnSpc>
              <a:buSzPct val="100000"/>
              <a:buFontTx/>
              <a:buChar char="•"/>
            </a:pPr>
            <a:r>
              <a:rPr lang="en-US" sz="1600"/>
              <a:t> Design</a:t>
            </a:r>
          </a:p>
          <a:p>
            <a:pPr defTabSz="762000" eaLnBrk="0" hangingPunct="0">
              <a:lnSpc>
                <a:spcPct val="90000"/>
              </a:lnSpc>
              <a:buSzPct val="100000"/>
              <a:buFontTx/>
              <a:buChar char="•"/>
            </a:pPr>
            <a:r>
              <a:rPr lang="en-US" sz="1600"/>
              <a:t> Implementation</a:t>
            </a:r>
          </a:p>
          <a:p>
            <a:pPr defTabSz="762000" eaLnBrk="0" hangingPunct="0">
              <a:lnSpc>
                <a:spcPct val="90000"/>
              </a:lnSpc>
              <a:buSzPct val="100000"/>
              <a:buFontTx/>
              <a:buChar char="•"/>
            </a:pPr>
            <a:r>
              <a:rPr lang="en-US" sz="1600"/>
              <a:t> Test</a:t>
            </a:r>
          </a:p>
        </p:txBody>
      </p:sp>
      <p:sp>
        <p:nvSpPr>
          <p:cNvPr id="20491" name="Line 11"/>
          <p:cNvSpPr>
            <a:spLocks noChangeShapeType="1"/>
          </p:cNvSpPr>
          <p:nvPr/>
        </p:nvSpPr>
        <p:spPr bwMode="auto">
          <a:xfrm flipH="1">
            <a:off x="3122270" y="3040063"/>
            <a:ext cx="1036360" cy="622300"/>
          </a:xfrm>
          <a:prstGeom prst="line">
            <a:avLst/>
          </a:prstGeom>
          <a:noFill/>
          <a:ln w="12700">
            <a:solidFill>
              <a:schemeClr val="tx1"/>
            </a:solidFill>
            <a:round/>
            <a:headEnd type="none" w="sm" len="sm"/>
            <a:tailEnd type="stealth" w="med" len="lg"/>
          </a:ln>
          <a:extLst>
            <a:ext uri="{909E8E84-426E-40DD-AFC4-6F175D3DCCD1}">
              <a14:hiddenFill xmlns:a14="http://schemas.microsoft.com/office/drawing/2010/main">
                <a:noFill/>
              </a14:hiddenFill>
            </a:ext>
          </a:extLst>
        </p:spPr>
        <p:txBody>
          <a:bodyPr/>
          <a:lstStyle/>
          <a:p>
            <a:endParaRPr lang="cs-CZ"/>
          </a:p>
        </p:txBody>
      </p:sp>
      <p:sp>
        <p:nvSpPr>
          <p:cNvPr id="20492" name="Line 12"/>
          <p:cNvSpPr>
            <a:spLocks noChangeShapeType="1"/>
          </p:cNvSpPr>
          <p:nvPr/>
        </p:nvSpPr>
        <p:spPr bwMode="auto">
          <a:xfrm>
            <a:off x="4709791" y="3040063"/>
            <a:ext cx="829674" cy="622300"/>
          </a:xfrm>
          <a:prstGeom prst="line">
            <a:avLst/>
          </a:prstGeom>
          <a:noFill/>
          <a:ln w="12700">
            <a:solidFill>
              <a:schemeClr val="tx1"/>
            </a:solidFill>
            <a:round/>
            <a:headEnd type="none" w="sm" len="sm"/>
            <a:tailEnd type="stealth" w="med" len="lg"/>
          </a:ln>
          <a:extLst>
            <a:ext uri="{909E8E84-426E-40DD-AFC4-6F175D3DCCD1}">
              <a14:hiddenFill xmlns:a14="http://schemas.microsoft.com/office/drawing/2010/main">
                <a:noFill/>
              </a14:hiddenFill>
            </a:ext>
          </a:extLst>
        </p:spPr>
        <p:txBody>
          <a:bodyPr/>
          <a:lstStyle/>
          <a:p>
            <a:endParaRPr lang="cs-CZ"/>
          </a:p>
        </p:txBody>
      </p:sp>
      <p:sp>
        <p:nvSpPr>
          <p:cNvPr id="20493" name="Rectangle 13"/>
          <p:cNvSpPr>
            <a:spLocks noChangeArrowheads="1"/>
          </p:cNvSpPr>
          <p:nvPr/>
        </p:nvSpPr>
        <p:spPr bwMode="auto">
          <a:xfrm>
            <a:off x="2418660" y="3136900"/>
            <a:ext cx="1269578" cy="3145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defTabSz="762000" eaLnBrk="0" hangingPunct="0">
              <a:lnSpc>
                <a:spcPct val="90000"/>
              </a:lnSpc>
            </a:pPr>
            <a:r>
              <a:rPr lang="en-US" sz="1600" b="1" i="1"/>
              <a:t>consists of</a:t>
            </a:r>
          </a:p>
        </p:txBody>
      </p:sp>
      <p:sp>
        <p:nvSpPr>
          <p:cNvPr id="20494" name="Rectangle 14"/>
          <p:cNvSpPr>
            <a:spLocks noChangeArrowheads="1"/>
          </p:cNvSpPr>
          <p:nvPr/>
        </p:nvSpPr>
        <p:spPr bwMode="auto">
          <a:xfrm>
            <a:off x="4972178" y="3059114"/>
            <a:ext cx="1269578" cy="3145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defTabSz="762000" eaLnBrk="0" hangingPunct="0">
              <a:lnSpc>
                <a:spcPct val="90000"/>
              </a:lnSpc>
            </a:pPr>
            <a:r>
              <a:rPr lang="en-US" sz="1600" b="1" i="1"/>
              <a:t>consists of</a:t>
            </a:r>
          </a:p>
        </p:txBody>
      </p:sp>
      <p:sp>
        <p:nvSpPr>
          <p:cNvPr id="20495" name="Oval 15"/>
          <p:cNvSpPr>
            <a:spLocks noChangeArrowheads="1"/>
          </p:cNvSpPr>
          <p:nvPr/>
        </p:nvSpPr>
        <p:spPr bwMode="auto">
          <a:xfrm>
            <a:off x="1058347" y="4987926"/>
            <a:ext cx="1781014" cy="841375"/>
          </a:xfrm>
          <a:prstGeom prst="ellipse">
            <a:avLst/>
          </a:prstGeom>
          <a:solidFill>
            <a:schemeClr val="bg1"/>
          </a:solidFill>
          <a:ln w="12700">
            <a:solidFill>
              <a:schemeClr val="tx1"/>
            </a:solidFill>
            <a:round/>
            <a:headEnd/>
            <a:tailEnd/>
          </a:ln>
          <a:effectLst>
            <a:outerShdw dist="107763" dir="2700000" algn="ctr" rotWithShape="0">
              <a:schemeClr val="bg2"/>
            </a:outerShdw>
          </a:effectLst>
        </p:spPr>
        <p:txBody>
          <a:bodyPr wrap="none" lIns="92075" tIns="46038" rIns="92075" bIns="46038" anchor="ctr"/>
          <a:lstStyle/>
          <a:p>
            <a:pPr algn="ctr" defTabSz="762000" eaLnBrk="0" hangingPunct="0">
              <a:lnSpc>
                <a:spcPct val="90000"/>
              </a:lnSpc>
            </a:pPr>
            <a:r>
              <a:rPr lang="en-US" sz="1600" b="1"/>
              <a:t>Project</a:t>
            </a:r>
          </a:p>
          <a:p>
            <a:pPr algn="ctr" defTabSz="762000" eaLnBrk="0" hangingPunct="0">
              <a:lnSpc>
                <a:spcPct val="90000"/>
              </a:lnSpc>
            </a:pPr>
            <a:r>
              <a:rPr lang="en-US" sz="1600" b="1"/>
              <a:t>Management</a:t>
            </a:r>
          </a:p>
          <a:p>
            <a:pPr algn="ctr" defTabSz="762000" eaLnBrk="0" hangingPunct="0">
              <a:lnSpc>
                <a:spcPct val="90000"/>
              </a:lnSpc>
            </a:pPr>
            <a:r>
              <a:rPr lang="en-US" sz="1600" b="1"/>
              <a:t>Methodology</a:t>
            </a:r>
          </a:p>
        </p:txBody>
      </p:sp>
      <p:sp>
        <p:nvSpPr>
          <p:cNvPr id="20496" name="Oval 16"/>
          <p:cNvSpPr>
            <a:spLocks noChangeArrowheads="1"/>
          </p:cNvSpPr>
          <p:nvPr/>
        </p:nvSpPr>
        <p:spPr bwMode="auto">
          <a:xfrm>
            <a:off x="6440964" y="5299076"/>
            <a:ext cx="1782479" cy="841375"/>
          </a:xfrm>
          <a:prstGeom prst="ellipse">
            <a:avLst/>
          </a:prstGeom>
          <a:solidFill>
            <a:schemeClr val="bg1"/>
          </a:solidFill>
          <a:ln w="12700">
            <a:solidFill>
              <a:schemeClr val="tx1"/>
            </a:solidFill>
            <a:round/>
            <a:headEnd/>
            <a:tailEnd/>
          </a:ln>
          <a:effectLst>
            <a:outerShdw dist="107763" dir="2700000" algn="ctr" rotWithShape="0">
              <a:schemeClr val="bg2"/>
            </a:outerShdw>
          </a:effectLst>
        </p:spPr>
        <p:txBody>
          <a:bodyPr wrap="none" lIns="92075" tIns="46038" rIns="92075" bIns="46038" anchor="ctr"/>
          <a:lstStyle/>
          <a:p>
            <a:pPr algn="ctr" defTabSz="762000" eaLnBrk="0" hangingPunct="0">
              <a:lnSpc>
                <a:spcPct val="90000"/>
              </a:lnSpc>
            </a:pPr>
            <a:r>
              <a:rPr lang="en-US" sz="1600" b="1"/>
              <a:t>Software</a:t>
            </a:r>
          </a:p>
          <a:p>
            <a:pPr algn="ctr" defTabSz="762000" eaLnBrk="0" hangingPunct="0">
              <a:lnSpc>
                <a:spcPct val="90000"/>
              </a:lnSpc>
            </a:pPr>
            <a:r>
              <a:rPr lang="en-US" sz="1600" b="1"/>
              <a:t>Development</a:t>
            </a:r>
          </a:p>
          <a:p>
            <a:pPr algn="ctr" defTabSz="762000" eaLnBrk="0" hangingPunct="0">
              <a:lnSpc>
                <a:spcPct val="90000"/>
              </a:lnSpc>
            </a:pPr>
            <a:r>
              <a:rPr lang="en-US" sz="1600" b="1"/>
              <a:t>Methodology</a:t>
            </a:r>
          </a:p>
        </p:txBody>
      </p:sp>
      <p:sp>
        <p:nvSpPr>
          <p:cNvPr id="20497" name="Line 17"/>
          <p:cNvSpPr>
            <a:spLocks noChangeShapeType="1"/>
          </p:cNvSpPr>
          <p:nvPr/>
        </p:nvSpPr>
        <p:spPr bwMode="auto">
          <a:xfrm flipH="1">
            <a:off x="2087377" y="4438651"/>
            <a:ext cx="552628" cy="620713"/>
          </a:xfrm>
          <a:prstGeom prst="line">
            <a:avLst/>
          </a:prstGeom>
          <a:noFill/>
          <a:ln w="12700">
            <a:solidFill>
              <a:schemeClr val="tx1"/>
            </a:solidFill>
            <a:round/>
            <a:headEnd type="none" w="sm" len="sm"/>
            <a:tailEnd type="stealth" w="med" len="lg"/>
          </a:ln>
          <a:extLst>
            <a:ext uri="{909E8E84-426E-40DD-AFC4-6F175D3DCCD1}">
              <a14:hiddenFill xmlns:a14="http://schemas.microsoft.com/office/drawing/2010/main">
                <a:noFill/>
              </a14:hiddenFill>
            </a:ext>
          </a:extLst>
        </p:spPr>
        <p:txBody>
          <a:bodyPr/>
          <a:lstStyle/>
          <a:p>
            <a:endParaRPr lang="cs-CZ"/>
          </a:p>
        </p:txBody>
      </p:sp>
      <p:sp>
        <p:nvSpPr>
          <p:cNvPr id="20498" name="Rectangle 18"/>
          <p:cNvSpPr>
            <a:spLocks noChangeArrowheads="1"/>
          </p:cNvSpPr>
          <p:nvPr/>
        </p:nvSpPr>
        <p:spPr bwMode="auto">
          <a:xfrm>
            <a:off x="1728243" y="4611689"/>
            <a:ext cx="652423" cy="3145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defTabSz="762000" eaLnBrk="0" hangingPunct="0">
              <a:lnSpc>
                <a:spcPct val="90000"/>
              </a:lnSpc>
            </a:pPr>
            <a:r>
              <a:rPr lang="en-US" sz="1600" b="1" i="1"/>
              <a:t>uses</a:t>
            </a:r>
          </a:p>
        </p:txBody>
      </p:sp>
      <p:sp>
        <p:nvSpPr>
          <p:cNvPr id="20499" name="Line 19"/>
          <p:cNvSpPr>
            <a:spLocks noChangeShapeType="1"/>
          </p:cNvSpPr>
          <p:nvPr/>
        </p:nvSpPr>
        <p:spPr bwMode="auto">
          <a:xfrm>
            <a:off x="6641787" y="4670425"/>
            <a:ext cx="552627" cy="700088"/>
          </a:xfrm>
          <a:prstGeom prst="line">
            <a:avLst/>
          </a:prstGeom>
          <a:noFill/>
          <a:ln w="12700">
            <a:solidFill>
              <a:schemeClr val="tx1"/>
            </a:solidFill>
            <a:round/>
            <a:headEnd type="none" w="sm" len="sm"/>
            <a:tailEnd type="stealth" w="med" len="lg"/>
          </a:ln>
          <a:extLst>
            <a:ext uri="{909E8E84-426E-40DD-AFC4-6F175D3DCCD1}">
              <a14:hiddenFill xmlns:a14="http://schemas.microsoft.com/office/drawing/2010/main">
                <a:noFill/>
              </a14:hiddenFill>
            </a:ext>
          </a:extLst>
        </p:spPr>
        <p:txBody>
          <a:bodyPr/>
          <a:lstStyle/>
          <a:p>
            <a:endParaRPr lang="cs-CZ"/>
          </a:p>
        </p:txBody>
      </p:sp>
      <p:sp>
        <p:nvSpPr>
          <p:cNvPr id="20500" name="Rectangle 20"/>
          <p:cNvSpPr>
            <a:spLocks noChangeArrowheads="1"/>
          </p:cNvSpPr>
          <p:nvPr/>
        </p:nvSpPr>
        <p:spPr bwMode="auto">
          <a:xfrm>
            <a:off x="6971604" y="4845050"/>
            <a:ext cx="652423" cy="3145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defTabSz="762000" eaLnBrk="0" hangingPunct="0">
              <a:lnSpc>
                <a:spcPct val="90000"/>
              </a:lnSpc>
            </a:pPr>
            <a:r>
              <a:rPr lang="en-US" sz="1600" b="1" i="1"/>
              <a:t>uses</a:t>
            </a:r>
          </a:p>
        </p:txBody>
      </p:sp>
      <p:sp>
        <p:nvSpPr>
          <p:cNvPr id="20501" name="Rectangle 21"/>
          <p:cNvSpPr>
            <a:spLocks noChangeArrowheads="1"/>
          </p:cNvSpPr>
          <p:nvPr/>
        </p:nvSpPr>
        <p:spPr bwMode="auto">
          <a:xfrm>
            <a:off x="2900927" y="5387976"/>
            <a:ext cx="1450718" cy="979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defTabSz="762000" eaLnBrk="0" hangingPunct="0">
              <a:lnSpc>
                <a:spcPct val="90000"/>
              </a:lnSpc>
            </a:pPr>
            <a:r>
              <a:rPr lang="en-US" sz="1600" b="1"/>
              <a:t>System of</a:t>
            </a:r>
          </a:p>
          <a:p>
            <a:pPr defTabSz="762000" eaLnBrk="0" hangingPunct="0">
              <a:lnSpc>
                <a:spcPct val="90000"/>
              </a:lnSpc>
            </a:pPr>
            <a:r>
              <a:rPr lang="en-US" sz="1600" b="1"/>
              <a:t>methods for</a:t>
            </a:r>
          </a:p>
          <a:p>
            <a:pPr defTabSz="762000" eaLnBrk="0" hangingPunct="0">
              <a:lnSpc>
                <a:spcPct val="90000"/>
              </a:lnSpc>
            </a:pPr>
            <a:r>
              <a:rPr lang="en-US" sz="1600" b="1"/>
              <a:t>project</a:t>
            </a:r>
          </a:p>
          <a:p>
            <a:pPr defTabSz="762000" eaLnBrk="0" hangingPunct="0">
              <a:lnSpc>
                <a:spcPct val="90000"/>
              </a:lnSpc>
            </a:pPr>
            <a:r>
              <a:rPr lang="en-US" sz="1600" b="1"/>
              <a:t>management</a:t>
            </a:r>
          </a:p>
        </p:txBody>
      </p:sp>
      <p:sp>
        <p:nvSpPr>
          <p:cNvPr id="20502" name="Rectangle 22"/>
          <p:cNvSpPr>
            <a:spLocks noChangeArrowheads="1"/>
          </p:cNvSpPr>
          <p:nvPr/>
        </p:nvSpPr>
        <p:spPr bwMode="auto">
          <a:xfrm>
            <a:off x="4834388" y="4999039"/>
            <a:ext cx="1851469" cy="979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defTabSz="762000" eaLnBrk="0" hangingPunct="0">
              <a:lnSpc>
                <a:spcPct val="90000"/>
              </a:lnSpc>
            </a:pPr>
            <a:r>
              <a:rPr lang="en-US" sz="1600" b="1"/>
              <a:t>System of</a:t>
            </a:r>
          </a:p>
          <a:p>
            <a:pPr defTabSz="762000" eaLnBrk="0" hangingPunct="0">
              <a:lnSpc>
                <a:spcPct val="90000"/>
              </a:lnSpc>
            </a:pPr>
            <a:r>
              <a:rPr lang="en-US" sz="1600" b="1"/>
              <a:t>methods for</a:t>
            </a:r>
          </a:p>
          <a:p>
            <a:pPr defTabSz="762000" eaLnBrk="0" hangingPunct="0">
              <a:lnSpc>
                <a:spcPct val="90000"/>
              </a:lnSpc>
            </a:pPr>
            <a:r>
              <a:rPr lang="en-US" sz="1600" b="1"/>
              <a:t>software product</a:t>
            </a:r>
          </a:p>
          <a:p>
            <a:pPr defTabSz="762000" eaLnBrk="0" hangingPunct="0">
              <a:lnSpc>
                <a:spcPct val="90000"/>
              </a:lnSpc>
            </a:pPr>
            <a:r>
              <a:rPr lang="en-US" sz="1600" b="1"/>
              <a:t>development</a:t>
            </a:r>
          </a:p>
        </p:txBody>
      </p:sp>
      <p:sp>
        <p:nvSpPr>
          <p:cNvPr id="20503" name="Arc 23"/>
          <p:cNvSpPr>
            <a:spLocks/>
          </p:cNvSpPr>
          <p:nvPr/>
        </p:nvSpPr>
        <p:spPr bwMode="auto">
          <a:xfrm>
            <a:off x="2088843" y="5991226"/>
            <a:ext cx="690417" cy="155575"/>
          </a:xfrm>
          <a:custGeom>
            <a:avLst/>
            <a:gdLst>
              <a:gd name="T0" fmla="*/ 2147483647 w 21600"/>
              <a:gd name="T1" fmla="*/ 2147483647 h 21600"/>
              <a:gd name="T2" fmla="*/ 0 w 21600"/>
              <a:gd name="T3" fmla="*/ 0 h 21600"/>
              <a:gd name="T4" fmla="*/ 2147483647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21600" y="21600"/>
                </a:moveTo>
                <a:cubicBezTo>
                  <a:pt x="9670" y="21600"/>
                  <a:pt x="0" y="11929"/>
                  <a:pt x="0" y="0"/>
                </a:cubicBezTo>
              </a:path>
              <a:path w="21600" h="21600" stroke="0" extrusionOk="0">
                <a:moveTo>
                  <a:pt x="21600" y="21600"/>
                </a:moveTo>
                <a:cubicBezTo>
                  <a:pt x="9670" y="21600"/>
                  <a:pt x="0" y="11929"/>
                  <a:pt x="0" y="0"/>
                </a:cubicBezTo>
                <a:lnTo>
                  <a:pt x="21600" y="0"/>
                </a:lnTo>
                <a:lnTo>
                  <a:pt x="21600" y="21600"/>
                </a:lnTo>
                <a:close/>
              </a:path>
            </a:pathLst>
          </a:custGeom>
          <a:noFill/>
          <a:ln w="12700" cap="rnd">
            <a:solidFill>
              <a:schemeClr val="tx1"/>
            </a:solidFill>
            <a:round/>
            <a:headEnd type="stealth" w="med" len="lg"/>
            <a:tailEnd type="none" w="sm" len="sm"/>
          </a:ln>
          <a:extLst>
            <a:ext uri="{909E8E84-426E-40DD-AFC4-6F175D3DCCD1}">
              <a14:hiddenFill xmlns:a14="http://schemas.microsoft.com/office/drawing/2010/main">
                <a:solidFill>
                  <a:srgbClr val="FFFFFF"/>
                </a:solidFill>
              </a14:hiddenFill>
            </a:ext>
          </a:extLst>
        </p:spPr>
        <p:txBody>
          <a:bodyPr/>
          <a:lstStyle/>
          <a:p>
            <a:endParaRPr lang="cs-CZ"/>
          </a:p>
        </p:txBody>
      </p:sp>
      <p:sp>
        <p:nvSpPr>
          <p:cNvPr id="20504" name="Arc 24"/>
          <p:cNvSpPr>
            <a:spLocks/>
          </p:cNvSpPr>
          <p:nvPr/>
        </p:nvSpPr>
        <p:spPr bwMode="auto">
          <a:xfrm>
            <a:off x="5746150" y="5991226"/>
            <a:ext cx="828208" cy="233363"/>
          </a:xfrm>
          <a:custGeom>
            <a:avLst/>
            <a:gdLst>
              <a:gd name="T0" fmla="*/ 2147483647 w 21600"/>
              <a:gd name="T1" fmla="*/ 2147483647 h 21600"/>
              <a:gd name="T2" fmla="*/ 0 w 21600"/>
              <a:gd name="T3" fmla="*/ 0 h 21600"/>
              <a:gd name="T4" fmla="*/ 2147483647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21600" y="21600"/>
                </a:moveTo>
                <a:cubicBezTo>
                  <a:pt x="9670" y="21600"/>
                  <a:pt x="0" y="11929"/>
                  <a:pt x="0" y="0"/>
                </a:cubicBezTo>
              </a:path>
              <a:path w="21600" h="21600" stroke="0" extrusionOk="0">
                <a:moveTo>
                  <a:pt x="21600" y="21600"/>
                </a:moveTo>
                <a:cubicBezTo>
                  <a:pt x="9670" y="21600"/>
                  <a:pt x="0" y="11929"/>
                  <a:pt x="0" y="0"/>
                </a:cubicBezTo>
                <a:lnTo>
                  <a:pt x="21600" y="0"/>
                </a:lnTo>
                <a:lnTo>
                  <a:pt x="21600" y="21600"/>
                </a:lnTo>
                <a:close/>
              </a:path>
            </a:pathLst>
          </a:custGeom>
          <a:noFill/>
          <a:ln w="12700" cap="rnd">
            <a:solidFill>
              <a:schemeClr val="tx1"/>
            </a:solidFill>
            <a:round/>
            <a:headEnd type="none" w="sm" len="sm"/>
            <a:tailEnd type="stealth" w="med" len="lg"/>
          </a:ln>
          <a:extLst>
            <a:ext uri="{909E8E84-426E-40DD-AFC4-6F175D3DCCD1}">
              <a14:hiddenFill xmlns:a14="http://schemas.microsoft.com/office/drawing/2010/main">
                <a:solidFill>
                  <a:srgbClr val="FFFFFF"/>
                </a:solidFill>
              </a14:hiddenFill>
            </a:ext>
          </a:extLst>
        </p:spPr>
        <p:txBody>
          <a:bodyPr/>
          <a:lstStyle/>
          <a:p>
            <a:endParaRPr lang="cs-CZ"/>
          </a:p>
        </p:txBody>
      </p:sp>
      <p:sp>
        <p:nvSpPr>
          <p:cNvPr id="20505" name="Rectangle 25"/>
          <p:cNvSpPr>
            <a:spLocks noChangeArrowheads="1"/>
          </p:cNvSpPr>
          <p:nvPr/>
        </p:nvSpPr>
        <p:spPr bwMode="auto">
          <a:xfrm>
            <a:off x="2003824" y="6086475"/>
            <a:ext cx="528991" cy="3145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defTabSz="762000" eaLnBrk="0" hangingPunct="0">
              <a:lnSpc>
                <a:spcPct val="90000"/>
              </a:lnSpc>
            </a:pPr>
            <a:r>
              <a:rPr lang="en-US" sz="1600" b="1" i="1"/>
              <a:t>is a</a:t>
            </a:r>
          </a:p>
        </p:txBody>
      </p:sp>
      <p:sp>
        <p:nvSpPr>
          <p:cNvPr id="20506" name="Rectangle 26"/>
          <p:cNvSpPr>
            <a:spLocks noChangeArrowheads="1"/>
          </p:cNvSpPr>
          <p:nvPr/>
        </p:nvSpPr>
        <p:spPr bwMode="auto">
          <a:xfrm>
            <a:off x="5661130" y="6164264"/>
            <a:ext cx="528991" cy="3145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defTabSz="762000" eaLnBrk="0" hangingPunct="0">
              <a:lnSpc>
                <a:spcPct val="90000"/>
              </a:lnSpc>
            </a:pPr>
            <a:r>
              <a:rPr lang="en-US" sz="1600" b="1" i="1"/>
              <a:t>is a</a:t>
            </a:r>
          </a:p>
        </p:txBody>
      </p:sp>
    </p:spTree>
    <p:extLst>
      <p:ext uri="{BB962C8B-B14F-4D97-AF65-F5344CB8AC3E}">
        <p14:creationId xmlns:p14="http://schemas.microsoft.com/office/powerpoint/2010/main" val="2619125283"/>
      </p:ext>
    </p:extLst>
  </p:cSld>
  <p:clrMapOvr>
    <a:masterClrMapping/>
  </p:clrMapOvr>
  <p:transition spd="slow"/>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291706" y="376319"/>
            <a:ext cx="7880433" cy="574516"/>
          </a:xfrm>
          <a:noFill/>
        </p:spPr>
        <p:txBody>
          <a:bodyPr lIns="63500" tIns="25400" rIns="63500" bIns="25400" anchor="ctr">
            <a:spAutoFit/>
          </a:bodyPr>
          <a:lstStyle/>
          <a:p>
            <a:pPr eaLnBrk="1" hangingPunct="1">
              <a:lnSpc>
                <a:spcPct val="85000"/>
              </a:lnSpc>
            </a:pPr>
            <a:r>
              <a:rPr lang="en-US" dirty="0" smtClean="0"/>
              <a:t>A Definition of Process</a:t>
            </a:r>
            <a:endParaRPr lang="en-US" sz="1100" dirty="0" smtClean="0">
              <a:solidFill>
                <a:schemeClr val="tx1"/>
              </a:solidFill>
            </a:endParaRPr>
          </a:p>
        </p:txBody>
      </p:sp>
      <p:sp>
        <p:nvSpPr>
          <p:cNvPr id="21507" name="Oval 3"/>
          <p:cNvSpPr>
            <a:spLocks noChangeArrowheads="1"/>
          </p:cNvSpPr>
          <p:nvPr/>
        </p:nvSpPr>
        <p:spPr bwMode="auto">
          <a:xfrm>
            <a:off x="2593097" y="3659188"/>
            <a:ext cx="2357094" cy="2589212"/>
          </a:xfrm>
          <a:prstGeom prst="ellipse">
            <a:avLst/>
          </a:prstGeom>
          <a:noFill/>
          <a:ln w="508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cs-CZ"/>
          </a:p>
        </p:txBody>
      </p:sp>
      <p:sp>
        <p:nvSpPr>
          <p:cNvPr id="21508" name="AutoShape 4"/>
          <p:cNvSpPr>
            <a:spLocks noChangeArrowheads="1"/>
          </p:cNvSpPr>
          <p:nvPr/>
        </p:nvSpPr>
        <p:spPr bwMode="auto">
          <a:xfrm>
            <a:off x="2121092" y="4500564"/>
            <a:ext cx="344475" cy="466725"/>
          </a:xfrm>
          <a:prstGeom prst="roundRect">
            <a:avLst>
              <a:gd name="adj" fmla="val 12495"/>
            </a:avLst>
          </a:prstGeom>
          <a:solidFill>
            <a:srgbClr val="114FF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cs-CZ"/>
          </a:p>
        </p:txBody>
      </p:sp>
      <p:sp>
        <p:nvSpPr>
          <p:cNvPr id="21509" name="Oval 5"/>
          <p:cNvSpPr>
            <a:spLocks noChangeArrowheads="1"/>
          </p:cNvSpPr>
          <p:nvPr/>
        </p:nvSpPr>
        <p:spPr bwMode="auto">
          <a:xfrm>
            <a:off x="2225168" y="4306889"/>
            <a:ext cx="137790" cy="155575"/>
          </a:xfrm>
          <a:prstGeom prst="ellipse">
            <a:avLst/>
          </a:prstGeom>
          <a:solidFill>
            <a:srgbClr val="114FF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cs-CZ"/>
          </a:p>
        </p:txBody>
      </p:sp>
      <p:sp>
        <p:nvSpPr>
          <p:cNvPr id="21510" name="Rectangle 6"/>
          <p:cNvSpPr>
            <a:spLocks noChangeArrowheads="1"/>
          </p:cNvSpPr>
          <p:nvPr/>
        </p:nvSpPr>
        <p:spPr bwMode="auto">
          <a:xfrm>
            <a:off x="2189987" y="4967288"/>
            <a:ext cx="68896" cy="309562"/>
          </a:xfrm>
          <a:prstGeom prst="rect">
            <a:avLst/>
          </a:prstGeom>
          <a:solidFill>
            <a:srgbClr val="114FFB"/>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cs-CZ"/>
          </a:p>
        </p:txBody>
      </p:sp>
      <p:sp>
        <p:nvSpPr>
          <p:cNvPr id="21511" name="Rectangle 7"/>
          <p:cNvSpPr>
            <a:spLocks noChangeArrowheads="1"/>
          </p:cNvSpPr>
          <p:nvPr/>
        </p:nvSpPr>
        <p:spPr bwMode="auto">
          <a:xfrm>
            <a:off x="2327777" y="4967288"/>
            <a:ext cx="68896" cy="309562"/>
          </a:xfrm>
          <a:prstGeom prst="rect">
            <a:avLst/>
          </a:prstGeom>
          <a:solidFill>
            <a:srgbClr val="114FFB"/>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cs-CZ"/>
          </a:p>
        </p:txBody>
      </p:sp>
      <p:sp>
        <p:nvSpPr>
          <p:cNvPr id="21512" name="Oval 8"/>
          <p:cNvSpPr>
            <a:spLocks noChangeArrowheads="1"/>
          </p:cNvSpPr>
          <p:nvPr/>
        </p:nvSpPr>
        <p:spPr bwMode="auto">
          <a:xfrm>
            <a:off x="3594275" y="3425826"/>
            <a:ext cx="366464" cy="415925"/>
          </a:xfrm>
          <a:prstGeom prst="ellipse">
            <a:avLst/>
          </a:prstGeom>
          <a:solidFill>
            <a:schemeClr val="tx2"/>
          </a:solidFill>
          <a:ln w="50800">
            <a:solidFill>
              <a:schemeClr val="tx1"/>
            </a:solidFill>
            <a:round/>
            <a:headEnd/>
            <a:tailEnd/>
          </a:ln>
        </p:spPr>
        <p:txBody>
          <a:bodyPr wrap="none" anchor="ctr"/>
          <a:lstStyle/>
          <a:p>
            <a:endParaRPr lang="cs-CZ"/>
          </a:p>
        </p:txBody>
      </p:sp>
      <p:sp>
        <p:nvSpPr>
          <p:cNvPr id="21513" name="Oval 9"/>
          <p:cNvSpPr>
            <a:spLocks noChangeArrowheads="1"/>
          </p:cNvSpPr>
          <p:nvPr/>
        </p:nvSpPr>
        <p:spPr bwMode="auto">
          <a:xfrm>
            <a:off x="2489021" y="5289550"/>
            <a:ext cx="367930" cy="414338"/>
          </a:xfrm>
          <a:prstGeom prst="ellipse">
            <a:avLst/>
          </a:prstGeom>
          <a:solidFill>
            <a:schemeClr val="accent1"/>
          </a:solidFill>
          <a:ln w="50800">
            <a:solidFill>
              <a:schemeClr val="tx1"/>
            </a:solidFill>
            <a:round/>
            <a:headEnd/>
            <a:tailEnd/>
          </a:ln>
        </p:spPr>
        <p:txBody>
          <a:bodyPr wrap="none" anchor="ctr"/>
          <a:lstStyle/>
          <a:p>
            <a:endParaRPr lang="cs-CZ"/>
          </a:p>
        </p:txBody>
      </p:sp>
      <p:sp>
        <p:nvSpPr>
          <p:cNvPr id="21514" name="Rectangle 10"/>
          <p:cNvSpPr>
            <a:spLocks noChangeArrowheads="1"/>
          </p:cNvSpPr>
          <p:nvPr/>
        </p:nvSpPr>
        <p:spPr bwMode="auto">
          <a:xfrm>
            <a:off x="4780003" y="3333751"/>
            <a:ext cx="2539158" cy="522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3500" tIns="25400" rIns="63500" bIns="25400">
            <a:spAutoFit/>
          </a:bodyPr>
          <a:lstStyle/>
          <a:p>
            <a:pPr algn="ctr" defTabSz="762000" eaLnBrk="0" hangingPunct="0">
              <a:lnSpc>
                <a:spcPct val="85000"/>
              </a:lnSpc>
            </a:pPr>
            <a:r>
              <a:rPr lang="en-US" sz="1800" b="1"/>
              <a:t>Relationships </a:t>
            </a:r>
          </a:p>
          <a:p>
            <a:pPr algn="ctr" defTabSz="762000" eaLnBrk="0" hangingPunct="0">
              <a:lnSpc>
                <a:spcPct val="85000"/>
              </a:lnSpc>
            </a:pPr>
            <a:r>
              <a:rPr lang="en-US" sz="1800" b="1"/>
              <a:t>of all tasks (workflow)</a:t>
            </a:r>
          </a:p>
        </p:txBody>
      </p:sp>
      <p:sp>
        <p:nvSpPr>
          <p:cNvPr id="21515" name="Rectangle 11"/>
          <p:cNvSpPr>
            <a:spLocks noChangeArrowheads="1"/>
          </p:cNvSpPr>
          <p:nvPr/>
        </p:nvSpPr>
        <p:spPr bwMode="auto">
          <a:xfrm>
            <a:off x="5239348" y="5316538"/>
            <a:ext cx="790794" cy="2867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3500" tIns="25400" rIns="63500" bIns="25400">
            <a:spAutoFit/>
          </a:bodyPr>
          <a:lstStyle/>
          <a:p>
            <a:pPr algn="ctr" defTabSz="762000" eaLnBrk="0" hangingPunct="0">
              <a:lnSpc>
                <a:spcPct val="85000"/>
              </a:lnSpc>
            </a:pPr>
            <a:r>
              <a:rPr lang="en-US" sz="1800" b="1"/>
              <a:t>Tools </a:t>
            </a:r>
          </a:p>
        </p:txBody>
      </p:sp>
      <p:sp>
        <p:nvSpPr>
          <p:cNvPr id="21516" name="Rectangle 12"/>
          <p:cNvSpPr>
            <a:spLocks noChangeArrowheads="1"/>
          </p:cNvSpPr>
          <p:nvPr/>
        </p:nvSpPr>
        <p:spPr bwMode="auto">
          <a:xfrm>
            <a:off x="1160909" y="5302250"/>
            <a:ext cx="1577355" cy="9930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3500" tIns="25400" rIns="63500" bIns="25400">
            <a:spAutoFit/>
          </a:bodyPr>
          <a:lstStyle/>
          <a:p>
            <a:pPr algn="ctr" defTabSz="762000" eaLnBrk="0" hangingPunct="0">
              <a:lnSpc>
                <a:spcPct val="85000"/>
              </a:lnSpc>
            </a:pPr>
            <a:r>
              <a:rPr lang="en-US" sz="1800" b="1"/>
              <a:t>Skills, </a:t>
            </a:r>
          </a:p>
          <a:p>
            <a:pPr algn="ctr" defTabSz="762000" eaLnBrk="0" hangingPunct="0">
              <a:lnSpc>
                <a:spcPct val="85000"/>
              </a:lnSpc>
            </a:pPr>
            <a:r>
              <a:rPr lang="en-US" sz="1800" b="1"/>
              <a:t>Training,</a:t>
            </a:r>
          </a:p>
          <a:p>
            <a:pPr algn="ctr" defTabSz="762000" eaLnBrk="0" hangingPunct="0">
              <a:lnSpc>
                <a:spcPct val="85000"/>
              </a:lnSpc>
            </a:pPr>
            <a:r>
              <a:rPr lang="en-US" sz="1800" b="1"/>
              <a:t>Motivation, &amp;</a:t>
            </a:r>
          </a:p>
          <a:p>
            <a:pPr algn="ctr" defTabSz="762000" eaLnBrk="0" hangingPunct="0">
              <a:lnSpc>
                <a:spcPct val="85000"/>
              </a:lnSpc>
            </a:pPr>
            <a:r>
              <a:rPr lang="en-US" sz="1800" b="1"/>
              <a:t>Management</a:t>
            </a:r>
          </a:p>
        </p:txBody>
      </p:sp>
      <p:sp>
        <p:nvSpPr>
          <p:cNvPr id="21517" name="Rectangle 13"/>
          <p:cNvSpPr>
            <a:spLocks noChangeArrowheads="1"/>
          </p:cNvSpPr>
          <p:nvPr/>
        </p:nvSpPr>
        <p:spPr bwMode="auto">
          <a:xfrm>
            <a:off x="3053375" y="4772025"/>
            <a:ext cx="1256754" cy="292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3500" tIns="25400" rIns="63500" bIns="25400">
            <a:spAutoFit/>
          </a:bodyPr>
          <a:lstStyle/>
          <a:p>
            <a:pPr defTabSz="762000" eaLnBrk="0" hangingPunct="0">
              <a:lnSpc>
                <a:spcPct val="87000"/>
              </a:lnSpc>
            </a:pPr>
            <a:r>
              <a:rPr lang="en-US" b="1"/>
              <a:t>PROCESS</a:t>
            </a:r>
          </a:p>
        </p:txBody>
      </p:sp>
      <p:sp>
        <p:nvSpPr>
          <p:cNvPr id="21518" name="Rectangle 14"/>
          <p:cNvSpPr>
            <a:spLocks noChangeArrowheads="1"/>
          </p:cNvSpPr>
          <p:nvPr/>
        </p:nvSpPr>
        <p:spPr bwMode="auto">
          <a:xfrm>
            <a:off x="5181796" y="4603750"/>
            <a:ext cx="10261" cy="609600"/>
          </a:xfrm>
          <a:prstGeom prst="rect">
            <a:avLst/>
          </a:prstGeom>
          <a:solidFill>
            <a:srgbClr val="FC0128"/>
          </a:solidFill>
          <a:ln w="50800">
            <a:solidFill>
              <a:srgbClr val="FC0128"/>
            </a:solidFill>
            <a:miter lim="800000"/>
            <a:headEnd/>
            <a:tailEnd/>
          </a:ln>
        </p:spPr>
        <p:txBody>
          <a:bodyPr wrap="none" anchor="ctr"/>
          <a:lstStyle/>
          <a:p>
            <a:endParaRPr lang="cs-CZ"/>
          </a:p>
        </p:txBody>
      </p:sp>
      <p:sp>
        <p:nvSpPr>
          <p:cNvPr id="21519" name="Rectangle 15"/>
          <p:cNvSpPr>
            <a:spLocks noChangeArrowheads="1"/>
          </p:cNvSpPr>
          <p:nvPr/>
        </p:nvSpPr>
        <p:spPr bwMode="auto">
          <a:xfrm>
            <a:off x="5065993" y="4513264"/>
            <a:ext cx="250662" cy="117475"/>
          </a:xfrm>
          <a:prstGeom prst="rect">
            <a:avLst/>
          </a:prstGeom>
          <a:solidFill>
            <a:srgbClr val="FC0128"/>
          </a:solidFill>
          <a:ln w="25400">
            <a:solidFill>
              <a:srgbClr val="FC0128"/>
            </a:solidFill>
            <a:miter lim="800000"/>
            <a:headEnd/>
            <a:tailEnd/>
          </a:ln>
        </p:spPr>
        <p:txBody>
          <a:bodyPr wrap="none" anchor="ctr"/>
          <a:lstStyle/>
          <a:p>
            <a:endParaRPr lang="cs-CZ"/>
          </a:p>
        </p:txBody>
      </p:sp>
      <p:sp>
        <p:nvSpPr>
          <p:cNvPr id="21520" name="Rectangle 16"/>
          <p:cNvSpPr>
            <a:spLocks noChangeArrowheads="1"/>
          </p:cNvSpPr>
          <p:nvPr/>
        </p:nvSpPr>
        <p:spPr bwMode="auto">
          <a:xfrm>
            <a:off x="5341574" y="4460875"/>
            <a:ext cx="1466" cy="222250"/>
          </a:xfrm>
          <a:prstGeom prst="rect">
            <a:avLst/>
          </a:prstGeom>
          <a:solidFill>
            <a:srgbClr val="FC0128"/>
          </a:solidFill>
          <a:ln w="50800">
            <a:solidFill>
              <a:srgbClr val="FC0128"/>
            </a:solidFill>
            <a:miter lim="800000"/>
            <a:headEnd/>
            <a:tailEnd/>
          </a:ln>
        </p:spPr>
        <p:txBody>
          <a:bodyPr wrap="none" anchor="ctr"/>
          <a:lstStyle/>
          <a:p>
            <a:endParaRPr lang="cs-CZ"/>
          </a:p>
        </p:txBody>
      </p:sp>
      <p:sp>
        <p:nvSpPr>
          <p:cNvPr id="21521" name="Oval 17"/>
          <p:cNvSpPr>
            <a:spLocks noChangeArrowheads="1"/>
          </p:cNvSpPr>
          <p:nvPr/>
        </p:nvSpPr>
        <p:spPr bwMode="auto">
          <a:xfrm>
            <a:off x="4673144" y="5233989"/>
            <a:ext cx="367930" cy="414337"/>
          </a:xfrm>
          <a:prstGeom prst="ellipse">
            <a:avLst/>
          </a:prstGeom>
          <a:solidFill>
            <a:schemeClr val="bg2"/>
          </a:solidFill>
          <a:ln w="50800">
            <a:solidFill>
              <a:schemeClr val="tx1"/>
            </a:solidFill>
            <a:round/>
            <a:headEnd/>
            <a:tailEnd/>
          </a:ln>
        </p:spPr>
        <p:txBody>
          <a:bodyPr wrap="none" anchor="ctr"/>
          <a:lstStyle/>
          <a:p>
            <a:endParaRPr lang="cs-CZ"/>
          </a:p>
        </p:txBody>
      </p:sp>
      <p:sp>
        <p:nvSpPr>
          <p:cNvPr id="21522" name="Rectangle 18"/>
          <p:cNvSpPr>
            <a:spLocks noChangeArrowheads="1"/>
          </p:cNvSpPr>
          <p:nvPr/>
        </p:nvSpPr>
        <p:spPr bwMode="auto">
          <a:xfrm>
            <a:off x="5479364" y="4487863"/>
            <a:ext cx="35181" cy="582612"/>
          </a:xfrm>
          <a:prstGeom prst="rect">
            <a:avLst/>
          </a:prstGeom>
          <a:solidFill>
            <a:schemeClr val="tx1"/>
          </a:solidFill>
          <a:ln w="25400">
            <a:solidFill>
              <a:schemeClr val="tx1"/>
            </a:solidFill>
            <a:miter lim="800000"/>
            <a:headEnd/>
            <a:tailEnd/>
          </a:ln>
        </p:spPr>
        <p:txBody>
          <a:bodyPr wrap="none" anchor="ctr"/>
          <a:lstStyle/>
          <a:p>
            <a:endParaRPr lang="cs-CZ"/>
          </a:p>
        </p:txBody>
      </p:sp>
      <p:sp>
        <p:nvSpPr>
          <p:cNvPr id="21523" name="AutoShape 19"/>
          <p:cNvSpPr>
            <a:spLocks noChangeArrowheads="1"/>
          </p:cNvSpPr>
          <p:nvPr/>
        </p:nvSpPr>
        <p:spPr bwMode="auto">
          <a:xfrm>
            <a:off x="5445650" y="4914900"/>
            <a:ext cx="102610" cy="298450"/>
          </a:xfrm>
          <a:prstGeom prst="roundRect">
            <a:avLst>
              <a:gd name="adj" fmla="val 12495"/>
            </a:avLst>
          </a:prstGeom>
          <a:solidFill>
            <a:srgbClr val="FC0128"/>
          </a:solidFill>
          <a:ln w="25400">
            <a:solidFill>
              <a:srgbClr val="FC0128"/>
            </a:solidFill>
            <a:round/>
            <a:headEnd/>
            <a:tailEnd/>
          </a:ln>
        </p:spPr>
        <p:txBody>
          <a:bodyPr wrap="none" anchor="ctr"/>
          <a:lstStyle/>
          <a:p>
            <a:endParaRPr lang="cs-CZ"/>
          </a:p>
        </p:txBody>
      </p:sp>
      <p:sp>
        <p:nvSpPr>
          <p:cNvPr id="21524" name="Rectangle 20"/>
          <p:cNvSpPr>
            <a:spLocks noChangeArrowheads="1"/>
          </p:cNvSpPr>
          <p:nvPr/>
        </p:nvSpPr>
        <p:spPr bwMode="auto">
          <a:xfrm>
            <a:off x="5457377" y="5238750"/>
            <a:ext cx="79156" cy="25400"/>
          </a:xfrm>
          <a:prstGeom prst="rect">
            <a:avLst/>
          </a:prstGeom>
          <a:solidFill>
            <a:srgbClr val="FC0128"/>
          </a:solidFill>
          <a:ln w="25400">
            <a:solidFill>
              <a:srgbClr val="FC0128"/>
            </a:solidFill>
            <a:miter lim="800000"/>
            <a:headEnd/>
            <a:tailEnd/>
          </a:ln>
        </p:spPr>
        <p:txBody>
          <a:bodyPr wrap="none" anchor="ctr"/>
          <a:lstStyle/>
          <a:p>
            <a:endParaRPr lang="cs-CZ"/>
          </a:p>
        </p:txBody>
      </p:sp>
      <p:sp>
        <p:nvSpPr>
          <p:cNvPr id="21525" name="Line 21"/>
          <p:cNvSpPr>
            <a:spLocks noChangeShapeType="1"/>
          </p:cNvSpPr>
          <p:nvPr/>
        </p:nvSpPr>
        <p:spPr bwMode="auto">
          <a:xfrm flipV="1">
            <a:off x="5502818" y="4384676"/>
            <a:ext cx="1466" cy="309563"/>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cs-CZ"/>
          </a:p>
        </p:txBody>
      </p:sp>
      <p:sp>
        <p:nvSpPr>
          <p:cNvPr id="21526" name="AutoShape 22"/>
          <p:cNvSpPr>
            <a:spLocks noChangeArrowheads="1"/>
          </p:cNvSpPr>
          <p:nvPr/>
        </p:nvSpPr>
        <p:spPr bwMode="auto">
          <a:xfrm>
            <a:off x="1707721" y="4500564"/>
            <a:ext cx="344475" cy="466725"/>
          </a:xfrm>
          <a:prstGeom prst="roundRect">
            <a:avLst>
              <a:gd name="adj" fmla="val 12495"/>
            </a:avLst>
          </a:prstGeom>
          <a:solidFill>
            <a:srgbClr val="114FF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cs-CZ"/>
          </a:p>
        </p:txBody>
      </p:sp>
      <p:sp>
        <p:nvSpPr>
          <p:cNvPr id="21527" name="Oval 23"/>
          <p:cNvSpPr>
            <a:spLocks noChangeArrowheads="1"/>
          </p:cNvSpPr>
          <p:nvPr/>
        </p:nvSpPr>
        <p:spPr bwMode="auto">
          <a:xfrm>
            <a:off x="1810331" y="4306889"/>
            <a:ext cx="137790" cy="155575"/>
          </a:xfrm>
          <a:prstGeom prst="ellipse">
            <a:avLst/>
          </a:prstGeom>
          <a:solidFill>
            <a:srgbClr val="114FF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cs-CZ"/>
          </a:p>
        </p:txBody>
      </p:sp>
      <p:sp>
        <p:nvSpPr>
          <p:cNvPr id="21528" name="Rectangle 24"/>
          <p:cNvSpPr>
            <a:spLocks noChangeArrowheads="1"/>
          </p:cNvSpPr>
          <p:nvPr/>
        </p:nvSpPr>
        <p:spPr bwMode="auto">
          <a:xfrm>
            <a:off x="1776616" y="4967288"/>
            <a:ext cx="68896" cy="309562"/>
          </a:xfrm>
          <a:prstGeom prst="rect">
            <a:avLst/>
          </a:prstGeom>
          <a:solidFill>
            <a:srgbClr val="114FFB"/>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cs-CZ"/>
          </a:p>
        </p:txBody>
      </p:sp>
      <p:sp>
        <p:nvSpPr>
          <p:cNvPr id="21529" name="Rectangle 25"/>
          <p:cNvSpPr>
            <a:spLocks noChangeArrowheads="1"/>
          </p:cNvSpPr>
          <p:nvPr/>
        </p:nvSpPr>
        <p:spPr bwMode="auto">
          <a:xfrm>
            <a:off x="1914406" y="4967288"/>
            <a:ext cx="68896" cy="309562"/>
          </a:xfrm>
          <a:prstGeom prst="rect">
            <a:avLst/>
          </a:prstGeom>
          <a:solidFill>
            <a:srgbClr val="114FFB"/>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cs-CZ"/>
          </a:p>
        </p:txBody>
      </p:sp>
      <p:sp>
        <p:nvSpPr>
          <p:cNvPr id="21530" name="AutoShape 26"/>
          <p:cNvSpPr>
            <a:spLocks noChangeArrowheads="1"/>
          </p:cNvSpPr>
          <p:nvPr/>
        </p:nvSpPr>
        <p:spPr bwMode="auto">
          <a:xfrm>
            <a:off x="1292883" y="4500564"/>
            <a:ext cx="345942" cy="466725"/>
          </a:xfrm>
          <a:prstGeom prst="roundRect">
            <a:avLst>
              <a:gd name="adj" fmla="val 12495"/>
            </a:avLst>
          </a:prstGeom>
          <a:solidFill>
            <a:srgbClr val="114FF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cs-CZ"/>
          </a:p>
        </p:txBody>
      </p:sp>
      <p:sp>
        <p:nvSpPr>
          <p:cNvPr id="21531" name="Oval 27"/>
          <p:cNvSpPr>
            <a:spLocks noChangeArrowheads="1"/>
          </p:cNvSpPr>
          <p:nvPr/>
        </p:nvSpPr>
        <p:spPr bwMode="auto">
          <a:xfrm>
            <a:off x="1396960" y="4306889"/>
            <a:ext cx="137790" cy="155575"/>
          </a:xfrm>
          <a:prstGeom prst="ellipse">
            <a:avLst/>
          </a:prstGeom>
          <a:solidFill>
            <a:srgbClr val="114FF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cs-CZ"/>
          </a:p>
        </p:txBody>
      </p:sp>
      <p:sp>
        <p:nvSpPr>
          <p:cNvPr id="21532" name="Rectangle 28"/>
          <p:cNvSpPr>
            <a:spLocks noChangeArrowheads="1"/>
          </p:cNvSpPr>
          <p:nvPr/>
        </p:nvSpPr>
        <p:spPr bwMode="auto">
          <a:xfrm>
            <a:off x="1361779" y="4967288"/>
            <a:ext cx="68895" cy="309562"/>
          </a:xfrm>
          <a:prstGeom prst="rect">
            <a:avLst/>
          </a:prstGeom>
          <a:solidFill>
            <a:srgbClr val="114FFB"/>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cs-CZ"/>
          </a:p>
        </p:txBody>
      </p:sp>
      <p:sp>
        <p:nvSpPr>
          <p:cNvPr id="21533" name="Rectangle 29"/>
          <p:cNvSpPr>
            <a:spLocks noChangeArrowheads="1"/>
          </p:cNvSpPr>
          <p:nvPr/>
        </p:nvSpPr>
        <p:spPr bwMode="auto">
          <a:xfrm>
            <a:off x="1499570" y="4967288"/>
            <a:ext cx="67429" cy="309562"/>
          </a:xfrm>
          <a:prstGeom prst="rect">
            <a:avLst/>
          </a:prstGeom>
          <a:solidFill>
            <a:srgbClr val="114FFB"/>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cs-CZ"/>
          </a:p>
        </p:txBody>
      </p:sp>
      <p:sp>
        <p:nvSpPr>
          <p:cNvPr id="21534" name="Rectangle 30"/>
          <p:cNvSpPr>
            <a:spLocks noChangeArrowheads="1"/>
          </p:cNvSpPr>
          <p:nvPr/>
        </p:nvSpPr>
        <p:spPr bwMode="auto">
          <a:xfrm>
            <a:off x="5732957" y="4603750"/>
            <a:ext cx="10261" cy="609600"/>
          </a:xfrm>
          <a:prstGeom prst="rect">
            <a:avLst/>
          </a:prstGeom>
          <a:solidFill>
            <a:srgbClr val="FC0128"/>
          </a:solidFill>
          <a:ln w="50800">
            <a:solidFill>
              <a:srgbClr val="FC0128"/>
            </a:solidFill>
            <a:miter lim="800000"/>
            <a:headEnd/>
            <a:tailEnd/>
          </a:ln>
        </p:spPr>
        <p:txBody>
          <a:bodyPr wrap="none" anchor="ctr"/>
          <a:lstStyle/>
          <a:p>
            <a:endParaRPr lang="cs-CZ"/>
          </a:p>
        </p:txBody>
      </p:sp>
      <p:sp>
        <p:nvSpPr>
          <p:cNvPr id="21535" name="Rectangle 31"/>
          <p:cNvSpPr>
            <a:spLocks noChangeArrowheads="1"/>
          </p:cNvSpPr>
          <p:nvPr/>
        </p:nvSpPr>
        <p:spPr bwMode="auto">
          <a:xfrm>
            <a:off x="5618621" y="4513264"/>
            <a:ext cx="252127" cy="117475"/>
          </a:xfrm>
          <a:prstGeom prst="rect">
            <a:avLst/>
          </a:prstGeom>
          <a:solidFill>
            <a:srgbClr val="FC0128"/>
          </a:solidFill>
          <a:ln w="25400">
            <a:solidFill>
              <a:srgbClr val="FC0128"/>
            </a:solidFill>
            <a:miter lim="800000"/>
            <a:headEnd/>
            <a:tailEnd/>
          </a:ln>
        </p:spPr>
        <p:txBody>
          <a:bodyPr wrap="none" anchor="ctr"/>
          <a:lstStyle/>
          <a:p>
            <a:endParaRPr lang="cs-CZ"/>
          </a:p>
        </p:txBody>
      </p:sp>
      <p:sp>
        <p:nvSpPr>
          <p:cNvPr id="21536" name="Rectangle 32"/>
          <p:cNvSpPr>
            <a:spLocks noChangeArrowheads="1"/>
          </p:cNvSpPr>
          <p:nvPr/>
        </p:nvSpPr>
        <p:spPr bwMode="auto">
          <a:xfrm flipH="1">
            <a:off x="5892735" y="4460875"/>
            <a:ext cx="1466" cy="222250"/>
          </a:xfrm>
          <a:prstGeom prst="rect">
            <a:avLst/>
          </a:prstGeom>
          <a:solidFill>
            <a:srgbClr val="FC0128"/>
          </a:solidFill>
          <a:ln w="50800">
            <a:solidFill>
              <a:srgbClr val="FC0128"/>
            </a:solidFill>
            <a:miter lim="800000"/>
            <a:headEnd/>
            <a:tailEnd/>
          </a:ln>
        </p:spPr>
        <p:txBody>
          <a:bodyPr wrap="none" anchor="ctr"/>
          <a:lstStyle/>
          <a:p>
            <a:endParaRPr lang="cs-CZ"/>
          </a:p>
        </p:txBody>
      </p:sp>
      <p:sp>
        <p:nvSpPr>
          <p:cNvPr id="21537" name="Rectangle 33"/>
          <p:cNvSpPr>
            <a:spLocks noChangeArrowheads="1"/>
          </p:cNvSpPr>
          <p:nvPr/>
        </p:nvSpPr>
        <p:spPr bwMode="auto">
          <a:xfrm>
            <a:off x="6031992" y="4487863"/>
            <a:ext cx="33714" cy="582612"/>
          </a:xfrm>
          <a:prstGeom prst="rect">
            <a:avLst/>
          </a:prstGeom>
          <a:solidFill>
            <a:schemeClr val="tx1"/>
          </a:solidFill>
          <a:ln w="25400">
            <a:solidFill>
              <a:schemeClr val="tx1"/>
            </a:solidFill>
            <a:miter lim="800000"/>
            <a:headEnd/>
            <a:tailEnd/>
          </a:ln>
        </p:spPr>
        <p:txBody>
          <a:bodyPr wrap="none" anchor="ctr"/>
          <a:lstStyle/>
          <a:p>
            <a:endParaRPr lang="cs-CZ"/>
          </a:p>
        </p:txBody>
      </p:sp>
      <p:sp>
        <p:nvSpPr>
          <p:cNvPr id="21538" name="AutoShape 34"/>
          <p:cNvSpPr>
            <a:spLocks noChangeArrowheads="1"/>
          </p:cNvSpPr>
          <p:nvPr/>
        </p:nvSpPr>
        <p:spPr bwMode="auto">
          <a:xfrm>
            <a:off x="5998277" y="4914900"/>
            <a:ext cx="102610" cy="298450"/>
          </a:xfrm>
          <a:prstGeom prst="roundRect">
            <a:avLst>
              <a:gd name="adj" fmla="val 12495"/>
            </a:avLst>
          </a:prstGeom>
          <a:solidFill>
            <a:srgbClr val="FC0128"/>
          </a:solidFill>
          <a:ln w="25400">
            <a:solidFill>
              <a:srgbClr val="FC0128"/>
            </a:solidFill>
            <a:round/>
            <a:headEnd/>
            <a:tailEnd/>
          </a:ln>
        </p:spPr>
        <p:txBody>
          <a:bodyPr wrap="none" anchor="ctr"/>
          <a:lstStyle/>
          <a:p>
            <a:endParaRPr lang="cs-CZ"/>
          </a:p>
        </p:txBody>
      </p:sp>
      <p:sp>
        <p:nvSpPr>
          <p:cNvPr id="21539" name="Rectangle 35"/>
          <p:cNvSpPr>
            <a:spLocks noChangeArrowheads="1"/>
          </p:cNvSpPr>
          <p:nvPr/>
        </p:nvSpPr>
        <p:spPr bwMode="auto">
          <a:xfrm>
            <a:off x="6008538" y="5238750"/>
            <a:ext cx="80622" cy="25400"/>
          </a:xfrm>
          <a:prstGeom prst="rect">
            <a:avLst/>
          </a:prstGeom>
          <a:solidFill>
            <a:srgbClr val="FC0128"/>
          </a:solidFill>
          <a:ln w="25400">
            <a:solidFill>
              <a:srgbClr val="FC0128"/>
            </a:solidFill>
            <a:miter lim="800000"/>
            <a:headEnd/>
            <a:tailEnd/>
          </a:ln>
        </p:spPr>
        <p:txBody>
          <a:bodyPr wrap="none" anchor="ctr"/>
          <a:lstStyle/>
          <a:p>
            <a:endParaRPr lang="cs-CZ"/>
          </a:p>
        </p:txBody>
      </p:sp>
      <p:sp>
        <p:nvSpPr>
          <p:cNvPr id="21540" name="Line 36"/>
          <p:cNvSpPr>
            <a:spLocks noChangeShapeType="1"/>
          </p:cNvSpPr>
          <p:nvPr/>
        </p:nvSpPr>
        <p:spPr bwMode="auto">
          <a:xfrm flipV="1">
            <a:off x="6055446" y="4384676"/>
            <a:ext cx="1465" cy="309563"/>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cs-CZ"/>
          </a:p>
        </p:txBody>
      </p:sp>
      <p:sp>
        <p:nvSpPr>
          <p:cNvPr id="21541" name="Rectangle 37"/>
          <p:cNvSpPr>
            <a:spLocks noChangeArrowheads="1"/>
          </p:cNvSpPr>
          <p:nvPr/>
        </p:nvSpPr>
        <p:spPr bwMode="auto">
          <a:xfrm>
            <a:off x="3947547" y="2911476"/>
            <a:ext cx="294953" cy="2867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3500" tIns="25400" rIns="63500" bIns="25400">
            <a:spAutoFit/>
          </a:bodyPr>
          <a:lstStyle/>
          <a:p>
            <a:pPr defTabSz="762000" eaLnBrk="0" hangingPunct="0">
              <a:lnSpc>
                <a:spcPct val="85000"/>
              </a:lnSpc>
            </a:pPr>
            <a:r>
              <a:rPr lang="en-US" sz="1800" b="1">
                <a:solidFill>
                  <a:schemeClr val="tx2"/>
                </a:solidFill>
              </a:rPr>
              <a:t>A</a:t>
            </a:r>
          </a:p>
        </p:txBody>
      </p:sp>
      <p:sp>
        <p:nvSpPr>
          <p:cNvPr id="21542" name="Rectangle 38"/>
          <p:cNvSpPr>
            <a:spLocks noChangeArrowheads="1"/>
          </p:cNvSpPr>
          <p:nvPr/>
        </p:nvSpPr>
        <p:spPr bwMode="auto">
          <a:xfrm>
            <a:off x="4788947" y="2614613"/>
            <a:ext cx="294953" cy="2867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3500" tIns="25400" rIns="63500" bIns="25400">
            <a:spAutoFit/>
          </a:bodyPr>
          <a:lstStyle/>
          <a:p>
            <a:pPr defTabSz="762000" eaLnBrk="0" hangingPunct="0">
              <a:lnSpc>
                <a:spcPct val="85000"/>
              </a:lnSpc>
            </a:pPr>
            <a:r>
              <a:rPr lang="en-US" sz="1800" b="1">
                <a:solidFill>
                  <a:schemeClr val="tx2"/>
                </a:solidFill>
              </a:rPr>
              <a:t>B</a:t>
            </a:r>
          </a:p>
        </p:txBody>
      </p:sp>
      <p:sp>
        <p:nvSpPr>
          <p:cNvPr id="21543" name="Rectangle 39"/>
          <p:cNvSpPr>
            <a:spLocks noChangeArrowheads="1"/>
          </p:cNvSpPr>
          <p:nvPr/>
        </p:nvSpPr>
        <p:spPr bwMode="auto">
          <a:xfrm>
            <a:off x="4777220" y="3195638"/>
            <a:ext cx="294953" cy="2867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3500" tIns="25400" rIns="63500" bIns="25400">
            <a:spAutoFit/>
          </a:bodyPr>
          <a:lstStyle/>
          <a:p>
            <a:pPr defTabSz="762000" eaLnBrk="0" hangingPunct="0">
              <a:lnSpc>
                <a:spcPct val="85000"/>
              </a:lnSpc>
            </a:pPr>
            <a:r>
              <a:rPr lang="en-US" sz="1800" b="1">
                <a:solidFill>
                  <a:schemeClr val="tx2"/>
                </a:solidFill>
              </a:rPr>
              <a:t>C</a:t>
            </a:r>
          </a:p>
        </p:txBody>
      </p:sp>
      <p:sp>
        <p:nvSpPr>
          <p:cNvPr id="21544" name="Line 40"/>
          <p:cNvSpPr>
            <a:spLocks noChangeShapeType="1"/>
          </p:cNvSpPr>
          <p:nvPr/>
        </p:nvSpPr>
        <p:spPr bwMode="auto">
          <a:xfrm>
            <a:off x="5109969" y="2743201"/>
            <a:ext cx="621522" cy="155575"/>
          </a:xfrm>
          <a:prstGeom prst="line">
            <a:avLst/>
          </a:prstGeom>
          <a:noFill/>
          <a:ln w="25400">
            <a:solidFill>
              <a:schemeClr val="tx1"/>
            </a:solidFill>
            <a:round/>
            <a:headEnd type="none" w="sm" len="sm"/>
            <a:tailEnd type="stealth" w="med" len="lg"/>
          </a:ln>
          <a:extLst>
            <a:ext uri="{909E8E84-426E-40DD-AFC4-6F175D3DCCD1}">
              <a14:hiddenFill xmlns:a14="http://schemas.microsoft.com/office/drawing/2010/main">
                <a:noFill/>
              </a14:hiddenFill>
            </a:ext>
          </a:extLst>
        </p:spPr>
        <p:txBody>
          <a:bodyPr/>
          <a:lstStyle/>
          <a:p>
            <a:endParaRPr lang="cs-CZ"/>
          </a:p>
        </p:txBody>
      </p:sp>
      <p:sp>
        <p:nvSpPr>
          <p:cNvPr id="21545" name="Line 41"/>
          <p:cNvSpPr>
            <a:spLocks noChangeShapeType="1"/>
          </p:cNvSpPr>
          <p:nvPr/>
        </p:nvSpPr>
        <p:spPr bwMode="auto">
          <a:xfrm flipV="1">
            <a:off x="4212865" y="2743201"/>
            <a:ext cx="552628" cy="155575"/>
          </a:xfrm>
          <a:prstGeom prst="line">
            <a:avLst/>
          </a:prstGeom>
          <a:noFill/>
          <a:ln w="25400">
            <a:solidFill>
              <a:schemeClr val="tx1"/>
            </a:solidFill>
            <a:round/>
            <a:headEnd type="none" w="sm" len="sm"/>
            <a:tailEnd type="stealth" w="med" len="lg"/>
          </a:ln>
          <a:extLst>
            <a:ext uri="{909E8E84-426E-40DD-AFC4-6F175D3DCCD1}">
              <a14:hiddenFill xmlns:a14="http://schemas.microsoft.com/office/drawing/2010/main">
                <a:noFill/>
              </a14:hiddenFill>
            </a:ext>
          </a:extLst>
        </p:spPr>
        <p:txBody>
          <a:bodyPr/>
          <a:lstStyle/>
          <a:p>
            <a:endParaRPr lang="cs-CZ"/>
          </a:p>
        </p:txBody>
      </p:sp>
      <p:sp>
        <p:nvSpPr>
          <p:cNvPr id="21546" name="Rectangle 42"/>
          <p:cNvSpPr>
            <a:spLocks noChangeArrowheads="1"/>
          </p:cNvSpPr>
          <p:nvPr/>
        </p:nvSpPr>
        <p:spPr bwMode="auto">
          <a:xfrm>
            <a:off x="5674323" y="2911476"/>
            <a:ext cx="294953" cy="2867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3500" tIns="25400" rIns="63500" bIns="25400">
            <a:spAutoFit/>
          </a:bodyPr>
          <a:lstStyle/>
          <a:p>
            <a:pPr defTabSz="762000" eaLnBrk="0" hangingPunct="0">
              <a:lnSpc>
                <a:spcPct val="85000"/>
              </a:lnSpc>
            </a:pPr>
            <a:r>
              <a:rPr lang="en-US" sz="1800" b="1">
                <a:solidFill>
                  <a:schemeClr val="tx2"/>
                </a:solidFill>
              </a:rPr>
              <a:t>D</a:t>
            </a:r>
          </a:p>
        </p:txBody>
      </p:sp>
      <p:sp>
        <p:nvSpPr>
          <p:cNvPr id="21547" name="Line 43"/>
          <p:cNvSpPr>
            <a:spLocks noChangeShapeType="1"/>
          </p:cNvSpPr>
          <p:nvPr/>
        </p:nvSpPr>
        <p:spPr bwMode="auto">
          <a:xfrm>
            <a:off x="4212865" y="3132139"/>
            <a:ext cx="552628" cy="153987"/>
          </a:xfrm>
          <a:prstGeom prst="line">
            <a:avLst/>
          </a:prstGeom>
          <a:noFill/>
          <a:ln w="25400">
            <a:solidFill>
              <a:schemeClr val="tx1"/>
            </a:solidFill>
            <a:round/>
            <a:headEnd type="none" w="sm" len="sm"/>
            <a:tailEnd type="stealth" w="med" len="lg"/>
          </a:ln>
          <a:extLst>
            <a:ext uri="{909E8E84-426E-40DD-AFC4-6F175D3DCCD1}">
              <a14:hiddenFill xmlns:a14="http://schemas.microsoft.com/office/drawing/2010/main">
                <a:noFill/>
              </a14:hiddenFill>
            </a:ext>
          </a:extLst>
        </p:spPr>
        <p:txBody>
          <a:bodyPr/>
          <a:lstStyle/>
          <a:p>
            <a:endParaRPr lang="cs-CZ"/>
          </a:p>
        </p:txBody>
      </p:sp>
      <p:sp>
        <p:nvSpPr>
          <p:cNvPr id="21548" name="Line 44"/>
          <p:cNvSpPr>
            <a:spLocks noChangeShapeType="1"/>
          </p:cNvSpPr>
          <p:nvPr/>
        </p:nvSpPr>
        <p:spPr bwMode="auto">
          <a:xfrm flipV="1">
            <a:off x="5041074" y="3132139"/>
            <a:ext cx="621522" cy="153987"/>
          </a:xfrm>
          <a:prstGeom prst="line">
            <a:avLst/>
          </a:prstGeom>
          <a:noFill/>
          <a:ln w="25400">
            <a:solidFill>
              <a:schemeClr val="tx1"/>
            </a:solidFill>
            <a:round/>
            <a:headEnd type="none" w="sm" len="sm"/>
            <a:tailEnd type="stealth" w="med" len="lg"/>
          </a:ln>
          <a:extLst>
            <a:ext uri="{909E8E84-426E-40DD-AFC4-6F175D3DCCD1}">
              <a14:hiddenFill xmlns:a14="http://schemas.microsoft.com/office/drawing/2010/main">
                <a:noFill/>
              </a14:hiddenFill>
            </a:ext>
          </a:extLst>
        </p:spPr>
        <p:txBody>
          <a:bodyPr/>
          <a:lstStyle/>
          <a:p>
            <a:endParaRPr lang="cs-CZ"/>
          </a:p>
        </p:txBody>
      </p:sp>
      <p:sp>
        <p:nvSpPr>
          <p:cNvPr id="21549" name="Line 45"/>
          <p:cNvSpPr>
            <a:spLocks noChangeShapeType="1"/>
          </p:cNvSpPr>
          <p:nvPr/>
        </p:nvSpPr>
        <p:spPr bwMode="auto">
          <a:xfrm>
            <a:off x="4075076" y="3209925"/>
            <a:ext cx="1466" cy="374650"/>
          </a:xfrm>
          <a:prstGeom prst="line">
            <a:avLst/>
          </a:prstGeom>
          <a:noFill/>
          <a:ln w="25400">
            <a:solidFill>
              <a:schemeClr val="tx1"/>
            </a:solidFill>
            <a:prstDash val="sysDot"/>
            <a:round/>
            <a:headEnd type="none" w="sm" len="sm"/>
            <a:tailEnd type="none" w="sm" len="sm"/>
          </a:ln>
          <a:extLst>
            <a:ext uri="{909E8E84-426E-40DD-AFC4-6F175D3DCCD1}">
              <a14:hiddenFill xmlns:a14="http://schemas.microsoft.com/office/drawing/2010/main">
                <a:noFill/>
              </a14:hiddenFill>
            </a:ext>
          </a:extLst>
        </p:spPr>
        <p:txBody>
          <a:bodyPr/>
          <a:lstStyle/>
          <a:p>
            <a:endParaRPr lang="cs-CZ"/>
          </a:p>
        </p:txBody>
      </p:sp>
      <p:sp>
        <p:nvSpPr>
          <p:cNvPr id="21550" name="Line 46"/>
          <p:cNvSpPr>
            <a:spLocks noChangeShapeType="1"/>
          </p:cNvSpPr>
          <p:nvPr/>
        </p:nvSpPr>
        <p:spPr bwMode="auto">
          <a:xfrm>
            <a:off x="4075075" y="3597275"/>
            <a:ext cx="828208" cy="0"/>
          </a:xfrm>
          <a:prstGeom prst="line">
            <a:avLst/>
          </a:prstGeom>
          <a:noFill/>
          <a:ln w="25400">
            <a:solidFill>
              <a:schemeClr val="tx1"/>
            </a:solidFill>
            <a:prstDash val="sysDot"/>
            <a:round/>
            <a:headEnd type="none" w="sm" len="sm"/>
            <a:tailEnd type="none" w="sm" len="sm"/>
          </a:ln>
          <a:extLst>
            <a:ext uri="{909E8E84-426E-40DD-AFC4-6F175D3DCCD1}">
              <a14:hiddenFill xmlns:a14="http://schemas.microsoft.com/office/drawing/2010/main">
                <a:noFill/>
              </a14:hiddenFill>
            </a:ext>
          </a:extLst>
        </p:spPr>
        <p:txBody>
          <a:bodyPr/>
          <a:lstStyle/>
          <a:p>
            <a:endParaRPr lang="cs-CZ"/>
          </a:p>
        </p:txBody>
      </p:sp>
      <p:sp>
        <p:nvSpPr>
          <p:cNvPr id="21551" name="Line 47"/>
          <p:cNvSpPr>
            <a:spLocks noChangeShapeType="1"/>
          </p:cNvSpPr>
          <p:nvPr/>
        </p:nvSpPr>
        <p:spPr bwMode="auto">
          <a:xfrm>
            <a:off x="4915011" y="2859088"/>
            <a:ext cx="1465" cy="311150"/>
          </a:xfrm>
          <a:prstGeom prst="line">
            <a:avLst/>
          </a:prstGeom>
          <a:noFill/>
          <a:ln w="25400">
            <a:solidFill>
              <a:schemeClr val="tx1"/>
            </a:solidFill>
            <a:round/>
            <a:headEnd type="none" w="sm" len="sm"/>
            <a:tailEnd type="stealth" w="med" len="lg"/>
          </a:ln>
          <a:extLst>
            <a:ext uri="{909E8E84-426E-40DD-AFC4-6F175D3DCCD1}">
              <a14:hiddenFill xmlns:a14="http://schemas.microsoft.com/office/drawing/2010/main">
                <a:noFill/>
              </a14:hiddenFill>
            </a:ext>
          </a:extLst>
        </p:spPr>
        <p:txBody>
          <a:bodyPr/>
          <a:lstStyle/>
          <a:p>
            <a:endParaRPr lang="cs-CZ"/>
          </a:p>
        </p:txBody>
      </p:sp>
      <p:sp>
        <p:nvSpPr>
          <p:cNvPr id="21552" name="Line 48"/>
          <p:cNvSpPr>
            <a:spLocks noChangeShapeType="1"/>
          </p:cNvSpPr>
          <p:nvPr/>
        </p:nvSpPr>
        <p:spPr bwMode="auto">
          <a:xfrm flipV="1">
            <a:off x="4075076" y="3132139"/>
            <a:ext cx="1466" cy="77787"/>
          </a:xfrm>
          <a:prstGeom prst="line">
            <a:avLst/>
          </a:prstGeom>
          <a:noFill/>
          <a:ln w="25400">
            <a:solidFill>
              <a:schemeClr val="tx1"/>
            </a:solidFill>
            <a:round/>
            <a:headEnd type="none" w="sm" len="sm"/>
            <a:tailEnd type="stealth" w="med" len="lg"/>
          </a:ln>
          <a:extLst>
            <a:ext uri="{909E8E84-426E-40DD-AFC4-6F175D3DCCD1}">
              <a14:hiddenFill xmlns:a14="http://schemas.microsoft.com/office/drawing/2010/main">
                <a:noFill/>
              </a14:hiddenFill>
            </a:ext>
          </a:extLst>
        </p:spPr>
        <p:txBody>
          <a:bodyPr/>
          <a:lstStyle/>
          <a:p>
            <a:endParaRPr lang="cs-CZ"/>
          </a:p>
        </p:txBody>
      </p:sp>
      <p:sp>
        <p:nvSpPr>
          <p:cNvPr id="21553" name="Line 49"/>
          <p:cNvSpPr>
            <a:spLocks noChangeShapeType="1"/>
          </p:cNvSpPr>
          <p:nvPr/>
        </p:nvSpPr>
        <p:spPr bwMode="auto">
          <a:xfrm>
            <a:off x="4915011" y="3441701"/>
            <a:ext cx="1465" cy="130175"/>
          </a:xfrm>
          <a:prstGeom prst="line">
            <a:avLst/>
          </a:prstGeom>
          <a:noFill/>
          <a:ln w="25400">
            <a:solidFill>
              <a:schemeClr val="tx1"/>
            </a:solidFill>
            <a:prstDash val="sysDot"/>
            <a:round/>
            <a:headEnd type="none" w="sm" len="sm"/>
            <a:tailEnd type="none" w="sm" len="sm"/>
          </a:ln>
          <a:extLst>
            <a:ext uri="{909E8E84-426E-40DD-AFC4-6F175D3DCCD1}">
              <a14:hiddenFill xmlns:a14="http://schemas.microsoft.com/office/drawing/2010/main">
                <a:noFill/>
              </a14:hiddenFill>
            </a:ext>
          </a:extLst>
        </p:spPr>
        <p:txBody>
          <a:bodyPr/>
          <a:lstStyle/>
          <a:p>
            <a:endParaRPr lang="cs-CZ"/>
          </a:p>
        </p:txBody>
      </p:sp>
      <p:sp>
        <p:nvSpPr>
          <p:cNvPr id="21554" name="Line 50"/>
          <p:cNvSpPr>
            <a:spLocks noChangeShapeType="1"/>
          </p:cNvSpPr>
          <p:nvPr/>
        </p:nvSpPr>
        <p:spPr bwMode="auto">
          <a:xfrm>
            <a:off x="4903284" y="3597275"/>
            <a:ext cx="897103" cy="0"/>
          </a:xfrm>
          <a:prstGeom prst="line">
            <a:avLst/>
          </a:prstGeom>
          <a:noFill/>
          <a:ln w="25400">
            <a:solidFill>
              <a:schemeClr val="tx1"/>
            </a:solidFill>
            <a:prstDash val="sysDot"/>
            <a:round/>
            <a:headEnd type="none" w="sm" len="sm"/>
            <a:tailEnd type="none" w="sm" len="sm"/>
          </a:ln>
          <a:extLst>
            <a:ext uri="{909E8E84-426E-40DD-AFC4-6F175D3DCCD1}">
              <a14:hiddenFill xmlns:a14="http://schemas.microsoft.com/office/drawing/2010/main">
                <a:noFill/>
              </a14:hiddenFill>
            </a:ext>
          </a:extLst>
        </p:spPr>
        <p:txBody>
          <a:bodyPr/>
          <a:lstStyle/>
          <a:p>
            <a:endParaRPr lang="cs-CZ"/>
          </a:p>
        </p:txBody>
      </p:sp>
      <p:sp>
        <p:nvSpPr>
          <p:cNvPr id="21555" name="Line 51"/>
          <p:cNvSpPr>
            <a:spLocks noChangeShapeType="1"/>
          </p:cNvSpPr>
          <p:nvPr/>
        </p:nvSpPr>
        <p:spPr bwMode="auto">
          <a:xfrm>
            <a:off x="5800387" y="3170239"/>
            <a:ext cx="1465" cy="427037"/>
          </a:xfrm>
          <a:prstGeom prst="line">
            <a:avLst/>
          </a:prstGeom>
          <a:noFill/>
          <a:ln w="25400">
            <a:solidFill>
              <a:schemeClr val="tx1"/>
            </a:solidFill>
            <a:prstDash val="sysDot"/>
            <a:round/>
            <a:headEnd type="none" w="sm" len="sm"/>
            <a:tailEnd type="none" w="sm" len="sm"/>
          </a:ln>
          <a:extLst>
            <a:ext uri="{909E8E84-426E-40DD-AFC4-6F175D3DCCD1}">
              <a14:hiddenFill xmlns:a14="http://schemas.microsoft.com/office/drawing/2010/main">
                <a:noFill/>
              </a14:hiddenFill>
            </a:ext>
          </a:extLst>
        </p:spPr>
        <p:txBody>
          <a:bodyPr/>
          <a:lstStyle/>
          <a:p>
            <a:endParaRPr lang="cs-CZ"/>
          </a:p>
        </p:txBody>
      </p:sp>
      <p:sp>
        <p:nvSpPr>
          <p:cNvPr id="21556" name="Line 52"/>
          <p:cNvSpPr>
            <a:spLocks noChangeShapeType="1"/>
          </p:cNvSpPr>
          <p:nvPr/>
        </p:nvSpPr>
        <p:spPr bwMode="auto">
          <a:xfrm>
            <a:off x="5926450" y="3027363"/>
            <a:ext cx="438290" cy="0"/>
          </a:xfrm>
          <a:prstGeom prst="line">
            <a:avLst/>
          </a:prstGeom>
          <a:noFill/>
          <a:ln w="25400">
            <a:solidFill>
              <a:schemeClr val="tx1"/>
            </a:solidFill>
            <a:prstDash val="sysDot"/>
            <a:round/>
            <a:headEnd type="none" w="sm" len="sm"/>
            <a:tailEnd type="none" w="sm" len="sm"/>
          </a:ln>
          <a:extLst>
            <a:ext uri="{909E8E84-426E-40DD-AFC4-6F175D3DCCD1}">
              <a14:hiddenFill xmlns:a14="http://schemas.microsoft.com/office/drawing/2010/main">
                <a:noFill/>
              </a14:hiddenFill>
            </a:ext>
          </a:extLst>
        </p:spPr>
        <p:txBody>
          <a:bodyPr/>
          <a:lstStyle/>
          <a:p>
            <a:endParaRPr lang="cs-CZ"/>
          </a:p>
        </p:txBody>
      </p:sp>
      <p:sp>
        <p:nvSpPr>
          <p:cNvPr id="21557" name="Line 53"/>
          <p:cNvSpPr>
            <a:spLocks noChangeShapeType="1"/>
          </p:cNvSpPr>
          <p:nvPr/>
        </p:nvSpPr>
        <p:spPr bwMode="auto">
          <a:xfrm flipV="1">
            <a:off x="6203496" y="3014663"/>
            <a:ext cx="206686" cy="12700"/>
          </a:xfrm>
          <a:prstGeom prst="line">
            <a:avLst/>
          </a:prstGeom>
          <a:noFill/>
          <a:ln w="25400">
            <a:solidFill>
              <a:schemeClr val="tx1"/>
            </a:solidFill>
            <a:round/>
            <a:headEnd type="none" w="sm" len="sm"/>
            <a:tailEnd type="stealth" w="med" len="lg"/>
          </a:ln>
          <a:extLst>
            <a:ext uri="{909E8E84-426E-40DD-AFC4-6F175D3DCCD1}">
              <a14:hiddenFill xmlns:a14="http://schemas.microsoft.com/office/drawing/2010/main">
                <a:noFill/>
              </a14:hiddenFill>
            </a:ext>
          </a:extLst>
        </p:spPr>
        <p:txBody>
          <a:bodyPr/>
          <a:lstStyle/>
          <a:p>
            <a:endParaRPr lang="cs-CZ"/>
          </a:p>
        </p:txBody>
      </p:sp>
      <p:sp>
        <p:nvSpPr>
          <p:cNvPr id="21558" name="Rectangle 54"/>
          <p:cNvSpPr>
            <a:spLocks noChangeArrowheads="1"/>
          </p:cNvSpPr>
          <p:nvPr/>
        </p:nvSpPr>
        <p:spPr bwMode="auto">
          <a:xfrm>
            <a:off x="4617441" y="879476"/>
            <a:ext cx="23454" cy="195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cs-CZ"/>
          </a:p>
        </p:txBody>
      </p:sp>
      <p:sp>
        <p:nvSpPr>
          <p:cNvPr id="21559" name="Rectangle 55"/>
          <p:cNvSpPr>
            <a:spLocks noGrp="1" noChangeArrowheads="1"/>
          </p:cNvSpPr>
          <p:nvPr>
            <p:ph type="body" idx="1"/>
          </p:nvPr>
        </p:nvSpPr>
        <p:spPr>
          <a:xfrm>
            <a:off x="326887" y="1017588"/>
            <a:ext cx="7917079" cy="1357312"/>
          </a:xfrm>
          <a:solidFill>
            <a:schemeClr val="bg1"/>
          </a:solidFill>
          <a:ln w="12700" cap="flat" algn="ctr">
            <a:solidFill>
              <a:schemeClr val="tx1"/>
            </a:solidFill>
            <a:miter lim="800000"/>
            <a:headEnd/>
            <a:tailEnd/>
          </a:ln>
          <a:effectLst>
            <a:outerShdw dist="107763" dir="2700000" algn="ctr" rotWithShape="0">
              <a:schemeClr val="bg2"/>
            </a:outerShdw>
          </a:effectLst>
        </p:spPr>
        <p:txBody>
          <a:bodyPr lIns="63500" tIns="25400" rIns="63500" bIns="25400">
            <a:spAutoFit/>
          </a:bodyPr>
          <a:lstStyle/>
          <a:p>
            <a:pPr marL="0" indent="0" defTabSz="152400" eaLnBrk="1" hangingPunct="1">
              <a:lnSpc>
                <a:spcPct val="85000"/>
              </a:lnSpc>
              <a:spcBef>
                <a:spcPct val="39000"/>
              </a:spcBef>
              <a:buFont typeface="Wingdings" pitchFamily="2" charset="2"/>
              <a:buNone/>
            </a:pPr>
            <a:r>
              <a:rPr lang="en-US" sz="2000" b="1" dirty="0" smtClean="0"/>
              <a:t>W. Humphrey and P. </a:t>
            </a:r>
            <a:r>
              <a:rPr lang="en-US" sz="2000" b="1" dirty="0" err="1" smtClean="0"/>
              <a:t>Feiler</a:t>
            </a:r>
            <a:r>
              <a:rPr lang="en-US" sz="2000" b="1" dirty="0" smtClean="0"/>
              <a:t>: </a:t>
            </a:r>
            <a:r>
              <a:rPr lang="en-US" sz="2000" b="1" i="1" dirty="0" smtClean="0">
                <a:solidFill>
                  <a:schemeClr val="accent1"/>
                </a:solidFill>
              </a:rPr>
              <a:t>"A process is a set of partially ordered steps intended to reach a goal..."(to produce and maintain requested software deliverables).</a:t>
            </a:r>
            <a:r>
              <a:rPr lang="en-US" sz="2000" b="1" dirty="0" smtClean="0"/>
              <a:t>  A software process includes sets of related artifacts, human and computerized resources, organizational structures and constraints.</a:t>
            </a:r>
          </a:p>
        </p:txBody>
      </p:sp>
    </p:spTree>
    <p:extLst>
      <p:ext uri="{BB962C8B-B14F-4D97-AF65-F5344CB8AC3E}">
        <p14:creationId xmlns:p14="http://schemas.microsoft.com/office/powerpoint/2010/main" val="1673321568"/>
      </p:ext>
    </p:extLst>
  </p:cSld>
  <p:clrMapOvr>
    <a:masterClrMapping/>
  </p:clrMapOvr>
  <p:transition spd="slow"/>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title"/>
          </p:nvPr>
        </p:nvSpPr>
        <p:spPr/>
        <p:txBody>
          <a:bodyPr/>
          <a:lstStyle/>
          <a:p>
            <a:r>
              <a:rPr lang="en-US" dirty="0"/>
              <a:t>Software Process </a:t>
            </a:r>
            <a:r>
              <a:rPr lang="en-US" dirty="0" smtClean="0"/>
              <a:t>Models I</a:t>
            </a:r>
            <a:endParaRPr lang="cs-CZ" dirty="0"/>
          </a:p>
        </p:txBody>
      </p:sp>
      <p:sp>
        <p:nvSpPr>
          <p:cNvPr id="3" name="Zástupný symbol pro obsah 2"/>
          <p:cNvSpPr>
            <a:spLocks noGrp="1"/>
          </p:cNvSpPr>
          <p:nvPr>
            <p:ph idx="1"/>
          </p:nvPr>
        </p:nvSpPr>
        <p:spPr/>
        <p:txBody>
          <a:bodyPr>
            <a:normAutofit/>
          </a:bodyPr>
          <a:lstStyle/>
          <a:p>
            <a:r>
              <a:rPr lang="en-US" sz="2800" dirty="0" smtClean="0"/>
              <a:t>The reasons to model a software process:</a:t>
            </a:r>
          </a:p>
          <a:p>
            <a:pPr lvl="1"/>
            <a:r>
              <a:rPr lang="en-US" sz="2400" dirty="0" smtClean="0"/>
              <a:t>If the description of the development process is written down, it forms a common understanding of the activities, resources and constrains involved in the software development process</a:t>
            </a:r>
          </a:p>
          <a:p>
            <a:pPr lvl="1"/>
            <a:r>
              <a:rPr lang="en-US" sz="2400" dirty="0" smtClean="0"/>
              <a:t>The creation of the process model helps the team to find inconsistencies, redundancies and omissions in the process. As the problems are solved the process becomes more effective and focused on the development of the final product</a:t>
            </a:r>
            <a:endParaRPr lang="cs-CZ" sz="2400" dirty="0"/>
          </a:p>
        </p:txBody>
      </p:sp>
    </p:spTree>
    <p:extLst>
      <p:ext uri="{BB962C8B-B14F-4D97-AF65-F5344CB8AC3E}">
        <p14:creationId xmlns:p14="http://schemas.microsoft.com/office/powerpoint/2010/main" val="244026792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title"/>
          </p:nvPr>
        </p:nvSpPr>
        <p:spPr/>
        <p:txBody>
          <a:bodyPr/>
          <a:lstStyle/>
          <a:p>
            <a:r>
              <a:rPr lang="en-US" dirty="0"/>
              <a:t>Software Process </a:t>
            </a:r>
            <a:r>
              <a:rPr lang="en-US" dirty="0" smtClean="0"/>
              <a:t>Models II</a:t>
            </a:r>
            <a:endParaRPr lang="cs-CZ" dirty="0"/>
          </a:p>
        </p:txBody>
      </p:sp>
      <p:sp>
        <p:nvSpPr>
          <p:cNvPr id="3" name="Zástupný symbol pro obsah 2"/>
          <p:cNvSpPr>
            <a:spLocks noGrp="1"/>
          </p:cNvSpPr>
          <p:nvPr>
            <p:ph idx="1"/>
          </p:nvPr>
        </p:nvSpPr>
        <p:spPr/>
        <p:txBody>
          <a:bodyPr>
            <a:normAutofit/>
          </a:bodyPr>
          <a:lstStyle/>
          <a:p>
            <a:r>
              <a:rPr lang="en-US" sz="2800" dirty="0" smtClean="0"/>
              <a:t>The reasons to model a software process:</a:t>
            </a:r>
          </a:p>
          <a:p>
            <a:pPr lvl="1"/>
            <a:r>
              <a:rPr lang="en-US" sz="2400" dirty="0" smtClean="0"/>
              <a:t>The model should reflect the goals of the development – building a high quality software system, finding faults in early stages of the development, meet the required budget, follow the prescribed schedule. When the model is built, the team may go through it and check whether all necessary components are there, or support some.</a:t>
            </a:r>
          </a:p>
          <a:p>
            <a:pPr lvl="1"/>
            <a:r>
              <a:rPr lang="en-US" sz="2400" dirty="0" smtClean="0"/>
              <a:t>Each project has its process tailored. Every project is special. Software Process Development Model helps the team to understand where that tailoring is to occur.  </a:t>
            </a:r>
            <a:endParaRPr lang="cs-CZ" sz="2400" dirty="0"/>
          </a:p>
        </p:txBody>
      </p:sp>
    </p:spTree>
    <p:extLst>
      <p:ext uri="{BB962C8B-B14F-4D97-AF65-F5344CB8AC3E}">
        <p14:creationId xmlns:p14="http://schemas.microsoft.com/office/powerpoint/2010/main" val="25664445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1172684" y="606506"/>
            <a:ext cx="6952548" cy="574516"/>
          </a:xfrm>
          <a:noFill/>
        </p:spPr>
        <p:txBody>
          <a:bodyPr lIns="63500" tIns="25400" rIns="63500" bIns="25400" anchor="ctr">
            <a:spAutoFit/>
          </a:bodyPr>
          <a:lstStyle/>
          <a:p>
            <a:pPr eaLnBrk="1" hangingPunct="1">
              <a:lnSpc>
                <a:spcPct val="85000"/>
              </a:lnSpc>
            </a:pPr>
            <a:r>
              <a:rPr lang="en-US" dirty="0" smtClean="0"/>
              <a:t>The Waterfall Process Model</a:t>
            </a:r>
          </a:p>
        </p:txBody>
      </p:sp>
      <p:sp>
        <p:nvSpPr>
          <p:cNvPr id="24579" name="AutoShape 3"/>
          <p:cNvSpPr>
            <a:spLocks noChangeArrowheads="1"/>
          </p:cNvSpPr>
          <p:nvPr/>
        </p:nvSpPr>
        <p:spPr bwMode="auto">
          <a:xfrm>
            <a:off x="6153658" y="4859339"/>
            <a:ext cx="1540613" cy="879475"/>
          </a:xfrm>
          <a:prstGeom prst="roundRect">
            <a:avLst>
              <a:gd name="adj" fmla="val 12495"/>
            </a:avLst>
          </a:prstGeom>
          <a:solidFill>
            <a:schemeClr val="bg1"/>
          </a:solidFill>
          <a:ln w="12700">
            <a:solidFill>
              <a:schemeClr val="tx1"/>
            </a:solidFill>
            <a:round/>
            <a:headEnd/>
            <a:tailEnd/>
          </a:ln>
          <a:effectLst>
            <a:outerShdw dist="107763" dir="2700000" algn="ctr" rotWithShape="0">
              <a:schemeClr val="bg2"/>
            </a:outerShdw>
          </a:effectLst>
        </p:spPr>
        <p:txBody>
          <a:bodyPr wrap="none" anchor="ctr"/>
          <a:lstStyle/>
          <a:p>
            <a:endParaRPr lang="cs-CZ"/>
          </a:p>
        </p:txBody>
      </p:sp>
      <p:sp>
        <p:nvSpPr>
          <p:cNvPr id="24580" name="AutoShape 4"/>
          <p:cNvSpPr>
            <a:spLocks noChangeArrowheads="1"/>
          </p:cNvSpPr>
          <p:nvPr/>
        </p:nvSpPr>
        <p:spPr bwMode="auto">
          <a:xfrm>
            <a:off x="4577864" y="3759201"/>
            <a:ext cx="1575793" cy="904875"/>
          </a:xfrm>
          <a:prstGeom prst="roundRect">
            <a:avLst>
              <a:gd name="adj" fmla="val 12495"/>
            </a:avLst>
          </a:prstGeom>
          <a:solidFill>
            <a:schemeClr val="bg1"/>
          </a:solidFill>
          <a:ln w="12700">
            <a:solidFill>
              <a:schemeClr val="tx1"/>
            </a:solidFill>
            <a:round/>
            <a:headEnd/>
            <a:tailEnd/>
          </a:ln>
          <a:effectLst>
            <a:outerShdw dist="107763" dir="2700000" algn="ctr" rotWithShape="0">
              <a:schemeClr val="bg2"/>
            </a:outerShdw>
          </a:effectLst>
        </p:spPr>
        <p:txBody>
          <a:bodyPr wrap="none" anchor="ctr"/>
          <a:lstStyle/>
          <a:p>
            <a:endParaRPr lang="cs-CZ"/>
          </a:p>
        </p:txBody>
      </p:sp>
      <p:sp>
        <p:nvSpPr>
          <p:cNvPr id="24581" name="AutoShape 5"/>
          <p:cNvSpPr>
            <a:spLocks noChangeArrowheads="1"/>
          </p:cNvSpPr>
          <p:nvPr/>
        </p:nvSpPr>
        <p:spPr bwMode="auto">
          <a:xfrm>
            <a:off x="3002070" y="2697163"/>
            <a:ext cx="1542079" cy="881062"/>
          </a:xfrm>
          <a:prstGeom prst="roundRect">
            <a:avLst>
              <a:gd name="adj" fmla="val 12495"/>
            </a:avLst>
          </a:prstGeom>
          <a:solidFill>
            <a:schemeClr val="bg1"/>
          </a:solidFill>
          <a:ln w="12700">
            <a:solidFill>
              <a:schemeClr val="tx1"/>
            </a:solidFill>
            <a:round/>
            <a:headEnd/>
            <a:tailEnd/>
          </a:ln>
          <a:effectLst>
            <a:outerShdw dist="107763" dir="2700000" algn="ctr" rotWithShape="0">
              <a:schemeClr val="bg2"/>
            </a:outerShdw>
          </a:effectLst>
        </p:spPr>
        <p:txBody>
          <a:bodyPr wrap="none" anchor="ctr"/>
          <a:lstStyle/>
          <a:p>
            <a:endParaRPr lang="cs-CZ"/>
          </a:p>
        </p:txBody>
      </p:sp>
      <p:sp>
        <p:nvSpPr>
          <p:cNvPr id="24582" name="AutoShape 6"/>
          <p:cNvSpPr>
            <a:spLocks noChangeArrowheads="1"/>
          </p:cNvSpPr>
          <p:nvPr/>
        </p:nvSpPr>
        <p:spPr bwMode="auto">
          <a:xfrm>
            <a:off x="1461457" y="1649413"/>
            <a:ext cx="1540613" cy="881062"/>
          </a:xfrm>
          <a:prstGeom prst="roundRect">
            <a:avLst>
              <a:gd name="adj" fmla="val 12495"/>
            </a:avLst>
          </a:prstGeom>
          <a:solidFill>
            <a:schemeClr val="bg1"/>
          </a:solidFill>
          <a:ln w="12700">
            <a:solidFill>
              <a:schemeClr val="tx1"/>
            </a:solidFill>
            <a:round/>
            <a:headEnd/>
            <a:tailEnd/>
          </a:ln>
          <a:effectLst>
            <a:outerShdw dist="107763" dir="2700000" algn="ctr" rotWithShape="0">
              <a:schemeClr val="bg2"/>
            </a:outerShdw>
          </a:effectLst>
        </p:spPr>
        <p:txBody>
          <a:bodyPr wrap="none" anchor="ctr"/>
          <a:lstStyle/>
          <a:p>
            <a:endParaRPr lang="cs-CZ"/>
          </a:p>
        </p:txBody>
      </p:sp>
      <p:sp>
        <p:nvSpPr>
          <p:cNvPr id="24583" name="Rectangle 7"/>
          <p:cNvSpPr>
            <a:spLocks noChangeArrowheads="1"/>
          </p:cNvSpPr>
          <p:nvPr/>
        </p:nvSpPr>
        <p:spPr bwMode="auto">
          <a:xfrm>
            <a:off x="1465854" y="1746250"/>
            <a:ext cx="1667123" cy="7576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3500" tIns="25400" rIns="63500" bIns="25400">
            <a:spAutoFit/>
          </a:bodyPr>
          <a:lstStyle/>
          <a:p>
            <a:pPr defTabSz="762000" eaLnBrk="0" hangingPunct="0">
              <a:lnSpc>
                <a:spcPct val="85000"/>
              </a:lnSpc>
            </a:pPr>
            <a:r>
              <a:rPr lang="en-US" sz="1800" b="1" dirty="0"/>
              <a:t>Requirements</a:t>
            </a:r>
          </a:p>
          <a:p>
            <a:pPr defTabSz="762000" eaLnBrk="0" hangingPunct="0">
              <a:lnSpc>
                <a:spcPct val="85000"/>
              </a:lnSpc>
            </a:pPr>
            <a:r>
              <a:rPr lang="en-US" b="1" dirty="0"/>
              <a:t>A</a:t>
            </a:r>
            <a:r>
              <a:rPr lang="en-US" sz="1800" b="1" dirty="0" smtClean="0"/>
              <a:t>nalysis </a:t>
            </a:r>
            <a:r>
              <a:rPr lang="en-US" sz="1800" b="1" dirty="0"/>
              <a:t>and</a:t>
            </a:r>
          </a:p>
          <a:p>
            <a:pPr defTabSz="762000" eaLnBrk="0" hangingPunct="0">
              <a:lnSpc>
                <a:spcPct val="85000"/>
              </a:lnSpc>
            </a:pPr>
            <a:r>
              <a:rPr lang="en-US" b="1" dirty="0"/>
              <a:t>D</a:t>
            </a:r>
            <a:r>
              <a:rPr lang="en-US" sz="1800" b="1" dirty="0" smtClean="0"/>
              <a:t>efinition</a:t>
            </a:r>
            <a:endParaRPr lang="en-US" sz="1800" b="1" dirty="0"/>
          </a:p>
        </p:txBody>
      </p:sp>
      <p:sp>
        <p:nvSpPr>
          <p:cNvPr id="24584" name="Rectangle 8"/>
          <p:cNvSpPr>
            <a:spLocks noChangeArrowheads="1"/>
          </p:cNvSpPr>
          <p:nvPr/>
        </p:nvSpPr>
        <p:spPr bwMode="auto">
          <a:xfrm>
            <a:off x="3110543" y="2859089"/>
            <a:ext cx="1423467" cy="522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3500" tIns="25400" rIns="63500" bIns="25400">
            <a:spAutoFit/>
          </a:bodyPr>
          <a:lstStyle/>
          <a:p>
            <a:pPr defTabSz="762000" eaLnBrk="0" hangingPunct="0">
              <a:lnSpc>
                <a:spcPct val="85000"/>
              </a:lnSpc>
            </a:pPr>
            <a:r>
              <a:rPr lang="en-US" sz="1800" b="1" dirty="0"/>
              <a:t>System and</a:t>
            </a:r>
          </a:p>
          <a:p>
            <a:pPr defTabSz="762000" eaLnBrk="0" hangingPunct="0">
              <a:lnSpc>
                <a:spcPct val="85000"/>
              </a:lnSpc>
            </a:pPr>
            <a:r>
              <a:rPr lang="en-US" sz="1800" b="1" dirty="0"/>
              <a:t>SW </a:t>
            </a:r>
            <a:r>
              <a:rPr lang="en-US" sz="1800" b="1" dirty="0" smtClean="0"/>
              <a:t>Design</a:t>
            </a:r>
            <a:endParaRPr lang="en-US" sz="1800" b="1" dirty="0"/>
          </a:p>
        </p:txBody>
      </p:sp>
      <p:sp>
        <p:nvSpPr>
          <p:cNvPr id="24585" name="Rectangle 9"/>
          <p:cNvSpPr>
            <a:spLocks noChangeArrowheads="1"/>
          </p:cNvSpPr>
          <p:nvPr/>
        </p:nvSpPr>
        <p:spPr bwMode="auto">
          <a:xfrm>
            <a:off x="4548547" y="3946526"/>
            <a:ext cx="1833835" cy="522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3500" tIns="25400" rIns="63500" bIns="25400">
            <a:spAutoFit/>
          </a:bodyPr>
          <a:lstStyle/>
          <a:p>
            <a:pPr defTabSz="762000" eaLnBrk="0" hangingPunct="0">
              <a:lnSpc>
                <a:spcPct val="85000"/>
              </a:lnSpc>
            </a:pPr>
            <a:r>
              <a:rPr lang="en-US" sz="1800" b="1"/>
              <a:t>Implementation</a:t>
            </a:r>
          </a:p>
          <a:p>
            <a:pPr defTabSz="762000" eaLnBrk="0" hangingPunct="0">
              <a:lnSpc>
                <a:spcPct val="85000"/>
              </a:lnSpc>
            </a:pPr>
            <a:r>
              <a:rPr lang="en-US" sz="1800" b="1"/>
              <a:t>     (Coding)</a:t>
            </a:r>
          </a:p>
        </p:txBody>
      </p:sp>
      <p:sp>
        <p:nvSpPr>
          <p:cNvPr id="24586" name="Rectangle 10"/>
          <p:cNvSpPr>
            <a:spLocks noChangeArrowheads="1"/>
          </p:cNvSpPr>
          <p:nvPr/>
        </p:nvSpPr>
        <p:spPr bwMode="auto">
          <a:xfrm>
            <a:off x="6240143" y="5046664"/>
            <a:ext cx="1526059" cy="522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3500" tIns="25400" rIns="63500" bIns="25400">
            <a:spAutoFit/>
          </a:bodyPr>
          <a:lstStyle/>
          <a:p>
            <a:pPr defTabSz="762000" eaLnBrk="0" hangingPunct="0">
              <a:lnSpc>
                <a:spcPct val="85000"/>
              </a:lnSpc>
            </a:pPr>
            <a:r>
              <a:rPr lang="en-US" sz="1800" b="1"/>
              <a:t>Testing and</a:t>
            </a:r>
          </a:p>
          <a:p>
            <a:pPr defTabSz="762000" eaLnBrk="0" hangingPunct="0">
              <a:lnSpc>
                <a:spcPct val="85000"/>
              </a:lnSpc>
            </a:pPr>
            <a:r>
              <a:rPr lang="en-US" sz="1800" b="1"/>
              <a:t>Maintenance</a:t>
            </a:r>
          </a:p>
        </p:txBody>
      </p:sp>
      <p:sp>
        <p:nvSpPr>
          <p:cNvPr id="24587" name="AutoShape 11"/>
          <p:cNvSpPr>
            <a:spLocks noChangeArrowheads="1"/>
          </p:cNvSpPr>
          <p:nvPr/>
        </p:nvSpPr>
        <p:spPr bwMode="auto">
          <a:xfrm rot="5400000">
            <a:off x="3069661" y="2058486"/>
            <a:ext cx="627063" cy="466142"/>
          </a:xfrm>
          <a:custGeom>
            <a:avLst/>
            <a:gdLst>
              <a:gd name="T0" fmla="*/ 2147483647 w 21600"/>
              <a:gd name="T1" fmla="*/ 0 h 21600"/>
              <a:gd name="T2" fmla="*/ 2147483647 w 21600"/>
              <a:gd name="T3" fmla="*/ 2147483647 h 21600"/>
              <a:gd name="T4" fmla="*/ 2147483647 w 21600"/>
              <a:gd name="T5" fmla="*/ 2147483647 h 21600"/>
              <a:gd name="T6" fmla="*/ 2147483647 w 21600"/>
              <a:gd name="T7" fmla="*/ 2147483647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chemeClr val="hlink"/>
          </a:solidFill>
          <a:ln w="12700">
            <a:solidFill>
              <a:schemeClr val="tx1"/>
            </a:solidFill>
            <a:miter lim="800000"/>
            <a:headEnd type="none" w="sm" len="sm"/>
            <a:tailEnd type="none" w="sm" len="sm"/>
          </a:ln>
        </p:spPr>
        <p:txBody>
          <a:bodyPr wrap="none" anchor="ctr"/>
          <a:lstStyle/>
          <a:p>
            <a:endParaRPr lang="cs-CZ"/>
          </a:p>
        </p:txBody>
      </p:sp>
      <p:sp>
        <p:nvSpPr>
          <p:cNvPr id="24588" name="AutoShape 12"/>
          <p:cNvSpPr>
            <a:spLocks noChangeArrowheads="1"/>
          </p:cNvSpPr>
          <p:nvPr/>
        </p:nvSpPr>
        <p:spPr bwMode="auto">
          <a:xfrm rot="5400000">
            <a:off x="4617604" y="3120523"/>
            <a:ext cx="627062" cy="466142"/>
          </a:xfrm>
          <a:custGeom>
            <a:avLst/>
            <a:gdLst>
              <a:gd name="T0" fmla="*/ 2147483647 w 21600"/>
              <a:gd name="T1" fmla="*/ 0 h 21600"/>
              <a:gd name="T2" fmla="*/ 2147483647 w 21600"/>
              <a:gd name="T3" fmla="*/ 2147483647 h 21600"/>
              <a:gd name="T4" fmla="*/ 2147483647 w 21600"/>
              <a:gd name="T5" fmla="*/ 2147483647 h 21600"/>
              <a:gd name="T6" fmla="*/ 2147483647 w 21600"/>
              <a:gd name="T7" fmla="*/ 2147483647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chemeClr val="hlink"/>
          </a:solidFill>
          <a:ln w="12700">
            <a:solidFill>
              <a:schemeClr val="tx1"/>
            </a:solidFill>
            <a:miter lim="800000"/>
            <a:headEnd type="none" w="sm" len="sm"/>
            <a:tailEnd type="none" w="sm" len="sm"/>
          </a:ln>
        </p:spPr>
        <p:txBody>
          <a:bodyPr wrap="none" anchor="ctr"/>
          <a:lstStyle/>
          <a:p>
            <a:endParaRPr lang="cs-CZ"/>
          </a:p>
        </p:txBody>
      </p:sp>
      <p:sp>
        <p:nvSpPr>
          <p:cNvPr id="24589" name="AutoShape 13"/>
          <p:cNvSpPr>
            <a:spLocks noChangeArrowheads="1"/>
          </p:cNvSpPr>
          <p:nvPr/>
        </p:nvSpPr>
        <p:spPr bwMode="auto">
          <a:xfrm rot="5400000">
            <a:off x="6241770" y="4198436"/>
            <a:ext cx="627063" cy="466142"/>
          </a:xfrm>
          <a:custGeom>
            <a:avLst/>
            <a:gdLst>
              <a:gd name="T0" fmla="*/ 2147483647 w 21600"/>
              <a:gd name="T1" fmla="*/ 0 h 21600"/>
              <a:gd name="T2" fmla="*/ 2147483647 w 21600"/>
              <a:gd name="T3" fmla="*/ 2147483647 h 21600"/>
              <a:gd name="T4" fmla="*/ 2147483647 w 21600"/>
              <a:gd name="T5" fmla="*/ 2147483647 h 21600"/>
              <a:gd name="T6" fmla="*/ 2147483647 w 21600"/>
              <a:gd name="T7" fmla="*/ 2147483647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chemeClr val="hlink"/>
          </a:solidFill>
          <a:ln w="12700">
            <a:solidFill>
              <a:schemeClr val="tx1"/>
            </a:solidFill>
            <a:miter lim="800000"/>
            <a:headEnd type="none" w="sm" len="sm"/>
            <a:tailEnd type="none" w="sm" len="sm"/>
          </a:ln>
        </p:spPr>
        <p:txBody>
          <a:bodyPr wrap="none" anchor="ctr"/>
          <a:lstStyle/>
          <a:p>
            <a:endParaRPr lang="cs-CZ"/>
          </a:p>
        </p:txBody>
      </p:sp>
    </p:spTree>
    <p:extLst>
      <p:ext uri="{BB962C8B-B14F-4D97-AF65-F5344CB8AC3E}">
        <p14:creationId xmlns:p14="http://schemas.microsoft.com/office/powerpoint/2010/main" val="3608897780"/>
      </p:ext>
    </p:extLst>
  </p:cSld>
  <p:clrMapOvr>
    <a:masterClrMapping/>
  </p:clrMapOvr>
  <p:transition spd="slow"/>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pPr eaLnBrk="1" hangingPunct="1"/>
            <a:r>
              <a:rPr lang="en-US" dirty="0" smtClean="0"/>
              <a:t>The Waterfall Model: Problems</a:t>
            </a:r>
            <a:endParaRPr lang="cs-CZ" dirty="0" smtClean="0"/>
          </a:p>
        </p:txBody>
      </p:sp>
      <p:sp>
        <p:nvSpPr>
          <p:cNvPr id="25603" name="Rectangle 3"/>
          <p:cNvSpPr>
            <a:spLocks noGrp="1" noChangeArrowheads="1"/>
          </p:cNvSpPr>
          <p:nvPr>
            <p:ph type="body" idx="1"/>
          </p:nvPr>
        </p:nvSpPr>
        <p:spPr/>
        <p:txBody>
          <a:bodyPr/>
          <a:lstStyle/>
          <a:p>
            <a:pPr eaLnBrk="1" hangingPunct="1"/>
            <a:r>
              <a:rPr lang="en-US" dirty="0" smtClean="0"/>
              <a:t>It takes too long to see results: nothing is executable or demonstrable until code is produced.</a:t>
            </a:r>
          </a:p>
          <a:p>
            <a:pPr eaLnBrk="1" hangingPunct="1"/>
            <a:r>
              <a:rPr lang="en-US" dirty="0" smtClean="0"/>
              <a:t>It depends on stable, correct requirements.</a:t>
            </a:r>
          </a:p>
          <a:p>
            <a:pPr eaLnBrk="1" hangingPunct="1"/>
            <a:r>
              <a:rPr lang="en-US" dirty="0" smtClean="0"/>
              <a:t>It delays the detection of errors until the end.</a:t>
            </a:r>
          </a:p>
          <a:p>
            <a:pPr eaLnBrk="1" hangingPunct="1"/>
            <a:r>
              <a:rPr lang="en-US" dirty="0" smtClean="0"/>
              <a:t>It does not promote software reuse.</a:t>
            </a:r>
          </a:p>
          <a:p>
            <a:pPr eaLnBrk="1" hangingPunct="1"/>
            <a:r>
              <a:rPr lang="en-US" dirty="0" smtClean="0"/>
              <a:t>It does not promote prototyping.</a:t>
            </a:r>
          </a:p>
          <a:p>
            <a:pPr eaLnBrk="1" hangingPunct="1"/>
            <a:r>
              <a:rPr lang="en-US" dirty="0" smtClean="0"/>
              <a:t>...</a:t>
            </a:r>
          </a:p>
          <a:p>
            <a:pPr eaLnBrk="1" hangingPunct="1"/>
            <a:endParaRPr lang="cs-CZ" dirty="0" smtClean="0"/>
          </a:p>
        </p:txBody>
      </p:sp>
    </p:spTree>
    <p:extLst>
      <p:ext uri="{BB962C8B-B14F-4D97-AF65-F5344CB8AC3E}">
        <p14:creationId xmlns:p14="http://schemas.microsoft.com/office/powerpoint/2010/main" val="962099678"/>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title"/>
          </p:nvPr>
        </p:nvSpPr>
        <p:spPr/>
        <p:txBody>
          <a:bodyPr>
            <a:normAutofit fontScale="90000"/>
          </a:bodyPr>
          <a:lstStyle/>
          <a:p>
            <a:r>
              <a:rPr lang="en-US" dirty="0" smtClean="0"/>
              <a:t>The Software Development Process in Reality</a:t>
            </a:r>
            <a:endParaRPr lang="cs-CZ" dirty="0"/>
          </a:p>
        </p:txBody>
      </p:sp>
      <p:grpSp>
        <p:nvGrpSpPr>
          <p:cNvPr id="30" name="Skupina 29"/>
          <p:cNvGrpSpPr/>
          <p:nvPr/>
        </p:nvGrpSpPr>
        <p:grpSpPr>
          <a:xfrm>
            <a:off x="827584" y="2679655"/>
            <a:ext cx="1671520" cy="881062"/>
            <a:chOff x="1461457" y="1649413"/>
            <a:chExt cx="1671520" cy="881062"/>
          </a:xfrm>
        </p:grpSpPr>
        <p:sp>
          <p:nvSpPr>
            <p:cNvPr id="18" name="AutoShape 6"/>
            <p:cNvSpPr>
              <a:spLocks noChangeArrowheads="1"/>
            </p:cNvSpPr>
            <p:nvPr/>
          </p:nvSpPr>
          <p:spPr bwMode="auto">
            <a:xfrm>
              <a:off x="1461457" y="1649413"/>
              <a:ext cx="1540613" cy="881062"/>
            </a:xfrm>
            <a:prstGeom prst="roundRect">
              <a:avLst>
                <a:gd name="adj" fmla="val 12495"/>
              </a:avLst>
            </a:prstGeom>
            <a:solidFill>
              <a:schemeClr val="bg1"/>
            </a:solidFill>
            <a:ln w="12700">
              <a:solidFill>
                <a:schemeClr val="tx1"/>
              </a:solidFill>
              <a:round/>
              <a:headEnd/>
              <a:tailEnd/>
            </a:ln>
            <a:effectLst>
              <a:outerShdw dist="107763" dir="2700000" algn="ctr" rotWithShape="0">
                <a:schemeClr val="bg2"/>
              </a:outerShdw>
            </a:effectLst>
          </p:spPr>
          <p:txBody>
            <a:bodyPr wrap="none" anchor="ctr"/>
            <a:lstStyle/>
            <a:p>
              <a:endParaRPr lang="cs-CZ"/>
            </a:p>
          </p:txBody>
        </p:sp>
        <p:sp>
          <p:nvSpPr>
            <p:cNvPr id="19" name="Rectangle 7"/>
            <p:cNvSpPr>
              <a:spLocks noChangeArrowheads="1"/>
            </p:cNvSpPr>
            <p:nvPr/>
          </p:nvSpPr>
          <p:spPr bwMode="auto">
            <a:xfrm>
              <a:off x="1465854" y="1746250"/>
              <a:ext cx="1667123" cy="7576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3500" tIns="25400" rIns="63500" bIns="25400">
              <a:spAutoFit/>
            </a:bodyPr>
            <a:lstStyle/>
            <a:p>
              <a:pPr defTabSz="762000" eaLnBrk="0" hangingPunct="0">
                <a:lnSpc>
                  <a:spcPct val="85000"/>
                </a:lnSpc>
              </a:pPr>
              <a:r>
                <a:rPr lang="en-US" sz="1800" b="1" dirty="0"/>
                <a:t>Requirements</a:t>
              </a:r>
            </a:p>
            <a:p>
              <a:pPr defTabSz="762000" eaLnBrk="0" hangingPunct="0">
                <a:lnSpc>
                  <a:spcPct val="85000"/>
                </a:lnSpc>
              </a:pPr>
              <a:r>
                <a:rPr lang="en-US" b="1" dirty="0"/>
                <a:t>A</a:t>
              </a:r>
              <a:r>
                <a:rPr lang="en-US" sz="1800" b="1" dirty="0" smtClean="0"/>
                <a:t>nalysis </a:t>
              </a:r>
              <a:r>
                <a:rPr lang="en-US" sz="1800" b="1" dirty="0"/>
                <a:t>and</a:t>
              </a:r>
            </a:p>
            <a:p>
              <a:pPr defTabSz="762000" eaLnBrk="0" hangingPunct="0">
                <a:lnSpc>
                  <a:spcPct val="85000"/>
                </a:lnSpc>
              </a:pPr>
              <a:r>
                <a:rPr lang="en-US" b="1" dirty="0"/>
                <a:t>D</a:t>
              </a:r>
              <a:r>
                <a:rPr lang="en-US" sz="1800" b="1" dirty="0" smtClean="0"/>
                <a:t>efinition</a:t>
              </a:r>
              <a:endParaRPr lang="en-US" sz="1800" b="1" dirty="0"/>
            </a:p>
          </p:txBody>
        </p:sp>
      </p:grpSp>
      <p:grpSp>
        <p:nvGrpSpPr>
          <p:cNvPr id="28" name="Skupina 27"/>
          <p:cNvGrpSpPr/>
          <p:nvPr/>
        </p:nvGrpSpPr>
        <p:grpSpPr>
          <a:xfrm>
            <a:off x="3491880" y="1798593"/>
            <a:ext cx="1542079" cy="881062"/>
            <a:chOff x="3002070" y="2697163"/>
            <a:chExt cx="1542079" cy="881062"/>
          </a:xfrm>
        </p:grpSpPr>
        <p:sp>
          <p:nvSpPr>
            <p:cNvPr id="17" name="AutoShape 5"/>
            <p:cNvSpPr>
              <a:spLocks noChangeArrowheads="1"/>
            </p:cNvSpPr>
            <p:nvPr/>
          </p:nvSpPr>
          <p:spPr bwMode="auto">
            <a:xfrm>
              <a:off x="3002070" y="2697163"/>
              <a:ext cx="1542079" cy="881062"/>
            </a:xfrm>
            <a:prstGeom prst="roundRect">
              <a:avLst>
                <a:gd name="adj" fmla="val 12495"/>
              </a:avLst>
            </a:prstGeom>
            <a:solidFill>
              <a:schemeClr val="bg1"/>
            </a:solidFill>
            <a:ln w="12700">
              <a:solidFill>
                <a:schemeClr val="tx1"/>
              </a:solidFill>
              <a:round/>
              <a:headEnd/>
              <a:tailEnd/>
            </a:ln>
            <a:effectLst>
              <a:outerShdw dist="107763" dir="2700000" algn="ctr" rotWithShape="0">
                <a:schemeClr val="bg2"/>
              </a:outerShdw>
            </a:effectLst>
          </p:spPr>
          <p:txBody>
            <a:bodyPr wrap="none" anchor="ctr"/>
            <a:lstStyle/>
            <a:p>
              <a:endParaRPr lang="cs-CZ"/>
            </a:p>
          </p:txBody>
        </p:sp>
        <p:sp>
          <p:nvSpPr>
            <p:cNvPr id="20" name="Rectangle 8"/>
            <p:cNvSpPr>
              <a:spLocks noChangeArrowheads="1"/>
            </p:cNvSpPr>
            <p:nvPr/>
          </p:nvSpPr>
          <p:spPr bwMode="auto">
            <a:xfrm>
              <a:off x="3110543" y="2859089"/>
              <a:ext cx="1423467" cy="522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3500" tIns="25400" rIns="63500" bIns="25400">
              <a:spAutoFit/>
            </a:bodyPr>
            <a:lstStyle/>
            <a:p>
              <a:pPr defTabSz="762000" eaLnBrk="0" hangingPunct="0">
                <a:lnSpc>
                  <a:spcPct val="85000"/>
                </a:lnSpc>
              </a:pPr>
              <a:r>
                <a:rPr lang="en-US" sz="1800" b="1" dirty="0"/>
                <a:t>System and</a:t>
              </a:r>
            </a:p>
            <a:p>
              <a:pPr defTabSz="762000" eaLnBrk="0" hangingPunct="0">
                <a:lnSpc>
                  <a:spcPct val="85000"/>
                </a:lnSpc>
              </a:pPr>
              <a:r>
                <a:rPr lang="en-US" sz="1800" b="1" dirty="0"/>
                <a:t>SW </a:t>
              </a:r>
              <a:r>
                <a:rPr lang="en-US" sz="1800" b="1" dirty="0" smtClean="0"/>
                <a:t>Design</a:t>
              </a:r>
              <a:endParaRPr lang="en-US" sz="1800" b="1" dirty="0"/>
            </a:p>
          </p:txBody>
        </p:sp>
      </p:grpSp>
      <p:grpSp>
        <p:nvGrpSpPr>
          <p:cNvPr id="27" name="Skupina 26"/>
          <p:cNvGrpSpPr/>
          <p:nvPr/>
        </p:nvGrpSpPr>
        <p:grpSpPr>
          <a:xfrm>
            <a:off x="5465464" y="3155313"/>
            <a:ext cx="1833835" cy="904875"/>
            <a:chOff x="4548547" y="3759201"/>
            <a:chExt cx="1833835" cy="904875"/>
          </a:xfrm>
        </p:grpSpPr>
        <p:sp>
          <p:nvSpPr>
            <p:cNvPr id="16" name="AutoShape 4"/>
            <p:cNvSpPr>
              <a:spLocks noChangeArrowheads="1"/>
            </p:cNvSpPr>
            <p:nvPr/>
          </p:nvSpPr>
          <p:spPr bwMode="auto">
            <a:xfrm>
              <a:off x="4577864" y="3759201"/>
              <a:ext cx="1575793" cy="904875"/>
            </a:xfrm>
            <a:prstGeom prst="roundRect">
              <a:avLst>
                <a:gd name="adj" fmla="val 12495"/>
              </a:avLst>
            </a:prstGeom>
            <a:solidFill>
              <a:schemeClr val="bg1"/>
            </a:solidFill>
            <a:ln w="12700">
              <a:solidFill>
                <a:schemeClr val="tx1"/>
              </a:solidFill>
              <a:round/>
              <a:headEnd/>
              <a:tailEnd/>
            </a:ln>
            <a:effectLst>
              <a:outerShdw dist="107763" dir="2700000" algn="ctr" rotWithShape="0">
                <a:schemeClr val="bg2"/>
              </a:outerShdw>
            </a:effectLst>
          </p:spPr>
          <p:txBody>
            <a:bodyPr wrap="none" anchor="ctr"/>
            <a:lstStyle/>
            <a:p>
              <a:endParaRPr lang="cs-CZ"/>
            </a:p>
          </p:txBody>
        </p:sp>
        <p:sp>
          <p:nvSpPr>
            <p:cNvPr id="21" name="Rectangle 9"/>
            <p:cNvSpPr>
              <a:spLocks noChangeArrowheads="1"/>
            </p:cNvSpPr>
            <p:nvPr/>
          </p:nvSpPr>
          <p:spPr bwMode="auto">
            <a:xfrm>
              <a:off x="4548547" y="3946526"/>
              <a:ext cx="1833835" cy="522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3500" tIns="25400" rIns="63500" bIns="25400">
              <a:spAutoFit/>
            </a:bodyPr>
            <a:lstStyle/>
            <a:p>
              <a:pPr defTabSz="762000" eaLnBrk="0" hangingPunct="0">
                <a:lnSpc>
                  <a:spcPct val="85000"/>
                </a:lnSpc>
              </a:pPr>
              <a:r>
                <a:rPr lang="en-US" sz="1800" b="1" dirty="0"/>
                <a:t>Implementation</a:t>
              </a:r>
            </a:p>
            <a:p>
              <a:pPr defTabSz="762000" eaLnBrk="0" hangingPunct="0">
                <a:lnSpc>
                  <a:spcPct val="85000"/>
                </a:lnSpc>
              </a:pPr>
              <a:r>
                <a:rPr lang="en-US" sz="1800" b="1" dirty="0"/>
                <a:t>     (Coding)</a:t>
              </a:r>
            </a:p>
          </p:txBody>
        </p:sp>
      </p:grpSp>
      <p:grpSp>
        <p:nvGrpSpPr>
          <p:cNvPr id="26" name="Skupina 25"/>
          <p:cNvGrpSpPr/>
          <p:nvPr/>
        </p:nvGrpSpPr>
        <p:grpSpPr>
          <a:xfrm>
            <a:off x="2879850" y="4876707"/>
            <a:ext cx="1612544" cy="879475"/>
            <a:chOff x="6153658" y="4859339"/>
            <a:chExt cx="1612544" cy="879475"/>
          </a:xfrm>
        </p:grpSpPr>
        <p:sp>
          <p:nvSpPr>
            <p:cNvPr id="15" name="AutoShape 3"/>
            <p:cNvSpPr>
              <a:spLocks noChangeArrowheads="1"/>
            </p:cNvSpPr>
            <p:nvPr/>
          </p:nvSpPr>
          <p:spPr bwMode="auto">
            <a:xfrm>
              <a:off x="6153658" y="4859339"/>
              <a:ext cx="1540613" cy="879475"/>
            </a:xfrm>
            <a:prstGeom prst="roundRect">
              <a:avLst>
                <a:gd name="adj" fmla="val 12495"/>
              </a:avLst>
            </a:prstGeom>
            <a:solidFill>
              <a:schemeClr val="bg1"/>
            </a:solidFill>
            <a:ln w="12700">
              <a:solidFill>
                <a:schemeClr val="tx1"/>
              </a:solidFill>
              <a:round/>
              <a:headEnd/>
              <a:tailEnd/>
            </a:ln>
            <a:effectLst>
              <a:outerShdw dist="107763" dir="2700000" algn="ctr" rotWithShape="0">
                <a:schemeClr val="bg2"/>
              </a:outerShdw>
            </a:effectLst>
          </p:spPr>
          <p:txBody>
            <a:bodyPr wrap="none" anchor="ctr"/>
            <a:lstStyle/>
            <a:p>
              <a:endParaRPr lang="cs-CZ"/>
            </a:p>
          </p:txBody>
        </p:sp>
        <p:sp>
          <p:nvSpPr>
            <p:cNvPr id="22" name="Rectangle 10"/>
            <p:cNvSpPr>
              <a:spLocks noChangeArrowheads="1"/>
            </p:cNvSpPr>
            <p:nvPr/>
          </p:nvSpPr>
          <p:spPr bwMode="auto">
            <a:xfrm>
              <a:off x="6240143" y="5046664"/>
              <a:ext cx="1526059" cy="522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3500" tIns="25400" rIns="63500" bIns="25400">
              <a:spAutoFit/>
            </a:bodyPr>
            <a:lstStyle/>
            <a:p>
              <a:pPr defTabSz="762000" eaLnBrk="0" hangingPunct="0">
                <a:lnSpc>
                  <a:spcPct val="85000"/>
                </a:lnSpc>
              </a:pPr>
              <a:r>
                <a:rPr lang="en-US" sz="1800" b="1" dirty="0"/>
                <a:t>Testing and</a:t>
              </a:r>
            </a:p>
            <a:p>
              <a:pPr defTabSz="762000" eaLnBrk="0" hangingPunct="0">
                <a:lnSpc>
                  <a:spcPct val="85000"/>
                </a:lnSpc>
              </a:pPr>
              <a:r>
                <a:rPr lang="en-US" sz="1800" b="1" dirty="0"/>
                <a:t>Maintenance</a:t>
              </a:r>
            </a:p>
          </p:txBody>
        </p:sp>
      </p:grpSp>
      <p:cxnSp>
        <p:nvCxnSpPr>
          <p:cNvPr id="32" name="Přímá spojnice 31"/>
          <p:cNvCxnSpPr>
            <a:stCxn id="17" idx="2"/>
            <a:endCxn id="16" idx="1"/>
          </p:cNvCxnSpPr>
          <p:nvPr/>
        </p:nvCxnSpPr>
        <p:spPr>
          <a:xfrm>
            <a:off x="4262920" y="2679655"/>
            <a:ext cx="1231861" cy="928096"/>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Přímá spojnice 33"/>
          <p:cNvCxnSpPr>
            <a:stCxn id="17" idx="2"/>
            <a:endCxn id="15" idx="0"/>
          </p:cNvCxnSpPr>
          <p:nvPr/>
        </p:nvCxnSpPr>
        <p:spPr>
          <a:xfrm flipH="1">
            <a:off x="3650157" y="2679655"/>
            <a:ext cx="612763" cy="2197052"/>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Přímá spojnice 35"/>
          <p:cNvCxnSpPr>
            <a:stCxn id="17" idx="2"/>
            <a:endCxn id="19" idx="3"/>
          </p:cNvCxnSpPr>
          <p:nvPr/>
        </p:nvCxnSpPr>
        <p:spPr>
          <a:xfrm flipH="1">
            <a:off x="2499104" y="2679655"/>
            <a:ext cx="1763816" cy="475659"/>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Přímá spojnice 37"/>
          <p:cNvCxnSpPr>
            <a:stCxn id="16" idx="1"/>
          </p:cNvCxnSpPr>
          <p:nvPr/>
        </p:nvCxnSpPr>
        <p:spPr>
          <a:xfrm flipH="1">
            <a:off x="3686123" y="3607751"/>
            <a:ext cx="1808658" cy="1260272"/>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Přímá spojnice 39"/>
          <p:cNvCxnSpPr>
            <a:stCxn id="21" idx="1"/>
          </p:cNvCxnSpPr>
          <p:nvPr/>
        </p:nvCxnSpPr>
        <p:spPr>
          <a:xfrm flipH="1" flipV="1">
            <a:off x="2499104" y="3155313"/>
            <a:ext cx="2966360" cy="448422"/>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Přímá spojnice 41"/>
          <p:cNvCxnSpPr>
            <a:stCxn id="15" idx="0"/>
          </p:cNvCxnSpPr>
          <p:nvPr/>
        </p:nvCxnSpPr>
        <p:spPr>
          <a:xfrm flipH="1" flipV="1">
            <a:off x="2463138" y="3152387"/>
            <a:ext cx="1187019" cy="172432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1690742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a:xfrm>
            <a:off x="1210796" y="612856"/>
            <a:ext cx="6987729" cy="574516"/>
          </a:xfrm>
          <a:noFill/>
        </p:spPr>
        <p:txBody>
          <a:bodyPr lIns="63500" tIns="25400" rIns="63500" bIns="25400" anchor="ctr">
            <a:spAutoFit/>
          </a:bodyPr>
          <a:lstStyle/>
          <a:p>
            <a:pPr eaLnBrk="1" hangingPunct="1">
              <a:lnSpc>
                <a:spcPct val="85000"/>
              </a:lnSpc>
            </a:pPr>
            <a:r>
              <a:rPr lang="en-US" dirty="0" smtClean="0"/>
              <a:t>Exploratory Programming</a:t>
            </a:r>
          </a:p>
        </p:txBody>
      </p:sp>
      <p:sp>
        <p:nvSpPr>
          <p:cNvPr id="26627" name="AutoShape 3"/>
          <p:cNvSpPr>
            <a:spLocks noChangeArrowheads="1"/>
          </p:cNvSpPr>
          <p:nvPr/>
        </p:nvSpPr>
        <p:spPr bwMode="auto">
          <a:xfrm>
            <a:off x="6027593" y="5302250"/>
            <a:ext cx="1782479" cy="763588"/>
          </a:xfrm>
          <a:prstGeom prst="roundRect">
            <a:avLst>
              <a:gd name="adj" fmla="val 12495"/>
            </a:avLst>
          </a:prstGeom>
          <a:solidFill>
            <a:schemeClr val="bg1"/>
          </a:solidFill>
          <a:ln w="12700">
            <a:solidFill>
              <a:schemeClr val="tx1"/>
            </a:solidFill>
            <a:round/>
            <a:headEnd/>
            <a:tailEnd/>
          </a:ln>
          <a:effectLst>
            <a:outerShdw dist="107763" dir="2700000" algn="ctr" rotWithShape="0">
              <a:schemeClr val="bg2"/>
            </a:outerShdw>
          </a:effectLst>
        </p:spPr>
        <p:txBody>
          <a:bodyPr wrap="none" anchor="ctr"/>
          <a:lstStyle/>
          <a:p>
            <a:endParaRPr lang="cs-CZ"/>
          </a:p>
        </p:txBody>
      </p:sp>
      <p:sp>
        <p:nvSpPr>
          <p:cNvPr id="26628" name="AutoShape 4"/>
          <p:cNvSpPr>
            <a:spLocks noChangeArrowheads="1"/>
          </p:cNvSpPr>
          <p:nvPr/>
        </p:nvSpPr>
        <p:spPr bwMode="auto">
          <a:xfrm>
            <a:off x="6096489" y="2351089"/>
            <a:ext cx="1575793" cy="841375"/>
          </a:xfrm>
          <a:prstGeom prst="roundRect">
            <a:avLst>
              <a:gd name="adj" fmla="val 12495"/>
            </a:avLst>
          </a:prstGeom>
          <a:solidFill>
            <a:schemeClr val="bg1"/>
          </a:solidFill>
          <a:ln w="12700">
            <a:solidFill>
              <a:schemeClr val="tx1"/>
            </a:solidFill>
            <a:round/>
            <a:headEnd/>
            <a:tailEnd/>
          </a:ln>
          <a:effectLst>
            <a:outerShdw dist="107763" dir="2700000" algn="ctr" rotWithShape="0">
              <a:schemeClr val="bg2"/>
            </a:outerShdw>
          </a:effectLst>
        </p:spPr>
        <p:txBody>
          <a:bodyPr wrap="none" anchor="ctr"/>
          <a:lstStyle/>
          <a:p>
            <a:endParaRPr lang="cs-CZ"/>
          </a:p>
        </p:txBody>
      </p:sp>
      <p:sp>
        <p:nvSpPr>
          <p:cNvPr id="26629" name="AutoShape 5"/>
          <p:cNvSpPr>
            <a:spLocks noChangeArrowheads="1"/>
          </p:cNvSpPr>
          <p:nvPr/>
        </p:nvSpPr>
        <p:spPr bwMode="auto">
          <a:xfrm>
            <a:off x="3611866" y="2351089"/>
            <a:ext cx="1701857" cy="803275"/>
          </a:xfrm>
          <a:prstGeom prst="roundRect">
            <a:avLst>
              <a:gd name="adj" fmla="val 12495"/>
            </a:avLst>
          </a:prstGeom>
          <a:solidFill>
            <a:schemeClr val="bg1"/>
          </a:solidFill>
          <a:ln w="12700">
            <a:solidFill>
              <a:schemeClr val="tx1"/>
            </a:solidFill>
            <a:round/>
            <a:headEnd/>
            <a:tailEnd/>
          </a:ln>
          <a:effectLst>
            <a:outerShdw dist="107763" dir="2700000" algn="ctr" rotWithShape="0">
              <a:schemeClr val="bg2"/>
            </a:outerShdw>
          </a:effectLst>
        </p:spPr>
        <p:txBody>
          <a:bodyPr wrap="none" anchor="ctr"/>
          <a:lstStyle/>
          <a:p>
            <a:endParaRPr lang="cs-CZ"/>
          </a:p>
        </p:txBody>
      </p:sp>
      <p:sp>
        <p:nvSpPr>
          <p:cNvPr id="26630" name="AutoShape 6"/>
          <p:cNvSpPr>
            <a:spLocks noChangeArrowheads="1"/>
          </p:cNvSpPr>
          <p:nvPr/>
        </p:nvSpPr>
        <p:spPr bwMode="auto">
          <a:xfrm>
            <a:off x="1438003" y="1484313"/>
            <a:ext cx="1540613" cy="996950"/>
          </a:xfrm>
          <a:prstGeom prst="roundRect">
            <a:avLst>
              <a:gd name="adj" fmla="val 12495"/>
            </a:avLst>
          </a:prstGeom>
          <a:solidFill>
            <a:schemeClr val="bg1"/>
          </a:solidFill>
          <a:ln w="12700">
            <a:solidFill>
              <a:schemeClr val="tx1"/>
            </a:solidFill>
            <a:round/>
            <a:headEnd/>
            <a:tailEnd/>
          </a:ln>
          <a:effectLst>
            <a:outerShdw dist="107763" dir="2700000" algn="ctr" rotWithShape="0">
              <a:schemeClr val="bg2"/>
            </a:outerShdw>
          </a:effectLst>
        </p:spPr>
        <p:txBody>
          <a:bodyPr wrap="none" anchor="ctr"/>
          <a:lstStyle/>
          <a:p>
            <a:endParaRPr lang="cs-CZ"/>
          </a:p>
        </p:txBody>
      </p:sp>
      <p:sp>
        <p:nvSpPr>
          <p:cNvPr id="26631" name="Rectangle 7"/>
          <p:cNvSpPr>
            <a:spLocks noChangeArrowheads="1"/>
          </p:cNvSpPr>
          <p:nvPr/>
        </p:nvSpPr>
        <p:spPr bwMode="auto">
          <a:xfrm>
            <a:off x="1457191" y="1593850"/>
            <a:ext cx="1538884" cy="7576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3500" tIns="25400" rIns="63500" bIns="25400">
            <a:spAutoFit/>
          </a:bodyPr>
          <a:lstStyle/>
          <a:p>
            <a:pPr algn="ctr" defTabSz="762000" eaLnBrk="0" hangingPunct="0">
              <a:lnSpc>
                <a:spcPct val="85000"/>
              </a:lnSpc>
            </a:pPr>
            <a:r>
              <a:rPr lang="en-US" sz="1800" b="1"/>
              <a:t>Develop</a:t>
            </a:r>
          </a:p>
          <a:p>
            <a:pPr algn="ctr" defTabSz="762000" eaLnBrk="0" hangingPunct="0">
              <a:lnSpc>
                <a:spcPct val="85000"/>
              </a:lnSpc>
            </a:pPr>
            <a:r>
              <a:rPr lang="en-US" sz="1800" b="1"/>
              <a:t>outline</a:t>
            </a:r>
          </a:p>
          <a:p>
            <a:pPr algn="ctr" defTabSz="762000" eaLnBrk="0" hangingPunct="0">
              <a:lnSpc>
                <a:spcPct val="85000"/>
              </a:lnSpc>
            </a:pPr>
            <a:r>
              <a:rPr lang="en-US" sz="1800" b="1"/>
              <a:t>specification</a:t>
            </a:r>
          </a:p>
        </p:txBody>
      </p:sp>
      <p:sp>
        <p:nvSpPr>
          <p:cNvPr id="26632" name="Rectangle 8"/>
          <p:cNvSpPr>
            <a:spLocks noChangeArrowheads="1"/>
          </p:cNvSpPr>
          <p:nvPr/>
        </p:nvSpPr>
        <p:spPr bwMode="auto">
          <a:xfrm>
            <a:off x="3580864" y="2525714"/>
            <a:ext cx="1718420" cy="522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3500" tIns="25400" rIns="63500" bIns="25400">
            <a:spAutoFit/>
          </a:bodyPr>
          <a:lstStyle/>
          <a:p>
            <a:pPr algn="ctr" defTabSz="762000" eaLnBrk="0" hangingPunct="0">
              <a:lnSpc>
                <a:spcPct val="85000"/>
              </a:lnSpc>
            </a:pPr>
            <a:r>
              <a:rPr lang="en-US" sz="1800" b="1"/>
              <a:t>Build software</a:t>
            </a:r>
          </a:p>
          <a:p>
            <a:pPr algn="ctr" defTabSz="762000" eaLnBrk="0" hangingPunct="0">
              <a:lnSpc>
                <a:spcPct val="85000"/>
              </a:lnSpc>
            </a:pPr>
            <a:r>
              <a:rPr lang="en-US" sz="1800" b="1"/>
              <a:t>system</a:t>
            </a:r>
          </a:p>
        </p:txBody>
      </p:sp>
      <p:sp>
        <p:nvSpPr>
          <p:cNvPr id="26633" name="Rectangle 9"/>
          <p:cNvSpPr>
            <a:spLocks noChangeArrowheads="1"/>
          </p:cNvSpPr>
          <p:nvPr/>
        </p:nvSpPr>
        <p:spPr bwMode="auto">
          <a:xfrm>
            <a:off x="6107250" y="2525714"/>
            <a:ext cx="1564532" cy="522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3500" tIns="25400" rIns="63500" bIns="25400">
            <a:spAutoFit/>
          </a:bodyPr>
          <a:lstStyle/>
          <a:p>
            <a:pPr algn="ctr" defTabSz="762000" eaLnBrk="0" hangingPunct="0">
              <a:lnSpc>
                <a:spcPct val="85000"/>
              </a:lnSpc>
            </a:pPr>
            <a:r>
              <a:rPr lang="en-US" sz="1800" b="1"/>
              <a:t>Use software</a:t>
            </a:r>
          </a:p>
          <a:p>
            <a:pPr algn="ctr" defTabSz="762000" eaLnBrk="0" hangingPunct="0">
              <a:lnSpc>
                <a:spcPct val="85000"/>
              </a:lnSpc>
            </a:pPr>
            <a:r>
              <a:rPr lang="en-US" sz="1800" b="1"/>
              <a:t>system</a:t>
            </a:r>
          </a:p>
        </p:txBody>
      </p:sp>
      <p:sp>
        <p:nvSpPr>
          <p:cNvPr id="26634" name="Rectangle 10"/>
          <p:cNvSpPr>
            <a:spLocks noChangeArrowheads="1"/>
          </p:cNvSpPr>
          <p:nvPr/>
        </p:nvSpPr>
        <p:spPr bwMode="auto">
          <a:xfrm>
            <a:off x="6301086" y="4052889"/>
            <a:ext cx="1282403" cy="522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3500" tIns="25400" rIns="63500" bIns="25400">
            <a:spAutoFit/>
          </a:bodyPr>
          <a:lstStyle/>
          <a:p>
            <a:pPr algn="ctr" defTabSz="762000" eaLnBrk="0" hangingPunct="0">
              <a:lnSpc>
                <a:spcPct val="85000"/>
              </a:lnSpc>
            </a:pPr>
            <a:r>
              <a:rPr lang="en-US" sz="1800" b="1"/>
              <a:t>System</a:t>
            </a:r>
          </a:p>
          <a:p>
            <a:pPr algn="ctr" defTabSz="762000" eaLnBrk="0" hangingPunct="0">
              <a:lnSpc>
                <a:spcPct val="85000"/>
              </a:lnSpc>
            </a:pPr>
            <a:r>
              <a:rPr lang="en-US" sz="1800" b="1"/>
              <a:t>adequate?</a:t>
            </a:r>
          </a:p>
        </p:txBody>
      </p:sp>
      <p:sp>
        <p:nvSpPr>
          <p:cNvPr id="26635" name="Rectangle 11"/>
          <p:cNvSpPr>
            <a:spLocks noChangeArrowheads="1"/>
          </p:cNvSpPr>
          <p:nvPr/>
        </p:nvSpPr>
        <p:spPr bwMode="auto">
          <a:xfrm>
            <a:off x="5968942" y="5437189"/>
            <a:ext cx="1936428" cy="522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3500" tIns="25400" rIns="63500" bIns="25400">
            <a:spAutoFit/>
          </a:bodyPr>
          <a:lstStyle/>
          <a:p>
            <a:pPr algn="ctr" defTabSz="762000" eaLnBrk="0" hangingPunct="0">
              <a:lnSpc>
                <a:spcPct val="85000"/>
              </a:lnSpc>
            </a:pPr>
            <a:r>
              <a:rPr lang="en-US" sz="1800" b="1"/>
              <a:t>Deliver</a:t>
            </a:r>
          </a:p>
          <a:p>
            <a:pPr algn="ctr" defTabSz="762000" eaLnBrk="0" hangingPunct="0">
              <a:lnSpc>
                <a:spcPct val="85000"/>
              </a:lnSpc>
            </a:pPr>
            <a:r>
              <a:rPr lang="en-US" sz="1800" b="1"/>
              <a:t>software system</a:t>
            </a:r>
          </a:p>
        </p:txBody>
      </p:sp>
      <p:sp>
        <p:nvSpPr>
          <p:cNvPr id="26636" name="Line 12"/>
          <p:cNvSpPr>
            <a:spLocks noChangeShapeType="1"/>
          </p:cNvSpPr>
          <p:nvPr/>
        </p:nvSpPr>
        <p:spPr bwMode="auto">
          <a:xfrm flipV="1">
            <a:off x="6159521" y="3665538"/>
            <a:ext cx="759313" cy="62071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cs-CZ"/>
          </a:p>
        </p:txBody>
      </p:sp>
      <p:sp>
        <p:nvSpPr>
          <p:cNvPr id="26637" name="Line 13"/>
          <p:cNvSpPr>
            <a:spLocks noChangeShapeType="1"/>
          </p:cNvSpPr>
          <p:nvPr/>
        </p:nvSpPr>
        <p:spPr bwMode="auto">
          <a:xfrm>
            <a:off x="6918833" y="3665538"/>
            <a:ext cx="759313" cy="62071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cs-CZ"/>
          </a:p>
        </p:txBody>
      </p:sp>
      <p:sp>
        <p:nvSpPr>
          <p:cNvPr id="26638" name="Line 14"/>
          <p:cNvSpPr>
            <a:spLocks noChangeShapeType="1"/>
          </p:cNvSpPr>
          <p:nvPr/>
        </p:nvSpPr>
        <p:spPr bwMode="auto">
          <a:xfrm flipH="1">
            <a:off x="6918833" y="4286251"/>
            <a:ext cx="759313" cy="620713"/>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cs-CZ"/>
          </a:p>
        </p:txBody>
      </p:sp>
      <p:sp>
        <p:nvSpPr>
          <p:cNvPr id="26639" name="Line 15"/>
          <p:cNvSpPr>
            <a:spLocks noChangeShapeType="1"/>
          </p:cNvSpPr>
          <p:nvPr/>
        </p:nvSpPr>
        <p:spPr bwMode="auto">
          <a:xfrm flipH="1" flipV="1">
            <a:off x="6159521" y="4286251"/>
            <a:ext cx="759313" cy="620713"/>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cs-CZ"/>
          </a:p>
        </p:txBody>
      </p:sp>
      <p:sp>
        <p:nvSpPr>
          <p:cNvPr id="26640" name="Line 16"/>
          <p:cNvSpPr>
            <a:spLocks noChangeShapeType="1"/>
          </p:cNvSpPr>
          <p:nvPr/>
        </p:nvSpPr>
        <p:spPr bwMode="auto">
          <a:xfrm>
            <a:off x="2984479" y="1957388"/>
            <a:ext cx="1449731"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cs-CZ"/>
          </a:p>
        </p:txBody>
      </p:sp>
      <p:sp>
        <p:nvSpPr>
          <p:cNvPr id="26641" name="Line 17"/>
          <p:cNvSpPr>
            <a:spLocks noChangeShapeType="1"/>
          </p:cNvSpPr>
          <p:nvPr/>
        </p:nvSpPr>
        <p:spPr bwMode="auto">
          <a:xfrm>
            <a:off x="4434210" y="1957388"/>
            <a:ext cx="0" cy="387350"/>
          </a:xfrm>
          <a:prstGeom prst="line">
            <a:avLst/>
          </a:prstGeom>
          <a:noFill/>
          <a:ln w="12700">
            <a:solidFill>
              <a:schemeClr val="tx1"/>
            </a:solidFill>
            <a:round/>
            <a:headEnd type="none" w="sm" len="sm"/>
            <a:tailEnd type="stealth" w="med" len="lg"/>
          </a:ln>
          <a:extLst>
            <a:ext uri="{909E8E84-426E-40DD-AFC4-6F175D3DCCD1}">
              <a14:hiddenFill xmlns:a14="http://schemas.microsoft.com/office/drawing/2010/main">
                <a:noFill/>
              </a14:hiddenFill>
            </a:ext>
          </a:extLst>
        </p:spPr>
        <p:txBody>
          <a:bodyPr/>
          <a:lstStyle/>
          <a:p>
            <a:endParaRPr lang="cs-CZ"/>
          </a:p>
        </p:txBody>
      </p:sp>
      <p:sp>
        <p:nvSpPr>
          <p:cNvPr id="26642" name="Line 18"/>
          <p:cNvSpPr>
            <a:spLocks noChangeShapeType="1"/>
          </p:cNvSpPr>
          <p:nvPr/>
        </p:nvSpPr>
        <p:spPr bwMode="auto">
          <a:xfrm>
            <a:off x="5331313" y="2733675"/>
            <a:ext cx="759313" cy="0"/>
          </a:xfrm>
          <a:prstGeom prst="line">
            <a:avLst/>
          </a:prstGeom>
          <a:noFill/>
          <a:ln w="12700">
            <a:solidFill>
              <a:schemeClr val="tx1"/>
            </a:solidFill>
            <a:round/>
            <a:headEnd type="none" w="sm" len="sm"/>
            <a:tailEnd type="stealth" w="med" len="lg"/>
          </a:ln>
          <a:extLst>
            <a:ext uri="{909E8E84-426E-40DD-AFC4-6F175D3DCCD1}">
              <a14:hiddenFill xmlns:a14="http://schemas.microsoft.com/office/drawing/2010/main">
                <a:noFill/>
              </a14:hiddenFill>
            </a:ext>
          </a:extLst>
        </p:spPr>
        <p:txBody>
          <a:bodyPr/>
          <a:lstStyle/>
          <a:p>
            <a:endParaRPr lang="cs-CZ"/>
          </a:p>
        </p:txBody>
      </p:sp>
      <p:sp>
        <p:nvSpPr>
          <p:cNvPr id="26643" name="Line 19"/>
          <p:cNvSpPr>
            <a:spLocks noChangeShapeType="1"/>
          </p:cNvSpPr>
          <p:nvPr/>
        </p:nvSpPr>
        <p:spPr bwMode="auto">
          <a:xfrm>
            <a:off x="6918833" y="3198814"/>
            <a:ext cx="0" cy="466725"/>
          </a:xfrm>
          <a:prstGeom prst="line">
            <a:avLst/>
          </a:prstGeom>
          <a:noFill/>
          <a:ln w="12700">
            <a:solidFill>
              <a:schemeClr val="tx1"/>
            </a:solidFill>
            <a:round/>
            <a:headEnd type="none" w="sm" len="sm"/>
            <a:tailEnd type="stealth" w="med" len="lg"/>
          </a:ln>
          <a:extLst>
            <a:ext uri="{909E8E84-426E-40DD-AFC4-6F175D3DCCD1}">
              <a14:hiddenFill xmlns:a14="http://schemas.microsoft.com/office/drawing/2010/main">
                <a:noFill/>
              </a14:hiddenFill>
            </a:ext>
          </a:extLst>
        </p:spPr>
        <p:txBody>
          <a:bodyPr/>
          <a:lstStyle/>
          <a:p>
            <a:endParaRPr lang="cs-CZ"/>
          </a:p>
        </p:txBody>
      </p:sp>
      <p:sp>
        <p:nvSpPr>
          <p:cNvPr id="26644" name="Line 20"/>
          <p:cNvSpPr>
            <a:spLocks noChangeShapeType="1"/>
          </p:cNvSpPr>
          <p:nvPr/>
        </p:nvSpPr>
        <p:spPr bwMode="auto">
          <a:xfrm flipH="1">
            <a:off x="4434211" y="4286250"/>
            <a:ext cx="172531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cs-CZ"/>
          </a:p>
        </p:txBody>
      </p:sp>
      <p:sp>
        <p:nvSpPr>
          <p:cNvPr id="26645" name="Line 21"/>
          <p:cNvSpPr>
            <a:spLocks noChangeShapeType="1"/>
          </p:cNvSpPr>
          <p:nvPr/>
        </p:nvSpPr>
        <p:spPr bwMode="auto">
          <a:xfrm flipV="1">
            <a:off x="4434210" y="3198814"/>
            <a:ext cx="0" cy="1087437"/>
          </a:xfrm>
          <a:prstGeom prst="line">
            <a:avLst/>
          </a:prstGeom>
          <a:noFill/>
          <a:ln w="12700">
            <a:solidFill>
              <a:schemeClr val="tx1"/>
            </a:solidFill>
            <a:round/>
            <a:headEnd type="none" w="sm" len="sm"/>
            <a:tailEnd type="stealth" w="med" len="lg"/>
          </a:ln>
          <a:extLst>
            <a:ext uri="{909E8E84-426E-40DD-AFC4-6F175D3DCCD1}">
              <a14:hiddenFill xmlns:a14="http://schemas.microsoft.com/office/drawing/2010/main">
                <a:noFill/>
              </a14:hiddenFill>
            </a:ext>
          </a:extLst>
        </p:spPr>
        <p:txBody>
          <a:bodyPr/>
          <a:lstStyle/>
          <a:p>
            <a:endParaRPr lang="cs-CZ"/>
          </a:p>
        </p:txBody>
      </p:sp>
      <p:sp>
        <p:nvSpPr>
          <p:cNvPr id="26646" name="Line 22"/>
          <p:cNvSpPr>
            <a:spLocks noChangeShapeType="1"/>
          </p:cNvSpPr>
          <p:nvPr/>
        </p:nvSpPr>
        <p:spPr bwMode="auto">
          <a:xfrm>
            <a:off x="6918833" y="4906964"/>
            <a:ext cx="0" cy="388937"/>
          </a:xfrm>
          <a:prstGeom prst="line">
            <a:avLst/>
          </a:prstGeom>
          <a:noFill/>
          <a:ln w="12700">
            <a:solidFill>
              <a:schemeClr val="tx1"/>
            </a:solidFill>
            <a:round/>
            <a:headEnd type="none" w="sm" len="sm"/>
            <a:tailEnd type="stealth" w="med" len="lg"/>
          </a:ln>
          <a:extLst>
            <a:ext uri="{909E8E84-426E-40DD-AFC4-6F175D3DCCD1}">
              <a14:hiddenFill xmlns:a14="http://schemas.microsoft.com/office/drawing/2010/main">
                <a:noFill/>
              </a14:hiddenFill>
            </a:ext>
          </a:extLst>
        </p:spPr>
        <p:txBody>
          <a:bodyPr/>
          <a:lstStyle/>
          <a:p>
            <a:endParaRPr lang="cs-CZ"/>
          </a:p>
        </p:txBody>
      </p:sp>
      <p:sp>
        <p:nvSpPr>
          <p:cNvPr id="26647" name="Rectangle 23"/>
          <p:cNvSpPr>
            <a:spLocks noChangeArrowheads="1"/>
          </p:cNvSpPr>
          <p:nvPr/>
        </p:nvSpPr>
        <p:spPr bwMode="auto">
          <a:xfrm>
            <a:off x="4790412" y="4000501"/>
            <a:ext cx="474489" cy="2867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3500" tIns="25400" rIns="63500" bIns="25400">
            <a:spAutoFit/>
          </a:bodyPr>
          <a:lstStyle/>
          <a:p>
            <a:pPr defTabSz="762000" eaLnBrk="0" hangingPunct="0">
              <a:lnSpc>
                <a:spcPct val="85000"/>
              </a:lnSpc>
            </a:pPr>
            <a:r>
              <a:rPr lang="en-US" sz="1800" b="1"/>
              <a:t>NO</a:t>
            </a:r>
          </a:p>
        </p:txBody>
      </p:sp>
      <p:sp>
        <p:nvSpPr>
          <p:cNvPr id="26648" name="Rectangle 24"/>
          <p:cNvSpPr>
            <a:spLocks noChangeArrowheads="1"/>
          </p:cNvSpPr>
          <p:nvPr/>
        </p:nvSpPr>
        <p:spPr bwMode="auto">
          <a:xfrm>
            <a:off x="6999456" y="4932363"/>
            <a:ext cx="589905" cy="2867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3500" tIns="25400" rIns="63500" bIns="25400">
            <a:spAutoFit/>
          </a:bodyPr>
          <a:lstStyle/>
          <a:p>
            <a:pPr defTabSz="762000" eaLnBrk="0" hangingPunct="0">
              <a:lnSpc>
                <a:spcPct val="85000"/>
              </a:lnSpc>
            </a:pPr>
            <a:r>
              <a:rPr lang="en-US" sz="1800" b="1"/>
              <a:t>YES</a:t>
            </a:r>
          </a:p>
        </p:txBody>
      </p:sp>
    </p:spTree>
    <p:extLst>
      <p:ext uri="{BB962C8B-B14F-4D97-AF65-F5344CB8AC3E}">
        <p14:creationId xmlns:p14="http://schemas.microsoft.com/office/powerpoint/2010/main" val="1113743210"/>
      </p:ext>
    </p:extLst>
  </p:cSld>
  <p:clrMapOvr>
    <a:masterClrMapping/>
  </p:clrMapOvr>
  <p:transition spd="slow"/>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title"/>
          </p:nvPr>
        </p:nvSpPr>
        <p:spPr/>
        <p:txBody>
          <a:bodyPr/>
          <a:lstStyle/>
          <a:p>
            <a:r>
              <a:rPr lang="en-US" dirty="0" smtClean="0"/>
              <a:t>Waterfall Model with a Prototyping</a:t>
            </a:r>
            <a:endParaRPr lang="cs-CZ" dirty="0"/>
          </a:p>
        </p:txBody>
      </p:sp>
      <p:sp>
        <p:nvSpPr>
          <p:cNvPr id="4" name="AutoShape 3"/>
          <p:cNvSpPr>
            <a:spLocks noChangeArrowheads="1"/>
          </p:cNvSpPr>
          <p:nvPr/>
        </p:nvSpPr>
        <p:spPr bwMode="auto">
          <a:xfrm>
            <a:off x="6153658" y="4859339"/>
            <a:ext cx="1540613" cy="879475"/>
          </a:xfrm>
          <a:prstGeom prst="roundRect">
            <a:avLst>
              <a:gd name="adj" fmla="val 12495"/>
            </a:avLst>
          </a:prstGeom>
          <a:solidFill>
            <a:schemeClr val="bg1"/>
          </a:solidFill>
          <a:ln w="12700">
            <a:solidFill>
              <a:schemeClr val="tx1"/>
            </a:solidFill>
            <a:round/>
            <a:headEnd/>
            <a:tailEnd/>
          </a:ln>
          <a:effectLst>
            <a:outerShdw dist="107763" dir="2700000" algn="ctr" rotWithShape="0">
              <a:schemeClr val="bg2"/>
            </a:outerShdw>
          </a:effectLst>
        </p:spPr>
        <p:txBody>
          <a:bodyPr wrap="none" anchor="ctr"/>
          <a:lstStyle/>
          <a:p>
            <a:endParaRPr lang="cs-CZ"/>
          </a:p>
        </p:txBody>
      </p:sp>
      <p:sp>
        <p:nvSpPr>
          <p:cNvPr id="5" name="AutoShape 4"/>
          <p:cNvSpPr>
            <a:spLocks noChangeArrowheads="1"/>
          </p:cNvSpPr>
          <p:nvPr/>
        </p:nvSpPr>
        <p:spPr bwMode="auto">
          <a:xfrm>
            <a:off x="4577864" y="3759201"/>
            <a:ext cx="1575793" cy="904875"/>
          </a:xfrm>
          <a:prstGeom prst="roundRect">
            <a:avLst>
              <a:gd name="adj" fmla="val 12495"/>
            </a:avLst>
          </a:prstGeom>
          <a:solidFill>
            <a:schemeClr val="bg1"/>
          </a:solidFill>
          <a:ln w="12700">
            <a:solidFill>
              <a:schemeClr val="tx1"/>
            </a:solidFill>
            <a:round/>
            <a:headEnd/>
            <a:tailEnd/>
          </a:ln>
          <a:effectLst>
            <a:outerShdw dist="107763" dir="2700000" algn="ctr" rotWithShape="0">
              <a:schemeClr val="bg2"/>
            </a:outerShdw>
          </a:effectLst>
        </p:spPr>
        <p:txBody>
          <a:bodyPr wrap="none" anchor="ctr"/>
          <a:lstStyle/>
          <a:p>
            <a:endParaRPr lang="cs-CZ"/>
          </a:p>
        </p:txBody>
      </p:sp>
      <p:sp>
        <p:nvSpPr>
          <p:cNvPr id="6" name="AutoShape 5"/>
          <p:cNvSpPr>
            <a:spLocks noChangeArrowheads="1"/>
          </p:cNvSpPr>
          <p:nvPr/>
        </p:nvSpPr>
        <p:spPr bwMode="auto">
          <a:xfrm>
            <a:off x="3002070" y="2697163"/>
            <a:ext cx="1542079" cy="881062"/>
          </a:xfrm>
          <a:prstGeom prst="roundRect">
            <a:avLst>
              <a:gd name="adj" fmla="val 12495"/>
            </a:avLst>
          </a:prstGeom>
          <a:solidFill>
            <a:schemeClr val="bg1"/>
          </a:solidFill>
          <a:ln w="12700">
            <a:solidFill>
              <a:schemeClr val="tx1"/>
            </a:solidFill>
            <a:round/>
            <a:headEnd/>
            <a:tailEnd/>
          </a:ln>
          <a:effectLst>
            <a:outerShdw dist="107763" dir="2700000" algn="ctr" rotWithShape="0">
              <a:schemeClr val="bg2"/>
            </a:outerShdw>
          </a:effectLst>
        </p:spPr>
        <p:txBody>
          <a:bodyPr wrap="none" anchor="ctr"/>
          <a:lstStyle/>
          <a:p>
            <a:endParaRPr lang="cs-CZ"/>
          </a:p>
        </p:txBody>
      </p:sp>
      <p:sp>
        <p:nvSpPr>
          <p:cNvPr id="7" name="AutoShape 6"/>
          <p:cNvSpPr>
            <a:spLocks noChangeArrowheads="1"/>
          </p:cNvSpPr>
          <p:nvPr/>
        </p:nvSpPr>
        <p:spPr bwMode="auto">
          <a:xfrm>
            <a:off x="1461457" y="1649413"/>
            <a:ext cx="1540613" cy="881062"/>
          </a:xfrm>
          <a:prstGeom prst="roundRect">
            <a:avLst>
              <a:gd name="adj" fmla="val 12495"/>
            </a:avLst>
          </a:prstGeom>
          <a:solidFill>
            <a:schemeClr val="bg1"/>
          </a:solidFill>
          <a:ln w="12700">
            <a:solidFill>
              <a:schemeClr val="tx1"/>
            </a:solidFill>
            <a:round/>
            <a:headEnd/>
            <a:tailEnd/>
          </a:ln>
          <a:effectLst>
            <a:outerShdw dist="107763" dir="2700000" algn="ctr" rotWithShape="0">
              <a:schemeClr val="bg2"/>
            </a:outerShdw>
          </a:effectLst>
        </p:spPr>
        <p:txBody>
          <a:bodyPr wrap="none" anchor="ctr"/>
          <a:lstStyle/>
          <a:p>
            <a:endParaRPr lang="cs-CZ"/>
          </a:p>
        </p:txBody>
      </p:sp>
      <p:sp>
        <p:nvSpPr>
          <p:cNvPr id="8" name="Rectangle 7"/>
          <p:cNvSpPr>
            <a:spLocks noChangeArrowheads="1"/>
          </p:cNvSpPr>
          <p:nvPr/>
        </p:nvSpPr>
        <p:spPr bwMode="auto">
          <a:xfrm>
            <a:off x="1465854" y="1746250"/>
            <a:ext cx="1667123" cy="7576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3500" tIns="25400" rIns="63500" bIns="25400">
            <a:spAutoFit/>
          </a:bodyPr>
          <a:lstStyle/>
          <a:p>
            <a:pPr defTabSz="762000" eaLnBrk="0" hangingPunct="0">
              <a:lnSpc>
                <a:spcPct val="85000"/>
              </a:lnSpc>
            </a:pPr>
            <a:r>
              <a:rPr lang="en-US" sz="1800" b="1" dirty="0"/>
              <a:t>Requirements</a:t>
            </a:r>
          </a:p>
          <a:p>
            <a:pPr defTabSz="762000" eaLnBrk="0" hangingPunct="0">
              <a:lnSpc>
                <a:spcPct val="85000"/>
              </a:lnSpc>
            </a:pPr>
            <a:r>
              <a:rPr lang="en-US" b="1" dirty="0"/>
              <a:t>A</a:t>
            </a:r>
            <a:r>
              <a:rPr lang="en-US" sz="1800" b="1" dirty="0" smtClean="0"/>
              <a:t>nalysis </a:t>
            </a:r>
            <a:r>
              <a:rPr lang="en-US" sz="1800" b="1" dirty="0"/>
              <a:t>and</a:t>
            </a:r>
          </a:p>
          <a:p>
            <a:pPr defTabSz="762000" eaLnBrk="0" hangingPunct="0">
              <a:lnSpc>
                <a:spcPct val="85000"/>
              </a:lnSpc>
            </a:pPr>
            <a:r>
              <a:rPr lang="en-US" b="1" dirty="0"/>
              <a:t>D</a:t>
            </a:r>
            <a:r>
              <a:rPr lang="en-US" sz="1800" b="1" dirty="0" smtClean="0"/>
              <a:t>efinition</a:t>
            </a:r>
            <a:endParaRPr lang="en-US" sz="1800" b="1" dirty="0"/>
          </a:p>
        </p:txBody>
      </p:sp>
      <p:sp>
        <p:nvSpPr>
          <p:cNvPr id="9" name="Rectangle 8"/>
          <p:cNvSpPr>
            <a:spLocks noChangeArrowheads="1"/>
          </p:cNvSpPr>
          <p:nvPr/>
        </p:nvSpPr>
        <p:spPr bwMode="auto">
          <a:xfrm>
            <a:off x="3110543" y="2859089"/>
            <a:ext cx="1423467" cy="522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3500" tIns="25400" rIns="63500" bIns="25400">
            <a:spAutoFit/>
          </a:bodyPr>
          <a:lstStyle/>
          <a:p>
            <a:pPr defTabSz="762000" eaLnBrk="0" hangingPunct="0">
              <a:lnSpc>
                <a:spcPct val="85000"/>
              </a:lnSpc>
            </a:pPr>
            <a:r>
              <a:rPr lang="en-US" sz="1800" b="1" dirty="0"/>
              <a:t>System and</a:t>
            </a:r>
          </a:p>
          <a:p>
            <a:pPr defTabSz="762000" eaLnBrk="0" hangingPunct="0">
              <a:lnSpc>
                <a:spcPct val="85000"/>
              </a:lnSpc>
            </a:pPr>
            <a:r>
              <a:rPr lang="en-US" sz="1800" b="1" dirty="0"/>
              <a:t>SW </a:t>
            </a:r>
            <a:r>
              <a:rPr lang="en-US" sz="1800" b="1" dirty="0" smtClean="0"/>
              <a:t>Design</a:t>
            </a:r>
            <a:endParaRPr lang="en-US" sz="1800" b="1" dirty="0"/>
          </a:p>
        </p:txBody>
      </p:sp>
      <p:sp>
        <p:nvSpPr>
          <p:cNvPr id="10" name="Rectangle 9"/>
          <p:cNvSpPr>
            <a:spLocks noChangeArrowheads="1"/>
          </p:cNvSpPr>
          <p:nvPr/>
        </p:nvSpPr>
        <p:spPr bwMode="auto">
          <a:xfrm>
            <a:off x="4548547" y="3946526"/>
            <a:ext cx="1833835" cy="522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3500" tIns="25400" rIns="63500" bIns="25400">
            <a:spAutoFit/>
          </a:bodyPr>
          <a:lstStyle/>
          <a:p>
            <a:pPr defTabSz="762000" eaLnBrk="0" hangingPunct="0">
              <a:lnSpc>
                <a:spcPct val="85000"/>
              </a:lnSpc>
            </a:pPr>
            <a:r>
              <a:rPr lang="en-US" sz="1800" b="1"/>
              <a:t>Implementation</a:t>
            </a:r>
          </a:p>
          <a:p>
            <a:pPr defTabSz="762000" eaLnBrk="0" hangingPunct="0">
              <a:lnSpc>
                <a:spcPct val="85000"/>
              </a:lnSpc>
            </a:pPr>
            <a:r>
              <a:rPr lang="en-US" sz="1800" b="1"/>
              <a:t>     (Coding)</a:t>
            </a:r>
          </a:p>
        </p:txBody>
      </p:sp>
      <p:sp>
        <p:nvSpPr>
          <p:cNvPr id="11" name="Rectangle 10"/>
          <p:cNvSpPr>
            <a:spLocks noChangeArrowheads="1"/>
          </p:cNvSpPr>
          <p:nvPr/>
        </p:nvSpPr>
        <p:spPr bwMode="auto">
          <a:xfrm>
            <a:off x="6240143" y="5046664"/>
            <a:ext cx="1526059" cy="522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3500" tIns="25400" rIns="63500" bIns="25400">
            <a:spAutoFit/>
          </a:bodyPr>
          <a:lstStyle/>
          <a:p>
            <a:pPr defTabSz="762000" eaLnBrk="0" hangingPunct="0">
              <a:lnSpc>
                <a:spcPct val="85000"/>
              </a:lnSpc>
            </a:pPr>
            <a:r>
              <a:rPr lang="en-US" sz="1800" b="1"/>
              <a:t>Testing and</a:t>
            </a:r>
          </a:p>
          <a:p>
            <a:pPr defTabSz="762000" eaLnBrk="0" hangingPunct="0">
              <a:lnSpc>
                <a:spcPct val="85000"/>
              </a:lnSpc>
            </a:pPr>
            <a:r>
              <a:rPr lang="en-US" sz="1800" b="1"/>
              <a:t>Maintenance</a:t>
            </a:r>
          </a:p>
        </p:txBody>
      </p:sp>
      <p:sp>
        <p:nvSpPr>
          <p:cNvPr id="12" name="AutoShape 11"/>
          <p:cNvSpPr>
            <a:spLocks noChangeArrowheads="1"/>
          </p:cNvSpPr>
          <p:nvPr/>
        </p:nvSpPr>
        <p:spPr bwMode="auto">
          <a:xfrm rot="5400000">
            <a:off x="3069661" y="2058486"/>
            <a:ext cx="627063" cy="466142"/>
          </a:xfrm>
          <a:custGeom>
            <a:avLst/>
            <a:gdLst>
              <a:gd name="T0" fmla="*/ 2147483647 w 21600"/>
              <a:gd name="T1" fmla="*/ 0 h 21600"/>
              <a:gd name="T2" fmla="*/ 2147483647 w 21600"/>
              <a:gd name="T3" fmla="*/ 2147483647 h 21600"/>
              <a:gd name="T4" fmla="*/ 2147483647 w 21600"/>
              <a:gd name="T5" fmla="*/ 2147483647 h 21600"/>
              <a:gd name="T6" fmla="*/ 2147483647 w 21600"/>
              <a:gd name="T7" fmla="*/ 2147483647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chemeClr val="hlink"/>
          </a:solidFill>
          <a:ln w="12700">
            <a:solidFill>
              <a:schemeClr val="tx1"/>
            </a:solidFill>
            <a:miter lim="800000"/>
            <a:headEnd type="none" w="sm" len="sm"/>
            <a:tailEnd type="none" w="sm" len="sm"/>
          </a:ln>
        </p:spPr>
        <p:txBody>
          <a:bodyPr wrap="none" anchor="ctr"/>
          <a:lstStyle/>
          <a:p>
            <a:endParaRPr lang="cs-CZ"/>
          </a:p>
        </p:txBody>
      </p:sp>
      <p:sp>
        <p:nvSpPr>
          <p:cNvPr id="13" name="AutoShape 12"/>
          <p:cNvSpPr>
            <a:spLocks noChangeArrowheads="1"/>
          </p:cNvSpPr>
          <p:nvPr/>
        </p:nvSpPr>
        <p:spPr bwMode="auto">
          <a:xfrm rot="5400000">
            <a:off x="4617604" y="3120523"/>
            <a:ext cx="627062" cy="466142"/>
          </a:xfrm>
          <a:custGeom>
            <a:avLst/>
            <a:gdLst>
              <a:gd name="T0" fmla="*/ 2147483647 w 21600"/>
              <a:gd name="T1" fmla="*/ 0 h 21600"/>
              <a:gd name="T2" fmla="*/ 2147483647 w 21600"/>
              <a:gd name="T3" fmla="*/ 2147483647 h 21600"/>
              <a:gd name="T4" fmla="*/ 2147483647 w 21600"/>
              <a:gd name="T5" fmla="*/ 2147483647 h 21600"/>
              <a:gd name="T6" fmla="*/ 2147483647 w 21600"/>
              <a:gd name="T7" fmla="*/ 2147483647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chemeClr val="hlink"/>
          </a:solidFill>
          <a:ln w="12700">
            <a:solidFill>
              <a:schemeClr val="tx1"/>
            </a:solidFill>
            <a:miter lim="800000"/>
            <a:headEnd type="none" w="sm" len="sm"/>
            <a:tailEnd type="none" w="sm" len="sm"/>
          </a:ln>
        </p:spPr>
        <p:txBody>
          <a:bodyPr wrap="none" anchor="ctr"/>
          <a:lstStyle/>
          <a:p>
            <a:endParaRPr lang="cs-CZ"/>
          </a:p>
        </p:txBody>
      </p:sp>
      <p:sp>
        <p:nvSpPr>
          <p:cNvPr id="14" name="AutoShape 13"/>
          <p:cNvSpPr>
            <a:spLocks noChangeArrowheads="1"/>
          </p:cNvSpPr>
          <p:nvPr/>
        </p:nvSpPr>
        <p:spPr bwMode="auto">
          <a:xfrm rot="5400000">
            <a:off x="6241770" y="4198436"/>
            <a:ext cx="627063" cy="466142"/>
          </a:xfrm>
          <a:custGeom>
            <a:avLst/>
            <a:gdLst>
              <a:gd name="T0" fmla="*/ 2147483647 w 21600"/>
              <a:gd name="T1" fmla="*/ 0 h 21600"/>
              <a:gd name="T2" fmla="*/ 2147483647 w 21600"/>
              <a:gd name="T3" fmla="*/ 2147483647 h 21600"/>
              <a:gd name="T4" fmla="*/ 2147483647 w 21600"/>
              <a:gd name="T5" fmla="*/ 2147483647 h 21600"/>
              <a:gd name="T6" fmla="*/ 2147483647 w 21600"/>
              <a:gd name="T7" fmla="*/ 2147483647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chemeClr val="hlink"/>
          </a:solidFill>
          <a:ln w="12700">
            <a:solidFill>
              <a:schemeClr val="tx1"/>
            </a:solidFill>
            <a:miter lim="800000"/>
            <a:headEnd type="none" w="sm" len="sm"/>
            <a:tailEnd type="none" w="sm" len="sm"/>
          </a:ln>
        </p:spPr>
        <p:txBody>
          <a:bodyPr wrap="none" anchor="ctr"/>
          <a:lstStyle/>
          <a:p>
            <a:endParaRPr lang="cs-CZ"/>
          </a:p>
        </p:txBody>
      </p:sp>
      <p:sp>
        <p:nvSpPr>
          <p:cNvPr id="15" name="AutoShape 5"/>
          <p:cNvSpPr>
            <a:spLocks noChangeArrowheads="1"/>
          </p:cNvSpPr>
          <p:nvPr/>
        </p:nvSpPr>
        <p:spPr bwMode="auto">
          <a:xfrm>
            <a:off x="1951276" y="4497070"/>
            <a:ext cx="1542079" cy="881062"/>
          </a:xfrm>
          <a:prstGeom prst="roundRect">
            <a:avLst>
              <a:gd name="adj" fmla="val 12495"/>
            </a:avLst>
          </a:prstGeom>
          <a:solidFill>
            <a:schemeClr val="bg1"/>
          </a:solidFill>
          <a:ln w="12700">
            <a:solidFill>
              <a:schemeClr val="tx1"/>
            </a:solidFill>
            <a:round/>
            <a:headEnd/>
            <a:tailEnd/>
          </a:ln>
          <a:effectLst>
            <a:outerShdw dist="107763" dir="2700000" algn="ctr" rotWithShape="0">
              <a:schemeClr val="bg2"/>
            </a:outerShdw>
          </a:effectLst>
        </p:spPr>
        <p:txBody>
          <a:bodyPr wrap="none" anchor="ctr"/>
          <a:lstStyle/>
          <a:p>
            <a:endParaRPr lang="cs-CZ"/>
          </a:p>
        </p:txBody>
      </p:sp>
      <p:sp>
        <p:nvSpPr>
          <p:cNvPr id="16" name="Rectangle 8"/>
          <p:cNvSpPr>
            <a:spLocks noChangeArrowheads="1"/>
          </p:cNvSpPr>
          <p:nvPr/>
        </p:nvSpPr>
        <p:spPr bwMode="auto">
          <a:xfrm>
            <a:off x="1951276" y="4911728"/>
            <a:ext cx="1423467" cy="2867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3500" tIns="25400" rIns="63500" bIns="25400">
            <a:spAutoFit/>
          </a:bodyPr>
          <a:lstStyle/>
          <a:p>
            <a:pPr defTabSz="762000" eaLnBrk="0" hangingPunct="0">
              <a:lnSpc>
                <a:spcPct val="85000"/>
              </a:lnSpc>
            </a:pPr>
            <a:r>
              <a:rPr lang="en-US" sz="1800" b="1" dirty="0" smtClean="0"/>
              <a:t>Prototyping</a:t>
            </a:r>
            <a:endParaRPr lang="en-US" sz="1800" b="1" dirty="0"/>
          </a:p>
        </p:txBody>
      </p:sp>
      <p:cxnSp>
        <p:nvCxnSpPr>
          <p:cNvPr id="18" name="Přímá spojnice 17"/>
          <p:cNvCxnSpPr>
            <a:stCxn id="7" idx="2"/>
          </p:cNvCxnSpPr>
          <p:nvPr/>
        </p:nvCxnSpPr>
        <p:spPr>
          <a:xfrm>
            <a:off x="2231764" y="2530475"/>
            <a:ext cx="431245" cy="1966595"/>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Přímá spojnice 19"/>
          <p:cNvCxnSpPr>
            <a:endCxn id="15" idx="0"/>
          </p:cNvCxnSpPr>
          <p:nvPr/>
        </p:nvCxnSpPr>
        <p:spPr>
          <a:xfrm flipH="1">
            <a:off x="2722316" y="3578225"/>
            <a:ext cx="893948" cy="918845"/>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Přímá spojnice 21"/>
          <p:cNvCxnSpPr>
            <a:stCxn id="10" idx="1"/>
          </p:cNvCxnSpPr>
          <p:nvPr/>
        </p:nvCxnSpPr>
        <p:spPr>
          <a:xfrm flipH="1">
            <a:off x="2843808" y="4207623"/>
            <a:ext cx="1704739" cy="261097"/>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Pravoúhlá spojnice 25"/>
          <p:cNvCxnSpPr>
            <a:stCxn id="4" idx="0"/>
            <a:endCxn id="7" idx="0"/>
          </p:cNvCxnSpPr>
          <p:nvPr/>
        </p:nvCxnSpPr>
        <p:spPr>
          <a:xfrm rot="16200000" flipV="1">
            <a:off x="2972902" y="908275"/>
            <a:ext cx="3209926" cy="4692201"/>
          </a:xfrm>
          <a:prstGeom prst="bentConnector3">
            <a:avLst>
              <a:gd name="adj1" fmla="val 107122"/>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847425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title"/>
          </p:nvPr>
        </p:nvSpPr>
        <p:spPr/>
        <p:txBody>
          <a:bodyPr/>
          <a:lstStyle/>
          <a:p>
            <a:r>
              <a:rPr lang="en-US" dirty="0" smtClean="0"/>
              <a:t>Prototyping Model</a:t>
            </a:r>
            <a:endParaRPr lang="cs-CZ" dirty="0"/>
          </a:p>
        </p:txBody>
      </p:sp>
      <p:sp>
        <p:nvSpPr>
          <p:cNvPr id="21" name="Zaoblený obdélník 20"/>
          <p:cNvSpPr/>
          <p:nvPr/>
        </p:nvSpPr>
        <p:spPr>
          <a:xfrm>
            <a:off x="1114061" y="1775273"/>
            <a:ext cx="1537708" cy="10723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List of Revisions</a:t>
            </a:r>
            <a:endParaRPr lang="cs-CZ" dirty="0"/>
          </a:p>
        </p:txBody>
      </p:sp>
      <p:sp>
        <p:nvSpPr>
          <p:cNvPr id="39" name="Zaoblený obdélník 38"/>
          <p:cNvSpPr/>
          <p:nvPr/>
        </p:nvSpPr>
        <p:spPr>
          <a:xfrm>
            <a:off x="3131840" y="1775274"/>
            <a:ext cx="1537708" cy="10723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List of Revisions</a:t>
            </a:r>
            <a:endParaRPr lang="cs-CZ" dirty="0"/>
          </a:p>
        </p:txBody>
      </p:sp>
      <p:sp>
        <p:nvSpPr>
          <p:cNvPr id="40" name="Zaoblený obdélník 39"/>
          <p:cNvSpPr/>
          <p:nvPr/>
        </p:nvSpPr>
        <p:spPr>
          <a:xfrm>
            <a:off x="5076056" y="1775272"/>
            <a:ext cx="1537708" cy="10723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List of Revisions</a:t>
            </a:r>
            <a:endParaRPr lang="cs-CZ" dirty="0"/>
          </a:p>
        </p:txBody>
      </p:sp>
      <p:cxnSp>
        <p:nvCxnSpPr>
          <p:cNvPr id="42" name="Přímá spojnice se šipkou 41"/>
          <p:cNvCxnSpPr>
            <a:stCxn id="40" idx="1"/>
            <a:endCxn id="39" idx="3"/>
          </p:cNvCxnSpPr>
          <p:nvPr/>
        </p:nvCxnSpPr>
        <p:spPr>
          <a:xfrm flipH="1">
            <a:off x="4669548" y="2311440"/>
            <a:ext cx="406508" cy="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4" name="Přímá spojnice se šipkou 43"/>
          <p:cNvCxnSpPr>
            <a:stCxn id="39" idx="1"/>
            <a:endCxn id="21" idx="3"/>
          </p:cNvCxnSpPr>
          <p:nvPr/>
        </p:nvCxnSpPr>
        <p:spPr>
          <a:xfrm flipH="1" flipV="1">
            <a:off x="2651769" y="2311441"/>
            <a:ext cx="480071" cy="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49" name="Zaoblený obdélník 48"/>
          <p:cNvSpPr/>
          <p:nvPr/>
        </p:nvSpPr>
        <p:spPr>
          <a:xfrm>
            <a:off x="1130964" y="3429000"/>
            <a:ext cx="1537708" cy="10723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Prototype Requirements</a:t>
            </a:r>
            <a:endParaRPr lang="cs-CZ" dirty="0"/>
          </a:p>
        </p:txBody>
      </p:sp>
      <p:sp>
        <p:nvSpPr>
          <p:cNvPr id="50" name="Zaoblený obdélník 49"/>
          <p:cNvSpPr/>
          <p:nvPr/>
        </p:nvSpPr>
        <p:spPr>
          <a:xfrm>
            <a:off x="3131840" y="3444326"/>
            <a:ext cx="1537708" cy="10723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Prototype Design</a:t>
            </a:r>
            <a:endParaRPr lang="cs-CZ" dirty="0"/>
          </a:p>
        </p:txBody>
      </p:sp>
      <p:sp>
        <p:nvSpPr>
          <p:cNvPr id="51" name="Zaoblený obdélník 50"/>
          <p:cNvSpPr/>
          <p:nvPr/>
        </p:nvSpPr>
        <p:spPr>
          <a:xfrm>
            <a:off x="5094031" y="3415297"/>
            <a:ext cx="1537708" cy="10723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Prototype System</a:t>
            </a:r>
            <a:endParaRPr lang="cs-CZ" dirty="0"/>
          </a:p>
        </p:txBody>
      </p:sp>
      <p:sp>
        <p:nvSpPr>
          <p:cNvPr id="52" name="Zaoblený obdélník 51"/>
          <p:cNvSpPr/>
          <p:nvPr/>
        </p:nvSpPr>
        <p:spPr>
          <a:xfrm>
            <a:off x="7020272" y="3429000"/>
            <a:ext cx="1537708" cy="10723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Test</a:t>
            </a:r>
            <a:endParaRPr lang="cs-CZ" dirty="0"/>
          </a:p>
        </p:txBody>
      </p:sp>
      <p:sp>
        <p:nvSpPr>
          <p:cNvPr id="53" name="TextovéPole 52"/>
          <p:cNvSpPr txBox="1"/>
          <p:nvPr/>
        </p:nvSpPr>
        <p:spPr>
          <a:xfrm>
            <a:off x="1130964" y="5229199"/>
            <a:ext cx="1784852" cy="646331"/>
          </a:xfrm>
          <a:prstGeom prst="rect">
            <a:avLst/>
          </a:prstGeom>
          <a:noFill/>
        </p:spPr>
        <p:txBody>
          <a:bodyPr wrap="square" rtlCol="0">
            <a:spAutoFit/>
          </a:bodyPr>
          <a:lstStyle/>
          <a:p>
            <a:r>
              <a:rPr lang="en-US" dirty="0" smtClean="0"/>
              <a:t>System Requirements</a:t>
            </a:r>
            <a:endParaRPr lang="cs-CZ" dirty="0"/>
          </a:p>
        </p:txBody>
      </p:sp>
      <p:cxnSp>
        <p:nvCxnSpPr>
          <p:cNvPr id="55" name="Přímá spojnice se šipkou 54"/>
          <p:cNvCxnSpPr>
            <a:stCxn id="53" idx="0"/>
            <a:endCxn id="49" idx="2"/>
          </p:cNvCxnSpPr>
          <p:nvPr/>
        </p:nvCxnSpPr>
        <p:spPr>
          <a:xfrm flipH="1" flipV="1">
            <a:off x="1899818" y="4501335"/>
            <a:ext cx="123572" cy="72786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58" name="TextovéPole 57"/>
          <p:cNvSpPr txBox="1"/>
          <p:nvPr/>
        </p:nvSpPr>
        <p:spPr>
          <a:xfrm>
            <a:off x="7128284" y="5085184"/>
            <a:ext cx="1321684" cy="646331"/>
          </a:xfrm>
          <a:prstGeom prst="rect">
            <a:avLst/>
          </a:prstGeom>
          <a:noFill/>
        </p:spPr>
        <p:txBody>
          <a:bodyPr wrap="square" rtlCol="0">
            <a:spAutoFit/>
          </a:bodyPr>
          <a:lstStyle/>
          <a:p>
            <a:r>
              <a:rPr lang="en-US" dirty="0" smtClean="0"/>
              <a:t>Delivered System</a:t>
            </a:r>
            <a:endParaRPr lang="cs-CZ" dirty="0"/>
          </a:p>
        </p:txBody>
      </p:sp>
      <p:cxnSp>
        <p:nvCxnSpPr>
          <p:cNvPr id="60" name="Přímá spojnice se šipkou 59"/>
          <p:cNvCxnSpPr>
            <a:stCxn id="52" idx="2"/>
            <a:endCxn id="58" idx="0"/>
          </p:cNvCxnSpPr>
          <p:nvPr/>
        </p:nvCxnSpPr>
        <p:spPr>
          <a:xfrm>
            <a:off x="7789126" y="4501335"/>
            <a:ext cx="0" cy="58384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3" name="Přímá spojnice se šipkou 62"/>
          <p:cNvCxnSpPr/>
          <p:nvPr/>
        </p:nvCxnSpPr>
        <p:spPr>
          <a:xfrm flipV="1">
            <a:off x="2267744" y="2847607"/>
            <a:ext cx="0" cy="56769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5" name="Přímá spojnice se šipkou 64"/>
          <p:cNvCxnSpPr/>
          <p:nvPr/>
        </p:nvCxnSpPr>
        <p:spPr>
          <a:xfrm>
            <a:off x="1547664" y="2847607"/>
            <a:ext cx="0" cy="56769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7" name="Přímá spojnice se šipkou 66"/>
          <p:cNvCxnSpPr/>
          <p:nvPr/>
        </p:nvCxnSpPr>
        <p:spPr>
          <a:xfrm>
            <a:off x="3563888" y="2847607"/>
            <a:ext cx="0" cy="58139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9" name="Přímá spojnice se šipkou 68"/>
          <p:cNvCxnSpPr/>
          <p:nvPr/>
        </p:nvCxnSpPr>
        <p:spPr>
          <a:xfrm flipV="1">
            <a:off x="4139952" y="2847609"/>
            <a:ext cx="0" cy="59671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1" name="Přímá spojnice se šipkou 70"/>
          <p:cNvCxnSpPr/>
          <p:nvPr/>
        </p:nvCxnSpPr>
        <p:spPr>
          <a:xfrm>
            <a:off x="5436096" y="2847609"/>
            <a:ext cx="0" cy="5676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3" name="Přímá spojnice se šipkou 72"/>
          <p:cNvCxnSpPr/>
          <p:nvPr/>
        </p:nvCxnSpPr>
        <p:spPr>
          <a:xfrm flipV="1">
            <a:off x="6156176" y="2847607"/>
            <a:ext cx="0" cy="56769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5" name="Přímá spojnice se šipkou 74"/>
          <p:cNvCxnSpPr>
            <a:stCxn id="49" idx="3"/>
            <a:endCxn id="50" idx="1"/>
          </p:cNvCxnSpPr>
          <p:nvPr/>
        </p:nvCxnSpPr>
        <p:spPr>
          <a:xfrm>
            <a:off x="2668672" y="3965168"/>
            <a:ext cx="463168" cy="1532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7" name="Přímá spojnice se šipkou 76"/>
          <p:cNvCxnSpPr>
            <a:stCxn id="50" idx="3"/>
            <a:endCxn id="51" idx="1"/>
          </p:cNvCxnSpPr>
          <p:nvPr/>
        </p:nvCxnSpPr>
        <p:spPr>
          <a:xfrm flipV="1">
            <a:off x="4669548" y="3951465"/>
            <a:ext cx="424483" cy="2902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9" name="Přímá spojnice se šipkou 78"/>
          <p:cNvCxnSpPr>
            <a:stCxn id="51" idx="3"/>
            <a:endCxn id="52" idx="1"/>
          </p:cNvCxnSpPr>
          <p:nvPr/>
        </p:nvCxnSpPr>
        <p:spPr>
          <a:xfrm>
            <a:off x="6631739" y="3951465"/>
            <a:ext cx="388533" cy="1370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1735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title"/>
          </p:nvPr>
        </p:nvSpPr>
        <p:spPr/>
        <p:txBody>
          <a:bodyPr/>
          <a:lstStyle/>
          <a:p>
            <a:r>
              <a:rPr lang="en-US" dirty="0" smtClean="0"/>
              <a:t>What is Software Engineering?</a:t>
            </a:r>
            <a:endParaRPr lang="cs-CZ" dirty="0"/>
          </a:p>
        </p:txBody>
      </p:sp>
      <p:sp>
        <p:nvSpPr>
          <p:cNvPr id="3" name="Zástupný symbol pro obsah 2"/>
          <p:cNvSpPr>
            <a:spLocks noGrp="1"/>
          </p:cNvSpPr>
          <p:nvPr>
            <p:ph idx="1"/>
          </p:nvPr>
        </p:nvSpPr>
        <p:spPr/>
        <p:txBody>
          <a:bodyPr/>
          <a:lstStyle/>
          <a:p>
            <a:r>
              <a:rPr lang="en-GB" dirty="0"/>
              <a:t>The analysis </a:t>
            </a:r>
            <a:r>
              <a:rPr lang="en-GB" dirty="0" smtClean="0"/>
              <a:t>process</a:t>
            </a:r>
            <a:endParaRPr lang="en-US" dirty="0"/>
          </a:p>
          <a:p>
            <a:endParaRPr lang="en-GB" dirty="0"/>
          </a:p>
        </p:txBody>
      </p:sp>
      <p:pic>
        <p:nvPicPr>
          <p:cNvPr id="4" name="Picture 11" descr="Slide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14400" y="1981200"/>
            <a:ext cx="7315200" cy="406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85489795"/>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title"/>
          </p:nvPr>
        </p:nvSpPr>
        <p:spPr/>
        <p:txBody>
          <a:bodyPr/>
          <a:lstStyle/>
          <a:p>
            <a:r>
              <a:rPr lang="en-US" dirty="0" smtClean="0"/>
              <a:t>V Model</a:t>
            </a:r>
            <a:endParaRPr lang="cs-CZ" dirty="0"/>
          </a:p>
        </p:txBody>
      </p:sp>
      <p:sp>
        <p:nvSpPr>
          <p:cNvPr id="4" name="Zaoblený obdélník 3"/>
          <p:cNvSpPr/>
          <p:nvPr/>
        </p:nvSpPr>
        <p:spPr>
          <a:xfrm>
            <a:off x="1547664" y="1628800"/>
            <a:ext cx="1656184" cy="79208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Requirement Analysis</a:t>
            </a:r>
            <a:endParaRPr lang="cs-CZ" dirty="0"/>
          </a:p>
        </p:txBody>
      </p:sp>
      <p:sp>
        <p:nvSpPr>
          <p:cNvPr id="5" name="Zaoblený obdélník 4"/>
          <p:cNvSpPr/>
          <p:nvPr/>
        </p:nvSpPr>
        <p:spPr>
          <a:xfrm>
            <a:off x="2345172" y="2852936"/>
            <a:ext cx="1656184" cy="79208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System Design</a:t>
            </a:r>
            <a:endParaRPr lang="cs-CZ" dirty="0"/>
          </a:p>
        </p:txBody>
      </p:sp>
      <p:sp>
        <p:nvSpPr>
          <p:cNvPr id="6" name="Zaoblený obdélník 5"/>
          <p:cNvSpPr/>
          <p:nvPr/>
        </p:nvSpPr>
        <p:spPr>
          <a:xfrm>
            <a:off x="3173264" y="4077072"/>
            <a:ext cx="1656184" cy="79208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Program Design</a:t>
            </a:r>
            <a:endParaRPr lang="cs-CZ" dirty="0"/>
          </a:p>
        </p:txBody>
      </p:sp>
      <p:sp>
        <p:nvSpPr>
          <p:cNvPr id="7" name="Zaoblený obdélník 6"/>
          <p:cNvSpPr/>
          <p:nvPr/>
        </p:nvSpPr>
        <p:spPr>
          <a:xfrm>
            <a:off x="4211960" y="5301208"/>
            <a:ext cx="1656184" cy="79208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Coding</a:t>
            </a:r>
            <a:endParaRPr lang="cs-CZ" dirty="0"/>
          </a:p>
        </p:txBody>
      </p:sp>
      <p:sp>
        <p:nvSpPr>
          <p:cNvPr id="8" name="Zaoblený obdélník 7"/>
          <p:cNvSpPr/>
          <p:nvPr/>
        </p:nvSpPr>
        <p:spPr>
          <a:xfrm>
            <a:off x="5508104" y="4077072"/>
            <a:ext cx="1656184" cy="79208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Unit and Integration Testing</a:t>
            </a:r>
            <a:endParaRPr lang="cs-CZ" dirty="0"/>
          </a:p>
        </p:txBody>
      </p:sp>
      <p:sp>
        <p:nvSpPr>
          <p:cNvPr id="9" name="Zaoblený obdélník 8"/>
          <p:cNvSpPr/>
          <p:nvPr/>
        </p:nvSpPr>
        <p:spPr>
          <a:xfrm>
            <a:off x="6012160" y="2845780"/>
            <a:ext cx="1656184" cy="79208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System Testing</a:t>
            </a:r>
            <a:endParaRPr lang="cs-CZ" dirty="0"/>
          </a:p>
        </p:txBody>
      </p:sp>
      <p:sp>
        <p:nvSpPr>
          <p:cNvPr id="10" name="Zaoblený obdélník 9"/>
          <p:cNvSpPr/>
          <p:nvPr/>
        </p:nvSpPr>
        <p:spPr>
          <a:xfrm>
            <a:off x="6397701" y="1628800"/>
            <a:ext cx="1656184" cy="79208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Acceptance Testing</a:t>
            </a:r>
            <a:endParaRPr lang="cs-CZ" dirty="0"/>
          </a:p>
        </p:txBody>
      </p:sp>
      <p:cxnSp>
        <p:nvCxnSpPr>
          <p:cNvPr id="12" name="Přímá spojnice se šipkou 11"/>
          <p:cNvCxnSpPr/>
          <p:nvPr/>
        </p:nvCxnSpPr>
        <p:spPr>
          <a:xfrm>
            <a:off x="2699792" y="2420888"/>
            <a:ext cx="360040" cy="42489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4" name="Přímá spojnice se šipkou 13"/>
          <p:cNvCxnSpPr/>
          <p:nvPr/>
        </p:nvCxnSpPr>
        <p:spPr>
          <a:xfrm>
            <a:off x="3419872" y="3645024"/>
            <a:ext cx="432048" cy="43204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6" name="Přímá spojnice se šipkou 15"/>
          <p:cNvCxnSpPr/>
          <p:nvPr/>
        </p:nvCxnSpPr>
        <p:spPr>
          <a:xfrm>
            <a:off x="4355976" y="4869160"/>
            <a:ext cx="473472" cy="43204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Přímá spojnice se šipkou 17"/>
          <p:cNvCxnSpPr/>
          <p:nvPr/>
        </p:nvCxnSpPr>
        <p:spPr>
          <a:xfrm flipV="1">
            <a:off x="5508104" y="4869160"/>
            <a:ext cx="648072" cy="43204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0" name="Přímá spojnice se šipkou 19"/>
          <p:cNvCxnSpPr>
            <a:stCxn id="8" idx="0"/>
            <a:endCxn id="9" idx="2"/>
          </p:cNvCxnSpPr>
          <p:nvPr/>
        </p:nvCxnSpPr>
        <p:spPr>
          <a:xfrm flipV="1">
            <a:off x="6336196" y="3637868"/>
            <a:ext cx="504056" cy="43920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Přímá spojnice se šipkou 21"/>
          <p:cNvCxnSpPr>
            <a:stCxn id="9" idx="0"/>
          </p:cNvCxnSpPr>
          <p:nvPr/>
        </p:nvCxnSpPr>
        <p:spPr>
          <a:xfrm flipV="1">
            <a:off x="6840252" y="2420888"/>
            <a:ext cx="385541" cy="42489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4" name="Přímá spojnice 23"/>
          <p:cNvCxnSpPr>
            <a:stCxn id="4" idx="3"/>
            <a:endCxn id="10" idx="1"/>
          </p:cNvCxnSpPr>
          <p:nvPr/>
        </p:nvCxnSpPr>
        <p:spPr>
          <a:xfrm>
            <a:off x="3203848" y="2024844"/>
            <a:ext cx="319385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Přímá spojnice 25"/>
          <p:cNvCxnSpPr>
            <a:stCxn id="5" idx="3"/>
            <a:endCxn id="9" idx="1"/>
          </p:cNvCxnSpPr>
          <p:nvPr/>
        </p:nvCxnSpPr>
        <p:spPr>
          <a:xfrm flipV="1">
            <a:off x="4001356" y="3241824"/>
            <a:ext cx="2010804" cy="7156"/>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Přímá spojnice 27"/>
          <p:cNvCxnSpPr>
            <a:stCxn id="6" idx="3"/>
            <a:endCxn id="8" idx="1"/>
          </p:cNvCxnSpPr>
          <p:nvPr/>
        </p:nvCxnSpPr>
        <p:spPr>
          <a:xfrm>
            <a:off x="4829448" y="4473116"/>
            <a:ext cx="678656" cy="0"/>
          </a:xfrm>
          <a:prstGeom prst="line">
            <a:avLst/>
          </a:prstGeom>
        </p:spPr>
        <p:style>
          <a:lnRef idx="1">
            <a:schemeClr val="accent1"/>
          </a:lnRef>
          <a:fillRef idx="0">
            <a:schemeClr val="accent1"/>
          </a:fillRef>
          <a:effectRef idx="0">
            <a:schemeClr val="accent1"/>
          </a:effectRef>
          <a:fontRef idx="minor">
            <a:schemeClr val="tx1"/>
          </a:fontRef>
        </p:style>
      </p:cxnSp>
      <p:sp>
        <p:nvSpPr>
          <p:cNvPr id="29" name="TextovéPole 28"/>
          <p:cNvSpPr txBox="1"/>
          <p:nvPr/>
        </p:nvSpPr>
        <p:spPr>
          <a:xfrm>
            <a:off x="3419872" y="1340768"/>
            <a:ext cx="2448272" cy="646331"/>
          </a:xfrm>
          <a:prstGeom prst="rect">
            <a:avLst/>
          </a:prstGeom>
          <a:noFill/>
        </p:spPr>
        <p:txBody>
          <a:bodyPr wrap="square" rtlCol="0">
            <a:spAutoFit/>
          </a:bodyPr>
          <a:lstStyle/>
          <a:p>
            <a:r>
              <a:rPr lang="en-US" dirty="0" smtClean="0"/>
              <a:t>Validate Requirements</a:t>
            </a:r>
            <a:endParaRPr lang="cs-CZ" dirty="0"/>
          </a:p>
        </p:txBody>
      </p:sp>
      <p:sp>
        <p:nvSpPr>
          <p:cNvPr id="30" name="TextovéPole 29"/>
          <p:cNvSpPr txBox="1"/>
          <p:nvPr/>
        </p:nvSpPr>
        <p:spPr>
          <a:xfrm>
            <a:off x="4056112" y="2483604"/>
            <a:ext cx="1812032" cy="369332"/>
          </a:xfrm>
          <a:prstGeom prst="rect">
            <a:avLst/>
          </a:prstGeom>
          <a:noFill/>
        </p:spPr>
        <p:txBody>
          <a:bodyPr wrap="square" rtlCol="0">
            <a:spAutoFit/>
          </a:bodyPr>
          <a:lstStyle/>
          <a:p>
            <a:r>
              <a:rPr lang="en-US" dirty="0" smtClean="0"/>
              <a:t>Verify Design</a:t>
            </a:r>
            <a:endParaRPr lang="cs-CZ" dirty="0"/>
          </a:p>
        </p:txBody>
      </p:sp>
    </p:spTree>
    <p:extLst>
      <p:ext uri="{BB962C8B-B14F-4D97-AF65-F5344CB8AC3E}">
        <p14:creationId xmlns:p14="http://schemas.microsoft.com/office/powerpoint/2010/main" val="75656595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title"/>
          </p:nvPr>
        </p:nvSpPr>
        <p:spPr/>
        <p:txBody>
          <a:bodyPr/>
          <a:lstStyle/>
          <a:p>
            <a:r>
              <a:rPr lang="en-US" dirty="0" smtClean="0"/>
              <a:t>Spiral Model</a:t>
            </a:r>
            <a:endParaRPr lang="cs-CZ" dirty="0"/>
          </a:p>
        </p:txBody>
      </p:sp>
      <p:pic>
        <p:nvPicPr>
          <p:cNvPr id="8194" name="Picture 2" descr="File:Spiral model (Boehm, 1988).png"/>
          <p:cNvPicPr>
            <a:picLocks noGrp="1" noChangeAspect="1" noChangeArrowheads="1"/>
          </p:cNvPicPr>
          <p:nvPr>
            <p:ph idx="1"/>
          </p:nvPr>
        </p:nvPicPr>
        <p:blipFill>
          <a:blip r:embed="rId3" cstate="print">
            <a:extLst>
              <a:ext uri="{28A0092B-C50C-407E-A947-70E740481C1C}">
                <a14:useLocalDpi xmlns:a14="http://schemas.microsoft.com/office/drawing/2010/main" val="0"/>
              </a:ext>
            </a:extLst>
          </a:blip>
          <a:srcRect/>
          <a:stretch>
            <a:fillRect/>
          </a:stretch>
        </p:blipFill>
        <p:spPr bwMode="auto">
          <a:xfrm>
            <a:off x="1115616" y="1412776"/>
            <a:ext cx="6552728" cy="53858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923961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title"/>
          </p:nvPr>
        </p:nvSpPr>
        <p:spPr/>
        <p:txBody>
          <a:bodyPr/>
          <a:lstStyle/>
          <a:p>
            <a:r>
              <a:rPr lang="en-US" dirty="0" smtClean="0"/>
              <a:t>Agile Methods</a:t>
            </a:r>
            <a:endParaRPr lang="cs-CZ" dirty="0"/>
          </a:p>
        </p:txBody>
      </p:sp>
      <p:sp>
        <p:nvSpPr>
          <p:cNvPr id="3" name="Zástupný symbol pro obsah 2"/>
          <p:cNvSpPr>
            <a:spLocks noGrp="1"/>
          </p:cNvSpPr>
          <p:nvPr>
            <p:ph idx="1"/>
          </p:nvPr>
        </p:nvSpPr>
        <p:spPr/>
        <p:txBody>
          <a:bodyPr/>
          <a:lstStyle/>
          <a:p>
            <a:r>
              <a:rPr lang="en-US" dirty="0" smtClean="0"/>
              <a:t>Opposite to the strictly formulated methodologies</a:t>
            </a:r>
          </a:p>
          <a:p>
            <a:r>
              <a:rPr lang="en-US" dirty="0" smtClean="0"/>
              <a:t>Agile manifesto – emphasis on the roles and flexibility</a:t>
            </a:r>
          </a:p>
          <a:p>
            <a:pPr lvl="1"/>
            <a:r>
              <a:rPr lang="en-US" dirty="0" smtClean="0"/>
              <a:t>They value individuals and interactions over processes and tools – it means supply the developer with the resources and then trust them to do their job</a:t>
            </a:r>
          </a:p>
          <a:p>
            <a:pPr lvl="1"/>
            <a:r>
              <a:rPr lang="en-US" dirty="0" smtClean="0"/>
              <a:t>They prefer to invest the effort </a:t>
            </a:r>
            <a:r>
              <a:rPr lang="en-US" dirty="0" smtClean="0">
                <a:solidFill>
                  <a:srgbClr val="FF0000"/>
                </a:solidFill>
              </a:rPr>
              <a:t>for</a:t>
            </a:r>
            <a:r>
              <a:rPr lang="en-US" dirty="0" smtClean="0"/>
              <a:t> producing real software than producing the documentation.</a:t>
            </a:r>
          </a:p>
          <a:p>
            <a:pPr lvl="1"/>
            <a:r>
              <a:rPr lang="en-US" dirty="0" smtClean="0"/>
              <a:t>They focus (more) on the customer collaboration than the negotiation of the contract. The customer is involved in the development process more than in the requirements phase</a:t>
            </a:r>
          </a:p>
          <a:p>
            <a:pPr lvl="1"/>
            <a:r>
              <a:rPr lang="en-US" dirty="0" smtClean="0"/>
              <a:t>They concentrate on the responding to the change not creating the whole plan. They believe that it is impossible to gather and implement all requirements at the beginning. New or changed requirements will appear during the development.</a:t>
            </a:r>
          </a:p>
        </p:txBody>
      </p:sp>
    </p:spTree>
    <p:extLst>
      <p:ext uri="{BB962C8B-B14F-4D97-AF65-F5344CB8AC3E}">
        <p14:creationId xmlns:p14="http://schemas.microsoft.com/office/powerpoint/2010/main" val="419083682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title"/>
          </p:nvPr>
        </p:nvSpPr>
        <p:spPr/>
        <p:txBody>
          <a:bodyPr/>
          <a:lstStyle/>
          <a:p>
            <a:r>
              <a:rPr lang="en-US" dirty="0" smtClean="0"/>
              <a:t>Extreme Programming (XP)</a:t>
            </a:r>
            <a:endParaRPr lang="cs-CZ" dirty="0"/>
          </a:p>
        </p:txBody>
      </p:sp>
      <p:sp>
        <p:nvSpPr>
          <p:cNvPr id="3" name="Zástupný symbol pro obsah 2"/>
          <p:cNvSpPr>
            <a:spLocks noGrp="1"/>
          </p:cNvSpPr>
          <p:nvPr>
            <p:ph idx="1"/>
          </p:nvPr>
        </p:nvSpPr>
        <p:spPr/>
        <p:txBody>
          <a:bodyPr>
            <a:normAutofit fontScale="62500" lnSpcReduction="20000"/>
          </a:bodyPr>
          <a:lstStyle/>
          <a:p>
            <a:r>
              <a:rPr lang="en-US" dirty="0" smtClean="0"/>
              <a:t>Set of techniques to emphasize the creativity of developers and minimize the administration</a:t>
            </a:r>
          </a:p>
          <a:p>
            <a:pPr>
              <a:defRPr/>
            </a:pPr>
            <a:r>
              <a:rPr lang="en-US" dirty="0" smtClean="0"/>
              <a:t>Extreme Programming is based on </a:t>
            </a:r>
            <a:r>
              <a:rPr lang="en-US" b="1" dirty="0" smtClean="0"/>
              <a:t>12 principles</a:t>
            </a:r>
            <a:r>
              <a:rPr lang="en-US" dirty="0" smtClean="0"/>
              <a:t>: </a:t>
            </a:r>
          </a:p>
          <a:p>
            <a:pPr lvl="1">
              <a:defRPr/>
            </a:pPr>
            <a:r>
              <a:rPr lang="en-US" b="1" dirty="0" smtClean="0"/>
              <a:t>The Planning Process </a:t>
            </a:r>
            <a:r>
              <a:rPr lang="en-US" dirty="0" smtClean="0"/>
              <a:t>-- Quickly determine the scope of the next release by combining business priorities and</a:t>
            </a:r>
            <a:r>
              <a:rPr lang="cs-CZ" dirty="0" smtClean="0"/>
              <a:t> </a:t>
            </a:r>
            <a:r>
              <a:rPr lang="en-US" dirty="0" smtClean="0"/>
              <a:t>technical estimates. As reality overtakes the plan, update the plan.</a:t>
            </a:r>
          </a:p>
          <a:p>
            <a:pPr lvl="1">
              <a:defRPr/>
            </a:pPr>
            <a:r>
              <a:rPr lang="en-US" b="1" dirty="0" smtClean="0"/>
              <a:t>Small Releases </a:t>
            </a:r>
            <a:r>
              <a:rPr lang="en-US" dirty="0" smtClean="0"/>
              <a:t>-- The software is developed in small stages that are updated frequently, typically </a:t>
            </a:r>
            <a:r>
              <a:rPr lang="en-US" b="1" dirty="0" smtClean="0"/>
              <a:t>every two weeks</a:t>
            </a:r>
            <a:r>
              <a:rPr lang="en-US" dirty="0" smtClean="0"/>
              <a:t>. </a:t>
            </a:r>
          </a:p>
          <a:p>
            <a:pPr lvl="1">
              <a:defRPr/>
            </a:pPr>
            <a:r>
              <a:rPr lang="en-US" b="1" dirty="0" smtClean="0"/>
              <a:t>Metaphor</a:t>
            </a:r>
            <a:r>
              <a:rPr lang="en-US" dirty="0" smtClean="0"/>
              <a:t> -- Guide all development with a simple shared story of how the whole system works.</a:t>
            </a:r>
          </a:p>
          <a:p>
            <a:pPr lvl="1">
              <a:defRPr/>
            </a:pPr>
            <a:r>
              <a:rPr lang="en-US" b="1" dirty="0" smtClean="0"/>
              <a:t>Simple Design </a:t>
            </a:r>
            <a:r>
              <a:rPr lang="en-US" dirty="0" smtClean="0"/>
              <a:t>-- The software should include only the code that is necessary to achieve the desired results communicated by the customer at each stage in the process. Extra complexity is</a:t>
            </a:r>
            <a:r>
              <a:rPr lang="cs-CZ" dirty="0" smtClean="0"/>
              <a:t> r</a:t>
            </a:r>
            <a:r>
              <a:rPr lang="en-US" dirty="0" err="1" smtClean="0"/>
              <a:t>emoved</a:t>
            </a:r>
            <a:r>
              <a:rPr lang="en-US" dirty="0" smtClean="0"/>
              <a:t> as soon as it is discovered.</a:t>
            </a:r>
          </a:p>
          <a:p>
            <a:pPr lvl="1">
              <a:defRPr/>
            </a:pPr>
            <a:r>
              <a:rPr lang="en-US" b="1" dirty="0" smtClean="0"/>
              <a:t>Testing</a:t>
            </a:r>
            <a:r>
              <a:rPr lang="en-US" dirty="0" smtClean="0"/>
              <a:t> -- Testing is done consistently throughout the process. Programmers </a:t>
            </a:r>
            <a:r>
              <a:rPr lang="en-US" b="1" dirty="0" smtClean="0"/>
              <a:t>design the tests first </a:t>
            </a:r>
            <a:r>
              <a:rPr lang="en-US" dirty="0" smtClean="0"/>
              <a:t>and then write the software to fulfill the requirements of the test. The customer also provides acceptance tests at each stage to ensure the desired results are achieved. </a:t>
            </a:r>
          </a:p>
          <a:p>
            <a:pPr lvl="1">
              <a:defRPr/>
            </a:pPr>
            <a:r>
              <a:rPr lang="en-US" b="1" dirty="0" smtClean="0"/>
              <a:t>Refactoring </a:t>
            </a:r>
            <a:r>
              <a:rPr lang="en-US" dirty="0" smtClean="0"/>
              <a:t>-- XP programmers improve the design of the software through every stage of development instead of waiting until the end of the development and going back to correct flaws. </a:t>
            </a:r>
          </a:p>
          <a:p>
            <a:pPr lvl="1">
              <a:defRPr/>
            </a:pPr>
            <a:r>
              <a:rPr lang="en-US" b="1" dirty="0" smtClean="0"/>
              <a:t>Pair Programming </a:t>
            </a:r>
            <a:r>
              <a:rPr lang="en-US" dirty="0" smtClean="0"/>
              <a:t>-- All code is written by a pair of programmers working at the same machine. </a:t>
            </a:r>
          </a:p>
          <a:p>
            <a:pPr lvl="1">
              <a:defRPr/>
            </a:pPr>
            <a:r>
              <a:rPr lang="en-US" b="1" dirty="0" smtClean="0"/>
              <a:t>Collective Ownership </a:t>
            </a:r>
            <a:r>
              <a:rPr lang="en-US" dirty="0" smtClean="0"/>
              <a:t>-- Anyone can change any code anywhere in the system at any time.</a:t>
            </a:r>
          </a:p>
          <a:p>
            <a:pPr lvl="1">
              <a:defRPr/>
            </a:pPr>
            <a:r>
              <a:rPr lang="en-US" b="1" dirty="0" smtClean="0"/>
              <a:t>Continuous Integration </a:t>
            </a:r>
            <a:r>
              <a:rPr lang="en-US" dirty="0" smtClean="0"/>
              <a:t>-- The XP team integrates and builds the software system multiple times per day to keep all the programmers at the same stage of the development process at once. </a:t>
            </a:r>
          </a:p>
          <a:p>
            <a:pPr lvl="1">
              <a:defRPr/>
            </a:pPr>
            <a:r>
              <a:rPr lang="en-US" b="1" dirty="0" smtClean="0"/>
              <a:t>40-Hour Week </a:t>
            </a:r>
            <a:r>
              <a:rPr lang="en-US" dirty="0" smtClean="0"/>
              <a:t>-- The XP team does not work excessive overtime to ensure that the team remains well-rested, alert and effective. </a:t>
            </a:r>
          </a:p>
          <a:p>
            <a:pPr lvl="1">
              <a:defRPr/>
            </a:pPr>
            <a:r>
              <a:rPr lang="en-US" b="1" dirty="0" smtClean="0"/>
              <a:t>On-Site Customer </a:t>
            </a:r>
            <a:r>
              <a:rPr lang="en-US" dirty="0" smtClean="0"/>
              <a:t>-- The XP project is directed by the customer who is available all the time to answer questions, set priorities and determine requirements of the project. </a:t>
            </a:r>
          </a:p>
          <a:p>
            <a:pPr lvl="1">
              <a:defRPr/>
            </a:pPr>
            <a:r>
              <a:rPr lang="en-US" b="1" dirty="0" smtClean="0"/>
              <a:t>Coding Standard </a:t>
            </a:r>
            <a:r>
              <a:rPr lang="en-US" dirty="0" smtClean="0"/>
              <a:t>-- The programmers all write code in the same way. This allows them to work in pairs and to share ownership of the code.</a:t>
            </a:r>
          </a:p>
          <a:p>
            <a:pPr lvl="1"/>
            <a:endParaRPr lang="cs-CZ" dirty="0"/>
          </a:p>
        </p:txBody>
      </p:sp>
    </p:spTree>
    <p:extLst>
      <p:ext uri="{BB962C8B-B14F-4D97-AF65-F5344CB8AC3E}">
        <p14:creationId xmlns:p14="http://schemas.microsoft.com/office/powerpoint/2010/main" val="29229684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title"/>
          </p:nvPr>
        </p:nvSpPr>
        <p:spPr/>
        <p:txBody>
          <a:bodyPr/>
          <a:lstStyle/>
          <a:p>
            <a:r>
              <a:rPr lang="en-US" dirty="0" smtClean="0"/>
              <a:t>Crystal</a:t>
            </a:r>
            <a:endParaRPr lang="cs-CZ" dirty="0"/>
          </a:p>
        </p:txBody>
      </p:sp>
      <p:sp>
        <p:nvSpPr>
          <p:cNvPr id="3" name="Zástupný symbol pro obsah 2"/>
          <p:cNvSpPr>
            <a:spLocks noGrp="1"/>
          </p:cNvSpPr>
          <p:nvPr>
            <p:ph idx="1"/>
          </p:nvPr>
        </p:nvSpPr>
        <p:spPr/>
        <p:txBody>
          <a:bodyPr/>
          <a:lstStyle/>
          <a:p>
            <a:r>
              <a:rPr lang="en-US" dirty="0" smtClean="0"/>
              <a:t>Is based on the fact that every project needs a different set of polices, conventions and methodologies. Crystal is based on people’s trust</a:t>
            </a:r>
            <a:endParaRPr lang="en-US" strike="sngStrike" dirty="0" smtClean="0"/>
          </a:p>
          <a:p>
            <a:r>
              <a:rPr lang="en-US" dirty="0" smtClean="0"/>
              <a:t>People largely influence the quality of the software. The quality of the projects and processes improve as the quality of the people involved increases.</a:t>
            </a:r>
          </a:p>
          <a:p>
            <a:r>
              <a:rPr lang="en-US" dirty="0" smtClean="0"/>
              <a:t>Productivity increases through better communication and frequent delivery. There is less need for intermediate products.</a:t>
            </a:r>
            <a:endParaRPr lang="cs-CZ" dirty="0"/>
          </a:p>
        </p:txBody>
      </p:sp>
    </p:spTree>
    <p:extLst>
      <p:ext uri="{BB962C8B-B14F-4D97-AF65-F5344CB8AC3E}">
        <p14:creationId xmlns:p14="http://schemas.microsoft.com/office/powerpoint/2010/main" val="144401898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title"/>
          </p:nvPr>
        </p:nvSpPr>
        <p:spPr/>
        <p:txBody>
          <a:bodyPr/>
          <a:lstStyle/>
          <a:p>
            <a:r>
              <a:rPr lang="en-US" dirty="0" smtClean="0"/>
              <a:t>Adaptive Software Development</a:t>
            </a:r>
            <a:endParaRPr lang="cs-CZ" dirty="0"/>
          </a:p>
        </p:txBody>
      </p:sp>
      <p:sp>
        <p:nvSpPr>
          <p:cNvPr id="3" name="Zástupný symbol pro obsah 2"/>
          <p:cNvSpPr>
            <a:spLocks noGrp="1"/>
          </p:cNvSpPr>
          <p:nvPr>
            <p:ph idx="1"/>
          </p:nvPr>
        </p:nvSpPr>
        <p:spPr/>
        <p:txBody>
          <a:bodyPr>
            <a:normAutofit fontScale="92500"/>
          </a:bodyPr>
          <a:lstStyle/>
          <a:p>
            <a:r>
              <a:rPr lang="en-US" dirty="0" smtClean="0"/>
              <a:t>Has six basic principles</a:t>
            </a:r>
          </a:p>
          <a:p>
            <a:r>
              <a:rPr lang="en-US" dirty="0" smtClean="0"/>
              <a:t>Mission that acts as a guideline – setting up a goal but </a:t>
            </a:r>
            <a:r>
              <a:rPr lang="en-US" strike="sngStrike" dirty="0" smtClean="0"/>
              <a:t>do</a:t>
            </a:r>
            <a:r>
              <a:rPr lang="en-US" dirty="0" smtClean="0"/>
              <a:t> does not prescribe how to get there</a:t>
            </a:r>
          </a:p>
          <a:p>
            <a:r>
              <a:rPr lang="en-US" dirty="0" smtClean="0"/>
              <a:t>Customer value – futures are viewed through the customer value</a:t>
            </a:r>
          </a:p>
          <a:p>
            <a:r>
              <a:rPr lang="en-US" dirty="0" smtClean="0"/>
              <a:t>The project is organized around building a components around the features</a:t>
            </a:r>
          </a:p>
          <a:p>
            <a:r>
              <a:rPr lang="en-US" dirty="0" smtClean="0"/>
              <a:t>Iteration is important – change is not viewed as a correction but as an adjustment to the reality of the software development.</a:t>
            </a:r>
          </a:p>
          <a:p>
            <a:r>
              <a:rPr lang="en-US" dirty="0" smtClean="0"/>
              <a:t>Fixed delivery times – force the developers to plan the scope of an iteration</a:t>
            </a:r>
          </a:p>
          <a:p>
            <a:r>
              <a:rPr lang="en-US" dirty="0" smtClean="0"/>
              <a:t>Risk is embraced – the developers tackle the hardest problems first</a:t>
            </a:r>
            <a:endParaRPr lang="cs-CZ" dirty="0"/>
          </a:p>
        </p:txBody>
      </p:sp>
    </p:spTree>
    <p:extLst>
      <p:ext uri="{BB962C8B-B14F-4D97-AF65-F5344CB8AC3E}">
        <p14:creationId xmlns:p14="http://schemas.microsoft.com/office/powerpoint/2010/main" val="69479540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title"/>
          </p:nvPr>
        </p:nvSpPr>
        <p:spPr/>
        <p:txBody>
          <a:bodyPr/>
          <a:lstStyle/>
          <a:p>
            <a:r>
              <a:rPr lang="en-US" dirty="0" smtClean="0"/>
              <a:t>SCRUM</a:t>
            </a:r>
            <a:endParaRPr lang="cs-CZ" dirty="0"/>
          </a:p>
        </p:txBody>
      </p:sp>
      <p:pic>
        <p:nvPicPr>
          <p:cNvPr id="4" name="Zástupný symbol pro obsah 5" descr="800px-Scrum_process.svg.png"/>
          <p:cNvPicPr>
            <a:picLocks noGrp="1" noChangeAspect="1"/>
          </p:cNvPicPr>
          <p:nvPr>
            <p:ph idx="1"/>
          </p:nvPr>
        </p:nvPicPr>
        <p:blipFill>
          <a:blip r:embed="rId3" cstate="print">
            <a:extLst>
              <a:ext uri="{28A0092B-C50C-407E-A947-70E740481C1C}">
                <a14:useLocalDpi xmlns:a14="http://schemas.microsoft.com/office/drawing/2010/main" val="0"/>
              </a:ext>
            </a:extLst>
          </a:blip>
          <a:srcRect/>
          <a:stretch>
            <a:fillRect/>
          </a:stretch>
        </p:blipFill>
        <p:spPr bwMode="auto">
          <a:xfrm>
            <a:off x="762000" y="2133600"/>
            <a:ext cx="76200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4059835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title"/>
          </p:nvPr>
        </p:nvSpPr>
        <p:spPr/>
        <p:txBody>
          <a:bodyPr/>
          <a:lstStyle/>
          <a:p>
            <a:r>
              <a:rPr lang="en-US" dirty="0" smtClean="0"/>
              <a:t>SCRUM Roles</a:t>
            </a:r>
            <a:endParaRPr lang="cs-CZ" dirty="0"/>
          </a:p>
        </p:txBody>
      </p:sp>
      <p:sp>
        <p:nvSpPr>
          <p:cNvPr id="3" name="Zástupný symbol pro obsah 2"/>
          <p:cNvSpPr>
            <a:spLocks noGrp="1"/>
          </p:cNvSpPr>
          <p:nvPr>
            <p:ph idx="1"/>
          </p:nvPr>
        </p:nvSpPr>
        <p:spPr/>
        <p:txBody>
          <a:bodyPr/>
          <a:lstStyle/>
          <a:p>
            <a:pPr marL="182880" lvl="1"/>
            <a:r>
              <a:rPr lang="en-US" sz="2400" dirty="0"/>
              <a:t>A pig and a chicken are walking down a road. The chicken looks at the pig and says, "Hey, why don't we open a restaurant?" The pig looks back at the chicken and says, "Good idea, what do you want to call it?" The chicken thinks about it and says, "Why don't we call it 'Ham and Eggs'?" "I don't think so," says the pig, "I'd be committed but you'd only be involved."</a:t>
            </a:r>
            <a:endParaRPr lang="cs-CZ" sz="2400" dirty="0"/>
          </a:p>
          <a:p>
            <a:endParaRPr lang="cs-CZ" dirty="0"/>
          </a:p>
        </p:txBody>
      </p:sp>
    </p:spTree>
    <p:extLst>
      <p:ext uri="{BB962C8B-B14F-4D97-AF65-F5344CB8AC3E}">
        <p14:creationId xmlns:p14="http://schemas.microsoft.com/office/powerpoint/2010/main" val="368066236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Nadpis 1"/>
          <p:cNvSpPr>
            <a:spLocks noGrp="1"/>
          </p:cNvSpPr>
          <p:nvPr>
            <p:ph type="title"/>
          </p:nvPr>
        </p:nvSpPr>
        <p:spPr/>
        <p:txBody>
          <a:bodyPr/>
          <a:lstStyle/>
          <a:p>
            <a:r>
              <a:rPr lang="en-US" dirty="0" smtClean="0"/>
              <a:t>SCRUM Meetings</a:t>
            </a:r>
            <a:endParaRPr lang="cs-CZ" dirty="0" smtClean="0"/>
          </a:p>
        </p:txBody>
      </p:sp>
      <p:sp>
        <p:nvSpPr>
          <p:cNvPr id="3" name="Zástupný symbol pro obsah 2"/>
          <p:cNvSpPr>
            <a:spLocks noGrp="1"/>
          </p:cNvSpPr>
          <p:nvPr>
            <p:ph idx="1"/>
          </p:nvPr>
        </p:nvSpPr>
        <p:spPr/>
        <p:txBody>
          <a:bodyPr>
            <a:normAutofit/>
          </a:bodyPr>
          <a:lstStyle/>
          <a:p>
            <a:pPr marL="274320" indent="-274320" fontAlgn="auto">
              <a:spcAft>
                <a:spcPts val="0"/>
              </a:spcAft>
              <a:buClr>
                <a:schemeClr val="accent3"/>
              </a:buClr>
              <a:buFont typeface="Wingdings 2"/>
              <a:buChar char=""/>
              <a:defRPr/>
            </a:pPr>
            <a:r>
              <a:rPr lang="cs-CZ" dirty="0" err="1" smtClean="0"/>
              <a:t>Daily</a:t>
            </a:r>
            <a:r>
              <a:rPr lang="cs-CZ" dirty="0" smtClean="0"/>
              <a:t> SCRUM</a:t>
            </a:r>
          </a:p>
          <a:p>
            <a:pPr marL="640080" lvl="1" indent="-246888" fontAlgn="auto">
              <a:spcAft>
                <a:spcPts val="0"/>
              </a:spcAft>
              <a:buFont typeface="Wingdings 2"/>
              <a:buChar char=""/>
              <a:defRPr/>
            </a:pPr>
            <a:r>
              <a:rPr lang="en-US" dirty="0" smtClean="0"/>
              <a:t>During the actual sprint</a:t>
            </a:r>
            <a:r>
              <a:rPr lang="cs-CZ" dirty="0" smtClean="0"/>
              <a:t>, 15-20 minut</a:t>
            </a:r>
            <a:r>
              <a:rPr lang="en-US" dirty="0" err="1" smtClean="0"/>
              <a:t>es</a:t>
            </a:r>
            <a:endParaRPr lang="cs-CZ" dirty="0" smtClean="0"/>
          </a:p>
          <a:p>
            <a:pPr marL="274320" indent="-274320" fontAlgn="auto">
              <a:spcAft>
                <a:spcPts val="0"/>
              </a:spcAft>
              <a:buClr>
                <a:schemeClr val="accent3"/>
              </a:buClr>
              <a:buFont typeface="Wingdings 2"/>
              <a:buChar char=""/>
              <a:defRPr/>
            </a:pPr>
            <a:r>
              <a:rPr lang="cs-CZ" dirty="0" smtClean="0"/>
              <a:t>Sprint </a:t>
            </a:r>
            <a:r>
              <a:rPr lang="cs-CZ" dirty="0" err="1" smtClean="0"/>
              <a:t>planning</a:t>
            </a:r>
            <a:r>
              <a:rPr lang="cs-CZ" dirty="0" smtClean="0"/>
              <a:t> meeting</a:t>
            </a:r>
          </a:p>
          <a:p>
            <a:pPr marL="640080" lvl="1" indent="-246888" fontAlgn="auto">
              <a:spcAft>
                <a:spcPts val="0"/>
              </a:spcAft>
              <a:buFont typeface="Wingdings 2"/>
              <a:buChar char=""/>
              <a:defRPr/>
            </a:pPr>
            <a:r>
              <a:rPr lang="en-US" dirty="0" smtClean="0"/>
              <a:t>Before each sprint</a:t>
            </a:r>
            <a:r>
              <a:rPr lang="cs-CZ" dirty="0" smtClean="0"/>
              <a:t>, limit 8h</a:t>
            </a:r>
          </a:p>
          <a:p>
            <a:pPr marL="274320" indent="-274320" fontAlgn="auto">
              <a:spcAft>
                <a:spcPts val="0"/>
              </a:spcAft>
              <a:buClr>
                <a:schemeClr val="accent3"/>
              </a:buClr>
              <a:buFont typeface="Wingdings 2"/>
              <a:buChar char=""/>
              <a:defRPr/>
            </a:pPr>
            <a:r>
              <a:rPr lang="cs-CZ" dirty="0" smtClean="0"/>
              <a:t>Sprint </a:t>
            </a:r>
            <a:r>
              <a:rPr lang="cs-CZ" dirty="0" err="1" smtClean="0"/>
              <a:t>review</a:t>
            </a:r>
            <a:r>
              <a:rPr lang="cs-CZ" dirty="0" smtClean="0"/>
              <a:t> meeting</a:t>
            </a:r>
          </a:p>
          <a:p>
            <a:pPr marL="640080" lvl="1" indent="-246888" fontAlgn="auto">
              <a:spcAft>
                <a:spcPts val="0"/>
              </a:spcAft>
              <a:buFont typeface="Wingdings 2"/>
              <a:buChar char=""/>
              <a:defRPr/>
            </a:pPr>
            <a:r>
              <a:rPr lang="en-US" dirty="0" smtClean="0"/>
              <a:t>At the end of the sprint</a:t>
            </a:r>
            <a:r>
              <a:rPr lang="cs-CZ" dirty="0" smtClean="0"/>
              <a:t>, </a:t>
            </a:r>
            <a:r>
              <a:rPr lang="en-US" dirty="0" smtClean="0"/>
              <a:t>system previews</a:t>
            </a:r>
            <a:r>
              <a:rPr lang="cs-CZ" dirty="0" smtClean="0"/>
              <a:t>, limit 4h</a:t>
            </a:r>
          </a:p>
          <a:p>
            <a:pPr marL="274320" indent="-274320" fontAlgn="auto">
              <a:spcAft>
                <a:spcPts val="0"/>
              </a:spcAft>
              <a:buClr>
                <a:schemeClr val="accent3"/>
              </a:buClr>
              <a:buFont typeface="Wingdings 2"/>
              <a:buChar char=""/>
              <a:defRPr/>
            </a:pPr>
            <a:r>
              <a:rPr lang="cs-CZ" dirty="0" smtClean="0"/>
              <a:t>Sprint </a:t>
            </a:r>
            <a:r>
              <a:rPr lang="cs-CZ" dirty="0" err="1" smtClean="0"/>
              <a:t>retrospective</a:t>
            </a:r>
            <a:endParaRPr lang="cs-CZ" dirty="0" smtClean="0"/>
          </a:p>
          <a:p>
            <a:pPr marL="640080" lvl="1" indent="-246888" fontAlgn="auto">
              <a:spcAft>
                <a:spcPts val="0"/>
              </a:spcAft>
              <a:buFont typeface="Wingdings 2"/>
              <a:buChar char=""/>
              <a:defRPr/>
            </a:pPr>
            <a:r>
              <a:rPr lang="en-US" dirty="0" smtClean="0"/>
              <a:t>Feedback from the sprint</a:t>
            </a:r>
            <a:r>
              <a:rPr lang="cs-CZ" dirty="0" smtClean="0"/>
              <a:t>, </a:t>
            </a:r>
            <a:r>
              <a:rPr lang="en-US" dirty="0" smtClean="0"/>
              <a:t>answers</a:t>
            </a:r>
            <a:endParaRPr lang="cs-CZ" dirty="0" smtClean="0"/>
          </a:p>
          <a:p>
            <a:pPr lvl="2" indent="-246888" fontAlgn="auto">
              <a:spcAft>
                <a:spcPts val="0"/>
              </a:spcAft>
              <a:buFont typeface="Wingdings 2"/>
              <a:buChar char=""/>
              <a:defRPr/>
            </a:pPr>
            <a:r>
              <a:rPr lang="en-US" dirty="0" smtClean="0"/>
              <a:t>What was done correctly</a:t>
            </a:r>
            <a:endParaRPr lang="cs-CZ" dirty="0" smtClean="0"/>
          </a:p>
          <a:p>
            <a:pPr lvl="2" indent="-246888" fontAlgn="auto">
              <a:spcAft>
                <a:spcPts val="0"/>
              </a:spcAft>
              <a:buFont typeface="Wingdings 2"/>
              <a:buChar char=""/>
              <a:defRPr/>
            </a:pPr>
            <a:r>
              <a:rPr lang="en-US" dirty="0" smtClean="0"/>
              <a:t>What could be done better</a:t>
            </a:r>
            <a:endParaRPr lang="cs-CZ" dirty="0"/>
          </a:p>
        </p:txBody>
      </p:sp>
    </p:spTree>
    <p:extLst>
      <p:ext uri="{BB962C8B-B14F-4D97-AF65-F5344CB8AC3E}">
        <p14:creationId xmlns:p14="http://schemas.microsoft.com/office/powerpoint/2010/main" val="209964545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Nadpis 1"/>
          <p:cNvSpPr>
            <a:spLocks noGrp="1"/>
          </p:cNvSpPr>
          <p:nvPr>
            <p:ph type="title"/>
          </p:nvPr>
        </p:nvSpPr>
        <p:spPr/>
        <p:txBody>
          <a:bodyPr/>
          <a:lstStyle/>
          <a:p>
            <a:r>
              <a:rPr lang="en-US" dirty="0" smtClean="0"/>
              <a:t>SCRUM Artifacts</a:t>
            </a:r>
            <a:endParaRPr lang="cs-CZ" dirty="0" smtClean="0"/>
          </a:p>
        </p:txBody>
      </p:sp>
      <p:sp>
        <p:nvSpPr>
          <p:cNvPr id="16387" name="Zástupný symbol pro obsah 2"/>
          <p:cNvSpPr>
            <a:spLocks noGrp="1"/>
          </p:cNvSpPr>
          <p:nvPr>
            <p:ph idx="1"/>
          </p:nvPr>
        </p:nvSpPr>
        <p:spPr/>
        <p:txBody>
          <a:bodyPr/>
          <a:lstStyle/>
          <a:p>
            <a:r>
              <a:rPr lang="cs-CZ" dirty="0" err="1" smtClean="0"/>
              <a:t>Product</a:t>
            </a:r>
            <a:r>
              <a:rPr lang="cs-CZ" dirty="0" smtClean="0"/>
              <a:t> </a:t>
            </a:r>
            <a:r>
              <a:rPr lang="cs-CZ" dirty="0" err="1" smtClean="0"/>
              <a:t>backlog</a:t>
            </a:r>
            <a:endParaRPr lang="cs-CZ" dirty="0" smtClean="0"/>
          </a:p>
          <a:p>
            <a:pPr lvl="1"/>
            <a:r>
              <a:rPr lang="en-US" dirty="0" smtClean="0"/>
              <a:t>High level document that describes the whole product</a:t>
            </a:r>
          </a:p>
          <a:p>
            <a:pPr lvl="1"/>
            <a:r>
              <a:rPr lang="en-US" dirty="0" smtClean="0"/>
              <a:t>What should the system do, requirements etc.</a:t>
            </a:r>
          </a:p>
          <a:p>
            <a:r>
              <a:rPr lang="cs-CZ" dirty="0" smtClean="0"/>
              <a:t>Sprint backlog</a:t>
            </a:r>
            <a:endParaRPr lang="en-US" dirty="0" smtClean="0"/>
          </a:p>
          <a:p>
            <a:pPr lvl="1"/>
            <a:r>
              <a:rPr lang="en-US" dirty="0" smtClean="0"/>
              <a:t>Detailed document that describes the information about the current sprint.</a:t>
            </a:r>
            <a:endParaRPr lang="cs-CZ" dirty="0" smtClean="0"/>
          </a:p>
          <a:p>
            <a:r>
              <a:rPr lang="cs-CZ" dirty="0" err="1" smtClean="0"/>
              <a:t>Burn</a:t>
            </a:r>
            <a:r>
              <a:rPr lang="cs-CZ" dirty="0" smtClean="0"/>
              <a:t> </a:t>
            </a:r>
            <a:r>
              <a:rPr lang="cs-CZ" dirty="0" err="1" smtClean="0"/>
              <a:t>down</a:t>
            </a:r>
            <a:endParaRPr lang="cs-CZ" dirty="0" smtClean="0"/>
          </a:p>
          <a:p>
            <a:pPr lvl="1"/>
            <a:r>
              <a:rPr lang="en-US" dirty="0" smtClean="0"/>
              <a:t>Is a public document that shows the work to be done in the sprint.</a:t>
            </a:r>
          </a:p>
        </p:txBody>
      </p:sp>
    </p:spTree>
    <p:extLst>
      <p:ext uri="{BB962C8B-B14F-4D97-AF65-F5344CB8AC3E}">
        <p14:creationId xmlns:p14="http://schemas.microsoft.com/office/powerpoint/2010/main" val="12863645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title"/>
          </p:nvPr>
        </p:nvSpPr>
        <p:spPr/>
        <p:txBody>
          <a:bodyPr/>
          <a:lstStyle/>
          <a:p>
            <a:r>
              <a:rPr lang="en-US" dirty="0"/>
              <a:t>What is </a:t>
            </a:r>
            <a:r>
              <a:rPr lang="en-US" dirty="0" smtClean="0"/>
              <a:t>Software </a:t>
            </a:r>
            <a:r>
              <a:rPr lang="en-US" dirty="0"/>
              <a:t>E</a:t>
            </a:r>
            <a:r>
              <a:rPr lang="en-US" dirty="0" smtClean="0"/>
              <a:t>ngineering</a:t>
            </a:r>
            <a:r>
              <a:rPr lang="en-US" dirty="0"/>
              <a:t>?</a:t>
            </a:r>
            <a:endParaRPr lang="cs-CZ" dirty="0"/>
          </a:p>
        </p:txBody>
      </p:sp>
      <p:sp>
        <p:nvSpPr>
          <p:cNvPr id="3" name="Zástupný symbol pro obsah 2"/>
          <p:cNvSpPr>
            <a:spLocks noGrp="1"/>
          </p:cNvSpPr>
          <p:nvPr>
            <p:ph idx="1"/>
          </p:nvPr>
        </p:nvSpPr>
        <p:spPr/>
        <p:txBody>
          <a:bodyPr/>
          <a:lstStyle/>
          <a:p>
            <a:r>
              <a:rPr lang="en-GB" dirty="0"/>
              <a:t>The synthesis process</a:t>
            </a:r>
          </a:p>
          <a:p>
            <a:endParaRPr lang="cs-CZ" dirty="0"/>
          </a:p>
        </p:txBody>
      </p:sp>
      <p:pic>
        <p:nvPicPr>
          <p:cNvPr id="4" name="Picture 11" descr="Slide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14400" y="2060848"/>
            <a:ext cx="7391400" cy="4135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486337"/>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normAutofit fontScale="90000"/>
          </a:bodyPr>
          <a:lstStyle/>
          <a:p>
            <a:pPr eaLnBrk="1" hangingPunct="1"/>
            <a:r>
              <a:rPr lang="cs-CZ" dirty="0" err="1" smtClean="0"/>
              <a:t>Symptoms</a:t>
            </a:r>
            <a:r>
              <a:rPr lang="cs-CZ" dirty="0" smtClean="0"/>
              <a:t> </a:t>
            </a:r>
            <a:r>
              <a:rPr lang="cs-CZ" dirty="0" err="1" smtClean="0"/>
              <a:t>of</a:t>
            </a:r>
            <a:r>
              <a:rPr lang="cs-CZ" dirty="0" smtClean="0"/>
              <a:t> Software </a:t>
            </a:r>
            <a:r>
              <a:rPr lang="cs-CZ" dirty="0" err="1" smtClean="0"/>
              <a:t>Development</a:t>
            </a:r>
            <a:r>
              <a:rPr lang="cs-CZ" dirty="0" smtClean="0"/>
              <a:t> </a:t>
            </a:r>
            <a:r>
              <a:rPr lang="cs-CZ" dirty="0" err="1" smtClean="0"/>
              <a:t>Problems</a:t>
            </a:r>
            <a:endParaRPr lang="en-US" dirty="0" smtClean="0"/>
          </a:p>
        </p:txBody>
      </p:sp>
      <p:sp>
        <p:nvSpPr>
          <p:cNvPr id="14339" name="Rectangle 3"/>
          <p:cNvSpPr>
            <a:spLocks noGrp="1" noChangeArrowheads="1"/>
          </p:cNvSpPr>
          <p:nvPr>
            <p:ph type="body" idx="1"/>
          </p:nvPr>
        </p:nvSpPr>
        <p:spPr/>
        <p:txBody>
          <a:bodyPr/>
          <a:lstStyle/>
          <a:p>
            <a:pPr eaLnBrk="1" hangingPunct="1"/>
            <a:r>
              <a:rPr lang="cs-CZ" dirty="0" err="1" smtClean="0"/>
              <a:t>Inaccurate</a:t>
            </a:r>
            <a:r>
              <a:rPr lang="cs-CZ" dirty="0" smtClean="0"/>
              <a:t> </a:t>
            </a:r>
            <a:r>
              <a:rPr lang="cs-CZ" dirty="0" err="1" smtClean="0"/>
              <a:t>understanding</a:t>
            </a:r>
            <a:r>
              <a:rPr lang="cs-CZ" dirty="0" smtClean="0"/>
              <a:t> </a:t>
            </a:r>
            <a:r>
              <a:rPr lang="cs-CZ" dirty="0" err="1" smtClean="0"/>
              <a:t>of</a:t>
            </a:r>
            <a:r>
              <a:rPr lang="cs-CZ" dirty="0" smtClean="0"/>
              <a:t> end-user </a:t>
            </a:r>
            <a:r>
              <a:rPr lang="cs-CZ" dirty="0" err="1" smtClean="0"/>
              <a:t>needs</a:t>
            </a:r>
            <a:endParaRPr lang="cs-CZ" dirty="0" smtClean="0"/>
          </a:p>
          <a:p>
            <a:pPr eaLnBrk="1" hangingPunct="1"/>
            <a:r>
              <a:rPr lang="cs-CZ" dirty="0" err="1" smtClean="0"/>
              <a:t>Inability</a:t>
            </a:r>
            <a:r>
              <a:rPr lang="cs-CZ" dirty="0" smtClean="0"/>
              <a:t> to </a:t>
            </a:r>
            <a:r>
              <a:rPr lang="cs-CZ" dirty="0" err="1" smtClean="0"/>
              <a:t>deal</a:t>
            </a:r>
            <a:r>
              <a:rPr lang="cs-CZ" dirty="0" smtClean="0"/>
              <a:t> </a:t>
            </a:r>
            <a:r>
              <a:rPr lang="cs-CZ" dirty="0" err="1" smtClean="0"/>
              <a:t>with</a:t>
            </a:r>
            <a:r>
              <a:rPr lang="cs-CZ" dirty="0" smtClean="0"/>
              <a:t> </a:t>
            </a:r>
            <a:r>
              <a:rPr lang="cs-CZ" dirty="0" err="1" smtClean="0"/>
              <a:t>changing</a:t>
            </a:r>
            <a:r>
              <a:rPr lang="cs-CZ" dirty="0" smtClean="0"/>
              <a:t> </a:t>
            </a:r>
            <a:r>
              <a:rPr lang="cs-CZ" dirty="0" err="1" smtClean="0"/>
              <a:t>requirements</a:t>
            </a:r>
            <a:endParaRPr lang="cs-CZ" dirty="0" smtClean="0"/>
          </a:p>
          <a:p>
            <a:pPr eaLnBrk="1" hangingPunct="1"/>
            <a:r>
              <a:rPr lang="en-US" dirty="0" smtClean="0"/>
              <a:t>Modules don’t integrate</a:t>
            </a:r>
            <a:endParaRPr lang="cs-CZ" dirty="0" smtClean="0"/>
          </a:p>
          <a:p>
            <a:pPr eaLnBrk="1" hangingPunct="1"/>
            <a:r>
              <a:rPr lang="cs-CZ" dirty="0" err="1" smtClean="0"/>
              <a:t>It</a:t>
            </a:r>
            <a:r>
              <a:rPr lang="cs-CZ" dirty="0" smtClean="0"/>
              <a:t> </a:t>
            </a:r>
            <a:r>
              <a:rPr lang="cs-CZ" dirty="0" err="1" smtClean="0"/>
              <a:t>is</a:t>
            </a:r>
            <a:r>
              <a:rPr lang="cs-CZ" dirty="0" smtClean="0"/>
              <a:t> </a:t>
            </a:r>
            <a:r>
              <a:rPr lang="cs-CZ" dirty="0" err="1" smtClean="0"/>
              <a:t>difficult</a:t>
            </a:r>
            <a:r>
              <a:rPr lang="cs-CZ" dirty="0" smtClean="0"/>
              <a:t> to </a:t>
            </a:r>
            <a:r>
              <a:rPr lang="cs-CZ" dirty="0" err="1" smtClean="0"/>
              <a:t>maintain</a:t>
            </a:r>
            <a:r>
              <a:rPr lang="cs-CZ" dirty="0" smtClean="0"/>
              <a:t> </a:t>
            </a:r>
            <a:r>
              <a:rPr lang="cs-CZ" dirty="0" err="1" smtClean="0"/>
              <a:t>or</a:t>
            </a:r>
            <a:r>
              <a:rPr lang="cs-CZ" dirty="0" smtClean="0"/>
              <a:t> </a:t>
            </a:r>
            <a:r>
              <a:rPr lang="cs-CZ" dirty="0" err="1" smtClean="0"/>
              <a:t>extend</a:t>
            </a:r>
            <a:r>
              <a:rPr lang="cs-CZ" dirty="0" smtClean="0"/>
              <a:t> </a:t>
            </a:r>
            <a:r>
              <a:rPr lang="cs-CZ" dirty="0" err="1" smtClean="0"/>
              <a:t>the</a:t>
            </a:r>
            <a:r>
              <a:rPr lang="cs-CZ" dirty="0" smtClean="0"/>
              <a:t> software</a:t>
            </a:r>
          </a:p>
          <a:p>
            <a:pPr eaLnBrk="1" hangingPunct="1"/>
            <a:r>
              <a:rPr lang="en-US" dirty="0" smtClean="0"/>
              <a:t>Late discovery of flaws</a:t>
            </a:r>
            <a:endParaRPr lang="cs-CZ" dirty="0" smtClean="0"/>
          </a:p>
          <a:p>
            <a:pPr eaLnBrk="1" hangingPunct="1"/>
            <a:r>
              <a:rPr lang="cs-CZ" dirty="0" err="1" smtClean="0"/>
              <a:t>Poor</a:t>
            </a:r>
            <a:r>
              <a:rPr lang="cs-CZ" dirty="0" smtClean="0"/>
              <a:t> </a:t>
            </a:r>
            <a:r>
              <a:rPr lang="cs-CZ" dirty="0" err="1" smtClean="0"/>
              <a:t>quality</a:t>
            </a:r>
            <a:r>
              <a:rPr lang="cs-CZ" dirty="0" smtClean="0"/>
              <a:t> and performance </a:t>
            </a:r>
            <a:r>
              <a:rPr lang="cs-CZ" dirty="0" err="1" smtClean="0"/>
              <a:t>of</a:t>
            </a:r>
            <a:r>
              <a:rPr lang="cs-CZ" dirty="0" smtClean="0"/>
              <a:t> </a:t>
            </a:r>
            <a:r>
              <a:rPr lang="cs-CZ" dirty="0" err="1" smtClean="0"/>
              <a:t>the</a:t>
            </a:r>
            <a:r>
              <a:rPr lang="cs-CZ" dirty="0" smtClean="0"/>
              <a:t> software</a:t>
            </a:r>
          </a:p>
          <a:p>
            <a:pPr eaLnBrk="1" hangingPunct="1"/>
            <a:r>
              <a:rPr lang="en-US" dirty="0" smtClean="0"/>
              <a:t>No coordinated team effort</a:t>
            </a:r>
            <a:endParaRPr lang="cs-CZ" dirty="0" smtClean="0"/>
          </a:p>
          <a:p>
            <a:pPr eaLnBrk="1" hangingPunct="1"/>
            <a:r>
              <a:rPr lang="en-US" dirty="0" smtClean="0"/>
              <a:t>Build-and-release issues</a:t>
            </a:r>
          </a:p>
        </p:txBody>
      </p:sp>
    </p:spTree>
    <p:extLst>
      <p:ext uri="{BB962C8B-B14F-4D97-AF65-F5344CB8AC3E}">
        <p14:creationId xmlns:p14="http://schemas.microsoft.com/office/powerpoint/2010/main" val="265109315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pPr eaLnBrk="1" hangingPunct="1"/>
            <a:r>
              <a:rPr lang="cs-CZ" dirty="0" err="1" smtClean="0"/>
              <a:t>Root</a:t>
            </a:r>
            <a:r>
              <a:rPr lang="cs-CZ" dirty="0" smtClean="0"/>
              <a:t> </a:t>
            </a:r>
            <a:r>
              <a:rPr lang="cs-CZ" dirty="0" err="1" smtClean="0"/>
              <a:t>Causes</a:t>
            </a:r>
            <a:endParaRPr lang="en-US" dirty="0" smtClean="0"/>
          </a:p>
        </p:txBody>
      </p:sp>
      <p:sp>
        <p:nvSpPr>
          <p:cNvPr id="15363" name="Rectangle 3"/>
          <p:cNvSpPr>
            <a:spLocks noGrp="1" noChangeArrowheads="1"/>
          </p:cNvSpPr>
          <p:nvPr>
            <p:ph type="body" idx="1"/>
          </p:nvPr>
        </p:nvSpPr>
        <p:spPr/>
        <p:txBody>
          <a:bodyPr/>
          <a:lstStyle/>
          <a:p>
            <a:pPr eaLnBrk="1" hangingPunct="1"/>
            <a:r>
              <a:rPr lang="cs-CZ" sz="2000" dirty="0" err="1" smtClean="0"/>
              <a:t>Insufficient</a:t>
            </a:r>
            <a:r>
              <a:rPr lang="cs-CZ" sz="2000" dirty="0" smtClean="0"/>
              <a:t> </a:t>
            </a:r>
            <a:r>
              <a:rPr lang="cs-CZ" sz="2000" dirty="0" err="1" smtClean="0"/>
              <a:t>requirements</a:t>
            </a:r>
            <a:r>
              <a:rPr lang="cs-CZ" sz="2000" dirty="0" smtClean="0"/>
              <a:t> </a:t>
            </a:r>
            <a:r>
              <a:rPr lang="cs-CZ" sz="2000" dirty="0" err="1" smtClean="0"/>
              <a:t>specification</a:t>
            </a:r>
            <a:r>
              <a:rPr lang="cs-CZ" sz="2000" dirty="0" smtClean="0"/>
              <a:t> and </a:t>
            </a:r>
            <a:r>
              <a:rPr lang="cs-CZ" sz="2000" dirty="0" err="1" smtClean="0"/>
              <a:t>their</a:t>
            </a:r>
            <a:r>
              <a:rPr lang="cs-CZ" sz="2000" dirty="0" smtClean="0"/>
              <a:t> ad hoc management</a:t>
            </a:r>
          </a:p>
          <a:p>
            <a:pPr eaLnBrk="1" hangingPunct="1"/>
            <a:r>
              <a:rPr lang="cs-CZ" sz="2000" dirty="0" err="1" smtClean="0"/>
              <a:t>Ambiguous</a:t>
            </a:r>
            <a:r>
              <a:rPr lang="cs-CZ" sz="2000" dirty="0" smtClean="0"/>
              <a:t> and </a:t>
            </a:r>
            <a:r>
              <a:rPr lang="cs-CZ" sz="2000" dirty="0" err="1" smtClean="0"/>
              <a:t>imprecise</a:t>
            </a:r>
            <a:r>
              <a:rPr lang="cs-CZ" sz="2000" dirty="0" smtClean="0"/>
              <a:t> </a:t>
            </a:r>
            <a:r>
              <a:rPr lang="cs-CZ" sz="2000" dirty="0" err="1" smtClean="0"/>
              <a:t>communication</a:t>
            </a:r>
            <a:endParaRPr lang="cs-CZ" sz="2000" dirty="0" smtClean="0"/>
          </a:p>
          <a:p>
            <a:pPr eaLnBrk="1" hangingPunct="1"/>
            <a:r>
              <a:rPr lang="cs-CZ" sz="2000" dirty="0" err="1" smtClean="0"/>
              <a:t>Brittle</a:t>
            </a:r>
            <a:r>
              <a:rPr lang="cs-CZ" sz="2000" dirty="0" smtClean="0"/>
              <a:t> </a:t>
            </a:r>
            <a:r>
              <a:rPr lang="cs-CZ" sz="2000" dirty="0" err="1" smtClean="0"/>
              <a:t>architecture</a:t>
            </a:r>
            <a:endParaRPr lang="cs-CZ" sz="2000" dirty="0" smtClean="0"/>
          </a:p>
          <a:p>
            <a:pPr eaLnBrk="1" hangingPunct="1"/>
            <a:r>
              <a:rPr lang="en-US" sz="2000" dirty="0" smtClean="0"/>
              <a:t>Overwhelming complexity</a:t>
            </a:r>
          </a:p>
          <a:p>
            <a:pPr eaLnBrk="1" hangingPunct="1"/>
            <a:r>
              <a:rPr lang="en-US" sz="2000" dirty="0" smtClean="0"/>
              <a:t>Undetected inconsistencies </a:t>
            </a:r>
            <a:r>
              <a:rPr lang="cs-CZ" sz="2000" dirty="0" smtClean="0"/>
              <a:t>in </a:t>
            </a:r>
            <a:r>
              <a:rPr lang="cs-CZ" sz="2000" dirty="0" err="1" smtClean="0"/>
              <a:t>requirements</a:t>
            </a:r>
            <a:r>
              <a:rPr lang="cs-CZ" sz="2000" dirty="0" smtClean="0"/>
              <a:t>, design, and </a:t>
            </a:r>
            <a:r>
              <a:rPr lang="cs-CZ" sz="2000" dirty="0" err="1" smtClean="0"/>
              <a:t>implementation</a:t>
            </a:r>
            <a:endParaRPr lang="en-US" sz="2000" dirty="0" smtClean="0"/>
          </a:p>
          <a:p>
            <a:pPr eaLnBrk="1" hangingPunct="1"/>
            <a:r>
              <a:rPr lang="en-US" sz="2000" dirty="0" smtClean="0"/>
              <a:t>Poor </a:t>
            </a:r>
            <a:r>
              <a:rPr lang="cs-CZ" sz="2000" dirty="0" smtClean="0"/>
              <a:t>and </a:t>
            </a:r>
            <a:r>
              <a:rPr lang="cs-CZ" sz="2000" dirty="0" err="1" smtClean="0"/>
              <a:t>insufficient</a:t>
            </a:r>
            <a:r>
              <a:rPr lang="cs-CZ" sz="2000" dirty="0" smtClean="0"/>
              <a:t> </a:t>
            </a:r>
            <a:r>
              <a:rPr lang="en-US" sz="2000" dirty="0" smtClean="0"/>
              <a:t>testing</a:t>
            </a:r>
          </a:p>
          <a:p>
            <a:pPr eaLnBrk="1" hangingPunct="1"/>
            <a:r>
              <a:rPr lang="en-US" sz="2000" dirty="0" smtClean="0"/>
              <a:t>Subjective assessment</a:t>
            </a:r>
            <a:r>
              <a:rPr lang="cs-CZ" sz="2000" dirty="0" smtClean="0"/>
              <a:t> </a:t>
            </a:r>
            <a:r>
              <a:rPr lang="cs-CZ" sz="2000" dirty="0" err="1" smtClean="0"/>
              <a:t>of</a:t>
            </a:r>
            <a:r>
              <a:rPr lang="cs-CZ" sz="2000" dirty="0" smtClean="0"/>
              <a:t> </a:t>
            </a:r>
            <a:r>
              <a:rPr lang="cs-CZ" sz="2000" dirty="0" err="1" smtClean="0"/>
              <a:t>project</a:t>
            </a:r>
            <a:r>
              <a:rPr lang="cs-CZ" sz="2000" dirty="0" smtClean="0"/>
              <a:t> status</a:t>
            </a:r>
            <a:endParaRPr lang="en-US" sz="2000" dirty="0" smtClean="0"/>
          </a:p>
          <a:p>
            <a:pPr eaLnBrk="1" hangingPunct="1"/>
            <a:r>
              <a:rPr lang="cs-CZ" sz="2000" dirty="0" err="1" smtClean="0"/>
              <a:t>Failure</a:t>
            </a:r>
            <a:r>
              <a:rPr lang="cs-CZ" sz="2000" dirty="0" smtClean="0"/>
              <a:t> to </a:t>
            </a:r>
            <a:r>
              <a:rPr lang="cs-CZ" sz="2000" dirty="0" err="1" smtClean="0"/>
              <a:t>attack</a:t>
            </a:r>
            <a:r>
              <a:rPr lang="cs-CZ" sz="2000" dirty="0" smtClean="0"/>
              <a:t> risk</a:t>
            </a:r>
            <a:r>
              <a:rPr lang="en-US" sz="2000" dirty="0" smtClean="0"/>
              <a:t> </a:t>
            </a:r>
          </a:p>
          <a:p>
            <a:pPr eaLnBrk="1" hangingPunct="1"/>
            <a:r>
              <a:rPr lang="en-US" sz="2000" dirty="0" smtClean="0"/>
              <a:t>Uncontrolled change</a:t>
            </a:r>
            <a:r>
              <a:rPr lang="cs-CZ" sz="2000" dirty="0" smtClean="0"/>
              <a:t> </a:t>
            </a:r>
            <a:r>
              <a:rPr lang="cs-CZ" sz="2000" dirty="0" err="1" smtClean="0"/>
              <a:t>propagation</a:t>
            </a:r>
            <a:endParaRPr lang="en-US" sz="2000" dirty="0" smtClean="0"/>
          </a:p>
          <a:p>
            <a:pPr eaLnBrk="1" hangingPunct="1"/>
            <a:r>
              <a:rPr lang="en-US" sz="2000" dirty="0" smtClean="0"/>
              <a:t>Insufficient automation</a:t>
            </a:r>
          </a:p>
        </p:txBody>
      </p:sp>
    </p:spTree>
    <p:extLst>
      <p:ext uri="{BB962C8B-B14F-4D97-AF65-F5344CB8AC3E}">
        <p14:creationId xmlns:p14="http://schemas.microsoft.com/office/powerpoint/2010/main" val="152904228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pPr eaLnBrk="1" hangingPunct="1"/>
            <a:r>
              <a:rPr lang="cs-CZ" dirty="0" smtClean="0"/>
              <a:t>Software Best </a:t>
            </a:r>
            <a:r>
              <a:rPr lang="cs-CZ" dirty="0" err="1" smtClean="0"/>
              <a:t>Practices</a:t>
            </a:r>
            <a:endParaRPr lang="en-US" dirty="0" smtClean="0"/>
          </a:p>
        </p:txBody>
      </p:sp>
      <p:sp>
        <p:nvSpPr>
          <p:cNvPr id="16387" name="Rectangle 3"/>
          <p:cNvSpPr>
            <a:spLocks noGrp="1" noChangeArrowheads="1"/>
          </p:cNvSpPr>
          <p:nvPr>
            <p:ph type="body" idx="1"/>
          </p:nvPr>
        </p:nvSpPr>
        <p:spPr>
          <a:xfrm>
            <a:off x="457347" y="2919413"/>
            <a:ext cx="8229307" cy="3211512"/>
          </a:xfrm>
        </p:spPr>
        <p:txBody>
          <a:bodyPr/>
          <a:lstStyle/>
          <a:p>
            <a:pPr eaLnBrk="1" hangingPunct="1"/>
            <a:r>
              <a:rPr lang="en-US" dirty="0" smtClean="0"/>
              <a:t>Develop software iteratively</a:t>
            </a:r>
          </a:p>
          <a:p>
            <a:pPr eaLnBrk="1" hangingPunct="1"/>
            <a:r>
              <a:rPr lang="en-US" dirty="0" smtClean="0"/>
              <a:t>Manage requirements</a:t>
            </a:r>
          </a:p>
          <a:p>
            <a:pPr eaLnBrk="1" hangingPunct="1"/>
            <a:r>
              <a:rPr lang="en-US" dirty="0" smtClean="0"/>
              <a:t>Use component-based architectures</a:t>
            </a:r>
          </a:p>
          <a:p>
            <a:pPr eaLnBrk="1" hangingPunct="1"/>
            <a:r>
              <a:rPr lang="en-US" dirty="0" smtClean="0"/>
              <a:t>Visually model software</a:t>
            </a:r>
          </a:p>
          <a:p>
            <a:pPr eaLnBrk="1" hangingPunct="1"/>
            <a:r>
              <a:rPr lang="en-US" dirty="0" smtClean="0"/>
              <a:t>Verify software quality</a:t>
            </a:r>
          </a:p>
          <a:p>
            <a:pPr eaLnBrk="1" hangingPunct="1"/>
            <a:r>
              <a:rPr lang="en-US" dirty="0" smtClean="0"/>
              <a:t>Control changes to software</a:t>
            </a:r>
          </a:p>
          <a:p>
            <a:pPr eaLnBrk="1" hangingPunct="1">
              <a:buFont typeface="Wingdings" pitchFamily="2" charset="2"/>
              <a:buNone/>
            </a:pPr>
            <a:endParaRPr lang="en-US" dirty="0" smtClean="0"/>
          </a:p>
        </p:txBody>
      </p:sp>
      <p:sp>
        <p:nvSpPr>
          <p:cNvPr id="16388" name="Text Box 4"/>
          <p:cNvSpPr txBox="1">
            <a:spLocks noChangeArrowheads="1"/>
          </p:cNvSpPr>
          <p:nvPr/>
        </p:nvSpPr>
        <p:spPr bwMode="auto">
          <a:xfrm>
            <a:off x="493994" y="1470025"/>
            <a:ext cx="7867240"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defRPr sz="2000" b="1">
                <a:solidFill>
                  <a:schemeClr val="tx1"/>
                </a:solidFill>
                <a:latin typeface="Arial" charset="0"/>
              </a:defRPr>
            </a:lvl1pPr>
            <a:lvl2pPr marL="742950" indent="-285750" eaLnBrk="0" hangingPunct="0">
              <a:defRPr sz="2000" b="1">
                <a:solidFill>
                  <a:schemeClr val="tx1"/>
                </a:solidFill>
                <a:latin typeface="Arial" charset="0"/>
              </a:defRPr>
            </a:lvl2pPr>
            <a:lvl3pPr marL="1143000" indent="-228600" eaLnBrk="0" hangingPunct="0">
              <a:defRPr sz="2000" b="1">
                <a:solidFill>
                  <a:schemeClr val="tx1"/>
                </a:solidFill>
                <a:latin typeface="Arial" charset="0"/>
              </a:defRPr>
            </a:lvl3pPr>
            <a:lvl4pPr marL="1600200" indent="-228600" eaLnBrk="0" hangingPunct="0">
              <a:defRPr sz="2000" b="1">
                <a:solidFill>
                  <a:schemeClr val="tx1"/>
                </a:solidFill>
                <a:latin typeface="Arial" charset="0"/>
              </a:defRPr>
            </a:lvl4pPr>
            <a:lvl5pPr marL="2057400" indent="-228600" eaLnBrk="0" hangingPunct="0">
              <a:defRPr sz="2000" b="1">
                <a:solidFill>
                  <a:schemeClr val="tx1"/>
                </a:solidFill>
                <a:latin typeface="Arial" charset="0"/>
              </a:defRPr>
            </a:lvl5pPr>
            <a:lvl6pPr marL="2514600" indent="-228600" algn="ctr" eaLnBrk="0" fontAlgn="base" hangingPunct="0">
              <a:spcBef>
                <a:spcPct val="0"/>
              </a:spcBef>
              <a:spcAft>
                <a:spcPct val="0"/>
              </a:spcAft>
              <a:defRPr sz="2000" b="1">
                <a:solidFill>
                  <a:schemeClr val="tx1"/>
                </a:solidFill>
                <a:latin typeface="Arial" charset="0"/>
              </a:defRPr>
            </a:lvl6pPr>
            <a:lvl7pPr marL="2971800" indent="-228600" algn="ctr" eaLnBrk="0" fontAlgn="base" hangingPunct="0">
              <a:spcBef>
                <a:spcPct val="0"/>
              </a:spcBef>
              <a:spcAft>
                <a:spcPct val="0"/>
              </a:spcAft>
              <a:defRPr sz="2000" b="1">
                <a:solidFill>
                  <a:schemeClr val="tx1"/>
                </a:solidFill>
                <a:latin typeface="Arial" charset="0"/>
              </a:defRPr>
            </a:lvl7pPr>
            <a:lvl8pPr marL="3429000" indent="-228600" algn="ctr" eaLnBrk="0" fontAlgn="base" hangingPunct="0">
              <a:spcBef>
                <a:spcPct val="0"/>
              </a:spcBef>
              <a:spcAft>
                <a:spcPct val="0"/>
              </a:spcAft>
              <a:defRPr sz="2000" b="1">
                <a:solidFill>
                  <a:schemeClr val="tx1"/>
                </a:solidFill>
                <a:latin typeface="Arial" charset="0"/>
              </a:defRPr>
            </a:lvl8pPr>
            <a:lvl9pPr marL="3886200" indent="-228600" algn="ctr" eaLnBrk="0" fontAlgn="base" hangingPunct="0">
              <a:spcBef>
                <a:spcPct val="0"/>
              </a:spcBef>
              <a:spcAft>
                <a:spcPct val="0"/>
              </a:spcAft>
              <a:defRPr sz="2000" b="1">
                <a:solidFill>
                  <a:schemeClr val="tx1"/>
                </a:solidFill>
                <a:latin typeface="Arial" charset="0"/>
              </a:defRPr>
            </a:lvl9pPr>
          </a:lstStyle>
          <a:p>
            <a:pPr algn="l" eaLnBrk="1" hangingPunct="1"/>
            <a:r>
              <a:rPr lang="cs-CZ" sz="2400" dirty="0" err="1"/>
              <a:t>Commercially</a:t>
            </a:r>
            <a:r>
              <a:rPr lang="cs-CZ" sz="2400" dirty="0"/>
              <a:t> </a:t>
            </a:r>
            <a:r>
              <a:rPr lang="cs-CZ" sz="2400" dirty="0" err="1"/>
              <a:t>proven</a:t>
            </a:r>
            <a:r>
              <a:rPr lang="cs-CZ" sz="2400" dirty="0"/>
              <a:t> </a:t>
            </a:r>
            <a:r>
              <a:rPr lang="cs-CZ" sz="2400" dirty="0" err="1"/>
              <a:t>approaches</a:t>
            </a:r>
            <a:r>
              <a:rPr lang="cs-CZ" sz="2400" dirty="0"/>
              <a:t> to software </a:t>
            </a:r>
            <a:r>
              <a:rPr lang="cs-CZ" sz="2400" dirty="0" err="1"/>
              <a:t>development</a:t>
            </a:r>
            <a:r>
              <a:rPr lang="cs-CZ" sz="2400" dirty="0"/>
              <a:t> </a:t>
            </a:r>
            <a:r>
              <a:rPr lang="cs-CZ" sz="2400" dirty="0" err="1"/>
              <a:t>that</a:t>
            </a:r>
            <a:r>
              <a:rPr lang="cs-CZ" sz="2400" dirty="0"/>
              <a:t>, </a:t>
            </a:r>
            <a:r>
              <a:rPr lang="cs-CZ" sz="2400" dirty="0" err="1"/>
              <a:t>when</a:t>
            </a:r>
            <a:r>
              <a:rPr lang="cs-CZ" sz="2400" dirty="0"/>
              <a:t> </a:t>
            </a:r>
            <a:r>
              <a:rPr lang="cs-CZ" sz="2400" dirty="0" err="1"/>
              <a:t>used</a:t>
            </a:r>
            <a:r>
              <a:rPr lang="cs-CZ" sz="2400" dirty="0"/>
              <a:t> in </a:t>
            </a:r>
            <a:r>
              <a:rPr lang="cs-CZ" sz="2400" dirty="0" err="1"/>
              <a:t>combination</a:t>
            </a:r>
            <a:r>
              <a:rPr lang="cs-CZ" sz="2400" dirty="0"/>
              <a:t>, strike </a:t>
            </a:r>
            <a:r>
              <a:rPr lang="cs-CZ" sz="2400" dirty="0" err="1"/>
              <a:t>at</a:t>
            </a:r>
            <a:r>
              <a:rPr lang="cs-CZ" sz="2400" dirty="0"/>
              <a:t> </a:t>
            </a:r>
            <a:r>
              <a:rPr lang="cs-CZ" sz="2400" dirty="0" err="1"/>
              <a:t>the</a:t>
            </a:r>
            <a:r>
              <a:rPr lang="cs-CZ" sz="2400" dirty="0"/>
              <a:t> </a:t>
            </a:r>
            <a:r>
              <a:rPr lang="cs-CZ" sz="2400" dirty="0" err="1"/>
              <a:t>root</a:t>
            </a:r>
            <a:r>
              <a:rPr lang="cs-CZ" sz="2400" dirty="0"/>
              <a:t> </a:t>
            </a:r>
            <a:r>
              <a:rPr lang="cs-CZ" sz="2400" dirty="0" err="1"/>
              <a:t>causes</a:t>
            </a:r>
            <a:r>
              <a:rPr lang="cs-CZ" sz="2400" dirty="0"/>
              <a:t> </a:t>
            </a:r>
            <a:r>
              <a:rPr lang="cs-CZ" sz="2400" dirty="0" err="1"/>
              <a:t>of</a:t>
            </a:r>
            <a:r>
              <a:rPr lang="cs-CZ" sz="2400" dirty="0"/>
              <a:t> software </a:t>
            </a:r>
            <a:r>
              <a:rPr lang="cs-CZ" sz="2400" dirty="0" err="1"/>
              <a:t>development</a:t>
            </a:r>
            <a:r>
              <a:rPr lang="cs-CZ" sz="2400" dirty="0"/>
              <a:t> </a:t>
            </a:r>
            <a:r>
              <a:rPr lang="cs-CZ" sz="2400" dirty="0" err="1"/>
              <a:t>problems</a:t>
            </a:r>
            <a:r>
              <a:rPr lang="cs-CZ" sz="2400" dirty="0"/>
              <a:t>.</a:t>
            </a:r>
            <a:r>
              <a:rPr lang="en-US" sz="2400" baseline="30000" dirty="0"/>
              <a:t>*</a:t>
            </a:r>
          </a:p>
        </p:txBody>
      </p:sp>
    </p:spTree>
    <p:extLst>
      <p:ext uri="{BB962C8B-B14F-4D97-AF65-F5344CB8AC3E}">
        <p14:creationId xmlns:p14="http://schemas.microsoft.com/office/powerpoint/2010/main" val="103811860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4"/>
          <p:cNvSpPr>
            <a:spLocks noGrp="1" noChangeArrowheads="1"/>
          </p:cNvSpPr>
          <p:nvPr>
            <p:ph type="title"/>
          </p:nvPr>
        </p:nvSpPr>
        <p:spPr/>
        <p:txBody>
          <a:bodyPr>
            <a:normAutofit fontScale="90000"/>
          </a:bodyPr>
          <a:lstStyle/>
          <a:p>
            <a:pPr eaLnBrk="1" hangingPunct="1"/>
            <a:r>
              <a:rPr lang="en-US" dirty="0" smtClean="0"/>
              <a:t>Tracing Symptoms to Root Causes and Best Practices</a:t>
            </a:r>
          </a:p>
        </p:txBody>
      </p:sp>
      <p:sp>
        <p:nvSpPr>
          <p:cNvPr id="17411" name="Rectangle 5"/>
          <p:cNvSpPr>
            <a:spLocks noChangeArrowheads="1"/>
          </p:cNvSpPr>
          <p:nvPr/>
        </p:nvSpPr>
        <p:spPr bwMode="auto">
          <a:xfrm>
            <a:off x="80623" y="1416051"/>
            <a:ext cx="2983013" cy="441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lgn="l">
              <a:spcBef>
                <a:spcPct val="20000"/>
              </a:spcBef>
              <a:buClr>
                <a:schemeClr val="tx2"/>
              </a:buClr>
              <a:buSzPct val="70000"/>
              <a:buFont typeface="Wingdings" pitchFamily="2" charset="2"/>
              <a:buChar char="l"/>
            </a:pPr>
            <a:r>
              <a:rPr lang="cs-CZ" sz="1800" b="0" dirty="0" err="1"/>
              <a:t>Inaccurate</a:t>
            </a:r>
            <a:r>
              <a:rPr lang="cs-CZ" sz="1800" b="0" dirty="0"/>
              <a:t> </a:t>
            </a:r>
            <a:r>
              <a:rPr lang="cs-CZ" sz="1800" b="0" dirty="0" err="1"/>
              <a:t>understanding</a:t>
            </a:r>
            <a:r>
              <a:rPr lang="cs-CZ" sz="1800" b="0" dirty="0"/>
              <a:t> </a:t>
            </a:r>
            <a:r>
              <a:rPr lang="cs-CZ" sz="1800" b="0" dirty="0" err="1"/>
              <a:t>of</a:t>
            </a:r>
            <a:r>
              <a:rPr lang="cs-CZ" sz="1800" b="0" dirty="0"/>
              <a:t> end-user </a:t>
            </a:r>
            <a:r>
              <a:rPr lang="cs-CZ" sz="1800" b="0" dirty="0" err="1"/>
              <a:t>needs</a:t>
            </a:r>
            <a:endParaRPr lang="cs-CZ" sz="1800" b="0" dirty="0"/>
          </a:p>
          <a:p>
            <a:pPr marL="342900" indent="-342900" algn="l">
              <a:spcBef>
                <a:spcPct val="20000"/>
              </a:spcBef>
              <a:buClr>
                <a:schemeClr val="tx2"/>
              </a:buClr>
              <a:buSzPct val="70000"/>
              <a:buFont typeface="Wingdings" pitchFamily="2" charset="2"/>
              <a:buChar char="l"/>
            </a:pPr>
            <a:r>
              <a:rPr lang="cs-CZ" sz="1800" b="0" dirty="0" err="1"/>
              <a:t>Inability</a:t>
            </a:r>
            <a:r>
              <a:rPr lang="cs-CZ" sz="1800" b="0" dirty="0"/>
              <a:t> to </a:t>
            </a:r>
            <a:r>
              <a:rPr lang="cs-CZ" sz="1800" b="0" dirty="0" err="1"/>
              <a:t>deal</a:t>
            </a:r>
            <a:r>
              <a:rPr lang="cs-CZ" sz="1800" b="0" dirty="0"/>
              <a:t> </a:t>
            </a:r>
            <a:r>
              <a:rPr lang="cs-CZ" sz="1800" b="0" dirty="0" err="1"/>
              <a:t>with</a:t>
            </a:r>
            <a:r>
              <a:rPr lang="cs-CZ" sz="1800" b="0" dirty="0"/>
              <a:t> </a:t>
            </a:r>
            <a:r>
              <a:rPr lang="cs-CZ" sz="1800" b="0" dirty="0" err="1"/>
              <a:t>changing</a:t>
            </a:r>
            <a:r>
              <a:rPr lang="cs-CZ" sz="1800" b="0" dirty="0"/>
              <a:t> </a:t>
            </a:r>
            <a:r>
              <a:rPr lang="cs-CZ" sz="1800" b="0" dirty="0" err="1"/>
              <a:t>requirements</a:t>
            </a:r>
            <a:endParaRPr lang="cs-CZ" sz="1800" b="0" dirty="0"/>
          </a:p>
          <a:p>
            <a:pPr marL="342900" indent="-342900" algn="l">
              <a:spcBef>
                <a:spcPct val="20000"/>
              </a:spcBef>
              <a:buClr>
                <a:schemeClr val="tx2"/>
              </a:buClr>
              <a:buSzPct val="70000"/>
              <a:buFont typeface="Wingdings" pitchFamily="2" charset="2"/>
              <a:buChar char="l"/>
            </a:pPr>
            <a:r>
              <a:rPr lang="en-US" sz="1800" b="0" dirty="0"/>
              <a:t>Modules don’t integrate</a:t>
            </a:r>
            <a:endParaRPr lang="cs-CZ" sz="1800" b="0" dirty="0"/>
          </a:p>
          <a:p>
            <a:pPr marL="342900" indent="-342900" algn="l">
              <a:spcBef>
                <a:spcPct val="20000"/>
              </a:spcBef>
              <a:buClr>
                <a:schemeClr val="tx2"/>
              </a:buClr>
              <a:buSzPct val="70000"/>
              <a:buFont typeface="Wingdings" pitchFamily="2" charset="2"/>
              <a:buChar char="l"/>
            </a:pPr>
            <a:r>
              <a:rPr lang="cs-CZ" sz="1800" b="0" dirty="0" err="1"/>
              <a:t>It</a:t>
            </a:r>
            <a:r>
              <a:rPr lang="cs-CZ" sz="1800" b="0" dirty="0"/>
              <a:t> </a:t>
            </a:r>
            <a:r>
              <a:rPr lang="cs-CZ" sz="1800" b="0" dirty="0" err="1"/>
              <a:t>is</a:t>
            </a:r>
            <a:r>
              <a:rPr lang="cs-CZ" sz="1800" b="0" dirty="0"/>
              <a:t> </a:t>
            </a:r>
            <a:r>
              <a:rPr lang="cs-CZ" sz="1800" b="0" dirty="0" err="1"/>
              <a:t>difficult</a:t>
            </a:r>
            <a:r>
              <a:rPr lang="cs-CZ" sz="1800" b="0" dirty="0"/>
              <a:t> to </a:t>
            </a:r>
            <a:r>
              <a:rPr lang="cs-CZ" sz="1800" b="0" dirty="0" err="1"/>
              <a:t>maintain</a:t>
            </a:r>
            <a:r>
              <a:rPr lang="cs-CZ" sz="1800" b="0" dirty="0"/>
              <a:t> </a:t>
            </a:r>
            <a:r>
              <a:rPr lang="cs-CZ" sz="1800" b="0" dirty="0" err="1"/>
              <a:t>or</a:t>
            </a:r>
            <a:r>
              <a:rPr lang="cs-CZ" sz="1800" b="0" dirty="0"/>
              <a:t> </a:t>
            </a:r>
            <a:r>
              <a:rPr lang="cs-CZ" sz="1800" b="0" dirty="0" err="1"/>
              <a:t>extend</a:t>
            </a:r>
            <a:r>
              <a:rPr lang="cs-CZ" sz="1800" b="0" dirty="0"/>
              <a:t> </a:t>
            </a:r>
            <a:r>
              <a:rPr lang="cs-CZ" sz="1800" b="0" dirty="0" err="1"/>
              <a:t>the</a:t>
            </a:r>
            <a:r>
              <a:rPr lang="cs-CZ" sz="1800" b="0" dirty="0"/>
              <a:t> software</a:t>
            </a:r>
          </a:p>
          <a:p>
            <a:pPr marL="342900" indent="-342900" algn="l">
              <a:spcBef>
                <a:spcPct val="20000"/>
              </a:spcBef>
              <a:buClr>
                <a:schemeClr val="tx2"/>
              </a:buClr>
              <a:buSzPct val="70000"/>
              <a:buFont typeface="Wingdings" pitchFamily="2" charset="2"/>
              <a:buChar char="l"/>
            </a:pPr>
            <a:r>
              <a:rPr lang="en-US" sz="1800" b="0" dirty="0"/>
              <a:t>Late discovery of flaws</a:t>
            </a:r>
            <a:endParaRPr lang="cs-CZ" sz="1800" b="0" dirty="0"/>
          </a:p>
          <a:p>
            <a:pPr marL="342900" indent="-342900" algn="l">
              <a:spcBef>
                <a:spcPct val="20000"/>
              </a:spcBef>
              <a:buClr>
                <a:schemeClr val="tx2"/>
              </a:buClr>
              <a:buSzPct val="70000"/>
              <a:buFont typeface="Wingdings" pitchFamily="2" charset="2"/>
              <a:buChar char="l"/>
            </a:pPr>
            <a:r>
              <a:rPr lang="cs-CZ" sz="1800" b="0" dirty="0" err="1"/>
              <a:t>Poor</a:t>
            </a:r>
            <a:r>
              <a:rPr lang="cs-CZ" sz="1800" b="0" dirty="0"/>
              <a:t> </a:t>
            </a:r>
            <a:r>
              <a:rPr lang="cs-CZ" sz="1800" b="0" dirty="0" err="1"/>
              <a:t>quality</a:t>
            </a:r>
            <a:r>
              <a:rPr lang="cs-CZ" sz="1800" b="0" dirty="0"/>
              <a:t> and performance </a:t>
            </a:r>
            <a:r>
              <a:rPr lang="cs-CZ" sz="1800" b="0" dirty="0" err="1"/>
              <a:t>of</a:t>
            </a:r>
            <a:r>
              <a:rPr lang="cs-CZ" sz="1800" b="0" dirty="0"/>
              <a:t> </a:t>
            </a:r>
            <a:r>
              <a:rPr lang="cs-CZ" sz="1800" b="0" dirty="0" err="1"/>
              <a:t>the</a:t>
            </a:r>
            <a:r>
              <a:rPr lang="cs-CZ" sz="1800" b="0" dirty="0"/>
              <a:t> software</a:t>
            </a:r>
          </a:p>
          <a:p>
            <a:pPr marL="342900" indent="-342900" algn="l">
              <a:spcBef>
                <a:spcPct val="20000"/>
              </a:spcBef>
              <a:buClr>
                <a:schemeClr val="tx2"/>
              </a:buClr>
              <a:buSzPct val="70000"/>
              <a:buFont typeface="Wingdings" pitchFamily="2" charset="2"/>
              <a:buChar char="l"/>
            </a:pPr>
            <a:r>
              <a:rPr lang="en-US" sz="1800" b="0" dirty="0"/>
              <a:t>No coordinated team effort</a:t>
            </a:r>
            <a:endParaRPr lang="cs-CZ" sz="1800" b="0" dirty="0"/>
          </a:p>
          <a:p>
            <a:pPr marL="342900" indent="-342900" algn="l">
              <a:spcBef>
                <a:spcPct val="20000"/>
              </a:spcBef>
              <a:buClr>
                <a:schemeClr val="tx2"/>
              </a:buClr>
              <a:buSzPct val="70000"/>
              <a:buFont typeface="Wingdings" pitchFamily="2" charset="2"/>
              <a:buChar char="l"/>
            </a:pPr>
            <a:r>
              <a:rPr lang="en-US" sz="1800" b="0" dirty="0"/>
              <a:t>Build-and-release issues</a:t>
            </a:r>
          </a:p>
        </p:txBody>
      </p:sp>
      <p:sp>
        <p:nvSpPr>
          <p:cNvPr id="17412" name="Rectangle 6"/>
          <p:cNvSpPr>
            <a:spLocks noChangeArrowheads="1"/>
          </p:cNvSpPr>
          <p:nvPr/>
        </p:nvSpPr>
        <p:spPr bwMode="auto">
          <a:xfrm>
            <a:off x="3109078" y="1416051"/>
            <a:ext cx="3428633" cy="441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lgn="l">
              <a:spcBef>
                <a:spcPct val="20000"/>
              </a:spcBef>
              <a:buClr>
                <a:schemeClr val="tx2"/>
              </a:buClr>
              <a:buSzPct val="70000"/>
              <a:buFont typeface="Wingdings" pitchFamily="2" charset="2"/>
              <a:buChar char="l"/>
            </a:pPr>
            <a:r>
              <a:rPr lang="cs-CZ" sz="1800" b="0" dirty="0" err="1"/>
              <a:t>Insufficient</a:t>
            </a:r>
            <a:r>
              <a:rPr lang="cs-CZ" sz="1800" b="0" dirty="0"/>
              <a:t> </a:t>
            </a:r>
            <a:r>
              <a:rPr lang="cs-CZ" sz="1800" b="0" dirty="0" err="1"/>
              <a:t>requirements</a:t>
            </a:r>
            <a:r>
              <a:rPr lang="cs-CZ" sz="1800" b="0" dirty="0"/>
              <a:t> </a:t>
            </a:r>
            <a:r>
              <a:rPr lang="cs-CZ" sz="1800" b="0" dirty="0" err="1"/>
              <a:t>specification</a:t>
            </a:r>
            <a:r>
              <a:rPr lang="cs-CZ" sz="1800" b="0" dirty="0"/>
              <a:t> and </a:t>
            </a:r>
            <a:r>
              <a:rPr lang="cs-CZ" sz="1800" b="0" dirty="0" err="1"/>
              <a:t>their</a:t>
            </a:r>
            <a:r>
              <a:rPr lang="cs-CZ" sz="1800" b="0" dirty="0"/>
              <a:t> ad hoc management</a:t>
            </a:r>
          </a:p>
          <a:p>
            <a:pPr marL="342900" indent="-342900" algn="l">
              <a:spcBef>
                <a:spcPct val="20000"/>
              </a:spcBef>
              <a:buClr>
                <a:schemeClr val="tx2"/>
              </a:buClr>
              <a:buSzPct val="70000"/>
              <a:buFont typeface="Wingdings" pitchFamily="2" charset="2"/>
              <a:buChar char="l"/>
            </a:pPr>
            <a:r>
              <a:rPr lang="cs-CZ" sz="1800" b="0" dirty="0" err="1"/>
              <a:t>Ambiguous</a:t>
            </a:r>
            <a:r>
              <a:rPr lang="cs-CZ" sz="1800" b="0" dirty="0"/>
              <a:t> and </a:t>
            </a:r>
            <a:r>
              <a:rPr lang="cs-CZ" sz="1800" b="0" dirty="0" err="1"/>
              <a:t>imprecise</a:t>
            </a:r>
            <a:r>
              <a:rPr lang="cs-CZ" sz="1800" b="0" dirty="0"/>
              <a:t> </a:t>
            </a:r>
            <a:r>
              <a:rPr lang="cs-CZ" sz="1800" b="0" dirty="0" err="1"/>
              <a:t>communication</a:t>
            </a:r>
            <a:endParaRPr lang="cs-CZ" sz="1800" b="0" dirty="0"/>
          </a:p>
          <a:p>
            <a:pPr marL="342900" indent="-342900" algn="l">
              <a:spcBef>
                <a:spcPct val="20000"/>
              </a:spcBef>
              <a:buClr>
                <a:schemeClr val="tx2"/>
              </a:buClr>
              <a:buSzPct val="70000"/>
              <a:buFont typeface="Wingdings" pitchFamily="2" charset="2"/>
              <a:buChar char="l"/>
            </a:pPr>
            <a:r>
              <a:rPr lang="cs-CZ" sz="1800" b="0" dirty="0" err="1"/>
              <a:t>Brittle</a:t>
            </a:r>
            <a:r>
              <a:rPr lang="cs-CZ" sz="1800" b="0" dirty="0"/>
              <a:t> </a:t>
            </a:r>
            <a:r>
              <a:rPr lang="cs-CZ" sz="1800" b="0" dirty="0" err="1"/>
              <a:t>architecture</a:t>
            </a:r>
            <a:endParaRPr lang="cs-CZ" sz="1800" b="0" dirty="0"/>
          </a:p>
          <a:p>
            <a:pPr marL="342900" indent="-342900" algn="l">
              <a:spcBef>
                <a:spcPct val="20000"/>
              </a:spcBef>
              <a:buClr>
                <a:schemeClr val="tx2"/>
              </a:buClr>
              <a:buSzPct val="70000"/>
              <a:buFont typeface="Wingdings" pitchFamily="2" charset="2"/>
              <a:buChar char="l"/>
            </a:pPr>
            <a:r>
              <a:rPr lang="en-US" sz="1800" b="0" dirty="0"/>
              <a:t>Overwhelming complexity</a:t>
            </a:r>
          </a:p>
          <a:p>
            <a:pPr marL="342900" indent="-342900" algn="l">
              <a:spcBef>
                <a:spcPct val="20000"/>
              </a:spcBef>
              <a:buClr>
                <a:schemeClr val="tx2"/>
              </a:buClr>
              <a:buSzPct val="70000"/>
              <a:buFont typeface="Wingdings" pitchFamily="2" charset="2"/>
              <a:buChar char="l"/>
            </a:pPr>
            <a:r>
              <a:rPr lang="en-US" sz="1800" b="0" dirty="0"/>
              <a:t>Undetected inconsistencies </a:t>
            </a:r>
            <a:r>
              <a:rPr lang="cs-CZ" sz="1800" b="0" dirty="0"/>
              <a:t>in </a:t>
            </a:r>
            <a:r>
              <a:rPr lang="cs-CZ" sz="1800" b="0" dirty="0" err="1"/>
              <a:t>requirements</a:t>
            </a:r>
            <a:r>
              <a:rPr lang="cs-CZ" sz="1800" b="0" dirty="0"/>
              <a:t>, design, and </a:t>
            </a:r>
            <a:r>
              <a:rPr lang="cs-CZ" sz="1800" b="0" dirty="0" err="1"/>
              <a:t>implementation</a:t>
            </a:r>
            <a:endParaRPr lang="en-US" sz="1800" b="0" dirty="0"/>
          </a:p>
          <a:p>
            <a:pPr marL="342900" indent="-342900" algn="l">
              <a:spcBef>
                <a:spcPct val="20000"/>
              </a:spcBef>
              <a:buClr>
                <a:schemeClr val="tx2"/>
              </a:buClr>
              <a:buSzPct val="70000"/>
              <a:buFont typeface="Wingdings" pitchFamily="2" charset="2"/>
              <a:buChar char="l"/>
            </a:pPr>
            <a:r>
              <a:rPr lang="en-US" sz="1800" b="0" dirty="0"/>
              <a:t>Poor </a:t>
            </a:r>
            <a:r>
              <a:rPr lang="cs-CZ" sz="1800" b="0" dirty="0"/>
              <a:t>and </a:t>
            </a:r>
            <a:r>
              <a:rPr lang="cs-CZ" sz="1800" b="0" dirty="0" err="1"/>
              <a:t>insufficient</a:t>
            </a:r>
            <a:r>
              <a:rPr lang="cs-CZ" sz="1800" b="0" dirty="0"/>
              <a:t> </a:t>
            </a:r>
            <a:r>
              <a:rPr lang="en-US" sz="1800" b="0" dirty="0"/>
              <a:t>testing</a:t>
            </a:r>
          </a:p>
          <a:p>
            <a:pPr marL="342900" indent="-342900" algn="l">
              <a:spcBef>
                <a:spcPct val="20000"/>
              </a:spcBef>
              <a:buClr>
                <a:schemeClr val="tx2"/>
              </a:buClr>
              <a:buSzPct val="70000"/>
              <a:buFont typeface="Wingdings" pitchFamily="2" charset="2"/>
              <a:buChar char="l"/>
            </a:pPr>
            <a:r>
              <a:rPr lang="en-US" sz="1800" b="0" dirty="0"/>
              <a:t>Subjective assessment</a:t>
            </a:r>
            <a:r>
              <a:rPr lang="cs-CZ" sz="1800" b="0" dirty="0"/>
              <a:t> </a:t>
            </a:r>
            <a:r>
              <a:rPr lang="cs-CZ" sz="1800" b="0" dirty="0" err="1"/>
              <a:t>of</a:t>
            </a:r>
            <a:r>
              <a:rPr lang="cs-CZ" sz="1800" b="0" dirty="0"/>
              <a:t> </a:t>
            </a:r>
            <a:r>
              <a:rPr lang="cs-CZ" sz="1800" b="0" dirty="0" err="1"/>
              <a:t>project</a:t>
            </a:r>
            <a:r>
              <a:rPr lang="cs-CZ" sz="1800" b="0" dirty="0"/>
              <a:t> status</a:t>
            </a:r>
            <a:endParaRPr lang="en-US" sz="1800" b="0" dirty="0"/>
          </a:p>
          <a:p>
            <a:pPr marL="342900" indent="-342900" algn="l">
              <a:spcBef>
                <a:spcPct val="20000"/>
              </a:spcBef>
              <a:buClr>
                <a:schemeClr val="tx2"/>
              </a:buClr>
              <a:buSzPct val="70000"/>
              <a:buFont typeface="Wingdings" pitchFamily="2" charset="2"/>
              <a:buChar char="l"/>
            </a:pPr>
            <a:r>
              <a:rPr lang="cs-CZ" sz="1800" b="0" dirty="0" err="1"/>
              <a:t>Failure</a:t>
            </a:r>
            <a:r>
              <a:rPr lang="cs-CZ" sz="1800" b="0" dirty="0"/>
              <a:t> to </a:t>
            </a:r>
            <a:r>
              <a:rPr lang="cs-CZ" sz="1800" b="0" dirty="0" err="1"/>
              <a:t>attack</a:t>
            </a:r>
            <a:r>
              <a:rPr lang="cs-CZ" sz="1800" b="0" dirty="0"/>
              <a:t> risk</a:t>
            </a:r>
            <a:r>
              <a:rPr lang="en-US" sz="1800" b="0" dirty="0"/>
              <a:t> </a:t>
            </a:r>
          </a:p>
          <a:p>
            <a:pPr marL="342900" indent="-342900" algn="l">
              <a:spcBef>
                <a:spcPct val="20000"/>
              </a:spcBef>
              <a:buClr>
                <a:schemeClr val="tx2"/>
              </a:buClr>
              <a:buSzPct val="70000"/>
              <a:buFont typeface="Wingdings" pitchFamily="2" charset="2"/>
              <a:buChar char="l"/>
            </a:pPr>
            <a:r>
              <a:rPr lang="en-US" sz="1800" b="0" dirty="0"/>
              <a:t>Uncontrolled change</a:t>
            </a:r>
            <a:r>
              <a:rPr lang="cs-CZ" sz="1800" b="0" dirty="0"/>
              <a:t> </a:t>
            </a:r>
            <a:r>
              <a:rPr lang="cs-CZ" sz="1800" b="0" dirty="0" err="1"/>
              <a:t>propagation</a:t>
            </a:r>
            <a:endParaRPr lang="en-US" sz="1800" b="0" dirty="0"/>
          </a:p>
          <a:p>
            <a:pPr marL="342900" indent="-342900" algn="l">
              <a:spcBef>
                <a:spcPct val="20000"/>
              </a:spcBef>
              <a:buClr>
                <a:schemeClr val="tx2"/>
              </a:buClr>
              <a:buSzPct val="70000"/>
              <a:buFont typeface="Wingdings" pitchFamily="2" charset="2"/>
              <a:buChar char="l"/>
            </a:pPr>
            <a:r>
              <a:rPr lang="en-US" sz="1800" b="0" dirty="0"/>
              <a:t>Insufficient automation</a:t>
            </a:r>
          </a:p>
        </p:txBody>
      </p:sp>
      <p:sp>
        <p:nvSpPr>
          <p:cNvPr id="17413" name="Rectangle 7"/>
          <p:cNvSpPr>
            <a:spLocks noChangeArrowheads="1"/>
          </p:cNvSpPr>
          <p:nvPr/>
        </p:nvSpPr>
        <p:spPr bwMode="auto">
          <a:xfrm>
            <a:off x="6493735" y="1416051"/>
            <a:ext cx="2446512" cy="321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lgn="l">
              <a:spcBef>
                <a:spcPct val="20000"/>
              </a:spcBef>
              <a:buClr>
                <a:schemeClr val="tx2"/>
              </a:buClr>
              <a:buSzPct val="70000"/>
              <a:buFont typeface="Wingdings" pitchFamily="2" charset="2"/>
              <a:buChar char="l"/>
            </a:pPr>
            <a:r>
              <a:rPr lang="en-US" sz="1800" b="0" dirty="0"/>
              <a:t>Develop software iteratively</a:t>
            </a:r>
          </a:p>
          <a:p>
            <a:pPr marL="342900" indent="-342900" algn="l">
              <a:spcBef>
                <a:spcPct val="20000"/>
              </a:spcBef>
              <a:buClr>
                <a:schemeClr val="tx2"/>
              </a:buClr>
              <a:buSzPct val="70000"/>
              <a:buFont typeface="Wingdings" pitchFamily="2" charset="2"/>
              <a:buChar char="l"/>
            </a:pPr>
            <a:r>
              <a:rPr lang="en-US" sz="1800" b="0" dirty="0"/>
              <a:t>Manage requirements</a:t>
            </a:r>
          </a:p>
          <a:p>
            <a:pPr marL="342900" indent="-342900" algn="l">
              <a:spcBef>
                <a:spcPct val="20000"/>
              </a:spcBef>
              <a:buClr>
                <a:schemeClr val="tx2"/>
              </a:buClr>
              <a:buSzPct val="70000"/>
              <a:buFont typeface="Wingdings" pitchFamily="2" charset="2"/>
              <a:buChar char="l"/>
            </a:pPr>
            <a:r>
              <a:rPr lang="en-US" sz="1800" b="0" dirty="0"/>
              <a:t>Use component-based architectures</a:t>
            </a:r>
          </a:p>
          <a:p>
            <a:pPr marL="342900" indent="-342900" algn="l">
              <a:spcBef>
                <a:spcPct val="20000"/>
              </a:spcBef>
              <a:buClr>
                <a:schemeClr val="tx2"/>
              </a:buClr>
              <a:buSzPct val="70000"/>
              <a:buFont typeface="Wingdings" pitchFamily="2" charset="2"/>
              <a:buChar char="l"/>
            </a:pPr>
            <a:r>
              <a:rPr lang="en-US" sz="1800" b="0" dirty="0"/>
              <a:t>Visually model software</a:t>
            </a:r>
          </a:p>
          <a:p>
            <a:pPr marL="342900" indent="-342900" algn="l">
              <a:spcBef>
                <a:spcPct val="20000"/>
              </a:spcBef>
              <a:buClr>
                <a:schemeClr val="tx2"/>
              </a:buClr>
              <a:buSzPct val="70000"/>
              <a:buFont typeface="Wingdings" pitchFamily="2" charset="2"/>
              <a:buChar char="l"/>
            </a:pPr>
            <a:r>
              <a:rPr lang="en-US" sz="1800" b="0" dirty="0"/>
              <a:t>Verify software quality</a:t>
            </a:r>
          </a:p>
          <a:p>
            <a:pPr marL="342900" indent="-342900" algn="l">
              <a:spcBef>
                <a:spcPct val="20000"/>
              </a:spcBef>
              <a:buClr>
                <a:schemeClr val="tx2"/>
              </a:buClr>
              <a:buSzPct val="70000"/>
              <a:buFont typeface="Wingdings" pitchFamily="2" charset="2"/>
              <a:buChar char="l"/>
            </a:pPr>
            <a:r>
              <a:rPr lang="en-US" sz="1800" b="0" dirty="0"/>
              <a:t>Control changes to software</a:t>
            </a:r>
          </a:p>
          <a:p>
            <a:pPr marL="342900" indent="-342900" algn="l">
              <a:spcBef>
                <a:spcPct val="20000"/>
              </a:spcBef>
              <a:buClr>
                <a:schemeClr val="tx2"/>
              </a:buClr>
              <a:buSzPct val="70000"/>
              <a:buFont typeface="Wingdings" pitchFamily="2" charset="2"/>
              <a:buNone/>
            </a:pPr>
            <a:endParaRPr lang="en-US" sz="1800" b="0" dirty="0"/>
          </a:p>
        </p:txBody>
      </p:sp>
      <p:sp>
        <p:nvSpPr>
          <p:cNvPr id="1010698" name="Freeform 10"/>
          <p:cNvSpPr>
            <a:spLocks/>
          </p:cNvSpPr>
          <p:nvPr/>
        </p:nvSpPr>
        <p:spPr bwMode="auto">
          <a:xfrm flipV="1">
            <a:off x="2367355" y="1630364"/>
            <a:ext cx="860456" cy="180975"/>
          </a:xfrm>
          <a:custGeom>
            <a:avLst/>
            <a:gdLst/>
            <a:ahLst/>
            <a:cxnLst>
              <a:cxn ang="0">
                <a:pos x="0" y="0"/>
              </a:cxn>
              <a:cxn ang="0">
                <a:pos x="294" y="45"/>
              </a:cxn>
              <a:cxn ang="0">
                <a:pos x="621" y="67"/>
              </a:cxn>
            </a:cxnLst>
            <a:rect l="0" t="0" r="r" b="b"/>
            <a:pathLst>
              <a:path w="621" h="67">
                <a:moveTo>
                  <a:pt x="0" y="0"/>
                </a:moveTo>
                <a:cubicBezTo>
                  <a:pt x="95" y="17"/>
                  <a:pt x="191" y="34"/>
                  <a:pt x="294" y="45"/>
                </a:cubicBezTo>
                <a:cubicBezTo>
                  <a:pt x="397" y="56"/>
                  <a:pt x="509" y="61"/>
                  <a:pt x="621" y="67"/>
                </a:cubicBezTo>
              </a:path>
            </a:pathLst>
          </a:custGeom>
          <a:noFill/>
          <a:ln w="57150" cap="flat" cmpd="sng">
            <a:solidFill>
              <a:schemeClr val="hlink"/>
            </a:solidFill>
            <a:prstDash val="solid"/>
            <a:round/>
            <a:headEnd type="none" w="sm" len="sm"/>
            <a:tailEnd type="triangle" w="med" len="med"/>
          </a:ln>
          <a:effectLst>
            <a:outerShdw dist="107763" dir="2700000" algn="ctr" rotWithShape="0">
              <a:schemeClr val="bg2">
                <a:alpha val="50000"/>
              </a:schemeClr>
            </a:outerShdw>
          </a:effectLst>
        </p:spPr>
        <p:txBody>
          <a:bodyPr/>
          <a:lstStyle/>
          <a:p>
            <a:pPr>
              <a:defRPr/>
            </a:pPr>
            <a:endParaRPr lang="cs-CZ"/>
          </a:p>
        </p:txBody>
      </p:sp>
      <p:sp>
        <p:nvSpPr>
          <p:cNvPr id="1010699" name="Freeform 11"/>
          <p:cNvSpPr>
            <a:spLocks/>
          </p:cNvSpPr>
          <p:nvPr/>
        </p:nvSpPr>
        <p:spPr bwMode="auto">
          <a:xfrm>
            <a:off x="2351230" y="1936750"/>
            <a:ext cx="826742" cy="573088"/>
          </a:xfrm>
          <a:custGeom>
            <a:avLst/>
            <a:gdLst/>
            <a:ahLst/>
            <a:cxnLst>
              <a:cxn ang="0">
                <a:pos x="0" y="0"/>
              </a:cxn>
              <a:cxn ang="0">
                <a:pos x="282" y="135"/>
              </a:cxn>
              <a:cxn ang="0">
                <a:pos x="327" y="418"/>
              </a:cxn>
              <a:cxn ang="0">
                <a:pos x="621" y="485"/>
              </a:cxn>
            </a:cxnLst>
            <a:rect l="0" t="0" r="r" b="b"/>
            <a:pathLst>
              <a:path w="621" h="485">
                <a:moveTo>
                  <a:pt x="0" y="0"/>
                </a:moveTo>
                <a:cubicBezTo>
                  <a:pt x="114" y="32"/>
                  <a:pt x="228" y="65"/>
                  <a:pt x="282" y="135"/>
                </a:cubicBezTo>
                <a:cubicBezTo>
                  <a:pt x="336" y="205"/>
                  <a:pt x="270" y="360"/>
                  <a:pt x="327" y="418"/>
                </a:cubicBezTo>
                <a:cubicBezTo>
                  <a:pt x="384" y="476"/>
                  <a:pt x="502" y="480"/>
                  <a:pt x="621" y="485"/>
                </a:cubicBezTo>
              </a:path>
            </a:pathLst>
          </a:custGeom>
          <a:noFill/>
          <a:ln w="57150" cap="flat" cmpd="sng">
            <a:solidFill>
              <a:schemeClr val="hlink"/>
            </a:solidFill>
            <a:prstDash val="solid"/>
            <a:round/>
            <a:headEnd type="none" w="sm" len="sm"/>
            <a:tailEnd type="triangle" w="med" len="med"/>
          </a:ln>
          <a:effectLst>
            <a:outerShdw dist="107763" dir="2700000" algn="ctr" rotWithShape="0">
              <a:schemeClr val="bg2">
                <a:alpha val="50000"/>
              </a:schemeClr>
            </a:outerShdw>
          </a:effectLst>
        </p:spPr>
        <p:txBody>
          <a:bodyPr/>
          <a:lstStyle/>
          <a:p>
            <a:pPr>
              <a:defRPr/>
            </a:pPr>
            <a:endParaRPr lang="cs-CZ"/>
          </a:p>
        </p:txBody>
      </p:sp>
      <p:sp>
        <p:nvSpPr>
          <p:cNvPr id="1010700" name="Freeform 12"/>
          <p:cNvSpPr>
            <a:spLocks/>
          </p:cNvSpPr>
          <p:nvPr/>
        </p:nvSpPr>
        <p:spPr bwMode="auto">
          <a:xfrm>
            <a:off x="5992413" y="1616076"/>
            <a:ext cx="612727" cy="42863"/>
          </a:xfrm>
          <a:custGeom>
            <a:avLst/>
            <a:gdLst/>
            <a:ahLst/>
            <a:cxnLst>
              <a:cxn ang="0">
                <a:pos x="0" y="32"/>
              </a:cxn>
              <a:cxn ang="0">
                <a:pos x="192" y="21"/>
              </a:cxn>
              <a:cxn ang="0">
                <a:pos x="317" y="157"/>
              </a:cxn>
              <a:cxn ang="0">
                <a:pos x="520" y="168"/>
              </a:cxn>
            </a:cxnLst>
            <a:rect l="0" t="0" r="r" b="b"/>
            <a:pathLst>
              <a:path w="520" h="181">
                <a:moveTo>
                  <a:pt x="0" y="32"/>
                </a:moveTo>
                <a:cubicBezTo>
                  <a:pt x="69" y="16"/>
                  <a:pt x="139" y="0"/>
                  <a:pt x="192" y="21"/>
                </a:cubicBezTo>
                <a:cubicBezTo>
                  <a:pt x="245" y="42"/>
                  <a:pt x="262" y="133"/>
                  <a:pt x="317" y="157"/>
                </a:cubicBezTo>
                <a:cubicBezTo>
                  <a:pt x="372" y="181"/>
                  <a:pt x="446" y="174"/>
                  <a:pt x="520" y="168"/>
                </a:cubicBezTo>
              </a:path>
            </a:pathLst>
          </a:custGeom>
          <a:noFill/>
          <a:ln w="57150" cap="flat" cmpd="sng">
            <a:solidFill>
              <a:schemeClr val="hlink"/>
            </a:solidFill>
            <a:prstDash val="solid"/>
            <a:round/>
            <a:headEnd type="none" w="sm" len="sm"/>
            <a:tailEnd type="triangle" w="med" len="med"/>
          </a:ln>
          <a:effectLst>
            <a:outerShdw dist="107763" dir="2700000" algn="ctr" rotWithShape="0">
              <a:schemeClr val="bg2">
                <a:alpha val="50000"/>
              </a:schemeClr>
            </a:outerShdw>
          </a:effectLst>
        </p:spPr>
        <p:txBody>
          <a:bodyPr/>
          <a:lstStyle/>
          <a:p>
            <a:pPr>
              <a:defRPr/>
            </a:pPr>
            <a:endParaRPr lang="cs-CZ"/>
          </a:p>
        </p:txBody>
      </p:sp>
      <p:sp>
        <p:nvSpPr>
          <p:cNvPr id="1010701" name="Freeform 13"/>
          <p:cNvSpPr>
            <a:spLocks/>
          </p:cNvSpPr>
          <p:nvPr/>
        </p:nvSpPr>
        <p:spPr bwMode="auto">
          <a:xfrm>
            <a:off x="5926450" y="2133601"/>
            <a:ext cx="644976" cy="93663"/>
          </a:xfrm>
          <a:custGeom>
            <a:avLst/>
            <a:gdLst/>
            <a:ahLst/>
            <a:cxnLst>
              <a:cxn ang="0">
                <a:pos x="0" y="0"/>
              </a:cxn>
              <a:cxn ang="0">
                <a:pos x="237" y="79"/>
              </a:cxn>
              <a:cxn ang="0">
                <a:pos x="339" y="215"/>
              </a:cxn>
              <a:cxn ang="0">
                <a:pos x="542" y="226"/>
              </a:cxn>
            </a:cxnLst>
            <a:rect l="0" t="0" r="r" b="b"/>
            <a:pathLst>
              <a:path w="542" h="240">
                <a:moveTo>
                  <a:pt x="0" y="0"/>
                </a:moveTo>
                <a:cubicBezTo>
                  <a:pt x="90" y="21"/>
                  <a:pt x="181" y="43"/>
                  <a:pt x="237" y="79"/>
                </a:cubicBezTo>
                <a:cubicBezTo>
                  <a:pt x="293" y="115"/>
                  <a:pt x="288" y="190"/>
                  <a:pt x="339" y="215"/>
                </a:cubicBezTo>
                <a:cubicBezTo>
                  <a:pt x="390" y="240"/>
                  <a:pt x="466" y="233"/>
                  <a:pt x="542" y="226"/>
                </a:cubicBezTo>
              </a:path>
            </a:pathLst>
          </a:custGeom>
          <a:noFill/>
          <a:ln w="57150" cap="flat" cmpd="sng">
            <a:solidFill>
              <a:schemeClr val="hlink"/>
            </a:solidFill>
            <a:prstDash val="solid"/>
            <a:round/>
            <a:headEnd type="none" w="sm" len="sm"/>
            <a:tailEnd type="triangle" w="med" len="med"/>
          </a:ln>
          <a:effectLst>
            <a:outerShdw dist="107763" dir="2700000" algn="ctr" rotWithShape="0">
              <a:schemeClr val="bg2">
                <a:alpha val="50000"/>
              </a:schemeClr>
            </a:outerShdw>
          </a:effectLst>
        </p:spPr>
        <p:txBody>
          <a:bodyPr/>
          <a:lstStyle/>
          <a:p>
            <a:pPr>
              <a:defRPr/>
            </a:pPr>
            <a:endParaRPr lang="cs-CZ"/>
          </a:p>
        </p:txBody>
      </p:sp>
      <p:sp>
        <p:nvSpPr>
          <p:cNvPr id="1010702" name="Freeform 14"/>
          <p:cNvSpPr>
            <a:spLocks/>
          </p:cNvSpPr>
          <p:nvPr/>
        </p:nvSpPr>
        <p:spPr bwMode="auto">
          <a:xfrm>
            <a:off x="5910325" y="2725738"/>
            <a:ext cx="661101" cy="728662"/>
          </a:xfrm>
          <a:custGeom>
            <a:avLst/>
            <a:gdLst/>
            <a:ahLst/>
            <a:cxnLst>
              <a:cxn ang="0">
                <a:pos x="0" y="0"/>
              </a:cxn>
              <a:cxn ang="0">
                <a:pos x="226" y="101"/>
              </a:cxn>
              <a:cxn ang="0">
                <a:pos x="316" y="553"/>
              </a:cxn>
              <a:cxn ang="0">
                <a:pos x="587" y="621"/>
              </a:cxn>
            </a:cxnLst>
            <a:rect l="0" t="0" r="r" b="b"/>
            <a:pathLst>
              <a:path w="587" h="640">
                <a:moveTo>
                  <a:pt x="0" y="0"/>
                </a:moveTo>
                <a:cubicBezTo>
                  <a:pt x="86" y="4"/>
                  <a:pt x="173" y="9"/>
                  <a:pt x="226" y="101"/>
                </a:cubicBezTo>
                <a:cubicBezTo>
                  <a:pt x="279" y="193"/>
                  <a:pt x="256" y="466"/>
                  <a:pt x="316" y="553"/>
                </a:cubicBezTo>
                <a:cubicBezTo>
                  <a:pt x="376" y="640"/>
                  <a:pt x="481" y="630"/>
                  <a:pt x="587" y="621"/>
                </a:cubicBezTo>
              </a:path>
            </a:pathLst>
          </a:custGeom>
          <a:noFill/>
          <a:ln w="57150" cap="flat" cmpd="sng">
            <a:solidFill>
              <a:schemeClr val="hlink"/>
            </a:solidFill>
            <a:prstDash val="solid"/>
            <a:round/>
            <a:headEnd type="none" w="sm" len="sm"/>
            <a:tailEnd type="triangle" w="med" len="med"/>
          </a:ln>
          <a:effectLst>
            <a:outerShdw dist="107763" dir="2700000" algn="ctr" rotWithShape="0">
              <a:schemeClr val="bg2">
                <a:alpha val="50000"/>
              </a:schemeClr>
            </a:outerShdw>
          </a:effectLst>
        </p:spPr>
        <p:txBody>
          <a:bodyPr/>
          <a:lstStyle/>
          <a:p>
            <a:pPr>
              <a:defRPr/>
            </a:pPr>
            <a:endParaRPr lang="cs-CZ"/>
          </a:p>
        </p:txBody>
      </p:sp>
    </p:spTree>
    <p:extLst>
      <p:ext uri="{BB962C8B-B14F-4D97-AF65-F5344CB8AC3E}">
        <p14:creationId xmlns:p14="http://schemas.microsoft.com/office/powerpoint/2010/main" val="376323531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4"/>
          <p:cNvSpPr>
            <a:spLocks noGrp="1" noChangeArrowheads="1"/>
          </p:cNvSpPr>
          <p:nvPr>
            <p:ph type="title"/>
          </p:nvPr>
        </p:nvSpPr>
        <p:spPr/>
        <p:txBody>
          <a:bodyPr/>
          <a:lstStyle/>
          <a:p>
            <a:pPr eaLnBrk="1" hangingPunct="1"/>
            <a:r>
              <a:rPr lang="en-US" dirty="0" smtClean="0"/>
              <a:t>Develop Software Iteratively</a:t>
            </a:r>
          </a:p>
        </p:txBody>
      </p:sp>
      <p:sp>
        <p:nvSpPr>
          <p:cNvPr id="1012752" name="Text Box 16"/>
          <p:cNvSpPr txBox="1">
            <a:spLocks noChangeArrowheads="1"/>
          </p:cNvSpPr>
          <p:nvPr/>
        </p:nvSpPr>
        <p:spPr bwMode="auto">
          <a:xfrm>
            <a:off x="773972" y="3274219"/>
            <a:ext cx="1778081" cy="709613"/>
          </a:xfrm>
          <a:prstGeom prst="rect">
            <a:avLst/>
          </a:prstGeom>
          <a:solidFill>
            <a:schemeClr val="folHlink"/>
          </a:solidFill>
          <a:ln w="12700" algn="ctr">
            <a:solidFill>
              <a:schemeClr val="tx1"/>
            </a:solidFill>
            <a:miter lim="800000"/>
            <a:headEnd type="none" w="sm" len="sm"/>
            <a:tailEnd type="none" w="sm" len="sm"/>
          </a:ln>
          <a:effectLst>
            <a:outerShdw dist="107763" dir="2700000" algn="ctr" rotWithShape="0">
              <a:schemeClr val="bg2">
                <a:alpha val="50000"/>
              </a:schemeClr>
            </a:outerShdw>
          </a:effectLst>
        </p:spPr>
        <p:txBody>
          <a:bodyPr/>
          <a:lstStyle/>
          <a:p>
            <a:pPr>
              <a:defRPr/>
            </a:pPr>
            <a:r>
              <a:rPr lang="en-US"/>
              <a:t>Requirements</a:t>
            </a:r>
          </a:p>
          <a:p>
            <a:pPr>
              <a:defRPr/>
            </a:pPr>
            <a:r>
              <a:rPr lang="en-US"/>
              <a:t>analysis</a:t>
            </a:r>
          </a:p>
        </p:txBody>
      </p:sp>
      <p:sp>
        <p:nvSpPr>
          <p:cNvPr id="1012753" name="Text Box 17"/>
          <p:cNvSpPr txBox="1">
            <a:spLocks noChangeArrowheads="1"/>
          </p:cNvSpPr>
          <p:nvPr/>
        </p:nvSpPr>
        <p:spPr bwMode="auto">
          <a:xfrm>
            <a:off x="1619770" y="4082257"/>
            <a:ext cx="1663745" cy="744537"/>
          </a:xfrm>
          <a:prstGeom prst="rect">
            <a:avLst/>
          </a:prstGeom>
          <a:solidFill>
            <a:schemeClr val="folHlink"/>
          </a:solidFill>
          <a:ln w="12700" algn="ctr">
            <a:solidFill>
              <a:schemeClr val="tx1"/>
            </a:solidFill>
            <a:miter lim="800000"/>
            <a:headEnd type="none" w="sm" len="sm"/>
            <a:tailEnd type="none" w="sm" len="sm"/>
          </a:ln>
          <a:effectLst>
            <a:outerShdw dist="107763" dir="2700000" algn="ctr" rotWithShape="0">
              <a:schemeClr val="bg2">
                <a:alpha val="50000"/>
              </a:schemeClr>
            </a:outerShdw>
          </a:effectLst>
        </p:spPr>
        <p:txBody>
          <a:bodyPr/>
          <a:lstStyle/>
          <a:p>
            <a:pPr>
              <a:defRPr/>
            </a:pPr>
            <a:r>
              <a:rPr lang="en-US"/>
              <a:t>Software </a:t>
            </a:r>
            <a:br>
              <a:rPr lang="en-US"/>
            </a:br>
            <a:r>
              <a:rPr lang="en-US"/>
              <a:t>Design</a:t>
            </a:r>
          </a:p>
        </p:txBody>
      </p:sp>
      <p:sp>
        <p:nvSpPr>
          <p:cNvPr id="1012754" name="Text Box 18"/>
          <p:cNvSpPr txBox="1">
            <a:spLocks noChangeArrowheads="1"/>
          </p:cNvSpPr>
          <p:nvPr/>
        </p:nvSpPr>
        <p:spPr bwMode="auto">
          <a:xfrm>
            <a:off x="2333641" y="4906168"/>
            <a:ext cx="1942257" cy="763588"/>
          </a:xfrm>
          <a:prstGeom prst="rect">
            <a:avLst/>
          </a:prstGeom>
          <a:solidFill>
            <a:schemeClr val="folHlink"/>
          </a:solidFill>
          <a:ln w="12700" algn="ctr">
            <a:solidFill>
              <a:schemeClr val="tx1"/>
            </a:solidFill>
            <a:miter lim="800000"/>
            <a:headEnd type="none" w="sm" len="sm"/>
            <a:tailEnd type="none" w="sm" len="sm"/>
          </a:ln>
          <a:effectLst>
            <a:outerShdw dist="107763" dir="2700000" algn="ctr" rotWithShape="0">
              <a:schemeClr val="bg2">
                <a:alpha val="50000"/>
              </a:schemeClr>
            </a:outerShdw>
          </a:effectLst>
        </p:spPr>
        <p:txBody>
          <a:bodyPr/>
          <a:lstStyle/>
          <a:p>
            <a:pPr>
              <a:defRPr/>
            </a:pPr>
            <a:r>
              <a:rPr lang="en-US" dirty="0"/>
              <a:t>Implementation </a:t>
            </a:r>
            <a:r>
              <a:rPr lang="en-US" dirty="0" smtClean="0"/>
              <a:t>(Coding</a:t>
            </a:r>
            <a:r>
              <a:rPr lang="en-US" dirty="0"/>
              <a:t>)</a:t>
            </a:r>
          </a:p>
        </p:txBody>
      </p:sp>
      <p:sp>
        <p:nvSpPr>
          <p:cNvPr id="1012755" name="Text Box 19"/>
          <p:cNvSpPr txBox="1">
            <a:spLocks noChangeArrowheads="1"/>
          </p:cNvSpPr>
          <p:nvPr/>
        </p:nvSpPr>
        <p:spPr bwMode="auto">
          <a:xfrm>
            <a:off x="3326024" y="5769769"/>
            <a:ext cx="1778082" cy="727075"/>
          </a:xfrm>
          <a:prstGeom prst="rect">
            <a:avLst/>
          </a:prstGeom>
          <a:solidFill>
            <a:schemeClr val="folHlink"/>
          </a:solidFill>
          <a:ln w="12700" algn="ctr">
            <a:solidFill>
              <a:schemeClr val="tx1"/>
            </a:solidFill>
            <a:miter lim="800000"/>
            <a:headEnd type="none" w="sm" len="sm"/>
            <a:tailEnd type="none" w="sm" len="sm"/>
          </a:ln>
          <a:effectLst>
            <a:outerShdw dist="107763" dir="2700000" algn="ctr" rotWithShape="0">
              <a:schemeClr val="bg2">
                <a:alpha val="50000"/>
              </a:schemeClr>
            </a:outerShdw>
          </a:effectLst>
        </p:spPr>
        <p:txBody>
          <a:bodyPr/>
          <a:lstStyle/>
          <a:p>
            <a:pPr>
              <a:defRPr/>
            </a:pPr>
            <a:r>
              <a:rPr lang="en-US" dirty="0"/>
              <a:t>Testing and </a:t>
            </a:r>
            <a:r>
              <a:rPr lang="en-US" dirty="0" smtClean="0"/>
              <a:t>Deployment</a:t>
            </a:r>
            <a:endParaRPr lang="en-US" dirty="0"/>
          </a:p>
        </p:txBody>
      </p:sp>
      <p:sp>
        <p:nvSpPr>
          <p:cNvPr id="18439" name="Text Box 20"/>
          <p:cNvSpPr txBox="1">
            <a:spLocks noChangeArrowheads="1"/>
          </p:cNvSpPr>
          <p:nvPr/>
        </p:nvSpPr>
        <p:spPr bwMode="auto">
          <a:xfrm>
            <a:off x="493993" y="1470025"/>
            <a:ext cx="8513683"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defRPr sz="2000" b="1">
                <a:solidFill>
                  <a:schemeClr val="tx1"/>
                </a:solidFill>
                <a:latin typeface="Arial" charset="0"/>
              </a:defRPr>
            </a:lvl1pPr>
            <a:lvl2pPr marL="742950" indent="-285750" eaLnBrk="0" hangingPunct="0">
              <a:defRPr sz="2000" b="1">
                <a:solidFill>
                  <a:schemeClr val="tx1"/>
                </a:solidFill>
                <a:latin typeface="Arial" charset="0"/>
              </a:defRPr>
            </a:lvl2pPr>
            <a:lvl3pPr marL="1143000" indent="-228600" eaLnBrk="0" hangingPunct="0">
              <a:defRPr sz="2000" b="1">
                <a:solidFill>
                  <a:schemeClr val="tx1"/>
                </a:solidFill>
                <a:latin typeface="Arial" charset="0"/>
              </a:defRPr>
            </a:lvl3pPr>
            <a:lvl4pPr marL="1600200" indent="-228600" eaLnBrk="0" hangingPunct="0">
              <a:defRPr sz="2000" b="1">
                <a:solidFill>
                  <a:schemeClr val="tx1"/>
                </a:solidFill>
                <a:latin typeface="Arial" charset="0"/>
              </a:defRPr>
            </a:lvl4pPr>
            <a:lvl5pPr marL="2057400" indent="-228600" eaLnBrk="0" hangingPunct="0">
              <a:defRPr sz="2000" b="1">
                <a:solidFill>
                  <a:schemeClr val="tx1"/>
                </a:solidFill>
                <a:latin typeface="Arial" charset="0"/>
              </a:defRPr>
            </a:lvl5pPr>
            <a:lvl6pPr marL="2514600" indent="-228600" algn="ctr" eaLnBrk="0" fontAlgn="base" hangingPunct="0">
              <a:spcBef>
                <a:spcPct val="0"/>
              </a:spcBef>
              <a:spcAft>
                <a:spcPct val="0"/>
              </a:spcAft>
              <a:defRPr sz="2000" b="1">
                <a:solidFill>
                  <a:schemeClr val="tx1"/>
                </a:solidFill>
                <a:latin typeface="Arial" charset="0"/>
              </a:defRPr>
            </a:lvl6pPr>
            <a:lvl7pPr marL="2971800" indent="-228600" algn="ctr" eaLnBrk="0" fontAlgn="base" hangingPunct="0">
              <a:spcBef>
                <a:spcPct val="0"/>
              </a:spcBef>
              <a:spcAft>
                <a:spcPct val="0"/>
              </a:spcAft>
              <a:defRPr sz="2000" b="1">
                <a:solidFill>
                  <a:schemeClr val="tx1"/>
                </a:solidFill>
                <a:latin typeface="Arial" charset="0"/>
              </a:defRPr>
            </a:lvl7pPr>
            <a:lvl8pPr marL="3429000" indent="-228600" algn="ctr" eaLnBrk="0" fontAlgn="base" hangingPunct="0">
              <a:spcBef>
                <a:spcPct val="0"/>
              </a:spcBef>
              <a:spcAft>
                <a:spcPct val="0"/>
              </a:spcAft>
              <a:defRPr sz="2000" b="1">
                <a:solidFill>
                  <a:schemeClr val="tx1"/>
                </a:solidFill>
                <a:latin typeface="Arial" charset="0"/>
              </a:defRPr>
            </a:lvl8pPr>
            <a:lvl9pPr marL="3886200" indent="-228600" algn="ctr" eaLnBrk="0" fontAlgn="base" hangingPunct="0">
              <a:spcBef>
                <a:spcPct val="0"/>
              </a:spcBef>
              <a:spcAft>
                <a:spcPct val="0"/>
              </a:spcAft>
              <a:defRPr sz="2000" b="1">
                <a:solidFill>
                  <a:schemeClr val="tx1"/>
                </a:solidFill>
                <a:latin typeface="Arial" charset="0"/>
              </a:defRPr>
            </a:lvl9pPr>
          </a:lstStyle>
          <a:p>
            <a:pPr algn="l" eaLnBrk="1" hangingPunct="1"/>
            <a:r>
              <a:rPr lang="en-US" sz="2400" dirty="0"/>
              <a:t>Classic software development processes follow the waterfall lifecycle.  Development proceeds linearly from requirements analysis, through design, implementation, and testing.</a:t>
            </a:r>
            <a:endParaRPr lang="en-US" sz="2400" baseline="30000" dirty="0"/>
          </a:p>
        </p:txBody>
      </p:sp>
      <p:sp>
        <p:nvSpPr>
          <p:cNvPr id="18440" name="Rectangle 27"/>
          <p:cNvSpPr>
            <a:spLocks noChangeArrowheads="1"/>
          </p:cNvSpPr>
          <p:nvPr/>
        </p:nvSpPr>
        <p:spPr bwMode="auto">
          <a:xfrm>
            <a:off x="5033744" y="2863850"/>
            <a:ext cx="3705680" cy="287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lgn="l">
              <a:spcBef>
                <a:spcPct val="20000"/>
              </a:spcBef>
              <a:buClr>
                <a:schemeClr val="tx2"/>
              </a:buClr>
              <a:buSzPct val="70000"/>
              <a:buFont typeface="Wingdings" pitchFamily="2" charset="2"/>
              <a:buChar char="l"/>
            </a:pPr>
            <a:r>
              <a:rPr lang="en-US" dirty="0">
                <a:solidFill>
                  <a:srgbClr val="000099"/>
                </a:solidFill>
              </a:rPr>
              <a:t>It takes too long to see results.</a:t>
            </a:r>
          </a:p>
          <a:p>
            <a:pPr marL="342900" indent="-342900" algn="l">
              <a:spcBef>
                <a:spcPct val="20000"/>
              </a:spcBef>
              <a:buClr>
                <a:schemeClr val="tx2"/>
              </a:buClr>
              <a:buSzPct val="70000"/>
              <a:buFont typeface="Wingdings" pitchFamily="2" charset="2"/>
              <a:buChar char="l"/>
            </a:pPr>
            <a:r>
              <a:rPr lang="en-US" dirty="0">
                <a:solidFill>
                  <a:srgbClr val="000099"/>
                </a:solidFill>
              </a:rPr>
              <a:t>It depends on stable, correct requirements.</a:t>
            </a:r>
          </a:p>
          <a:p>
            <a:pPr marL="342900" indent="-342900" algn="l">
              <a:spcBef>
                <a:spcPct val="20000"/>
              </a:spcBef>
              <a:buClr>
                <a:schemeClr val="tx2"/>
              </a:buClr>
              <a:buSzPct val="70000"/>
              <a:buFont typeface="Wingdings" pitchFamily="2" charset="2"/>
              <a:buChar char="l"/>
            </a:pPr>
            <a:r>
              <a:rPr lang="en-US" dirty="0">
                <a:solidFill>
                  <a:srgbClr val="000099"/>
                </a:solidFill>
              </a:rPr>
              <a:t>It delays the detection of errors until the end.</a:t>
            </a:r>
          </a:p>
          <a:p>
            <a:pPr marL="342900" indent="-342900" algn="l">
              <a:spcBef>
                <a:spcPct val="20000"/>
              </a:spcBef>
              <a:buClr>
                <a:schemeClr val="tx2"/>
              </a:buClr>
              <a:buSzPct val="70000"/>
              <a:buFont typeface="Wingdings" pitchFamily="2" charset="2"/>
              <a:buChar char="l"/>
            </a:pPr>
            <a:r>
              <a:rPr lang="en-US" dirty="0">
                <a:solidFill>
                  <a:srgbClr val="000099"/>
                </a:solidFill>
              </a:rPr>
              <a:t>It does not promote software reuse and prototyping.</a:t>
            </a:r>
          </a:p>
        </p:txBody>
      </p:sp>
      <p:sp>
        <p:nvSpPr>
          <p:cNvPr id="1012764" name="Freeform 28"/>
          <p:cNvSpPr>
            <a:spLocks/>
          </p:cNvSpPr>
          <p:nvPr/>
        </p:nvSpPr>
        <p:spPr bwMode="auto">
          <a:xfrm>
            <a:off x="2625346" y="3625056"/>
            <a:ext cx="237468" cy="355600"/>
          </a:xfrm>
          <a:custGeom>
            <a:avLst/>
            <a:gdLst/>
            <a:ahLst/>
            <a:cxnLst>
              <a:cxn ang="0">
                <a:pos x="0" y="32"/>
              </a:cxn>
              <a:cxn ang="0">
                <a:pos x="136" y="32"/>
              </a:cxn>
              <a:cxn ang="0">
                <a:pos x="158" y="224"/>
              </a:cxn>
            </a:cxnLst>
            <a:rect l="0" t="0" r="r" b="b"/>
            <a:pathLst>
              <a:path w="162" h="224">
                <a:moveTo>
                  <a:pt x="0" y="32"/>
                </a:moveTo>
                <a:cubicBezTo>
                  <a:pt x="55" y="16"/>
                  <a:pt x="110" y="0"/>
                  <a:pt x="136" y="32"/>
                </a:cubicBezTo>
                <a:cubicBezTo>
                  <a:pt x="162" y="64"/>
                  <a:pt x="160" y="144"/>
                  <a:pt x="158" y="224"/>
                </a:cubicBezTo>
              </a:path>
            </a:pathLst>
          </a:custGeom>
          <a:noFill/>
          <a:ln w="57150" cap="flat" cmpd="sng">
            <a:solidFill>
              <a:schemeClr val="hlink"/>
            </a:solidFill>
            <a:prstDash val="solid"/>
            <a:round/>
            <a:headEnd type="none" w="sm" len="sm"/>
            <a:tailEnd type="triangle" w="med" len="med"/>
          </a:ln>
          <a:effectLst>
            <a:outerShdw dist="107763" dir="2700000" algn="ctr" rotWithShape="0">
              <a:schemeClr val="bg2">
                <a:alpha val="50000"/>
              </a:schemeClr>
            </a:outerShdw>
          </a:effectLst>
        </p:spPr>
        <p:txBody>
          <a:bodyPr/>
          <a:lstStyle/>
          <a:p>
            <a:pPr>
              <a:defRPr/>
            </a:pPr>
            <a:endParaRPr lang="cs-CZ"/>
          </a:p>
        </p:txBody>
      </p:sp>
      <p:sp>
        <p:nvSpPr>
          <p:cNvPr id="1012765" name="Freeform 29"/>
          <p:cNvSpPr>
            <a:spLocks/>
          </p:cNvSpPr>
          <p:nvPr/>
        </p:nvSpPr>
        <p:spPr bwMode="auto">
          <a:xfrm>
            <a:off x="3371466" y="4504531"/>
            <a:ext cx="237468" cy="355600"/>
          </a:xfrm>
          <a:custGeom>
            <a:avLst/>
            <a:gdLst/>
            <a:ahLst/>
            <a:cxnLst>
              <a:cxn ang="0">
                <a:pos x="0" y="32"/>
              </a:cxn>
              <a:cxn ang="0">
                <a:pos x="136" y="32"/>
              </a:cxn>
              <a:cxn ang="0">
                <a:pos x="158" y="224"/>
              </a:cxn>
            </a:cxnLst>
            <a:rect l="0" t="0" r="r" b="b"/>
            <a:pathLst>
              <a:path w="162" h="224">
                <a:moveTo>
                  <a:pt x="0" y="32"/>
                </a:moveTo>
                <a:cubicBezTo>
                  <a:pt x="55" y="16"/>
                  <a:pt x="110" y="0"/>
                  <a:pt x="136" y="32"/>
                </a:cubicBezTo>
                <a:cubicBezTo>
                  <a:pt x="162" y="64"/>
                  <a:pt x="160" y="144"/>
                  <a:pt x="158" y="224"/>
                </a:cubicBezTo>
              </a:path>
            </a:pathLst>
          </a:custGeom>
          <a:noFill/>
          <a:ln w="57150" cap="flat" cmpd="sng">
            <a:solidFill>
              <a:schemeClr val="hlink"/>
            </a:solidFill>
            <a:prstDash val="solid"/>
            <a:round/>
            <a:headEnd type="none" w="sm" len="sm"/>
            <a:tailEnd type="triangle" w="med" len="med"/>
          </a:ln>
          <a:effectLst>
            <a:outerShdw dist="107763" dir="2700000" algn="ctr" rotWithShape="0">
              <a:schemeClr val="bg2">
                <a:alpha val="50000"/>
              </a:schemeClr>
            </a:outerShdw>
          </a:effectLst>
        </p:spPr>
        <p:txBody>
          <a:bodyPr/>
          <a:lstStyle/>
          <a:p>
            <a:pPr>
              <a:defRPr/>
            </a:pPr>
            <a:endParaRPr lang="cs-CZ"/>
          </a:p>
        </p:txBody>
      </p:sp>
      <p:sp>
        <p:nvSpPr>
          <p:cNvPr id="1012766" name="Freeform 30"/>
          <p:cNvSpPr>
            <a:spLocks/>
          </p:cNvSpPr>
          <p:nvPr/>
        </p:nvSpPr>
        <p:spPr bwMode="auto">
          <a:xfrm>
            <a:off x="4366781" y="5379243"/>
            <a:ext cx="237468" cy="355600"/>
          </a:xfrm>
          <a:custGeom>
            <a:avLst/>
            <a:gdLst/>
            <a:ahLst/>
            <a:cxnLst>
              <a:cxn ang="0">
                <a:pos x="0" y="32"/>
              </a:cxn>
              <a:cxn ang="0">
                <a:pos x="136" y="32"/>
              </a:cxn>
              <a:cxn ang="0">
                <a:pos x="158" y="224"/>
              </a:cxn>
            </a:cxnLst>
            <a:rect l="0" t="0" r="r" b="b"/>
            <a:pathLst>
              <a:path w="162" h="224">
                <a:moveTo>
                  <a:pt x="0" y="32"/>
                </a:moveTo>
                <a:cubicBezTo>
                  <a:pt x="55" y="16"/>
                  <a:pt x="110" y="0"/>
                  <a:pt x="136" y="32"/>
                </a:cubicBezTo>
                <a:cubicBezTo>
                  <a:pt x="162" y="64"/>
                  <a:pt x="160" y="144"/>
                  <a:pt x="158" y="224"/>
                </a:cubicBezTo>
              </a:path>
            </a:pathLst>
          </a:custGeom>
          <a:noFill/>
          <a:ln w="57150" cap="flat" cmpd="sng">
            <a:solidFill>
              <a:schemeClr val="hlink"/>
            </a:solidFill>
            <a:prstDash val="solid"/>
            <a:round/>
            <a:headEnd type="none" w="sm" len="sm"/>
            <a:tailEnd type="triangle" w="med" len="med"/>
          </a:ln>
          <a:effectLst>
            <a:outerShdw dist="107763" dir="2700000" algn="ctr" rotWithShape="0">
              <a:schemeClr val="bg2">
                <a:alpha val="50000"/>
              </a:schemeClr>
            </a:outerShdw>
          </a:effectLst>
        </p:spPr>
        <p:txBody>
          <a:bodyPr/>
          <a:lstStyle/>
          <a:p>
            <a:pPr>
              <a:defRPr/>
            </a:pPr>
            <a:endParaRPr lang="cs-CZ"/>
          </a:p>
        </p:txBody>
      </p:sp>
    </p:spTree>
    <p:extLst>
      <p:ext uri="{BB962C8B-B14F-4D97-AF65-F5344CB8AC3E}">
        <p14:creationId xmlns:p14="http://schemas.microsoft.com/office/powerpoint/2010/main" val="167714946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81424" y="2969700"/>
            <a:ext cx="5662595" cy="3609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59" name="Rectangle 4"/>
          <p:cNvSpPr>
            <a:spLocks noGrp="1" noChangeArrowheads="1"/>
          </p:cNvSpPr>
          <p:nvPr>
            <p:ph type="title"/>
          </p:nvPr>
        </p:nvSpPr>
        <p:spPr/>
        <p:txBody>
          <a:bodyPr/>
          <a:lstStyle/>
          <a:p>
            <a:pPr eaLnBrk="1" hangingPunct="1"/>
            <a:r>
              <a:rPr lang="en-US" dirty="0" smtClean="0"/>
              <a:t>Iterative and Incremental Process</a:t>
            </a:r>
          </a:p>
        </p:txBody>
      </p:sp>
      <p:sp>
        <p:nvSpPr>
          <p:cNvPr id="19460" name="Text Box 8"/>
          <p:cNvSpPr txBox="1">
            <a:spLocks noChangeArrowheads="1"/>
          </p:cNvSpPr>
          <p:nvPr/>
        </p:nvSpPr>
        <p:spPr bwMode="auto">
          <a:xfrm>
            <a:off x="455881" y="1487489"/>
            <a:ext cx="8513683"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type="none" w="sm" len="sm"/>
                <a:tailEnd type="none" w="sm" len="sm"/>
              </a14:hiddenLine>
            </a:ext>
          </a:extLst>
        </p:spPr>
        <p:txBody>
          <a:bodyPr>
            <a:spAutoFit/>
          </a:bodyPr>
          <a:lstStyle>
            <a:lvl1pPr eaLnBrk="0" hangingPunct="0">
              <a:defRPr sz="2000" b="1">
                <a:solidFill>
                  <a:schemeClr val="tx1"/>
                </a:solidFill>
                <a:latin typeface="Arial" charset="0"/>
              </a:defRPr>
            </a:lvl1pPr>
            <a:lvl2pPr marL="742950" indent="-285750" eaLnBrk="0" hangingPunct="0">
              <a:defRPr sz="2000" b="1">
                <a:solidFill>
                  <a:schemeClr val="tx1"/>
                </a:solidFill>
                <a:latin typeface="Arial" charset="0"/>
              </a:defRPr>
            </a:lvl2pPr>
            <a:lvl3pPr marL="1143000" indent="-228600" eaLnBrk="0" hangingPunct="0">
              <a:defRPr sz="2000" b="1">
                <a:solidFill>
                  <a:schemeClr val="tx1"/>
                </a:solidFill>
                <a:latin typeface="Arial" charset="0"/>
              </a:defRPr>
            </a:lvl3pPr>
            <a:lvl4pPr marL="1600200" indent="-228600" eaLnBrk="0" hangingPunct="0">
              <a:defRPr sz="2000" b="1">
                <a:solidFill>
                  <a:schemeClr val="tx1"/>
                </a:solidFill>
                <a:latin typeface="Arial" charset="0"/>
              </a:defRPr>
            </a:lvl4pPr>
            <a:lvl5pPr marL="2057400" indent="-228600" eaLnBrk="0" hangingPunct="0">
              <a:defRPr sz="2000" b="1">
                <a:solidFill>
                  <a:schemeClr val="tx1"/>
                </a:solidFill>
                <a:latin typeface="Arial" charset="0"/>
              </a:defRPr>
            </a:lvl5pPr>
            <a:lvl6pPr marL="2514600" indent="-228600" algn="ctr" eaLnBrk="0" fontAlgn="base" hangingPunct="0">
              <a:spcBef>
                <a:spcPct val="0"/>
              </a:spcBef>
              <a:spcAft>
                <a:spcPct val="0"/>
              </a:spcAft>
              <a:defRPr sz="2000" b="1">
                <a:solidFill>
                  <a:schemeClr val="tx1"/>
                </a:solidFill>
                <a:latin typeface="Arial" charset="0"/>
              </a:defRPr>
            </a:lvl6pPr>
            <a:lvl7pPr marL="2971800" indent="-228600" algn="ctr" eaLnBrk="0" fontAlgn="base" hangingPunct="0">
              <a:spcBef>
                <a:spcPct val="0"/>
              </a:spcBef>
              <a:spcAft>
                <a:spcPct val="0"/>
              </a:spcAft>
              <a:defRPr sz="2000" b="1">
                <a:solidFill>
                  <a:schemeClr val="tx1"/>
                </a:solidFill>
                <a:latin typeface="Arial" charset="0"/>
              </a:defRPr>
            </a:lvl7pPr>
            <a:lvl8pPr marL="3429000" indent="-228600" algn="ctr" eaLnBrk="0" fontAlgn="base" hangingPunct="0">
              <a:spcBef>
                <a:spcPct val="0"/>
              </a:spcBef>
              <a:spcAft>
                <a:spcPct val="0"/>
              </a:spcAft>
              <a:defRPr sz="2000" b="1">
                <a:solidFill>
                  <a:schemeClr val="tx1"/>
                </a:solidFill>
                <a:latin typeface="Arial" charset="0"/>
              </a:defRPr>
            </a:lvl8pPr>
            <a:lvl9pPr marL="3886200" indent="-228600" algn="ctr" eaLnBrk="0" fontAlgn="base" hangingPunct="0">
              <a:spcBef>
                <a:spcPct val="0"/>
              </a:spcBef>
              <a:spcAft>
                <a:spcPct val="0"/>
              </a:spcAft>
              <a:defRPr sz="2000" b="1">
                <a:solidFill>
                  <a:schemeClr val="tx1"/>
                </a:solidFill>
                <a:latin typeface="Arial" charset="0"/>
              </a:defRPr>
            </a:lvl9pPr>
          </a:lstStyle>
          <a:p>
            <a:pPr algn="l" eaLnBrk="1" hangingPunct="1"/>
            <a:r>
              <a:rPr lang="en-US" sz="2400" dirty="0"/>
              <a:t>This approach is one of continuous discovery, invention, and implementation, with each </a:t>
            </a:r>
            <a:r>
              <a:rPr lang="en-US" sz="2400" dirty="0">
                <a:solidFill>
                  <a:srgbClr val="000099"/>
                </a:solidFill>
              </a:rPr>
              <a:t>iteration</a:t>
            </a:r>
            <a:r>
              <a:rPr lang="en-US" sz="2400" dirty="0"/>
              <a:t> forcing the development team to drive the desired product to closure in a predictable and repeatable way.</a:t>
            </a:r>
          </a:p>
        </p:txBody>
      </p:sp>
    </p:spTree>
    <p:extLst>
      <p:ext uri="{BB962C8B-B14F-4D97-AF65-F5344CB8AC3E}">
        <p14:creationId xmlns:p14="http://schemas.microsoft.com/office/powerpoint/2010/main" val="121668762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pPr eaLnBrk="1" hangingPunct="1"/>
            <a:r>
              <a:rPr lang="en-US" dirty="0" smtClean="0"/>
              <a:t>Solutions to Root Causes</a:t>
            </a:r>
          </a:p>
        </p:txBody>
      </p:sp>
      <p:sp>
        <p:nvSpPr>
          <p:cNvPr id="20483" name="Rectangle 3"/>
          <p:cNvSpPr>
            <a:spLocks noGrp="1" noChangeArrowheads="1"/>
          </p:cNvSpPr>
          <p:nvPr>
            <p:ph type="body" idx="1"/>
          </p:nvPr>
        </p:nvSpPr>
        <p:spPr/>
        <p:txBody>
          <a:bodyPr/>
          <a:lstStyle/>
          <a:p>
            <a:pPr eaLnBrk="1" hangingPunct="1"/>
            <a:r>
              <a:rPr lang="en-US" sz="2000" dirty="0" smtClean="0"/>
              <a:t>Serious misunderstandings are made visible early</a:t>
            </a:r>
          </a:p>
          <a:p>
            <a:pPr eaLnBrk="1" hangingPunct="1"/>
            <a:r>
              <a:rPr lang="en-US" sz="2000" dirty="0" smtClean="0"/>
              <a:t>This approach enables user feedback</a:t>
            </a:r>
          </a:p>
          <a:p>
            <a:pPr eaLnBrk="1" hangingPunct="1"/>
            <a:r>
              <a:rPr lang="en-US" sz="2000" dirty="0" smtClean="0"/>
              <a:t>The development team is forced to focus on most critical issues</a:t>
            </a:r>
          </a:p>
          <a:p>
            <a:pPr eaLnBrk="1" hangingPunct="1"/>
            <a:r>
              <a:rPr lang="en-US" sz="2000" dirty="0" smtClean="0"/>
              <a:t>Continuous testing enables an objective assessment of the project status</a:t>
            </a:r>
          </a:p>
          <a:p>
            <a:pPr eaLnBrk="1" hangingPunct="1"/>
            <a:r>
              <a:rPr lang="en-US" sz="2000" dirty="0" smtClean="0"/>
              <a:t>Inconsistencies among requirements, design, and implementation are detected early</a:t>
            </a:r>
          </a:p>
          <a:p>
            <a:pPr eaLnBrk="1" hangingPunct="1"/>
            <a:r>
              <a:rPr lang="en-US" sz="2000" dirty="0" smtClean="0"/>
              <a:t>The workload of the team is spread more evenly during project lifecycle</a:t>
            </a:r>
          </a:p>
          <a:p>
            <a:pPr eaLnBrk="1" hangingPunct="1"/>
            <a:r>
              <a:rPr lang="en-US" sz="2000" dirty="0" smtClean="0"/>
              <a:t>The team can leverage lessons learned and improve the process</a:t>
            </a:r>
          </a:p>
          <a:p>
            <a:pPr eaLnBrk="1" hangingPunct="1"/>
            <a:r>
              <a:rPr lang="en-US" sz="2000" dirty="0" smtClean="0"/>
              <a:t>Stakeholders can be given concrete evidence of the project status</a:t>
            </a:r>
          </a:p>
        </p:txBody>
      </p:sp>
    </p:spTree>
    <p:extLst>
      <p:ext uri="{BB962C8B-B14F-4D97-AF65-F5344CB8AC3E}">
        <p14:creationId xmlns:p14="http://schemas.microsoft.com/office/powerpoint/2010/main" val="319259723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pPr eaLnBrk="1" hangingPunct="1"/>
            <a:r>
              <a:rPr lang="en-US" dirty="0" smtClean="0"/>
              <a:t>Manage Requirements</a:t>
            </a:r>
          </a:p>
        </p:txBody>
      </p:sp>
      <p:sp>
        <p:nvSpPr>
          <p:cNvPr id="21507" name="Rectangle 3"/>
          <p:cNvSpPr>
            <a:spLocks noGrp="1" noChangeArrowheads="1"/>
          </p:cNvSpPr>
          <p:nvPr>
            <p:ph type="body" idx="1"/>
          </p:nvPr>
        </p:nvSpPr>
        <p:spPr>
          <a:xfrm>
            <a:off x="395781" y="2517775"/>
            <a:ext cx="8229307" cy="3563938"/>
          </a:xfrm>
        </p:spPr>
        <p:txBody>
          <a:bodyPr/>
          <a:lstStyle/>
          <a:p>
            <a:pPr eaLnBrk="1" hangingPunct="1"/>
            <a:r>
              <a:rPr lang="en-US" dirty="0" smtClean="0"/>
              <a:t>It is a real problem to capture all requirements before the start of development.  Requirements change during project lifecycle. Understanding and identifying of requirements is a continuous process.</a:t>
            </a:r>
          </a:p>
          <a:p>
            <a:pPr eaLnBrk="1" hangingPunct="1"/>
            <a:r>
              <a:rPr lang="en-US" dirty="0" smtClean="0"/>
              <a:t>The active management of requirements is about following three activities: eliciting, organizing, and documenting the system required functionality and constraints.</a:t>
            </a:r>
          </a:p>
        </p:txBody>
      </p:sp>
      <p:sp>
        <p:nvSpPr>
          <p:cNvPr id="21508" name="Text Box 4"/>
          <p:cNvSpPr txBox="1">
            <a:spLocks noChangeArrowheads="1"/>
          </p:cNvSpPr>
          <p:nvPr/>
        </p:nvSpPr>
        <p:spPr bwMode="auto">
          <a:xfrm>
            <a:off x="543833" y="1487489"/>
            <a:ext cx="7654692"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type="none" w="sm" len="sm"/>
                <a:tailEnd type="none" w="sm" len="sm"/>
              </a14:hiddenLine>
            </a:ext>
          </a:extLst>
        </p:spPr>
        <p:txBody>
          <a:bodyPr>
            <a:spAutoFit/>
          </a:bodyPr>
          <a:lstStyle>
            <a:lvl1pPr eaLnBrk="0" hangingPunct="0">
              <a:defRPr sz="2000" b="1">
                <a:solidFill>
                  <a:schemeClr val="tx1"/>
                </a:solidFill>
                <a:latin typeface="Arial" charset="0"/>
              </a:defRPr>
            </a:lvl1pPr>
            <a:lvl2pPr marL="742950" indent="-285750" eaLnBrk="0" hangingPunct="0">
              <a:defRPr sz="2000" b="1">
                <a:solidFill>
                  <a:schemeClr val="tx1"/>
                </a:solidFill>
                <a:latin typeface="Arial" charset="0"/>
              </a:defRPr>
            </a:lvl2pPr>
            <a:lvl3pPr marL="1143000" indent="-228600" eaLnBrk="0" hangingPunct="0">
              <a:defRPr sz="2000" b="1">
                <a:solidFill>
                  <a:schemeClr val="tx1"/>
                </a:solidFill>
                <a:latin typeface="Arial" charset="0"/>
              </a:defRPr>
            </a:lvl3pPr>
            <a:lvl4pPr marL="1600200" indent="-228600" eaLnBrk="0" hangingPunct="0">
              <a:defRPr sz="2000" b="1">
                <a:solidFill>
                  <a:schemeClr val="tx1"/>
                </a:solidFill>
                <a:latin typeface="Arial" charset="0"/>
              </a:defRPr>
            </a:lvl4pPr>
            <a:lvl5pPr marL="2057400" indent="-228600" eaLnBrk="0" hangingPunct="0">
              <a:defRPr sz="2000" b="1">
                <a:solidFill>
                  <a:schemeClr val="tx1"/>
                </a:solidFill>
                <a:latin typeface="Arial" charset="0"/>
              </a:defRPr>
            </a:lvl5pPr>
            <a:lvl6pPr marL="2514600" indent="-228600" algn="ctr" eaLnBrk="0" fontAlgn="base" hangingPunct="0">
              <a:spcBef>
                <a:spcPct val="0"/>
              </a:spcBef>
              <a:spcAft>
                <a:spcPct val="0"/>
              </a:spcAft>
              <a:defRPr sz="2000" b="1">
                <a:solidFill>
                  <a:schemeClr val="tx1"/>
                </a:solidFill>
                <a:latin typeface="Arial" charset="0"/>
              </a:defRPr>
            </a:lvl6pPr>
            <a:lvl7pPr marL="2971800" indent="-228600" algn="ctr" eaLnBrk="0" fontAlgn="base" hangingPunct="0">
              <a:spcBef>
                <a:spcPct val="0"/>
              </a:spcBef>
              <a:spcAft>
                <a:spcPct val="0"/>
              </a:spcAft>
              <a:defRPr sz="2000" b="1">
                <a:solidFill>
                  <a:schemeClr val="tx1"/>
                </a:solidFill>
                <a:latin typeface="Arial" charset="0"/>
              </a:defRPr>
            </a:lvl7pPr>
            <a:lvl8pPr marL="3429000" indent="-228600" algn="ctr" eaLnBrk="0" fontAlgn="base" hangingPunct="0">
              <a:spcBef>
                <a:spcPct val="0"/>
              </a:spcBef>
              <a:spcAft>
                <a:spcPct val="0"/>
              </a:spcAft>
              <a:defRPr sz="2000" b="1">
                <a:solidFill>
                  <a:schemeClr val="tx1"/>
                </a:solidFill>
                <a:latin typeface="Arial" charset="0"/>
              </a:defRPr>
            </a:lvl8pPr>
            <a:lvl9pPr marL="3886200" indent="-228600" algn="ctr" eaLnBrk="0" fontAlgn="base" hangingPunct="0">
              <a:spcBef>
                <a:spcPct val="0"/>
              </a:spcBef>
              <a:spcAft>
                <a:spcPct val="0"/>
              </a:spcAft>
              <a:defRPr sz="2000" b="1">
                <a:solidFill>
                  <a:schemeClr val="tx1"/>
                </a:solidFill>
                <a:latin typeface="Arial" charset="0"/>
              </a:defRPr>
            </a:lvl9pPr>
          </a:lstStyle>
          <a:p>
            <a:pPr algn="l" eaLnBrk="1" hangingPunct="1"/>
            <a:r>
              <a:rPr lang="en-US" sz="2400" dirty="0"/>
              <a:t>A requirement is a condition or capability a system must have.</a:t>
            </a:r>
          </a:p>
        </p:txBody>
      </p:sp>
    </p:spTree>
    <p:extLst>
      <p:ext uri="{BB962C8B-B14F-4D97-AF65-F5344CB8AC3E}">
        <p14:creationId xmlns:p14="http://schemas.microsoft.com/office/powerpoint/2010/main" val="13364338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pPr eaLnBrk="1" hangingPunct="1"/>
            <a:r>
              <a:rPr lang="en-US" dirty="0" smtClean="0"/>
              <a:t>Solutions to Root Causes</a:t>
            </a:r>
          </a:p>
        </p:txBody>
      </p:sp>
      <p:sp>
        <p:nvSpPr>
          <p:cNvPr id="22531" name="Rectangle 3"/>
          <p:cNvSpPr>
            <a:spLocks noGrp="1" noChangeArrowheads="1"/>
          </p:cNvSpPr>
          <p:nvPr>
            <p:ph type="body" idx="1"/>
          </p:nvPr>
        </p:nvSpPr>
        <p:spPr/>
        <p:txBody>
          <a:bodyPr/>
          <a:lstStyle/>
          <a:p>
            <a:pPr eaLnBrk="1" hangingPunct="1"/>
            <a:r>
              <a:rPr lang="en-US" dirty="0" smtClean="0"/>
              <a:t>A disciplined approach is built into requirements management</a:t>
            </a:r>
          </a:p>
          <a:p>
            <a:pPr eaLnBrk="1" hangingPunct="1"/>
            <a:r>
              <a:rPr lang="en-US" dirty="0" smtClean="0"/>
              <a:t>Communication is based on defined requirements</a:t>
            </a:r>
          </a:p>
          <a:p>
            <a:pPr eaLnBrk="1" hangingPunct="1"/>
            <a:r>
              <a:rPr lang="en-US" dirty="0" smtClean="0"/>
              <a:t>Requirements have to be prioritized, filtered, and traced</a:t>
            </a:r>
          </a:p>
          <a:p>
            <a:pPr eaLnBrk="1" hangingPunct="1"/>
            <a:r>
              <a:rPr lang="en-US" dirty="0" smtClean="0"/>
              <a:t>An objective assessment of functionality is possible</a:t>
            </a:r>
          </a:p>
          <a:p>
            <a:pPr eaLnBrk="1" hangingPunct="1"/>
            <a:r>
              <a:rPr lang="en-US" dirty="0" smtClean="0"/>
              <a:t>Inconsistencies are detected more easily</a:t>
            </a:r>
          </a:p>
          <a:p>
            <a:pPr eaLnBrk="1" hangingPunct="1"/>
            <a:r>
              <a:rPr lang="en-US" dirty="0" smtClean="0"/>
              <a:t>With a tool support it is possible to provide a repository for system requirements</a:t>
            </a:r>
          </a:p>
        </p:txBody>
      </p:sp>
    </p:spTree>
    <p:extLst>
      <p:ext uri="{BB962C8B-B14F-4D97-AF65-F5344CB8AC3E}">
        <p14:creationId xmlns:p14="http://schemas.microsoft.com/office/powerpoint/2010/main" val="224237538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pPr eaLnBrk="1" hangingPunct="1"/>
            <a:r>
              <a:rPr lang="en-US" dirty="0" smtClean="0"/>
              <a:t>Use Component-Based Architectures</a:t>
            </a:r>
          </a:p>
        </p:txBody>
      </p:sp>
      <p:sp>
        <p:nvSpPr>
          <p:cNvPr id="23555" name="Rectangle 3"/>
          <p:cNvSpPr>
            <a:spLocks noGrp="1" noChangeArrowheads="1"/>
          </p:cNvSpPr>
          <p:nvPr>
            <p:ph type="body" idx="1"/>
          </p:nvPr>
        </p:nvSpPr>
        <p:spPr/>
        <p:txBody>
          <a:bodyPr/>
          <a:lstStyle/>
          <a:p>
            <a:pPr eaLnBrk="1" hangingPunct="1"/>
            <a:r>
              <a:rPr lang="en-US" dirty="0" smtClean="0"/>
              <a:t>Component-Based Development is an important approach </a:t>
            </a:r>
            <a:r>
              <a:rPr lang="en-US" dirty="0" smtClean="0">
                <a:solidFill>
                  <a:srgbClr val="292934"/>
                </a:solidFill>
              </a:rPr>
              <a:t>allowing </a:t>
            </a:r>
            <a:r>
              <a:rPr lang="en-US" dirty="0" smtClean="0"/>
              <a:t>to build resilient software architecture because it enables the reuse of components from many available sources. Components make reuse possible on a larger scale, enabling systems to be composed from existing parts, off-the-shelf third-party parts, and a few new parts that address the specific domain and integrate the other parts together.</a:t>
            </a:r>
          </a:p>
          <a:p>
            <a:pPr eaLnBrk="1" hangingPunct="1"/>
            <a:r>
              <a:rPr lang="en-US" dirty="0" smtClean="0"/>
              <a:t>Iterative approach involves the continuous evolution of the system architecture.  Each iteration produces an executable architecture that can be measured, tested, and evaluated against the system requirements.</a:t>
            </a:r>
          </a:p>
        </p:txBody>
      </p:sp>
    </p:spTree>
    <p:extLst>
      <p:ext uri="{BB962C8B-B14F-4D97-AF65-F5344CB8AC3E}">
        <p14:creationId xmlns:p14="http://schemas.microsoft.com/office/powerpoint/2010/main" val="38262420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title"/>
          </p:nvPr>
        </p:nvSpPr>
        <p:spPr/>
        <p:txBody>
          <a:bodyPr/>
          <a:lstStyle/>
          <a:p>
            <a:r>
              <a:rPr lang="en-US" dirty="0"/>
              <a:t>What is </a:t>
            </a:r>
            <a:r>
              <a:rPr lang="en-US" dirty="0" smtClean="0"/>
              <a:t>Software </a:t>
            </a:r>
            <a:r>
              <a:rPr lang="en-US" dirty="0"/>
              <a:t>E</a:t>
            </a:r>
            <a:r>
              <a:rPr lang="en-US" dirty="0" smtClean="0"/>
              <a:t>ngineering</a:t>
            </a:r>
            <a:r>
              <a:rPr lang="en-US" dirty="0"/>
              <a:t>?</a:t>
            </a:r>
            <a:endParaRPr lang="cs-CZ" dirty="0"/>
          </a:p>
        </p:txBody>
      </p:sp>
      <p:sp>
        <p:nvSpPr>
          <p:cNvPr id="3" name="Zástupný symbol pro obsah 2"/>
          <p:cNvSpPr>
            <a:spLocks noGrp="1"/>
          </p:cNvSpPr>
          <p:nvPr>
            <p:ph idx="1"/>
          </p:nvPr>
        </p:nvSpPr>
        <p:spPr/>
        <p:txBody>
          <a:bodyPr/>
          <a:lstStyle/>
          <a:p>
            <a:r>
              <a:rPr lang="en-US" dirty="0" smtClean="0"/>
              <a:t>Building a home myself.</a:t>
            </a:r>
            <a:endParaRPr lang="cs-CZ" dirty="0"/>
          </a:p>
        </p:txBody>
      </p:sp>
      <p:pic>
        <p:nvPicPr>
          <p:cNvPr id="307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23210" y="2125630"/>
            <a:ext cx="2885093" cy="19100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71999" y="1882737"/>
            <a:ext cx="2319075" cy="2152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6"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41019" y="4270488"/>
            <a:ext cx="2871658" cy="1916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7" name="Picture 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684928" y="4165549"/>
            <a:ext cx="2093218" cy="21267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31414405"/>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pPr eaLnBrk="1" hangingPunct="1"/>
            <a:r>
              <a:rPr lang="en-US" dirty="0" smtClean="0"/>
              <a:t>Solutions to Root Causes</a:t>
            </a:r>
          </a:p>
        </p:txBody>
      </p:sp>
      <p:sp>
        <p:nvSpPr>
          <p:cNvPr id="24579" name="Rectangle 3"/>
          <p:cNvSpPr>
            <a:spLocks noGrp="1" noChangeArrowheads="1"/>
          </p:cNvSpPr>
          <p:nvPr>
            <p:ph type="body" idx="1"/>
          </p:nvPr>
        </p:nvSpPr>
        <p:spPr/>
        <p:txBody>
          <a:bodyPr/>
          <a:lstStyle/>
          <a:p>
            <a:pPr eaLnBrk="1" hangingPunct="1"/>
            <a:r>
              <a:rPr lang="en-US" dirty="0" smtClean="0"/>
              <a:t>Components facilitate resilient architectures</a:t>
            </a:r>
          </a:p>
          <a:p>
            <a:pPr eaLnBrk="1" hangingPunct="1"/>
            <a:r>
              <a:rPr lang="en-US" dirty="0" smtClean="0"/>
              <a:t>Modularity enables a clear separation of system elements that are subject to change</a:t>
            </a:r>
          </a:p>
          <a:p>
            <a:pPr eaLnBrk="1" hangingPunct="1"/>
            <a:r>
              <a:rPr lang="en-US" dirty="0" smtClean="0"/>
              <a:t>Reuse is facilitated by leveraging standardized frameworks (COM, CORBA, EJB …) and commercially available components</a:t>
            </a:r>
          </a:p>
          <a:p>
            <a:pPr eaLnBrk="1" hangingPunct="1"/>
            <a:r>
              <a:rPr lang="en-US" dirty="0" smtClean="0"/>
              <a:t>Components provide a natural basis for configuration management</a:t>
            </a:r>
          </a:p>
          <a:p>
            <a:pPr eaLnBrk="1" hangingPunct="1"/>
            <a:r>
              <a:rPr lang="en-US" dirty="0" smtClean="0"/>
              <a:t>Visual modeling tools provide automation for component-based development</a:t>
            </a:r>
          </a:p>
        </p:txBody>
      </p:sp>
    </p:spTree>
    <p:extLst>
      <p:ext uri="{BB962C8B-B14F-4D97-AF65-F5344CB8AC3E}">
        <p14:creationId xmlns:p14="http://schemas.microsoft.com/office/powerpoint/2010/main" val="36888186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pPr eaLnBrk="1" hangingPunct="1"/>
            <a:r>
              <a:rPr lang="en-US" dirty="0" smtClean="0"/>
              <a:t>Visually Model Software</a:t>
            </a:r>
          </a:p>
        </p:txBody>
      </p:sp>
      <p:sp>
        <p:nvSpPr>
          <p:cNvPr id="25603" name="Text Box 4"/>
          <p:cNvSpPr txBox="1">
            <a:spLocks noChangeArrowheads="1"/>
          </p:cNvSpPr>
          <p:nvPr/>
        </p:nvSpPr>
        <p:spPr bwMode="auto">
          <a:xfrm>
            <a:off x="543833" y="1487489"/>
            <a:ext cx="7654692"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type="none" w="sm" len="sm"/>
                <a:tailEnd type="none" w="sm" len="sm"/>
              </a14:hiddenLine>
            </a:ext>
          </a:extLst>
        </p:spPr>
        <p:txBody>
          <a:bodyPr>
            <a:spAutoFit/>
          </a:bodyPr>
          <a:lstStyle>
            <a:lvl1pPr eaLnBrk="0" hangingPunct="0">
              <a:defRPr sz="2000" b="1">
                <a:solidFill>
                  <a:schemeClr val="tx1"/>
                </a:solidFill>
                <a:latin typeface="Arial" charset="0"/>
              </a:defRPr>
            </a:lvl1pPr>
            <a:lvl2pPr marL="742950" indent="-285750" eaLnBrk="0" hangingPunct="0">
              <a:defRPr sz="2000" b="1">
                <a:solidFill>
                  <a:schemeClr val="tx1"/>
                </a:solidFill>
                <a:latin typeface="Arial" charset="0"/>
              </a:defRPr>
            </a:lvl2pPr>
            <a:lvl3pPr marL="1143000" indent="-228600" eaLnBrk="0" hangingPunct="0">
              <a:defRPr sz="2000" b="1">
                <a:solidFill>
                  <a:schemeClr val="tx1"/>
                </a:solidFill>
                <a:latin typeface="Arial" charset="0"/>
              </a:defRPr>
            </a:lvl3pPr>
            <a:lvl4pPr marL="1600200" indent="-228600" eaLnBrk="0" hangingPunct="0">
              <a:defRPr sz="2000" b="1">
                <a:solidFill>
                  <a:schemeClr val="tx1"/>
                </a:solidFill>
                <a:latin typeface="Arial" charset="0"/>
              </a:defRPr>
            </a:lvl4pPr>
            <a:lvl5pPr marL="2057400" indent="-228600" eaLnBrk="0" hangingPunct="0">
              <a:defRPr sz="2000" b="1">
                <a:solidFill>
                  <a:schemeClr val="tx1"/>
                </a:solidFill>
                <a:latin typeface="Arial" charset="0"/>
              </a:defRPr>
            </a:lvl5pPr>
            <a:lvl6pPr marL="2514600" indent="-228600" algn="ctr" eaLnBrk="0" fontAlgn="base" hangingPunct="0">
              <a:spcBef>
                <a:spcPct val="0"/>
              </a:spcBef>
              <a:spcAft>
                <a:spcPct val="0"/>
              </a:spcAft>
              <a:defRPr sz="2000" b="1">
                <a:solidFill>
                  <a:schemeClr val="tx1"/>
                </a:solidFill>
                <a:latin typeface="Arial" charset="0"/>
              </a:defRPr>
            </a:lvl6pPr>
            <a:lvl7pPr marL="2971800" indent="-228600" algn="ctr" eaLnBrk="0" fontAlgn="base" hangingPunct="0">
              <a:spcBef>
                <a:spcPct val="0"/>
              </a:spcBef>
              <a:spcAft>
                <a:spcPct val="0"/>
              </a:spcAft>
              <a:defRPr sz="2000" b="1">
                <a:solidFill>
                  <a:schemeClr val="tx1"/>
                </a:solidFill>
                <a:latin typeface="Arial" charset="0"/>
              </a:defRPr>
            </a:lvl7pPr>
            <a:lvl8pPr marL="3429000" indent="-228600" algn="ctr" eaLnBrk="0" fontAlgn="base" hangingPunct="0">
              <a:spcBef>
                <a:spcPct val="0"/>
              </a:spcBef>
              <a:spcAft>
                <a:spcPct val="0"/>
              </a:spcAft>
              <a:defRPr sz="2000" b="1">
                <a:solidFill>
                  <a:schemeClr val="tx1"/>
                </a:solidFill>
                <a:latin typeface="Arial" charset="0"/>
              </a:defRPr>
            </a:lvl8pPr>
            <a:lvl9pPr marL="3886200" indent="-228600" algn="ctr" eaLnBrk="0" fontAlgn="base" hangingPunct="0">
              <a:spcBef>
                <a:spcPct val="0"/>
              </a:spcBef>
              <a:spcAft>
                <a:spcPct val="0"/>
              </a:spcAft>
              <a:defRPr sz="2000" b="1">
                <a:solidFill>
                  <a:schemeClr val="tx1"/>
                </a:solidFill>
                <a:latin typeface="Arial" charset="0"/>
              </a:defRPr>
            </a:lvl9pPr>
          </a:lstStyle>
          <a:p>
            <a:pPr algn="l" eaLnBrk="1" hangingPunct="1"/>
            <a:r>
              <a:rPr lang="en-US" sz="2400" dirty="0"/>
              <a:t>A model is a simplification of reality that completely describes a system from a particular perspective.</a:t>
            </a:r>
          </a:p>
        </p:txBody>
      </p:sp>
      <p:sp>
        <p:nvSpPr>
          <p:cNvPr id="25604" name="Text Box 7"/>
          <p:cNvSpPr txBox="1">
            <a:spLocks noChangeArrowheads="1"/>
          </p:cNvSpPr>
          <p:nvPr/>
        </p:nvSpPr>
        <p:spPr bwMode="auto">
          <a:xfrm>
            <a:off x="104076" y="5927725"/>
            <a:ext cx="1688664" cy="71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76531" tIns="38266" rIns="76531" bIns="38266" anchor="ctr"/>
          <a:lstStyle>
            <a:lvl1pPr marL="384175" indent="-384175" defTabSz="903288" eaLnBrk="0" hangingPunct="0">
              <a:defRPr sz="2000" b="1">
                <a:solidFill>
                  <a:schemeClr val="tx1"/>
                </a:solidFill>
                <a:latin typeface="Arial" charset="0"/>
              </a:defRPr>
            </a:lvl1pPr>
            <a:lvl2pPr marL="742950" indent="-285750" defTabSz="903288" eaLnBrk="0" hangingPunct="0">
              <a:defRPr sz="2000" b="1">
                <a:solidFill>
                  <a:schemeClr val="tx1"/>
                </a:solidFill>
                <a:latin typeface="Arial" charset="0"/>
              </a:defRPr>
            </a:lvl2pPr>
            <a:lvl3pPr marL="1143000" indent="-228600" defTabSz="903288" eaLnBrk="0" hangingPunct="0">
              <a:defRPr sz="2000" b="1">
                <a:solidFill>
                  <a:schemeClr val="tx1"/>
                </a:solidFill>
                <a:latin typeface="Arial" charset="0"/>
              </a:defRPr>
            </a:lvl3pPr>
            <a:lvl4pPr marL="1600200" indent="-228600" defTabSz="903288" eaLnBrk="0" hangingPunct="0">
              <a:defRPr sz="2000" b="1">
                <a:solidFill>
                  <a:schemeClr val="tx1"/>
                </a:solidFill>
                <a:latin typeface="Arial" charset="0"/>
              </a:defRPr>
            </a:lvl4pPr>
            <a:lvl5pPr marL="2057400" indent="-228600" defTabSz="903288" eaLnBrk="0" hangingPunct="0">
              <a:defRPr sz="2000" b="1">
                <a:solidFill>
                  <a:schemeClr val="tx1"/>
                </a:solidFill>
                <a:latin typeface="Arial" charset="0"/>
              </a:defRPr>
            </a:lvl5pPr>
            <a:lvl6pPr marL="2514600" indent="-228600" algn="ctr" defTabSz="903288" eaLnBrk="0" fontAlgn="base" hangingPunct="0">
              <a:spcBef>
                <a:spcPct val="0"/>
              </a:spcBef>
              <a:spcAft>
                <a:spcPct val="0"/>
              </a:spcAft>
              <a:defRPr sz="2000" b="1">
                <a:solidFill>
                  <a:schemeClr val="tx1"/>
                </a:solidFill>
                <a:latin typeface="Arial" charset="0"/>
              </a:defRPr>
            </a:lvl6pPr>
            <a:lvl7pPr marL="2971800" indent="-228600" algn="ctr" defTabSz="903288" eaLnBrk="0" fontAlgn="base" hangingPunct="0">
              <a:spcBef>
                <a:spcPct val="0"/>
              </a:spcBef>
              <a:spcAft>
                <a:spcPct val="0"/>
              </a:spcAft>
              <a:defRPr sz="2000" b="1">
                <a:solidFill>
                  <a:schemeClr val="tx1"/>
                </a:solidFill>
                <a:latin typeface="Arial" charset="0"/>
              </a:defRPr>
            </a:lvl7pPr>
            <a:lvl8pPr marL="3429000" indent="-228600" algn="ctr" defTabSz="903288" eaLnBrk="0" fontAlgn="base" hangingPunct="0">
              <a:spcBef>
                <a:spcPct val="0"/>
              </a:spcBef>
              <a:spcAft>
                <a:spcPct val="0"/>
              </a:spcAft>
              <a:defRPr sz="2000" b="1">
                <a:solidFill>
                  <a:schemeClr val="tx1"/>
                </a:solidFill>
                <a:latin typeface="Arial" charset="0"/>
              </a:defRPr>
            </a:lvl8pPr>
            <a:lvl9pPr marL="3886200" indent="-228600" algn="ctr" defTabSz="903288" eaLnBrk="0" fontAlgn="base" hangingPunct="0">
              <a:spcBef>
                <a:spcPct val="0"/>
              </a:spcBef>
              <a:spcAft>
                <a:spcPct val="0"/>
              </a:spcAft>
              <a:defRPr sz="2000" b="1">
                <a:solidFill>
                  <a:schemeClr val="tx1"/>
                </a:solidFill>
                <a:latin typeface="Arial" charset="0"/>
              </a:defRPr>
            </a:lvl9pPr>
          </a:lstStyle>
          <a:p>
            <a:pPr>
              <a:lnSpc>
                <a:spcPct val="90000"/>
              </a:lnSpc>
              <a:buClr>
                <a:srgbClr val="F6BF69"/>
              </a:buClr>
              <a:buFont typeface="Monotype Sorts" pitchFamily="2" charset="2"/>
              <a:buNone/>
            </a:pPr>
            <a:r>
              <a:rPr lang="en-US"/>
              <a:t>Dynamic</a:t>
            </a:r>
          </a:p>
          <a:p>
            <a:pPr>
              <a:lnSpc>
                <a:spcPct val="90000"/>
              </a:lnSpc>
              <a:buClr>
                <a:srgbClr val="F6BF69"/>
              </a:buClr>
              <a:buFont typeface="Monotype Sorts" pitchFamily="2" charset="2"/>
              <a:buNone/>
            </a:pPr>
            <a:r>
              <a:rPr lang="en-US"/>
              <a:t>Diagrams</a:t>
            </a:r>
          </a:p>
        </p:txBody>
      </p:sp>
      <p:sp>
        <p:nvSpPr>
          <p:cNvPr id="25605" name="Text Box 8"/>
          <p:cNvSpPr txBox="1">
            <a:spLocks noChangeArrowheads="1"/>
          </p:cNvSpPr>
          <p:nvPr/>
        </p:nvSpPr>
        <p:spPr bwMode="auto">
          <a:xfrm>
            <a:off x="7789551" y="3111500"/>
            <a:ext cx="1336859" cy="71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76531" tIns="38266" rIns="76531" bIns="38266" anchor="ctr"/>
          <a:lstStyle>
            <a:lvl1pPr marL="384175" indent="-384175" defTabSz="903288" eaLnBrk="0" hangingPunct="0">
              <a:defRPr sz="2000" b="1">
                <a:solidFill>
                  <a:schemeClr val="tx1"/>
                </a:solidFill>
                <a:latin typeface="Arial" charset="0"/>
              </a:defRPr>
            </a:lvl1pPr>
            <a:lvl2pPr marL="742950" indent="-285750" defTabSz="903288" eaLnBrk="0" hangingPunct="0">
              <a:defRPr sz="2000" b="1">
                <a:solidFill>
                  <a:schemeClr val="tx1"/>
                </a:solidFill>
                <a:latin typeface="Arial" charset="0"/>
              </a:defRPr>
            </a:lvl2pPr>
            <a:lvl3pPr marL="1143000" indent="-228600" defTabSz="903288" eaLnBrk="0" hangingPunct="0">
              <a:defRPr sz="2000" b="1">
                <a:solidFill>
                  <a:schemeClr val="tx1"/>
                </a:solidFill>
                <a:latin typeface="Arial" charset="0"/>
              </a:defRPr>
            </a:lvl3pPr>
            <a:lvl4pPr marL="1600200" indent="-228600" defTabSz="903288" eaLnBrk="0" hangingPunct="0">
              <a:defRPr sz="2000" b="1">
                <a:solidFill>
                  <a:schemeClr val="tx1"/>
                </a:solidFill>
                <a:latin typeface="Arial" charset="0"/>
              </a:defRPr>
            </a:lvl4pPr>
            <a:lvl5pPr marL="2057400" indent="-228600" defTabSz="903288" eaLnBrk="0" hangingPunct="0">
              <a:defRPr sz="2000" b="1">
                <a:solidFill>
                  <a:schemeClr val="tx1"/>
                </a:solidFill>
                <a:latin typeface="Arial" charset="0"/>
              </a:defRPr>
            </a:lvl5pPr>
            <a:lvl6pPr marL="2514600" indent="-228600" algn="ctr" defTabSz="903288" eaLnBrk="0" fontAlgn="base" hangingPunct="0">
              <a:spcBef>
                <a:spcPct val="0"/>
              </a:spcBef>
              <a:spcAft>
                <a:spcPct val="0"/>
              </a:spcAft>
              <a:defRPr sz="2000" b="1">
                <a:solidFill>
                  <a:schemeClr val="tx1"/>
                </a:solidFill>
                <a:latin typeface="Arial" charset="0"/>
              </a:defRPr>
            </a:lvl6pPr>
            <a:lvl7pPr marL="2971800" indent="-228600" algn="ctr" defTabSz="903288" eaLnBrk="0" fontAlgn="base" hangingPunct="0">
              <a:spcBef>
                <a:spcPct val="0"/>
              </a:spcBef>
              <a:spcAft>
                <a:spcPct val="0"/>
              </a:spcAft>
              <a:defRPr sz="2000" b="1">
                <a:solidFill>
                  <a:schemeClr val="tx1"/>
                </a:solidFill>
                <a:latin typeface="Arial" charset="0"/>
              </a:defRPr>
            </a:lvl7pPr>
            <a:lvl8pPr marL="3429000" indent="-228600" algn="ctr" defTabSz="903288" eaLnBrk="0" fontAlgn="base" hangingPunct="0">
              <a:spcBef>
                <a:spcPct val="0"/>
              </a:spcBef>
              <a:spcAft>
                <a:spcPct val="0"/>
              </a:spcAft>
              <a:defRPr sz="2000" b="1">
                <a:solidFill>
                  <a:schemeClr val="tx1"/>
                </a:solidFill>
                <a:latin typeface="Arial" charset="0"/>
              </a:defRPr>
            </a:lvl8pPr>
            <a:lvl9pPr marL="3886200" indent="-228600" algn="ctr" defTabSz="903288" eaLnBrk="0" fontAlgn="base" hangingPunct="0">
              <a:spcBef>
                <a:spcPct val="0"/>
              </a:spcBef>
              <a:spcAft>
                <a:spcPct val="0"/>
              </a:spcAft>
              <a:defRPr sz="2000" b="1">
                <a:solidFill>
                  <a:schemeClr val="tx1"/>
                </a:solidFill>
                <a:latin typeface="Arial" charset="0"/>
              </a:defRPr>
            </a:lvl9pPr>
          </a:lstStyle>
          <a:p>
            <a:pPr>
              <a:lnSpc>
                <a:spcPct val="90000"/>
              </a:lnSpc>
              <a:buClr>
                <a:srgbClr val="F6BF69"/>
              </a:buClr>
              <a:buFont typeface="Monotype Sorts" pitchFamily="2" charset="2"/>
              <a:buNone/>
            </a:pPr>
            <a:r>
              <a:rPr lang="en-US"/>
              <a:t>Static </a:t>
            </a:r>
          </a:p>
          <a:p>
            <a:pPr>
              <a:lnSpc>
                <a:spcPct val="90000"/>
              </a:lnSpc>
              <a:buClr>
                <a:srgbClr val="F6BF69"/>
              </a:buClr>
              <a:buFont typeface="Monotype Sorts" pitchFamily="2" charset="2"/>
              <a:buNone/>
            </a:pPr>
            <a:r>
              <a:rPr lang="en-US"/>
              <a:t>Diagrams</a:t>
            </a:r>
          </a:p>
        </p:txBody>
      </p:sp>
      <p:grpSp>
        <p:nvGrpSpPr>
          <p:cNvPr id="25606" name="Group 91"/>
          <p:cNvGrpSpPr>
            <a:grpSpLocks/>
          </p:cNvGrpSpPr>
          <p:nvPr/>
        </p:nvGrpSpPr>
        <p:grpSpPr bwMode="auto">
          <a:xfrm>
            <a:off x="1149230" y="2268538"/>
            <a:ext cx="6674036" cy="4443412"/>
            <a:chOff x="784" y="1429"/>
            <a:chExt cx="4553" cy="2799"/>
          </a:xfrm>
        </p:grpSpPr>
        <p:sp>
          <p:nvSpPr>
            <p:cNvPr id="25608" name="Rectangle 6"/>
            <p:cNvSpPr>
              <a:spLocks noChangeArrowheads="1"/>
            </p:cNvSpPr>
            <p:nvPr/>
          </p:nvSpPr>
          <p:spPr bwMode="auto">
            <a:xfrm>
              <a:off x="3063" y="1429"/>
              <a:ext cx="839" cy="506"/>
            </a:xfrm>
            <a:prstGeom prst="rect">
              <a:avLst/>
            </a:prstGeom>
            <a:solidFill>
              <a:schemeClr val="hlink"/>
            </a:solidFill>
            <a:ln w="9525" algn="ctr">
              <a:solidFill>
                <a:schemeClr val="tx1"/>
              </a:solidFill>
              <a:miter lim="800000"/>
              <a:headEnd type="none" w="sm" len="sm"/>
              <a:tailEnd type="none" w="sm" len="sm"/>
            </a:ln>
          </p:spPr>
          <p:txBody>
            <a:bodyPr wrap="none" lIns="76531" tIns="38266" rIns="76531" bIns="38266" anchor="ctr"/>
            <a:lstStyle/>
            <a:p>
              <a:pPr marL="384175" indent="-384175" defTabSz="903288" eaLnBrk="0" hangingPunct="0">
                <a:lnSpc>
                  <a:spcPct val="90000"/>
                </a:lnSpc>
                <a:buClr>
                  <a:srgbClr val="F6BF69"/>
                </a:buClr>
                <a:buFont typeface="Monotype Sorts" pitchFamily="2" charset="2"/>
                <a:buNone/>
              </a:pPr>
              <a:endParaRPr lang="cs-CZ" sz="1700"/>
            </a:p>
          </p:txBody>
        </p:sp>
        <p:sp>
          <p:nvSpPr>
            <p:cNvPr id="25609" name="Line 9"/>
            <p:cNvSpPr>
              <a:spLocks noChangeShapeType="1"/>
            </p:cNvSpPr>
            <p:nvPr/>
          </p:nvSpPr>
          <p:spPr bwMode="auto">
            <a:xfrm flipV="1">
              <a:off x="3442" y="2321"/>
              <a:ext cx="805" cy="397"/>
            </a:xfrm>
            <a:prstGeom prst="line">
              <a:avLst/>
            </a:prstGeom>
            <a:noFill/>
            <a:ln w="952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cs-CZ"/>
            </a:p>
          </p:txBody>
        </p:sp>
        <p:sp>
          <p:nvSpPr>
            <p:cNvPr id="25610" name="Line 10"/>
            <p:cNvSpPr>
              <a:spLocks noChangeShapeType="1"/>
            </p:cNvSpPr>
            <p:nvPr/>
          </p:nvSpPr>
          <p:spPr bwMode="auto">
            <a:xfrm>
              <a:off x="3326" y="2933"/>
              <a:ext cx="1171" cy="0"/>
            </a:xfrm>
            <a:prstGeom prst="line">
              <a:avLst/>
            </a:prstGeom>
            <a:noFill/>
            <a:ln w="952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cs-CZ"/>
            </a:p>
          </p:txBody>
        </p:sp>
        <p:sp>
          <p:nvSpPr>
            <p:cNvPr id="25611" name="Line 11"/>
            <p:cNvSpPr>
              <a:spLocks noChangeShapeType="1"/>
            </p:cNvSpPr>
            <p:nvPr/>
          </p:nvSpPr>
          <p:spPr bwMode="auto">
            <a:xfrm>
              <a:off x="2010" y="2417"/>
              <a:ext cx="709" cy="280"/>
            </a:xfrm>
            <a:prstGeom prst="line">
              <a:avLst/>
            </a:prstGeom>
            <a:noFill/>
            <a:ln w="952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cs-CZ"/>
            </a:p>
          </p:txBody>
        </p:sp>
        <p:sp>
          <p:nvSpPr>
            <p:cNvPr id="25612" name="Line 12"/>
            <p:cNvSpPr>
              <a:spLocks noChangeShapeType="1"/>
            </p:cNvSpPr>
            <p:nvPr/>
          </p:nvSpPr>
          <p:spPr bwMode="auto">
            <a:xfrm flipV="1">
              <a:off x="2174" y="3213"/>
              <a:ext cx="662" cy="318"/>
            </a:xfrm>
            <a:prstGeom prst="line">
              <a:avLst/>
            </a:prstGeom>
            <a:noFill/>
            <a:ln w="952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cs-CZ"/>
            </a:p>
          </p:txBody>
        </p:sp>
        <p:sp>
          <p:nvSpPr>
            <p:cNvPr id="25613" name="Line 13"/>
            <p:cNvSpPr>
              <a:spLocks noChangeShapeType="1"/>
            </p:cNvSpPr>
            <p:nvPr/>
          </p:nvSpPr>
          <p:spPr bwMode="auto">
            <a:xfrm>
              <a:off x="2654" y="2241"/>
              <a:ext cx="212" cy="384"/>
            </a:xfrm>
            <a:prstGeom prst="line">
              <a:avLst/>
            </a:prstGeom>
            <a:noFill/>
            <a:ln w="952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lIns="76531" tIns="38266" rIns="76531" bIns="38266" anchor="ctr"/>
            <a:lstStyle/>
            <a:p>
              <a:endParaRPr lang="cs-CZ"/>
            </a:p>
          </p:txBody>
        </p:sp>
        <p:sp>
          <p:nvSpPr>
            <p:cNvPr id="25614" name="Line 14"/>
            <p:cNvSpPr>
              <a:spLocks noChangeShapeType="1"/>
            </p:cNvSpPr>
            <p:nvPr/>
          </p:nvSpPr>
          <p:spPr bwMode="auto">
            <a:xfrm flipV="1">
              <a:off x="1936" y="2933"/>
              <a:ext cx="941" cy="53"/>
            </a:xfrm>
            <a:prstGeom prst="line">
              <a:avLst/>
            </a:prstGeom>
            <a:noFill/>
            <a:ln w="952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cs-CZ"/>
            </a:p>
          </p:txBody>
        </p:sp>
        <p:sp>
          <p:nvSpPr>
            <p:cNvPr id="25615" name="Line 15"/>
            <p:cNvSpPr>
              <a:spLocks noChangeShapeType="1"/>
            </p:cNvSpPr>
            <p:nvPr/>
          </p:nvSpPr>
          <p:spPr bwMode="auto">
            <a:xfrm flipH="1">
              <a:off x="3220" y="2110"/>
              <a:ext cx="274" cy="520"/>
            </a:xfrm>
            <a:prstGeom prst="line">
              <a:avLst/>
            </a:prstGeom>
            <a:noFill/>
            <a:ln w="952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lIns="76531" tIns="38266" rIns="76531" bIns="38266" anchor="ctr"/>
            <a:lstStyle/>
            <a:p>
              <a:endParaRPr lang="cs-CZ"/>
            </a:p>
          </p:txBody>
        </p:sp>
        <p:sp>
          <p:nvSpPr>
            <p:cNvPr id="25616" name="Line 16"/>
            <p:cNvSpPr>
              <a:spLocks noChangeShapeType="1"/>
            </p:cNvSpPr>
            <p:nvPr/>
          </p:nvSpPr>
          <p:spPr bwMode="auto">
            <a:xfrm flipH="1" flipV="1">
              <a:off x="3460" y="3049"/>
              <a:ext cx="381" cy="184"/>
            </a:xfrm>
            <a:prstGeom prst="line">
              <a:avLst/>
            </a:prstGeom>
            <a:noFill/>
            <a:ln w="952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cs-CZ"/>
            </a:p>
          </p:txBody>
        </p:sp>
        <p:sp>
          <p:nvSpPr>
            <p:cNvPr id="25617" name="Rectangle 17"/>
            <p:cNvSpPr>
              <a:spLocks noChangeArrowheads="1"/>
            </p:cNvSpPr>
            <p:nvPr/>
          </p:nvSpPr>
          <p:spPr bwMode="auto">
            <a:xfrm>
              <a:off x="2493" y="3551"/>
              <a:ext cx="839" cy="507"/>
            </a:xfrm>
            <a:prstGeom prst="rect">
              <a:avLst/>
            </a:prstGeom>
            <a:solidFill>
              <a:schemeClr val="accent2"/>
            </a:solidFill>
            <a:ln w="9525" algn="ctr">
              <a:solidFill>
                <a:schemeClr val="tx1"/>
              </a:solidFill>
              <a:miter lim="800000"/>
              <a:headEnd type="none" w="sm" len="sm"/>
              <a:tailEnd type="none" w="sm" len="sm"/>
            </a:ln>
          </p:spPr>
          <p:txBody>
            <a:bodyPr wrap="none" lIns="86173" tIns="43087" rIns="86173" bIns="43087" anchor="ctr"/>
            <a:lstStyle/>
            <a:p>
              <a:pPr marL="384175" indent="-384175" defTabSz="903288" eaLnBrk="0" hangingPunct="0">
                <a:lnSpc>
                  <a:spcPct val="90000"/>
                </a:lnSpc>
                <a:buClr>
                  <a:srgbClr val="F6BF69"/>
                </a:buClr>
                <a:buFont typeface="Monotype Sorts" pitchFamily="2" charset="2"/>
                <a:buNone/>
              </a:pPr>
              <a:endParaRPr lang="cs-CZ" sz="1700"/>
            </a:p>
          </p:txBody>
        </p:sp>
        <p:sp>
          <p:nvSpPr>
            <p:cNvPr id="25618" name="Rectangle 18"/>
            <p:cNvSpPr>
              <a:spLocks noChangeArrowheads="1"/>
            </p:cNvSpPr>
            <p:nvPr/>
          </p:nvSpPr>
          <p:spPr bwMode="auto">
            <a:xfrm>
              <a:off x="2042" y="1580"/>
              <a:ext cx="840" cy="507"/>
            </a:xfrm>
            <a:prstGeom prst="rect">
              <a:avLst/>
            </a:prstGeom>
            <a:solidFill>
              <a:schemeClr val="hlink"/>
            </a:solidFill>
            <a:ln w="9525" algn="ctr">
              <a:solidFill>
                <a:schemeClr val="tx1"/>
              </a:solidFill>
              <a:miter lim="800000"/>
              <a:headEnd type="none" w="sm" len="sm"/>
              <a:tailEnd type="none" w="sm" len="sm"/>
            </a:ln>
          </p:spPr>
          <p:txBody>
            <a:bodyPr wrap="none" lIns="76531" tIns="38266" rIns="76531" bIns="38266" anchor="ctr"/>
            <a:lstStyle/>
            <a:p>
              <a:pPr marL="384175" indent="-384175" defTabSz="903288" eaLnBrk="0" hangingPunct="0">
                <a:lnSpc>
                  <a:spcPct val="90000"/>
                </a:lnSpc>
                <a:buClr>
                  <a:srgbClr val="F6BF69"/>
                </a:buClr>
                <a:buFont typeface="Monotype Sorts" pitchFamily="2" charset="2"/>
                <a:buNone/>
              </a:pPr>
              <a:endParaRPr lang="cs-CZ" sz="1700"/>
            </a:p>
          </p:txBody>
        </p:sp>
        <p:sp>
          <p:nvSpPr>
            <p:cNvPr id="25619" name="Rectangle 19"/>
            <p:cNvSpPr>
              <a:spLocks noChangeArrowheads="1"/>
            </p:cNvSpPr>
            <p:nvPr/>
          </p:nvSpPr>
          <p:spPr bwMode="auto">
            <a:xfrm>
              <a:off x="784" y="2618"/>
              <a:ext cx="840" cy="506"/>
            </a:xfrm>
            <a:prstGeom prst="rect">
              <a:avLst/>
            </a:prstGeom>
            <a:solidFill>
              <a:schemeClr val="accent2"/>
            </a:solidFill>
            <a:ln w="9525" algn="ctr">
              <a:solidFill>
                <a:schemeClr val="tx1"/>
              </a:solidFill>
              <a:miter lim="800000"/>
              <a:headEnd type="none" w="sm" len="sm"/>
              <a:tailEnd type="none" w="sm" len="sm"/>
            </a:ln>
          </p:spPr>
          <p:txBody>
            <a:bodyPr wrap="none" lIns="86173" tIns="43087" rIns="86173" bIns="43087" anchor="ctr"/>
            <a:lstStyle/>
            <a:p>
              <a:pPr marL="384175" indent="-384175" defTabSz="903288" eaLnBrk="0" hangingPunct="0">
                <a:lnSpc>
                  <a:spcPct val="90000"/>
                </a:lnSpc>
                <a:buClr>
                  <a:srgbClr val="F6BF69"/>
                </a:buClr>
                <a:buFont typeface="Monotype Sorts" pitchFamily="2" charset="2"/>
                <a:buNone/>
              </a:pPr>
              <a:endParaRPr lang="cs-CZ" sz="1700"/>
            </a:p>
          </p:txBody>
        </p:sp>
        <p:sp>
          <p:nvSpPr>
            <p:cNvPr id="25620" name="Rectangle 20"/>
            <p:cNvSpPr>
              <a:spLocks noChangeArrowheads="1"/>
            </p:cNvSpPr>
            <p:nvPr/>
          </p:nvSpPr>
          <p:spPr bwMode="auto">
            <a:xfrm>
              <a:off x="867" y="2694"/>
              <a:ext cx="840" cy="506"/>
            </a:xfrm>
            <a:prstGeom prst="rect">
              <a:avLst/>
            </a:prstGeom>
            <a:solidFill>
              <a:schemeClr val="accent2"/>
            </a:solidFill>
            <a:ln w="9525" algn="ctr">
              <a:solidFill>
                <a:schemeClr val="tx1"/>
              </a:solidFill>
              <a:miter lim="800000"/>
              <a:headEnd type="none" w="sm" len="sm"/>
              <a:tailEnd type="none" w="sm" len="sm"/>
            </a:ln>
          </p:spPr>
          <p:txBody>
            <a:bodyPr wrap="none" lIns="86173" tIns="43087" rIns="86173" bIns="43087" anchor="ctr"/>
            <a:lstStyle/>
            <a:p>
              <a:pPr marL="384175" indent="-384175" defTabSz="903288" eaLnBrk="0" hangingPunct="0">
                <a:lnSpc>
                  <a:spcPct val="90000"/>
                </a:lnSpc>
                <a:buClr>
                  <a:srgbClr val="F6BF69"/>
                </a:buClr>
                <a:buFont typeface="Monotype Sorts" pitchFamily="2" charset="2"/>
                <a:buNone/>
              </a:pPr>
              <a:endParaRPr lang="cs-CZ" sz="1700"/>
            </a:p>
          </p:txBody>
        </p:sp>
        <p:sp>
          <p:nvSpPr>
            <p:cNvPr id="25621" name="Rectangle 21"/>
            <p:cNvSpPr>
              <a:spLocks noChangeArrowheads="1"/>
            </p:cNvSpPr>
            <p:nvPr/>
          </p:nvSpPr>
          <p:spPr bwMode="auto">
            <a:xfrm>
              <a:off x="4331" y="2614"/>
              <a:ext cx="840" cy="506"/>
            </a:xfrm>
            <a:prstGeom prst="rect">
              <a:avLst/>
            </a:prstGeom>
            <a:solidFill>
              <a:schemeClr val="hlink"/>
            </a:solidFill>
            <a:ln w="9525" algn="ctr">
              <a:solidFill>
                <a:schemeClr val="tx1"/>
              </a:solidFill>
              <a:miter lim="800000"/>
              <a:headEnd type="none" w="sm" len="sm"/>
              <a:tailEnd type="none" w="sm" len="sm"/>
            </a:ln>
          </p:spPr>
          <p:txBody>
            <a:bodyPr wrap="none" lIns="76531" tIns="38266" rIns="76531" bIns="38266" anchor="ctr"/>
            <a:lstStyle/>
            <a:p>
              <a:pPr marL="384175" indent="-384175" defTabSz="903288" eaLnBrk="0" hangingPunct="0">
                <a:lnSpc>
                  <a:spcPct val="90000"/>
                </a:lnSpc>
                <a:buClr>
                  <a:srgbClr val="F6BF69"/>
                </a:buClr>
                <a:buFont typeface="Monotype Sorts" pitchFamily="2" charset="2"/>
                <a:buNone/>
              </a:pPr>
              <a:endParaRPr lang="cs-CZ" sz="1700"/>
            </a:p>
          </p:txBody>
        </p:sp>
        <p:sp>
          <p:nvSpPr>
            <p:cNvPr id="25622" name="Rectangle 22"/>
            <p:cNvSpPr>
              <a:spLocks noChangeArrowheads="1"/>
            </p:cNvSpPr>
            <p:nvPr/>
          </p:nvSpPr>
          <p:spPr bwMode="auto">
            <a:xfrm>
              <a:off x="3594" y="3245"/>
              <a:ext cx="840" cy="506"/>
            </a:xfrm>
            <a:prstGeom prst="rect">
              <a:avLst/>
            </a:prstGeom>
            <a:solidFill>
              <a:schemeClr val="hlink"/>
            </a:solidFill>
            <a:ln w="9525" algn="ctr">
              <a:solidFill>
                <a:schemeClr val="tx1"/>
              </a:solidFill>
              <a:miter lim="800000"/>
              <a:headEnd type="none" w="sm" len="sm"/>
              <a:tailEnd type="none" w="sm" len="sm"/>
            </a:ln>
          </p:spPr>
          <p:txBody>
            <a:bodyPr wrap="none" lIns="76531" tIns="38266" rIns="76531" bIns="38266" anchor="ctr"/>
            <a:lstStyle/>
            <a:p>
              <a:pPr marL="384175" indent="-384175" defTabSz="903288" eaLnBrk="0" hangingPunct="0">
                <a:lnSpc>
                  <a:spcPct val="90000"/>
                </a:lnSpc>
                <a:buClr>
                  <a:srgbClr val="F6BF69"/>
                </a:buClr>
                <a:buFont typeface="Monotype Sorts" pitchFamily="2" charset="2"/>
                <a:buNone/>
              </a:pPr>
              <a:endParaRPr lang="cs-CZ" sz="1700"/>
            </a:p>
          </p:txBody>
        </p:sp>
        <p:sp>
          <p:nvSpPr>
            <p:cNvPr id="25623" name="Rectangle 23"/>
            <p:cNvSpPr>
              <a:spLocks noChangeArrowheads="1"/>
            </p:cNvSpPr>
            <p:nvPr/>
          </p:nvSpPr>
          <p:spPr bwMode="auto">
            <a:xfrm>
              <a:off x="4141" y="1775"/>
              <a:ext cx="840" cy="506"/>
            </a:xfrm>
            <a:prstGeom prst="rect">
              <a:avLst/>
            </a:prstGeom>
            <a:solidFill>
              <a:schemeClr val="hlink"/>
            </a:solidFill>
            <a:ln w="9525" algn="ctr">
              <a:solidFill>
                <a:schemeClr val="tx1"/>
              </a:solidFill>
              <a:miter lim="800000"/>
              <a:headEnd type="none" w="sm" len="sm"/>
              <a:tailEnd type="none" w="sm" len="sm"/>
            </a:ln>
          </p:spPr>
          <p:txBody>
            <a:bodyPr wrap="none" lIns="76531" tIns="38266" rIns="76531" bIns="38266" anchor="ctr"/>
            <a:lstStyle/>
            <a:p>
              <a:pPr marL="384175" indent="-384175" defTabSz="903288" eaLnBrk="0" hangingPunct="0">
                <a:lnSpc>
                  <a:spcPct val="90000"/>
                </a:lnSpc>
                <a:buClr>
                  <a:srgbClr val="F6BF69"/>
                </a:buClr>
                <a:buFont typeface="Monotype Sorts" pitchFamily="2" charset="2"/>
                <a:buNone/>
              </a:pPr>
              <a:endParaRPr lang="cs-CZ" sz="1700"/>
            </a:p>
          </p:txBody>
        </p:sp>
        <p:sp>
          <p:nvSpPr>
            <p:cNvPr id="25624" name="Rectangle 24"/>
            <p:cNvSpPr>
              <a:spLocks noChangeArrowheads="1"/>
            </p:cNvSpPr>
            <p:nvPr/>
          </p:nvSpPr>
          <p:spPr bwMode="auto">
            <a:xfrm>
              <a:off x="1168" y="3371"/>
              <a:ext cx="839" cy="507"/>
            </a:xfrm>
            <a:prstGeom prst="rect">
              <a:avLst/>
            </a:prstGeom>
            <a:solidFill>
              <a:schemeClr val="accent2"/>
            </a:solidFill>
            <a:ln w="9525" algn="ctr">
              <a:solidFill>
                <a:schemeClr val="tx1"/>
              </a:solidFill>
              <a:miter lim="800000"/>
              <a:headEnd type="none" w="sm" len="sm"/>
              <a:tailEnd type="none" w="sm" len="sm"/>
            </a:ln>
          </p:spPr>
          <p:txBody>
            <a:bodyPr wrap="none" lIns="86173" tIns="43087" rIns="86173" bIns="43087" anchor="ctr"/>
            <a:lstStyle/>
            <a:p>
              <a:pPr marL="384175" indent="-384175" defTabSz="903288" eaLnBrk="0" hangingPunct="0">
                <a:lnSpc>
                  <a:spcPct val="90000"/>
                </a:lnSpc>
                <a:buClr>
                  <a:srgbClr val="F6BF69"/>
                </a:buClr>
                <a:buFont typeface="Monotype Sorts" pitchFamily="2" charset="2"/>
                <a:buNone/>
              </a:pPr>
              <a:endParaRPr lang="cs-CZ" sz="1700"/>
            </a:p>
          </p:txBody>
        </p:sp>
        <p:sp>
          <p:nvSpPr>
            <p:cNvPr id="25625" name="Rectangle 25"/>
            <p:cNvSpPr>
              <a:spLocks noChangeArrowheads="1"/>
            </p:cNvSpPr>
            <p:nvPr/>
          </p:nvSpPr>
          <p:spPr bwMode="auto">
            <a:xfrm>
              <a:off x="992" y="1876"/>
              <a:ext cx="840" cy="506"/>
            </a:xfrm>
            <a:prstGeom prst="rect">
              <a:avLst/>
            </a:prstGeom>
            <a:solidFill>
              <a:schemeClr val="accent2"/>
            </a:solidFill>
            <a:ln w="9525" algn="ctr">
              <a:solidFill>
                <a:schemeClr val="tx1"/>
              </a:solidFill>
              <a:miter lim="800000"/>
              <a:headEnd type="none" w="sm" len="sm"/>
              <a:tailEnd type="none" w="sm" len="sm"/>
            </a:ln>
          </p:spPr>
          <p:txBody>
            <a:bodyPr wrap="none" lIns="86173" tIns="43087" rIns="86173" bIns="43087" anchor="ctr"/>
            <a:lstStyle/>
            <a:p>
              <a:pPr marL="384175" indent="-384175" defTabSz="903288" eaLnBrk="0" hangingPunct="0">
                <a:lnSpc>
                  <a:spcPct val="90000"/>
                </a:lnSpc>
                <a:buClr>
                  <a:srgbClr val="F6BF69"/>
                </a:buClr>
                <a:buFont typeface="Monotype Sorts" pitchFamily="2" charset="2"/>
                <a:buNone/>
              </a:pPr>
              <a:endParaRPr lang="cs-CZ" sz="1700"/>
            </a:p>
          </p:txBody>
        </p:sp>
        <p:sp>
          <p:nvSpPr>
            <p:cNvPr id="25626" name="Line 26"/>
            <p:cNvSpPr>
              <a:spLocks noChangeShapeType="1"/>
            </p:cNvSpPr>
            <p:nvPr/>
          </p:nvSpPr>
          <p:spPr bwMode="auto">
            <a:xfrm>
              <a:off x="3063" y="3280"/>
              <a:ext cx="0" cy="251"/>
            </a:xfrm>
            <a:prstGeom prst="line">
              <a:avLst/>
            </a:prstGeom>
            <a:noFill/>
            <a:ln w="12700">
              <a:solidFill>
                <a:schemeClr val="tx1"/>
              </a:solidFill>
              <a:round/>
              <a:headEnd type="none" w="sm" len="sm"/>
              <a:tailEnd type="none" w="lg" len="lg"/>
            </a:ln>
            <a:extLst>
              <a:ext uri="{909E8E84-426E-40DD-AFC4-6F175D3DCCD1}">
                <a14:hiddenFill xmlns:a14="http://schemas.microsoft.com/office/drawing/2010/main">
                  <a:noFill/>
                </a14:hiddenFill>
              </a:ext>
            </a:extLst>
          </p:spPr>
          <p:txBody>
            <a:bodyPr wrap="none" anchor="ctr"/>
            <a:lstStyle/>
            <a:p>
              <a:endParaRPr lang="cs-CZ"/>
            </a:p>
          </p:txBody>
        </p:sp>
        <p:sp>
          <p:nvSpPr>
            <p:cNvPr id="25627" name="Rectangle 27"/>
            <p:cNvSpPr>
              <a:spLocks noChangeArrowheads="1"/>
            </p:cNvSpPr>
            <p:nvPr/>
          </p:nvSpPr>
          <p:spPr bwMode="auto">
            <a:xfrm>
              <a:off x="2580" y="3636"/>
              <a:ext cx="840" cy="507"/>
            </a:xfrm>
            <a:prstGeom prst="rect">
              <a:avLst/>
            </a:prstGeom>
            <a:solidFill>
              <a:schemeClr val="accent2"/>
            </a:solidFill>
            <a:ln w="9525" algn="ctr">
              <a:solidFill>
                <a:schemeClr val="tx1"/>
              </a:solidFill>
              <a:miter lim="800000"/>
              <a:headEnd type="none" w="sm" len="sm"/>
              <a:tailEnd type="none" w="sm" len="sm"/>
            </a:ln>
          </p:spPr>
          <p:txBody>
            <a:bodyPr wrap="none" lIns="86173" tIns="43087" rIns="86173" bIns="43087" anchor="ctr"/>
            <a:lstStyle/>
            <a:p>
              <a:pPr marL="384175" indent="-384175" defTabSz="903288" eaLnBrk="0" hangingPunct="0">
                <a:lnSpc>
                  <a:spcPct val="90000"/>
                </a:lnSpc>
                <a:buClr>
                  <a:srgbClr val="F6BF69"/>
                </a:buClr>
                <a:buFont typeface="Monotype Sorts" pitchFamily="2" charset="2"/>
                <a:buNone/>
              </a:pPr>
              <a:endParaRPr lang="cs-CZ" sz="1700"/>
            </a:p>
          </p:txBody>
        </p:sp>
        <p:sp>
          <p:nvSpPr>
            <p:cNvPr id="1024028" name="Rectangle 28"/>
            <p:cNvSpPr>
              <a:spLocks noChangeArrowheads="1"/>
            </p:cNvSpPr>
            <p:nvPr/>
          </p:nvSpPr>
          <p:spPr bwMode="auto">
            <a:xfrm>
              <a:off x="2668" y="3721"/>
              <a:ext cx="840" cy="507"/>
            </a:xfrm>
            <a:prstGeom prst="rect">
              <a:avLst/>
            </a:prstGeom>
            <a:solidFill>
              <a:schemeClr val="accent2"/>
            </a:solidFill>
            <a:ln w="9525">
              <a:solidFill>
                <a:schemeClr val="tx1"/>
              </a:solidFill>
              <a:miter lim="800000"/>
              <a:headEnd type="none" w="sm" len="sm"/>
              <a:tailEnd type="none" w="sm" len="sm"/>
            </a:ln>
            <a:effectLst/>
          </p:spPr>
          <p:txBody>
            <a:bodyPr wrap="none" lIns="86173" tIns="43087" rIns="86173" bIns="43087" anchor="ctr"/>
            <a:lstStyle/>
            <a:p>
              <a:pPr marL="384175" indent="-384175" defTabSz="903288" eaLnBrk="0" hangingPunct="0">
                <a:lnSpc>
                  <a:spcPct val="90000"/>
                </a:lnSpc>
                <a:buClr>
                  <a:srgbClr val="F6BF69"/>
                </a:buClr>
                <a:buFont typeface="Monotype Sorts" pitchFamily="2" charset="2"/>
                <a:buNone/>
                <a:defRPr/>
              </a:pPr>
              <a:r>
                <a:rPr lang="en-US" sz="1700"/>
                <a:t>Activity</a:t>
              </a:r>
            </a:p>
            <a:p>
              <a:pPr marL="384175" indent="-384175" defTabSz="903288" eaLnBrk="0" hangingPunct="0">
                <a:lnSpc>
                  <a:spcPct val="90000"/>
                </a:lnSpc>
                <a:buClr>
                  <a:srgbClr val="F6BF69"/>
                </a:buClr>
                <a:buFont typeface="Monotype Sorts" pitchFamily="2" charset="2"/>
                <a:buNone/>
                <a:defRPr/>
              </a:pPr>
              <a:r>
                <a:rPr lang="en-US" sz="1700"/>
                <a:t>Diagrams</a:t>
              </a:r>
              <a:endParaRPr lang="en-US" sz="1700" b="0">
                <a:effectLst>
                  <a:outerShdw blurRad="38100" dist="38100" dir="2700000" algn="tl">
                    <a:srgbClr val="FFFFFF"/>
                  </a:outerShdw>
                </a:effectLst>
              </a:endParaRPr>
            </a:p>
          </p:txBody>
        </p:sp>
        <p:sp>
          <p:nvSpPr>
            <p:cNvPr id="25629" name="AutoShape 29"/>
            <p:cNvSpPr>
              <a:spLocks noChangeArrowheads="1"/>
            </p:cNvSpPr>
            <p:nvPr/>
          </p:nvSpPr>
          <p:spPr bwMode="auto">
            <a:xfrm>
              <a:off x="2719" y="2604"/>
              <a:ext cx="738" cy="666"/>
            </a:xfrm>
            <a:prstGeom prst="can">
              <a:avLst>
                <a:gd name="adj" fmla="val 39255"/>
              </a:avLst>
            </a:prstGeom>
            <a:solidFill>
              <a:schemeClr val="bg1"/>
            </a:solidFill>
            <a:ln w="9525">
              <a:solidFill>
                <a:schemeClr val="tx1"/>
              </a:solidFill>
              <a:round/>
              <a:headEnd/>
              <a:tailEnd/>
            </a:ln>
          </p:spPr>
          <p:txBody>
            <a:bodyPr wrap="none" lIns="107950" tIns="53975" rIns="107950" bIns="53975" anchor="ctr"/>
            <a:lstStyle/>
            <a:p>
              <a:endParaRPr lang="cs-CZ" sz="3200" b="0"/>
            </a:p>
          </p:txBody>
        </p:sp>
        <p:sp>
          <p:nvSpPr>
            <p:cNvPr id="25630" name="Rectangle 30"/>
            <p:cNvSpPr>
              <a:spLocks noChangeArrowheads="1"/>
            </p:cNvSpPr>
            <p:nvPr/>
          </p:nvSpPr>
          <p:spPr bwMode="auto">
            <a:xfrm>
              <a:off x="2796" y="2921"/>
              <a:ext cx="629" cy="2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7950" tIns="53975" rIns="107950" bIns="53975">
              <a:spAutoFit/>
            </a:bodyPr>
            <a:lstStyle/>
            <a:p>
              <a:pPr algn="l" eaLnBrk="0" hangingPunct="0">
                <a:lnSpc>
                  <a:spcPct val="90000"/>
                </a:lnSpc>
                <a:buClr>
                  <a:srgbClr val="F6BF69"/>
                </a:buClr>
                <a:buFont typeface="Monotype Sorts" pitchFamily="2" charset="2"/>
                <a:buNone/>
              </a:pPr>
              <a:r>
                <a:rPr lang="en-US" sz="1700"/>
                <a:t>Models</a:t>
              </a:r>
            </a:p>
          </p:txBody>
        </p:sp>
        <p:sp>
          <p:nvSpPr>
            <p:cNvPr id="25631" name="Rectangle 31"/>
            <p:cNvSpPr>
              <a:spLocks noChangeArrowheads="1"/>
            </p:cNvSpPr>
            <p:nvPr/>
          </p:nvSpPr>
          <p:spPr bwMode="auto">
            <a:xfrm>
              <a:off x="1075" y="1955"/>
              <a:ext cx="839" cy="507"/>
            </a:xfrm>
            <a:prstGeom prst="rect">
              <a:avLst/>
            </a:prstGeom>
            <a:solidFill>
              <a:schemeClr val="accent2"/>
            </a:solidFill>
            <a:ln w="9525" algn="ctr">
              <a:solidFill>
                <a:schemeClr val="tx1"/>
              </a:solidFill>
              <a:miter lim="800000"/>
              <a:headEnd type="none" w="sm" len="sm"/>
              <a:tailEnd type="none" w="sm" len="sm"/>
            </a:ln>
          </p:spPr>
          <p:txBody>
            <a:bodyPr wrap="none" lIns="86173" tIns="43087" rIns="86173" bIns="43087" anchor="ctr"/>
            <a:lstStyle/>
            <a:p>
              <a:pPr marL="384175" indent="-384175" defTabSz="903288" eaLnBrk="0" hangingPunct="0">
                <a:lnSpc>
                  <a:spcPct val="90000"/>
                </a:lnSpc>
                <a:buClr>
                  <a:srgbClr val="F6BF69"/>
                </a:buClr>
                <a:buFont typeface="Monotype Sorts" pitchFamily="2" charset="2"/>
                <a:buNone/>
              </a:pPr>
              <a:endParaRPr lang="cs-CZ" sz="1700"/>
            </a:p>
          </p:txBody>
        </p:sp>
        <p:sp>
          <p:nvSpPr>
            <p:cNvPr id="25632" name="Rectangle 32"/>
            <p:cNvSpPr>
              <a:spLocks noChangeArrowheads="1"/>
            </p:cNvSpPr>
            <p:nvPr/>
          </p:nvSpPr>
          <p:spPr bwMode="auto">
            <a:xfrm>
              <a:off x="1158" y="2035"/>
              <a:ext cx="839" cy="507"/>
            </a:xfrm>
            <a:prstGeom prst="rect">
              <a:avLst/>
            </a:prstGeom>
            <a:solidFill>
              <a:schemeClr val="accent2"/>
            </a:solidFill>
            <a:ln w="9525" algn="ctr">
              <a:solidFill>
                <a:schemeClr val="tx1"/>
              </a:solidFill>
              <a:miter lim="800000"/>
              <a:headEnd type="none" w="sm" len="sm"/>
              <a:tailEnd type="none" w="sm" len="sm"/>
            </a:ln>
          </p:spPr>
          <p:txBody>
            <a:bodyPr wrap="none" lIns="86173" tIns="43087" rIns="86173" bIns="43087" anchor="ctr"/>
            <a:lstStyle/>
            <a:p>
              <a:pPr marL="384175" indent="-384175" defTabSz="903288" eaLnBrk="0" hangingPunct="0">
                <a:lnSpc>
                  <a:spcPct val="90000"/>
                </a:lnSpc>
                <a:buClr>
                  <a:srgbClr val="F6BF69"/>
                </a:buClr>
                <a:buFont typeface="Monotype Sorts" pitchFamily="2" charset="2"/>
                <a:buNone/>
              </a:pPr>
              <a:r>
                <a:rPr lang="en-US" sz="1700"/>
                <a:t>Sequence</a:t>
              </a:r>
            </a:p>
            <a:p>
              <a:pPr marL="384175" indent="-384175" defTabSz="903288" eaLnBrk="0" hangingPunct="0">
                <a:lnSpc>
                  <a:spcPct val="90000"/>
                </a:lnSpc>
                <a:buClr>
                  <a:srgbClr val="F6BF69"/>
                </a:buClr>
                <a:buFont typeface="Monotype Sorts" pitchFamily="2" charset="2"/>
                <a:buNone/>
              </a:pPr>
              <a:r>
                <a:rPr lang="en-US" sz="1700"/>
                <a:t>Diagrams</a:t>
              </a:r>
            </a:p>
          </p:txBody>
        </p:sp>
        <p:sp>
          <p:nvSpPr>
            <p:cNvPr id="25633" name="Rectangle 33"/>
            <p:cNvSpPr>
              <a:spLocks noChangeArrowheads="1"/>
            </p:cNvSpPr>
            <p:nvPr/>
          </p:nvSpPr>
          <p:spPr bwMode="auto">
            <a:xfrm>
              <a:off x="950" y="2774"/>
              <a:ext cx="987" cy="506"/>
            </a:xfrm>
            <a:prstGeom prst="rect">
              <a:avLst/>
            </a:prstGeom>
            <a:solidFill>
              <a:schemeClr val="accent2"/>
            </a:solidFill>
            <a:ln w="9525" algn="ctr">
              <a:solidFill>
                <a:schemeClr val="tx1"/>
              </a:solidFill>
              <a:miter lim="800000"/>
              <a:headEnd type="none" w="sm" len="sm"/>
              <a:tailEnd type="none" w="sm" len="sm"/>
            </a:ln>
          </p:spPr>
          <p:txBody>
            <a:bodyPr wrap="none" lIns="86173" tIns="43087" rIns="86173" bIns="43087" anchor="ctr"/>
            <a:lstStyle/>
            <a:p>
              <a:pPr marL="384175" indent="-384175" defTabSz="903288" eaLnBrk="0" hangingPunct="0">
                <a:lnSpc>
                  <a:spcPct val="90000"/>
                </a:lnSpc>
                <a:buClr>
                  <a:srgbClr val="F6BF69"/>
                </a:buClr>
                <a:buFont typeface="Monotype Sorts" pitchFamily="2" charset="2"/>
                <a:buNone/>
              </a:pPr>
              <a:r>
                <a:rPr lang="en-US" sz="1700"/>
                <a:t>Collaboration</a:t>
              </a:r>
            </a:p>
            <a:p>
              <a:pPr marL="384175" indent="-384175" defTabSz="903288" eaLnBrk="0" hangingPunct="0">
                <a:lnSpc>
                  <a:spcPct val="90000"/>
                </a:lnSpc>
                <a:buClr>
                  <a:srgbClr val="F6BF69"/>
                </a:buClr>
                <a:buFont typeface="Monotype Sorts" pitchFamily="2" charset="2"/>
                <a:buNone/>
              </a:pPr>
              <a:r>
                <a:rPr lang="en-US" sz="1700"/>
                <a:t>Diagrams</a:t>
              </a:r>
            </a:p>
          </p:txBody>
        </p:sp>
        <p:sp>
          <p:nvSpPr>
            <p:cNvPr id="25634" name="Rectangle 34"/>
            <p:cNvSpPr>
              <a:spLocks noChangeArrowheads="1"/>
            </p:cNvSpPr>
            <p:nvPr/>
          </p:nvSpPr>
          <p:spPr bwMode="auto">
            <a:xfrm>
              <a:off x="1251" y="3451"/>
              <a:ext cx="840" cy="506"/>
            </a:xfrm>
            <a:prstGeom prst="rect">
              <a:avLst/>
            </a:prstGeom>
            <a:solidFill>
              <a:schemeClr val="accent2"/>
            </a:solidFill>
            <a:ln w="9525" algn="ctr">
              <a:solidFill>
                <a:schemeClr val="tx1"/>
              </a:solidFill>
              <a:miter lim="800000"/>
              <a:headEnd type="none" w="sm" len="sm"/>
              <a:tailEnd type="none" w="sm" len="sm"/>
            </a:ln>
          </p:spPr>
          <p:txBody>
            <a:bodyPr wrap="none" lIns="86173" tIns="43087" rIns="86173" bIns="43087" anchor="ctr"/>
            <a:lstStyle/>
            <a:p>
              <a:pPr marL="384175" indent="-384175" defTabSz="903288" eaLnBrk="0" hangingPunct="0">
                <a:lnSpc>
                  <a:spcPct val="90000"/>
                </a:lnSpc>
                <a:buClr>
                  <a:srgbClr val="F6BF69"/>
                </a:buClr>
                <a:buFont typeface="Monotype Sorts" pitchFamily="2" charset="2"/>
                <a:buNone/>
              </a:pPr>
              <a:endParaRPr lang="cs-CZ" sz="1700"/>
            </a:p>
          </p:txBody>
        </p:sp>
        <p:sp>
          <p:nvSpPr>
            <p:cNvPr id="25635" name="Rectangle 35"/>
            <p:cNvSpPr>
              <a:spLocks noChangeArrowheads="1"/>
            </p:cNvSpPr>
            <p:nvPr/>
          </p:nvSpPr>
          <p:spPr bwMode="auto">
            <a:xfrm>
              <a:off x="1334" y="3531"/>
              <a:ext cx="840" cy="506"/>
            </a:xfrm>
            <a:prstGeom prst="rect">
              <a:avLst/>
            </a:prstGeom>
            <a:solidFill>
              <a:schemeClr val="accent2"/>
            </a:solidFill>
            <a:ln w="9525" algn="ctr">
              <a:solidFill>
                <a:schemeClr val="tx1"/>
              </a:solidFill>
              <a:miter lim="800000"/>
              <a:headEnd type="none" w="sm" len="sm"/>
              <a:tailEnd type="none" w="sm" len="sm"/>
            </a:ln>
          </p:spPr>
          <p:txBody>
            <a:bodyPr wrap="none" lIns="86173" tIns="43087" rIns="86173" bIns="43087" anchor="ctr"/>
            <a:lstStyle/>
            <a:p>
              <a:pPr marL="384175" indent="-384175" defTabSz="903288" eaLnBrk="0" hangingPunct="0">
                <a:lnSpc>
                  <a:spcPct val="90000"/>
                </a:lnSpc>
                <a:buClr>
                  <a:srgbClr val="F6BF69"/>
                </a:buClr>
                <a:buFont typeface="Monotype Sorts" pitchFamily="2" charset="2"/>
                <a:buNone/>
              </a:pPr>
              <a:r>
                <a:rPr lang="en-US" sz="1700"/>
                <a:t>Statechart</a:t>
              </a:r>
            </a:p>
            <a:p>
              <a:pPr marL="384175" indent="-384175" defTabSz="903288" eaLnBrk="0" hangingPunct="0">
                <a:lnSpc>
                  <a:spcPct val="90000"/>
                </a:lnSpc>
                <a:buClr>
                  <a:srgbClr val="F6BF69"/>
                </a:buClr>
                <a:buFont typeface="Monotype Sorts" pitchFamily="2" charset="2"/>
                <a:buNone/>
              </a:pPr>
              <a:r>
                <a:rPr lang="en-US" sz="1700"/>
                <a:t>Diagrams</a:t>
              </a:r>
            </a:p>
          </p:txBody>
        </p:sp>
        <p:sp>
          <p:nvSpPr>
            <p:cNvPr id="25636" name="Rectangle 36"/>
            <p:cNvSpPr>
              <a:spLocks noChangeArrowheads="1"/>
            </p:cNvSpPr>
            <p:nvPr/>
          </p:nvSpPr>
          <p:spPr bwMode="auto">
            <a:xfrm>
              <a:off x="3677" y="3325"/>
              <a:ext cx="839" cy="506"/>
            </a:xfrm>
            <a:prstGeom prst="rect">
              <a:avLst/>
            </a:prstGeom>
            <a:solidFill>
              <a:schemeClr val="hlink"/>
            </a:solidFill>
            <a:ln w="9525" algn="ctr">
              <a:solidFill>
                <a:schemeClr val="tx1"/>
              </a:solidFill>
              <a:miter lim="800000"/>
              <a:headEnd type="none" w="sm" len="sm"/>
              <a:tailEnd type="none" w="sm" len="sm"/>
            </a:ln>
          </p:spPr>
          <p:txBody>
            <a:bodyPr wrap="none" lIns="76531" tIns="38266" rIns="76531" bIns="38266" anchor="ctr"/>
            <a:lstStyle/>
            <a:p>
              <a:pPr marL="384175" indent="-384175" defTabSz="903288" eaLnBrk="0" hangingPunct="0">
                <a:lnSpc>
                  <a:spcPct val="90000"/>
                </a:lnSpc>
                <a:buClr>
                  <a:srgbClr val="F6BF69"/>
                </a:buClr>
                <a:buFont typeface="Monotype Sorts" pitchFamily="2" charset="2"/>
                <a:buNone/>
              </a:pPr>
              <a:endParaRPr lang="cs-CZ" sz="1700"/>
            </a:p>
          </p:txBody>
        </p:sp>
        <p:sp>
          <p:nvSpPr>
            <p:cNvPr id="1024037" name="Rectangle 37"/>
            <p:cNvSpPr>
              <a:spLocks noChangeArrowheads="1"/>
            </p:cNvSpPr>
            <p:nvPr/>
          </p:nvSpPr>
          <p:spPr bwMode="auto">
            <a:xfrm>
              <a:off x="3759" y="3405"/>
              <a:ext cx="840" cy="505"/>
            </a:xfrm>
            <a:prstGeom prst="rect">
              <a:avLst/>
            </a:prstGeom>
            <a:solidFill>
              <a:schemeClr val="hlink"/>
            </a:solidFill>
            <a:ln w="9525">
              <a:solidFill>
                <a:schemeClr val="tx1"/>
              </a:solidFill>
              <a:miter lim="800000"/>
              <a:headEnd type="none" w="sm" len="sm"/>
              <a:tailEnd type="none" w="sm" len="sm"/>
            </a:ln>
            <a:effectLst/>
          </p:spPr>
          <p:txBody>
            <a:bodyPr wrap="none" lIns="76531" tIns="38266" rIns="76531" bIns="38266" anchor="ctr"/>
            <a:lstStyle/>
            <a:p>
              <a:pPr marL="384175" indent="-384175" defTabSz="903288" eaLnBrk="0" hangingPunct="0">
                <a:lnSpc>
                  <a:spcPct val="90000"/>
                </a:lnSpc>
                <a:buClr>
                  <a:srgbClr val="F6BF69"/>
                </a:buClr>
                <a:buFont typeface="Monotype Sorts" pitchFamily="2" charset="2"/>
                <a:buNone/>
                <a:defRPr/>
              </a:pPr>
              <a:r>
                <a:rPr lang="en-US" sz="1700"/>
                <a:t>Deployment</a:t>
              </a:r>
            </a:p>
            <a:p>
              <a:pPr marL="384175" indent="-384175" defTabSz="903288" eaLnBrk="0" hangingPunct="0">
                <a:lnSpc>
                  <a:spcPct val="90000"/>
                </a:lnSpc>
                <a:buClr>
                  <a:srgbClr val="F6BF69"/>
                </a:buClr>
                <a:buFont typeface="Monotype Sorts" pitchFamily="2" charset="2"/>
                <a:buNone/>
                <a:defRPr/>
              </a:pPr>
              <a:r>
                <a:rPr lang="en-US" sz="1700"/>
                <a:t>Diagrams</a:t>
              </a:r>
              <a:endParaRPr lang="en-US" sz="2300" b="0">
                <a:effectLst>
                  <a:outerShdw blurRad="38100" dist="38100" dir="2700000" algn="tl">
                    <a:srgbClr val="FFFFFF"/>
                  </a:outerShdw>
                </a:effectLst>
              </a:endParaRPr>
            </a:p>
          </p:txBody>
        </p:sp>
        <p:sp>
          <p:nvSpPr>
            <p:cNvPr id="25638" name="Rectangle 38"/>
            <p:cNvSpPr>
              <a:spLocks noChangeArrowheads="1"/>
            </p:cNvSpPr>
            <p:nvPr/>
          </p:nvSpPr>
          <p:spPr bwMode="auto">
            <a:xfrm>
              <a:off x="4414" y="2694"/>
              <a:ext cx="840" cy="505"/>
            </a:xfrm>
            <a:prstGeom prst="rect">
              <a:avLst/>
            </a:prstGeom>
            <a:solidFill>
              <a:schemeClr val="hlink"/>
            </a:solidFill>
            <a:ln w="9525" algn="ctr">
              <a:solidFill>
                <a:schemeClr val="tx1"/>
              </a:solidFill>
              <a:miter lim="800000"/>
              <a:headEnd type="none" w="sm" len="sm"/>
              <a:tailEnd type="none" w="sm" len="sm"/>
            </a:ln>
          </p:spPr>
          <p:txBody>
            <a:bodyPr wrap="none" lIns="76531" tIns="38266" rIns="76531" bIns="38266" anchor="ctr"/>
            <a:lstStyle/>
            <a:p>
              <a:pPr marL="384175" indent="-384175" defTabSz="903288" eaLnBrk="0" hangingPunct="0">
                <a:lnSpc>
                  <a:spcPct val="90000"/>
                </a:lnSpc>
                <a:buClr>
                  <a:srgbClr val="F6BF69"/>
                </a:buClr>
                <a:buFont typeface="Monotype Sorts" pitchFamily="2" charset="2"/>
                <a:buNone/>
              </a:pPr>
              <a:endParaRPr lang="cs-CZ" sz="1700"/>
            </a:p>
          </p:txBody>
        </p:sp>
        <p:sp>
          <p:nvSpPr>
            <p:cNvPr id="25639" name="Rectangle 39"/>
            <p:cNvSpPr>
              <a:spLocks noChangeArrowheads="1"/>
            </p:cNvSpPr>
            <p:nvPr/>
          </p:nvSpPr>
          <p:spPr bwMode="auto">
            <a:xfrm>
              <a:off x="4497" y="2773"/>
              <a:ext cx="840" cy="507"/>
            </a:xfrm>
            <a:prstGeom prst="rect">
              <a:avLst/>
            </a:prstGeom>
            <a:solidFill>
              <a:schemeClr val="hlink"/>
            </a:solidFill>
            <a:ln w="9525" algn="ctr">
              <a:solidFill>
                <a:schemeClr val="tx1"/>
              </a:solidFill>
              <a:miter lim="800000"/>
              <a:headEnd type="none" w="sm" len="sm"/>
              <a:tailEnd type="none" w="sm" len="sm"/>
            </a:ln>
          </p:spPr>
          <p:txBody>
            <a:bodyPr wrap="none" lIns="76531" tIns="38266" rIns="76531" bIns="38266" anchor="ctr"/>
            <a:lstStyle/>
            <a:p>
              <a:pPr marL="384175" indent="-384175" defTabSz="903288" eaLnBrk="0" hangingPunct="0">
                <a:lnSpc>
                  <a:spcPct val="90000"/>
                </a:lnSpc>
                <a:buClr>
                  <a:srgbClr val="F6BF69"/>
                </a:buClr>
                <a:buFont typeface="Monotype Sorts" pitchFamily="2" charset="2"/>
                <a:buNone/>
              </a:pPr>
              <a:r>
                <a:rPr lang="en-US" sz="1700"/>
                <a:t>Component</a:t>
              </a:r>
            </a:p>
            <a:p>
              <a:pPr marL="384175" indent="-384175" defTabSz="903288" eaLnBrk="0" hangingPunct="0">
                <a:lnSpc>
                  <a:spcPct val="90000"/>
                </a:lnSpc>
                <a:buClr>
                  <a:srgbClr val="F6BF69"/>
                </a:buClr>
                <a:buFont typeface="Monotype Sorts" pitchFamily="2" charset="2"/>
                <a:buNone/>
              </a:pPr>
              <a:r>
                <a:rPr lang="en-US" sz="1700"/>
                <a:t>Diagrams</a:t>
              </a:r>
            </a:p>
          </p:txBody>
        </p:sp>
        <p:sp>
          <p:nvSpPr>
            <p:cNvPr id="25640" name="Rectangle 40"/>
            <p:cNvSpPr>
              <a:spLocks noChangeArrowheads="1"/>
            </p:cNvSpPr>
            <p:nvPr/>
          </p:nvSpPr>
          <p:spPr bwMode="auto">
            <a:xfrm>
              <a:off x="4224" y="1854"/>
              <a:ext cx="840" cy="506"/>
            </a:xfrm>
            <a:prstGeom prst="rect">
              <a:avLst/>
            </a:prstGeom>
            <a:solidFill>
              <a:schemeClr val="hlink"/>
            </a:solidFill>
            <a:ln w="9525" algn="ctr">
              <a:solidFill>
                <a:schemeClr val="tx1"/>
              </a:solidFill>
              <a:miter lim="800000"/>
              <a:headEnd type="none" w="sm" len="sm"/>
              <a:tailEnd type="none" w="sm" len="sm"/>
            </a:ln>
          </p:spPr>
          <p:txBody>
            <a:bodyPr wrap="none" lIns="76531" tIns="38266" rIns="76531" bIns="38266" anchor="ctr"/>
            <a:lstStyle/>
            <a:p>
              <a:pPr marL="384175" indent="-384175" defTabSz="903288" eaLnBrk="0" hangingPunct="0">
                <a:lnSpc>
                  <a:spcPct val="90000"/>
                </a:lnSpc>
                <a:buClr>
                  <a:srgbClr val="F6BF69"/>
                </a:buClr>
                <a:buFont typeface="Monotype Sorts" pitchFamily="2" charset="2"/>
                <a:buNone/>
              </a:pPr>
              <a:endParaRPr lang="cs-CZ" sz="1700"/>
            </a:p>
          </p:txBody>
        </p:sp>
        <p:sp>
          <p:nvSpPr>
            <p:cNvPr id="25641" name="Rectangle 41"/>
            <p:cNvSpPr>
              <a:spLocks noChangeArrowheads="1"/>
            </p:cNvSpPr>
            <p:nvPr/>
          </p:nvSpPr>
          <p:spPr bwMode="auto">
            <a:xfrm>
              <a:off x="4307" y="1934"/>
              <a:ext cx="840" cy="507"/>
            </a:xfrm>
            <a:prstGeom prst="rect">
              <a:avLst/>
            </a:prstGeom>
            <a:solidFill>
              <a:schemeClr val="hlink"/>
            </a:solidFill>
            <a:ln w="9525" algn="ctr">
              <a:solidFill>
                <a:schemeClr val="tx1"/>
              </a:solidFill>
              <a:miter lim="800000"/>
              <a:headEnd type="none" w="sm" len="sm"/>
              <a:tailEnd type="none" w="sm" len="sm"/>
            </a:ln>
          </p:spPr>
          <p:txBody>
            <a:bodyPr wrap="none" lIns="76531" tIns="38266" rIns="76531" bIns="38266" anchor="ctr"/>
            <a:lstStyle/>
            <a:p>
              <a:pPr marL="384175" indent="-384175" defTabSz="903288" eaLnBrk="0" hangingPunct="0">
                <a:lnSpc>
                  <a:spcPct val="90000"/>
                </a:lnSpc>
                <a:buClr>
                  <a:srgbClr val="F6BF69"/>
                </a:buClr>
                <a:buFont typeface="Monotype Sorts" pitchFamily="2" charset="2"/>
                <a:buNone/>
              </a:pPr>
              <a:r>
                <a:rPr lang="en-US" sz="1700"/>
                <a:t>Object</a:t>
              </a:r>
            </a:p>
            <a:p>
              <a:pPr marL="384175" indent="-384175" defTabSz="903288" eaLnBrk="0" hangingPunct="0">
                <a:lnSpc>
                  <a:spcPct val="90000"/>
                </a:lnSpc>
                <a:buClr>
                  <a:srgbClr val="F6BF69"/>
                </a:buClr>
                <a:buFont typeface="Monotype Sorts" pitchFamily="2" charset="2"/>
                <a:buNone/>
              </a:pPr>
              <a:r>
                <a:rPr lang="en-US" sz="1700"/>
                <a:t>Diagrams</a:t>
              </a:r>
            </a:p>
          </p:txBody>
        </p:sp>
        <p:sp>
          <p:nvSpPr>
            <p:cNvPr id="25642" name="Rectangle 42"/>
            <p:cNvSpPr>
              <a:spLocks noChangeArrowheads="1"/>
            </p:cNvSpPr>
            <p:nvPr/>
          </p:nvSpPr>
          <p:spPr bwMode="auto">
            <a:xfrm>
              <a:off x="3146" y="1509"/>
              <a:ext cx="840" cy="505"/>
            </a:xfrm>
            <a:prstGeom prst="rect">
              <a:avLst/>
            </a:prstGeom>
            <a:solidFill>
              <a:schemeClr val="hlink"/>
            </a:solidFill>
            <a:ln w="9525" algn="ctr">
              <a:solidFill>
                <a:schemeClr val="tx1"/>
              </a:solidFill>
              <a:miter lim="800000"/>
              <a:headEnd type="none" w="sm" len="sm"/>
              <a:tailEnd type="none" w="sm" len="sm"/>
            </a:ln>
          </p:spPr>
          <p:txBody>
            <a:bodyPr wrap="none" lIns="76531" tIns="38266" rIns="76531" bIns="38266" anchor="ctr"/>
            <a:lstStyle/>
            <a:p>
              <a:pPr marL="384175" indent="-384175" defTabSz="903288" eaLnBrk="0" hangingPunct="0">
                <a:lnSpc>
                  <a:spcPct val="90000"/>
                </a:lnSpc>
                <a:buClr>
                  <a:srgbClr val="F6BF69"/>
                </a:buClr>
                <a:buFont typeface="Monotype Sorts" pitchFamily="2" charset="2"/>
                <a:buNone/>
              </a:pPr>
              <a:endParaRPr lang="cs-CZ" sz="1700"/>
            </a:p>
          </p:txBody>
        </p:sp>
        <p:sp>
          <p:nvSpPr>
            <p:cNvPr id="25643" name="Rectangle 43"/>
            <p:cNvSpPr>
              <a:spLocks noChangeArrowheads="1"/>
            </p:cNvSpPr>
            <p:nvPr/>
          </p:nvSpPr>
          <p:spPr bwMode="auto">
            <a:xfrm>
              <a:off x="3229" y="1588"/>
              <a:ext cx="840" cy="507"/>
            </a:xfrm>
            <a:prstGeom prst="rect">
              <a:avLst/>
            </a:prstGeom>
            <a:solidFill>
              <a:schemeClr val="hlink"/>
            </a:solidFill>
            <a:ln w="9525" algn="ctr">
              <a:solidFill>
                <a:schemeClr val="tx1"/>
              </a:solidFill>
              <a:miter lim="800000"/>
              <a:headEnd type="none" w="sm" len="sm"/>
              <a:tailEnd type="none" w="sm" len="sm"/>
            </a:ln>
          </p:spPr>
          <p:txBody>
            <a:bodyPr wrap="none" lIns="76531" tIns="38266" rIns="76531" bIns="38266" anchor="ctr"/>
            <a:lstStyle/>
            <a:p>
              <a:pPr marL="384175" indent="-384175" defTabSz="903288" eaLnBrk="0" hangingPunct="0">
                <a:lnSpc>
                  <a:spcPct val="90000"/>
                </a:lnSpc>
                <a:buClr>
                  <a:srgbClr val="F6BF69"/>
                </a:buClr>
                <a:buFont typeface="Monotype Sorts" pitchFamily="2" charset="2"/>
                <a:buNone/>
              </a:pPr>
              <a:r>
                <a:rPr lang="en-US" sz="1700"/>
                <a:t>Class</a:t>
              </a:r>
            </a:p>
            <a:p>
              <a:pPr marL="384175" indent="-384175" defTabSz="903288" eaLnBrk="0" hangingPunct="0">
                <a:lnSpc>
                  <a:spcPct val="90000"/>
                </a:lnSpc>
                <a:buClr>
                  <a:srgbClr val="F6BF69"/>
                </a:buClr>
                <a:buFont typeface="Monotype Sorts" pitchFamily="2" charset="2"/>
                <a:buNone/>
              </a:pPr>
              <a:r>
                <a:rPr lang="en-US" sz="1700"/>
                <a:t>Diagrams</a:t>
              </a:r>
            </a:p>
          </p:txBody>
        </p:sp>
        <p:sp>
          <p:nvSpPr>
            <p:cNvPr id="25644" name="Rectangle 44"/>
            <p:cNvSpPr>
              <a:spLocks noChangeArrowheads="1"/>
            </p:cNvSpPr>
            <p:nvPr/>
          </p:nvSpPr>
          <p:spPr bwMode="auto">
            <a:xfrm>
              <a:off x="2125" y="1659"/>
              <a:ext cx="839" cy="507"/>
            </a:xfrm>
            <a:prstGeom prst="rect">
              <a:avLst/>
            </a:prstGeom>
            <a:solidFill>
              <a:schemeClr val="hlink"/>
            </a:solidFill>
            <a:ln w="9525" algn="ctr">
              <a:solidFill>
                <a:schemeClr val="tx1"/>
              </a:solidFill>
              <a:miter lim="800000"/>
              <a:headEnd type="none" w="sm" len="sm"/>
              <a:tailEnd type="none" w="sm" len="sm"/>
            </a:ln>
          </p:spPr>
          <p:txBody>
            <a:bodyPr wrap="none" lIns="76531" tIns="38266" rIns="76531" bIns="38266" anchor="ctr"/>
            <a:lstStyle/>
            <a:p>
              <a:pPr marL="384175" indent="-384175" defTabSz="903288" eaLnBrk="0" hangingPunct="0">
                <a:lnSpc>
                  <a:spcPct val="90000"/>
                </a:lnSpc>
                <a:buClr>
                  <a:srgbClr val="F6BF69"/>
                </a:buClr>
                <a:buFont typeface="Monotype Sorts" pitchFamily="2" charset="2"/>
                <a:buNone/>
              </a:pPr>
              <a:endParaRPr lang="cs-CZ" sz="1700"/>
            </a:p>
          </p:txBody>
        </p:sp>
        <p:sp>
          <p:nvSpPr>
            <p:cNvPr id="25645" name="Rectangle 45"/>
            <p:cNvSpPr>
              <a:spLocks noChangeArrowheads="1"/>
            </p:cNvSpPr>
            <p:nvPr/>
          </p:nvSpPr>
          <p:spPr bwMode="auto">
            <a:xfrm>
              <a:off x="2208" y="1739"/>
              <a:ext cx="839" cy="507"/>
            </a:xfrm>
            <a:prstGeom prst="rect">
              <a:avLst/>
            </a:prstGeom>
            <a:solidFill>
              <a:schemeClr val="hlink"/>
            </a:solidFill>
            <a:ln w="9525" algn="ctr">
              <a:solidFill>
                <a:schemeClr val="tx1"/>
              </a:solidFill>
              <a:miter lim="800000"/>
              <a:headEnd type="none" w="sm" len="sm"/>
              <a:tailEnd type="none" w="sm" len="sm"/>
            </a:ln>
          </p:spPr>
          <p:txBody>
            <a:bodyPr wrap="none" lIns="76531" tIns="38266" rIns="76531" bIns="38266" anchor="ctr"/>
            <a:lstStyle/>
            <a:p>
              <a:pPr marL="384175" indent="-384175" defTabSz="903288" eaLnBrk="0" hangingPunct="0">
                <a:lnSpc>
                  <a:spcPct val="90000"/>
                </a:lnSpc>
                <a:buClr>
                  <a:srgbClr val="F6BF69"/>
                </a:buClr>
                <a:buFont typeface="Monotype Sorts" pitchFamily="2" charset="2"/>
                <a:buNone/>
              </a:pPr>
              <a:r>
                <a:rPr lang="en-US" sz="1700"/>
                <a:t>Use-Case</a:t>
              </a:r>
            </a:p>
            <a:p>
              <a:pPr marL="384175" indent="-384175" defTabSz="903288" eaLnBrk="0" hangingPunct="0">
                <a:lnSpc>
                  <a:spcPct val="90000"/>
                </a:lnSpc>
                <a:buClr>
                  <a:srgbClr val="F6BF69"/>
                </a:buClr>
                <a:buFont typeface="Monotype Sorts" pitchFamily="2" charset="2"/>
                <a:buNone/>
              </a:pPr>
              <a:r>
                <a:rPr lang="en-US" sz="1700"/>
                <a:t>Diagrams</a:t>
              </a:r>
            </a:p>
          </p:txBody>
        </p:sp>
      </p:grpSp>
      <p:sp>
        <p:nvSpPr>
          <p:cNvPr id="25607" name="AutoShape 90"/>
          <p:cNvSpPr>
            <a:spLocks noChangeArrowheads="1"/>
          </p:cNvSpPr>
          <p:nvPr/>
        </p:nvSpPr>
        <p:spPr bwMode="auto">
          <a:xfrm>
            <a:off x="5794523" y="6297614"/>
            <a:ext cx="3295241" cy="485775"/>
          </a:xfrm>
          <a:prstGeom prst="wedgeRectCallout">
            <a:avLst>
              <a:gd name="adj1" fmla="val 5204"/>
              <a:gd name="adj2" fmla="val -176472"/>
            </a:avLst>
          </a:prstGeom>
          <a:solidFill>
            <a:schemeClr val="folHlink"/>
          </a:solidFill>
          <a:ln w="12700">
            <a:solidFill>
              <a:schemeClr val="tx1"/>
            </a:solidFill>
            <a:miter lim="800000"/>
            <a:headEnd type="none" w="sm" len="sm"/>
            <a:tailEnd type="none" w="sm" len="sm"/>
          </a:ln>
        </p:spPr>
        <p:txBody>
          <a:bodyPr/>
          <a:lstStyle/>
          <a:p>
            <a:pPr algn="l"/>
            <a:r>
              <a:rPr lang="en-US" dirty="0"/>
              <a:t>Visual </a:t>
            </a:r>
            <a:r>
              <a:rPr lang="en-US" dirty="0" smtClean="0"/>
              <a:t>Modeling </a:t>
            </a:r>
            <a:r>
              <a:rPr lang="en-US" dirty="0"/>
              <a:t>with UML</a:t>
            </a:r>
          </a:p>
        </p:txBody>
      </p:sp>
    </p:spTree>
    <p:extLst>
      <p:ext uri="{BB962C8B-B14F-4D97-AF65-F5344CB8AC3E}">
        <p14:creationId xmlns:p14="http://schemas.microsoft.com/office/powerpoint/2010/main" val="89540286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pPr eaLnBrk="1" hangingPunct="1"/>
            <a:r>
              <a:rPr lang="en-US" dirty="0" smtClean="0"/>
              <a:t>Solutions to Root Causes</a:t>
            </a:r>
          </a:p>
        </p:txBody>
      </p:sp>
      <p:sp>
        <p:nvSpPr>
          <p:cNvPr id="27651" name="Rectangle 3"/>
          <p:cNvSpPr>
            <a:spLocks noGrp="1" noChangeArrowheads="1"/>
          </p:cNvSpPr>
          <p:nvPr>
            <p:ph type="body" idx="1"/>
          </p:nvPr>
        </p:nvSpPr>
        <p:spPr/>
        <p:txBody>
          <a:bodyPr/>
          <a:lstStyle/>
          <a:p>
            <a:pPr eaLnBrk="1" hangingPunct="1"/>
            <a:r>
              <a:rPr lang="en-US" dirty="0" smtClean="0"/>
              <a:t>Use cases and scenarios unambiguously specify behavior</a:t>
            </a:r>
          </a:p>
          <a:p>
            <a:pPr eaLnBrk="1" hangingPunct="1"/>
            <a:r>
              <a:rPr lang="en-US" dirty="0" smtClean="0"/>
              <a:t>Software design is unambiguously captured by models</a:t>
            </a:r>
          </a:p>
          <a:p>
            <a:pPr eaLnBrk="1" hangingPunct="1"/>
            <a:r>
              <a:rPr lang="en-US" dirty="0" smtClean="0"/>
              <a:t>Details can be hidden when needed</a:t>
            </a:r>
          </a:p>
          <a:p>
            <a:pPr eaLnBrk="1" hangingPunct="1"/>
            <a:r>
              <a:rPr lang="en-US" dirty="0" smtClean="0"/>
              <a:t>Unambiguous design discovers inconsistencies more readily</a:t>
            </a:r>
          </a:p>
          <a:p>
            <a:pPr eaLnBrk="1" hangingPunct="1"/>
            <a:r>
              <a:rPr lang="en-US" dirty="0" smtClean="0"/>
              <a:t>Application quality begins with good design</a:t>
            </a:r>
          </a:p>
          <a:p>
            <a:pPr eaLnBrk="1" hangingPunct="1"/>
            <a:r>
              <a:rPr lang="en-US" dirty="0" smtClean="0"/>
              <a:t>Visual modeling tools provide support for UML modeling</a:t>
            </a:r>
          </a:p>
        </p:txBody>
      </p:sp>
    </p:spTree>
    <p:extLst>
      <p:ext uri="{BB962C8B-B14F-4D97-AF65-F5344CB8AC3E}">
        <p14:creationId xmlns:p14="http://schemas.microsoft.com/office/powerpoint/2010/main" val="232541164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pPr eaLnBrk="1" hangingPunct="1"/>
            <a:r>
              <a:rPr lang="en-US" dirty="0" smtClean="0"/>
              <a:t>Continuously Verify Software Quality</a:t>
            </a:r>
          </a:p>
        </p:txBody>
      </p:sp>
      <p:sp>
        <p:nvSpPr>
          <p:cNvPr id="28675" name="Rectangle 3"/>
          <p:cNvSpPr>
            <a:spLocks noGrp="1" noChangeArrowheads="1"/>
          </p:cNvSpPr>
          <p:nvPr>
            <p:ph type="body" idx="1"/>
          </p:nvPr>
        </p:nvSpPr>
        <p:spPr/>
        <p:txBody>
          <a:bodyPr/>
          <a:lstStyle/>
          <a:p>
            <a:pPr eaLnBrk="1" hangingPunct="1"/>
            <a:r>
              <a:rPr lang="en-US" dirty="0" smtClean="0"/>
              <a:t>Software problems are exponentially more expensive to find and repair after deployment than beforehand.</a:t>
            </a:r>
          </a:p>
          <a:p>
            <a:pPr eaLnBrk="1" hangingPunct="1"/>
            <a:r>
              <a:rPr lang="en-US" dirty="0" smtClean="0"/>
              <a:t>Verifying system functionality involves creating test for each key scenario that represents some aspect of required behavior.</a:t>
            </a:r>
          </a:p>
          <a:p>
            <a:pPr eaLnBrk="1" hangingPunct="1"/>
            <a:r>
              <a:rPr lang="en-US" dirty="0" smtClean="0"/>
              <a:t>Since the system is developed iteratively every iteration includes testing = continuous assessment of product quality.</a:t>
            </a:r>
          </a:p>
        </p:txBody>
      </p:sp>
      <p:sp>
        <p:nvSpPr>
          <p:cNvPr id="28676" name="Freeform 4"/>
          <p:cNvSpPr>
            <a:spLocks/>
          </p:cNvSpPr>
          <p:nvPr/>
        </p:nvSpPr>
        <p:spPr bwMode="auto">
          <a:xfrm>
            <a:off x="3070966" y="4738689"/>
            <a:ext cx="2946367" cy="1811337"/>
          </a:xfrm>
          <a:custGeom>
            <a:avLst/>
            <a:gdLst>
              <a:gd name="T0" fmla="*/ 0 w 2010"/>
              <a:gd name="T1" fmla="*/ 0 h 1141"/>
              <a:gd name="T2" fmla="*/ 0 w 2010"/>
              <a:gd name="T3" fmla="*/ 1141 h 1141"/>
              <a:gd name="T4" fmla="*/ 2010 w 2010"/>
              <a:gd name="T5" fmla="*/ 1141 h 1141"/>
              <a:gd name="T6" fmla="*/ 0 60000 65536"/>
              <a:gd name="T7" fmla="*/ 0 60000 65536"/>
              <a:gd name="T8" fmla="*/ 0 60000 65536"/>
              <a:gd name="T9" fmla="*/ 0 w 2010"/>
              <a:gd name="T10" fmla="*/ 0 h 1141"/>
              <a:gd name="T11" fmla="*/ 2010 w 2010"/>
              <a:gd name="T12" fmla="*/ 1141 h 1141"/>
            </a:gdLst>
            <a:ahLst/>
            <a:cxnLst>
              <a:cxn ang="T6">
                <a:pos x="T0" y="T1"/>
              </a:cxn>
              <a:cxn ang="T7">
                <a:pos x="T2" y="T3"/>
              </a:cxn>
              <a:cxn ang="T8">
                <a:pos x="T4" y="T5"/>
              </a:cxn>
            </a:cxnLst>
            <a:rect l="T9" t="T10" r="T11" b="T12"/>
            <a:pathLst>
              <a:path w="2010" h="1141">
                <a:moveTo>
                  <a:pt x="0" y="0"/>
                </a:moveTo>
                <a:lnTo>
                  <a:pt x="0" y="1141"/>
                </a:lnTo>
                <a:lnTo>
                  <a:pt x="2010" y="1141"/>
                </a:lnTo>
              </a:path>
            </a:pathLst>
          </a:custGeom>
          <a:noFill/>
          <a:ln w="12700">
            <a:solidFill>
              <a:schemeClr val="tx1"/>
            </a:solidFill>
            <a:round/>
            <a:headEnd type="triangl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cs-CZ"/>
          </a:p>
        </p:txBody>
      </p:sp>
      <p:sp>
        <p:nvSpPr>
          <p:cNvPr id="28677" name="Text Box 5"/>
          <p:cNvSpPr txBox="1">
            <a:spLocks noChangeArrowheads="1"/>
          </p:cNvSpPr>
          <p:nvPr/>
        </p:nvSpPr>
        <p:spPr bwMode="auto">
          <a:xfrm>
            <a:off x="2222235" y="4848226"/>
            <a:ext cx="798891" cy="38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76531" tIns="38266" rIns="76531" bIns="38266" anchor="ctr"/>
          <a:lstStyle>
            <a:lvl1pPr marL="384175" indent="-384175" defTabSz="903288" eaLnBrk="0" hangingPunct="0">
              <a:defRPr sz="2000" b="1">
                <a:solidFill>
                  <a:schemeClr val="tx1"/>
                </a:solidFill>
                <a:latin typeface="Arial" charset="0"/>
              </a:defRPr>
            </a:lvl1pPr>
            <a:lvl2pPr marL="742950" indent="-285750" defTabSz="903288" eaLnBrk="0" hangingPunct="0">
              <a:defRPr sz="2000" b="1">
                <a:solidFill>
                  <a:schemeClr val="tx1"/>
                </a:solidFill>
                <a:latin typeface="Arial" charset="0"/>
              </a:defRPr>
            </a:lvl2pPr>
            <a:lvl3pPr marL="1143000" indent="-228600" defTabSz="903288" eaLnBrk="0" hangingPunct="0">
              <a:defRPr sz="2000" b="1">
                <a:solidFill>
                  <a:schemeClr val="tx1"/>
                </a:solidFill>
                <a:latin typeface="Arial" charset="0"/>
              </a:defRPr>
            </a:lvl3pPr>
            <a:lvl4pPr marL="1600200" indent="-228600" defTabSz="903288" eaLnBrk="0" hangingPunct="0">
              <a:defRPr sz="2000" b="1">
                <a:solidFill>
                  <a:schemeClr val="tx1"/>
                </a:solidFill>
                <a:latin typeface="Arial" charset="0"/>
              </a:defRPr>
            </a:lvl4pPr>
            <a:lvl5pPr marL="2057400" indent="-228600" defTabSz="903288" eaLnBrk="0" hangingPunct="0">
              <a:defRPr sz="2000" b="1">
                <a:solidFill>
                  <a:schemeClr val="tx1"/>
                </a:solidFill>
                <a:latin typeface="Arial" charset="0"/>
              </a:defRPr>
            </a:lvl5pPr>
            <a:lvl6pPr marL="2514600" indent="-228600" algn="ctr" defTabSz="903288" eaLnBrk="0" fontAlgn="base" hangingPunct="0">
              <a:spcBef>
                <a:spcPct val="0"/>
              </a:spcBef>
              <a:spcAft>
                <a:spcPct val="0"/>
              </a:spcAft>
              <a:defRPr sz="2000" b="1">
                <a:solidFill>
                  <a:schemeClr val="tx1"/>
                </a:solidFill>
                <a:latin typeface="Arial" charset="0"/>
              </a:defRPr>
            </a:lvl6pPr>
            <a:lvl7pPr marL="2971800" indent="-228600" algn="ctr" defTabSz="903288" eaLnBrk="0" fontAlgn="base" hangingPunct="0">
              <a:spcBef>
                <a:spcPct val="0"/>
              </a:spcBef>
              <a:spcAft>
                <a:spcPct val="0"/>
              </a:spcAft>
              <a:defRPr sz="2000" b="1">
                <a:solidFill>
                  <a:schemeClr val="tx1"/>
                </a:solidFill>
                <a:latin typeface="Arial" charset="0"/>
              </a:defRPr>
            </a:lvl7pPr>
            <a:lvl8pPr marL="3429000" indent="-228600" algn="ctr" defTabSz="903288" eaLnBrk="0" fontAlgn="base" hangingPunct="0">
              <a:spcBef>
                <a:spcPct val="0"/>
              </a:spcBef>
              <a:spcAft>
                <a:spcPct val="0"/>
              </a:spcAft>
              <a:defRPr sz="2000" b="1">
                <a:solidFill>
                  <a:schemeClr val="tx1"/>
                </a:solidFill>
                <a:latin typeface="Arial" charset="0"/>
              </a:defRPr>
            </a:lvl8pPr>
            <a:lvl9pPr marL="3886200" indent="-228600" algn="ctr" defTabSz="903288" eaLnBrk="0" fontAlgn="base" hangingPunct="0">
              <a:spcBef>
                <a:spcPct val="0"/>
              </a:spcBef>
              <a:spcAft>
                <a:spcPct val="0"/>
              </a:spcAft>
              <a:defRPr sz="2000" b="1">
                <a:solidFill>
                  <a:schemeClr val="tx1"/>
                </a:solidFill>
                <a:latin typeface="Arial" charset="0"/>
              </a:defRPr>
            </a:lvl9pPr>
          </a:lstStyle>
          <a:p>
            <a:pPr>
              <a:lnSpc>
                <a:spcPct val="90000"/>
              </a:lnSpc>
              <a:buClr>
                <a:srgbClr val="F6BF69"/>
              </a:buClr>
              <a:buFont typeface="Monotype Sorts" pitchFamily="2" charset="2"/>
              <a:buNone/>
            </a:pPr>
            <a:r>
              <a:rPr lang="en-US"/>
              <a:t>Cost</a:t>
            </a:r>
          </a:p>
        </p:txBody>
      </p:sp>
      <p:sp>
        <p:nvSpPr>
          <p:cNvPr id="28678" name="Text Box 6"/>
          <p:cNvSpPr txBox="1">
            <a:spLocks noChangeArrowheads="1"/>
          </p:cNvSpPr>
          <p:nvPr/>
        </p:nvSpPr>
        <p:spPr bwMode="auto">
          <a:xfrm>
            <a:off x="5183261" y="6510339"/>
            <a:ext cx="798891" cy="38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76531" tIns="38266" rIns="76531" bIns="38266" anchor="ctr"/>
          <a:lstStyle>
            <a:lvl1pPr marL="384175" indent="-384175" defTabSz="903288" eaLnBrk="0" hangingPunct="0">
              <a:defRPr sz="2000" b="1">
                <a:solidFill>
                  <a:schemeClr val="tx1"/>
                </a:solidFill>
                <a:latin typeface="Arial" charset="0"/>
              </a:defRPr>
            </a:lvl1pPr>
            <a:lvl2pPr marL="742950" indent="-285750" defTabSz="903288" eaLnBrk="0" hangingPunct="0">
              <a:defRPr sz="2000" b="1">
                <a:solidFill>
                  <a:schemeClr val="tx1"/>
                </a:solidFill>
                <a:latin typeface="Arial" charset="0"/>
              </a:defRPr>
            </a:lvl2pPr>
            <a:lvl3pPr marL="1143000" indent="-228600" defTabSz="903288" eaLnBrk="0" hangingPunct="0">
              <a:defRPr sz="2000" b="1">
                <a:solidFill>
                  <a:schemeClr val="tx1"/>
                </a:solidFill>
                <a:latin typeface="Arial" charset="0"/>
              </a:defRPr>
            </a:lvl3pPr>
            <a:lvl4pPr marL="1600200" indent="-228600" defTabSz="903288" eaLnBrk="0" hangingPunct="0">
              <a:defRPr sz="2000" b="1">
                <a:solidFill>
                  <a:schemeClr val="tx1"/>
                </a:solidFill>
                <a:latin typeface="Arial" charset="0"/>
              </a:defRPr>
            </a:lvl4pPr>
            <a:lvl5pPr marL="2057400" indent="-228600" defTabSz="903288" eaLnBrk="0" hangingPunct="0">
              <a:defRPr sz="2000" b="1">
                <a:solidFill>
                  <a:schemeClr val="tx1"/>
                </a:solidFill>
                <a:latin typeface="Arial" charset="0"/>
              </a:defRPr>
            </a:lvl5pPr>
            <a:lvl6pPr marL="2514600" indent="-228600" algn="ctr" defTabSz="903288" eaLnBrk="0" fontAlgn="base" hangingPunct="0">
              <a:spcBef>
                <a:spcPct val="0"/>
              </a:spcBef>
              <a:spcAft>
                <a:spcPct val="0"/>
              </a:spcAft>
              <a:defRPr sz="2000" b="1">
                <a:solidFill>
                  <a:schemeClr val="tx1"/>
                </a:solidFill>
                <a:latin typeface="Arial" charset="0"/>
              </a:defRPr>
            </a:lvl6pPr>
            <a:lvl7pPr marL="2971800" indent="-228600" algn="ctr" defTabSz="903288" eaLnBrk="0" fontAlgn="base" hangingPunct="0">
              <a:spcBef>
                <a:spcPct val="0"/>
              </a:spcBef>
              <a:spcAft>
                <a:spcPct val="0"/>
              </a:spcAft>
              <a:defRPr sz="2000" b="1">
                <a:solidFill>
                  <a:schemeClr val="tx1"/>
                </a:solidFill>
                <a:latin typeface="Arial" charset="0"/>
              </a:defRPr>
            </a:lvl7pPr>
            <a:lvl8pPr marL="3429000" indent="-228600" algn="ctr" defTabSz="903288" eaLnBrk="0" fontAlgn="base" hangingPunct="0">
              <a:spcBef>
                <a:spcPct val="0"/>
              </a:spcBef>
              <a:spcAft>
                <a:spcPct val="0"/>
              </a:spcAft>
              <a:defRPr sz="2000" b="1">
                <a:solidFill>
                  <a:schemeClr val="tx1"/>
                </a:solidFill>
                <a:latin typeface="Arial" charset="0"/>
              </a:defRPr>
            </a:lvl8pPr>
            <a:lvl9pPr marL="3886200" indent="-228600" algn="ctr" defTabSz="903288" eaLnBrk="0" fontAlgn="base" hangingPunct="0">
              <a:spcBef>
                <a:spcPct val="0"/>
              </a:spcBef>
              <a:spcAft>
                <a:spcPct val="0"/>
              </a:spcAft>
              <a:defRPr sz="2000" b="1">
                <a:solidFill>
                  <a:schemeClr val="tx1"/>
                </a:solidFill>
                <a:latin typeface="Arial" charset="0"/>
              </a:defRPr>
            </a:lvl9pPr>
          </a:lstStyle>
          <a:p>
            <a:pPr>
              <a:lnSpc>
                <a:spcPct val="90000"/>
              </a:lnSpc>
              <a:buClr>
                <a:srgbClr val="F6BF69"/>
              </a:buClr>
              <a:buFont typeface="Monotype Sorts" pitchFamily="2" charset="2"/>
              <a:buNone/>
            </a:pPr>
            <a:r>
              <a:rPr lang="en-US"/>
              <a:t>Time</a:t>
            </a:r>
          </a:p>
        </p:txBody>
      </p:sp>
      <p:sp>
        <p:nvSpPr>
          <p:cNvPr id="28680" name="Freeform 10"/>
          <p:cNvSpPr>
            <a:spLocks/>
          </p:cNvSpPr>
          <p:nvPr/>
        </p:nvSpPr>
        <p:spPr bwMode="auto">
          <a:xfrm>
            <a:off x="3070966" y="4887914"/>
            <a:ext cx="2424523" cy="1628775"/>
          </a:xfrm>
          <a:custGeom>
            <a:avLst/>
            <a:gdLst>
              <a:gd name="T0" fmla="*/ 0 w 1654"/>
              <a:gd name="T1" fmla="*/ 1026 h 1026"/>
              <a:gd name="T2" fmla="*/ 418 w 1654"/>
              <a:gd name="T3" fmla="*/ 984 h 1026"/>
              <a:gd name="T4" fmla="*/ 879 w 1654"/>
              <a:gd name="T5" fmla="*/ 827 h 1026"/>
              <a:gd name="T6" fmla="*/ 1351 w 1654"/>
              <a:gd name="T7" fmla="*/ 513 h 1026"/>
              <a:gd name="T8" fmla="*/ 1654 w 1654"/>
              <a:gd name="T9" fmla="*/ 0 h 1026"/>
              <a:gd name="T10" fmla="*/ 0 60000 65536"/>
              <a:gd name="T11" fmla="*/ 0 60000 65536"/>
              <a:gd name="T12" fmla="*/ 0 60000 65536"/>
              <a:gd name="T13" fmla="*/ 0 60000 65536"/>
              <a:gd name="T14" fmla="*/ 0 60000 65536"/>
              <a:gd name="T15" fmla="*/ 0 w 1654"/>
              <a:gd name="T16" fmla="*/ 0 h 1026"/>
              <a:gd name="T17" fmla="*/ 1654 w 1654"/>
              <a:gd name="T18" fmla="*/ 1026 h 1026"/>
            </a:gdLst>
            <a:ahLst/>
            <a:cxnLst>
              <a:cxn ang="T10">
                <a:pos x="T0" y="T1"/>
              </a:cxn>
              <a:cxn ang="T11">
                <a:pos x="T2" y="T3"/>
              </a:cxn>
              <a:cxn ang="T12">
                <a:pos x="T4" y="T5"/>
              </a:cxn>
              <a:cxn ang="T13">
                <a:pos x="T6" y="T7"/>
              </a:cxn>
              <a:cxn ang="T14">
                <a:pos x="T8" y="T9"/>
              </a:cxn>
            </a:cxnLst>
            <a:rect l="T15" t="T16" r="T17" b="T18"/>
            <a:pathLst>
              <a:path w="1654" h="1026">
                <a:moveTo>
                  <a:pt x="0" y="1026"/>
                </a:moveTo>
                <a:cubicBezTo>
                  <a:pt x="135" y="1021"/>
                  <a:pt x="271" y="1017"/>
                  <a:pt x="418" y="984"/>
                </a:cubicBezTo>
                <a:cubicBezTo>
                  <a:pt x="565" y="951"/>
                  <a:pt x="724" y="905"/>
                  <a:pt x="879" y="827"/>
                </a:cubicBezTo>
                <a:cubicBezTo>
                  <a:pt x="1034" y="749"/>
                  <a:pt x="1222" y="651"/>
                  <a:pt x="1351" y="513"/>
                </a:cubicBezTo>
                <a:cubicBezTo>
                  <a:pt x="1480" y="375"/>
                  <a:pt x="1567" y="187"/>
                  <a:pt x="1654" y="0"/>
                </a:cubicBezTo>
              </a:path>
            </a:pathLst>
          </a:custGeom>
          <a:noFill/>
          <a:ln w="28575">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cs-CZ"/>
          </a:p>
        </p:txBody>
      </p:sp>
    </p:spTree>
    <p:extLst>
      <p:ext uri="{BB962C8B-B14F-4D97-AF65-F5344CB8AC3E}">
        <p14:creationId xmlns:p14="http://schemas.microsoft.com/office/powerpoint/2010/main" val="292322883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4"/>
          <p:cNvSpPr>
            <a:spLocks noGrp="1" noChangeArrowheads="1"/>
          </p:cNvSpPr>
          <p:nvPr>
            <p:ph type="title"/>
          </p:nvPr>
        </p:nvSpPr>
        <p:spPr/>
        <p:txBody>
          <a:bodyPr/>
          <a:lstStyle/>
          <a:p>
            <a:pPr eaLnBrk="1" hangingPunct="1"/>
            <a:r>
              <a:rPr lang="en-US" dirty="0" smtClean="0"/>
              <a:t>Testing Dimensions of Quality</a:t>
            </a:r>
          </a:p>
        </p:txBody>
      </p:sp>
      <p:sp>
        <p:nvSpPr>
          <p:cNvPr id="1033222" name="Line 6"/>
          <p:cNvSpPr>
            <a:spLocks noChangeShapeType="1"/>
          </p:cNvSpPr>
          <p:nvPr/>
        </p:nvSpPr>
        <p:spPr bwMode="auto">
          <a:xfrm flipV="1">
            <a:off x="4381439" y="2292351"/>
            <a:ext cx="0" cy="1528763"/>
          </a:xfrm>
          <a:prstGeom prst="line">
            <a:avLst/>
          </a:prstGeom>
          <a:noFill/>
          <a:ln w="57150">
            <a:solidFill>
              <a:schemeClr val="hlink"/>
            </a:solidFill>
            <a:round/>
            <a:headEnd type="none" w="sm" len="sm"/>
            <a:tailEnd type="triangle" w="med" len="med"/>
          </a:ln>
          <a:effectLst>
            <a:outerShdw dist="107763" dir="2700000" algn="ctr" rotWithShape="0">
              <a:schemeClr val="bg2">
                <a:alpha val="50000"/>
              </a:schemeClr>
            </a:outerShdw>
          </a:effectLst>
        </p:spPr>
        <p:txBody>
          <a:bodyPr/>
          <a:lstStyle/>
          <a:p>
            <a:pPr>
              <a:defRPr/>
            </a:pPr>
            <a:endParaRPr lang="cs-CZ"/>
          </a:p>
        </p:txBody>
      </p:sp>
      <p:sp>
        <p:nvSpPr>
          <p:cNvPr id="1033223" name="Line 7"/>
          <p:cNvSpPr>
            <a:spLocks noChangeShapeType="1"/>
          </p:cNvSpPr>
          <p:nvPr/>
        </p:nvSpPr>
        <p:spPr bwMode="auto">
          <a:xfrm flipV="1">
            <a:off x="4375576" y="3060700"/>
            <a:ext cx="1228386" cy="763588"/>
          </a:xfrm>
          <a:prstGeom prst="line">
            <a:avLst/>
          </a:prstGeom>
          <a:noFill/>
          <a:ln w="57150">
            <a:solidFill>
              <a:schemeClr val="hlink"/>
            </a:solidFill>
            <a:round/>
            <a:headEnd type="none" w="sm" len="sm"/>
            <a:tailEnd type="triangle" w="med" len="med"/>
          </a:ln>
          <a:effectLst>
            <a:outerShdw dist="107763" dir="2700000" algn="ctr" rotWithShape="0">
              <a:schemeClr val="bg2">
                <a:alpha val="50000"/>
              </a:schemeClr>
            </a:outerShdw>
          </a:effectLst>
        </p:spPr>
        <p:txBody>
          <a:bodyPr/>
          <a:lstStyle/>
          <a:p>
            <a:pPr>
              <a:defRPr/>
            </a:pPr>
            <a:endParaRPr lang="cs-CZ"/>
          </a:p>
        </p:txBody>
      </p:sp>
      <p:sp>
        <p:nvSpPr>
          <p:cNvPr id="1033224" name="Line 8"/>
          <p:cNvSpPr>
            <a:spLocks noChangeShapeType="1"/>
          </p:cNvSpPr>
          <p:nvPr/>
        </p:nvSpPr>
        <p:spPr bwMode="auto">
          <a:xfrm flipH="1" flipV="1">
            <a:off x="3147190" y="3044825"/>
            <a:ext cx="1228386" cy="763588"/>
          </a:xfrm>
          <a:prstGeom prst="line">
            <a:avLst/>
          </a:prstGeom>
          <a:noFill/>
          <a:ln w="57150">
            <a:solidFill>
              <a:schemeClr val="hlink"/>
            </a:solidFill>
            <a:round/>
            <a:headEnd type="none" w="sm" len="sm"/>
            <a:tailEnd type="triangle" w="med" len="med"/>
          </a:ln>
          <a:effectLst>
            <a:outerShdw dist="107763" dir="2700000" algn="ctr" rotWithShape="0">
              <a:schemeClr val="bg2">
                <a:alpha val="50000"/>
              </a:schemeClr>
            </a:outerShdw>
          </a:effectLst>
        </p:spPr>
        <p:txBody>
          <a:bodyPr/>
          <a:lstStyle/>
          <a:p>
            <a:pPr>
              <a:defRPr/>
            </a:pPr>
            <a:endParaRPr lang="cs-CZ"/>
          </a:p>
        </p:txBody>
      </p:sp>
      <p:sp>
        <p:nvSpPr>
          <p:cNvPr id="1033225" name="Line 9"/>
          <p:cNvSpPr>
            <a:spLocks noChangeShapeType="1"/>
          </p:cNvSpPr>
          <p:nvPr/>
        </p:nvSpPr>
        <p:spPr bwMode="auto">
          <a:xfrm>
            <a:off x="4384371" y="3819526"/>
            <a:ext cx="1083266" cy="1039813"/>
          </a:xfrm>
          <a:prstGeom prst="line">
            <a:avLst/>
          </a:prstGeom>
          <a:noFill/>
          <a:ln w="57150">
            <a:solidFill>
              <a:schemeClr val="hlink"/>
            </a:solidFill>
            <a:round/>
            <a:headEnd type="none" w="sm" len="sm"/>
            <a:tailEnd type="triangle" w="med" len="med"/>
          </a:ln>
          <a:effectLst>
            <a:outerShdw dist="107763" dir="2700000" algn="ctr" rotWithShape="0">
              <a:schemeClr val="bg2">
                <a:alpha val="50000"/>
              </a:schemeClr>
            </a:outerShdw>
          </a:effectLst>
        </p:spPr>
        <p:txBody>
          <a:bodyPr/>
          <a:lstStyle/>
          <a:p>
            <a:pPr>
              <a:defRPr/>
            </a:pPr>
            <a:endParaRPr lang="cs-CZ"/>
          </a:p>
        </p:txBody>
      </p:sp>
      <p:sp>
        <p:nvSpPr>
          <p:cNvPr id="1033226" name="Line 10"/>
          <p:cNvSpPr>
            <a:spLocks noChangeShapeType="1"/>
          </p:cNvSpPr>
          <p:nvPr/>
        </p:nvSpPr>
        <p:spPr bwMode="auto">
          <a:xfrm flipH="1">
            <a:off x="3352410" y="3825875"/>
            <a:ext cx="1026098" cy="1036638"/>
          </a:xfrm>
          <a:prstGeom prst="line">
            <a:avLst/>
          </a:prstGeom>
          <a:noFill/>
          <a:ln w="57150">
            <a:solidFill>
              <a:schemeClr val="hlink"/>
            </a:solidFill>
            <a:round/>
            <a:headEnd type="none" w="sm" len="sm"/>
            <a:tailEnd type="triangle" w="med" len="med"/>
          </a:ln>
          <a:effectLst>
            <a:outerShdw dist="107763" dir="2700000" algn="ctr" rotWithShape="0">
              <a:schemeClr val="bg2">
                <a:alpha val="50000"/>
              </a:schemeClr>
            </a:outerShdw>
          </a:effectLst>
        </p:spPr>
        <p:txBody>
          <a:bodyPr/>
          <a:lstStyle/>
          <a:p>
            <a:pPr>
              <a:defRPr/>
            </a:pPr>
            <a:endParaRPr lang="cs-CZ"/>
          </a:p>
        </p:txBody>
      </p:sp>
      <p:sp>
        <p:nvSpPr>
          <p:cNvPr id="29704" name="Text Box 11"/>
          <p:cNvSpPr txBox="1">
            <a:spLocks noChangeArrowheads="1"/>
          </p:cNvSpPr>
          <p:nvPr/>
        </p:nvSpPr>
        <p:spPr bwMode="auto">
          <a:xfrm>
            <a:off x="3520983" y="1333500"/>
            <a:ext cx="1688664" cy="71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76531" tIns="38266" rIns="76531" bIns="38266" anchor="ctr"/>
          <a:lstStyle>
            <a:lvl1pPr marL="384175" indent="-384175" defTabSz="903288" eaLnBrk="0" hangingPunct="0">
              <a:defRPr sz="2000" b="1">
                <a:solidFill>
                  <a:schemeClr val="tx1"/>
                </a:solidFill>
                <a:latin typeface="Arial" charset="0"/>
              </a:defRPr>
            </a:lvl1pPr>
            <a:lvl2pPr marL="742950" indent="-285750" defTabSz="903288" eaLnBrk="0" hangingPunct="0">
              <a:defRPr sz="2000" b="1">
                <a:solidFill>
                  <a:schemeClr val="tx1"/>
                </a:solidFill>
                <a:latin typeface="Arial" charset="0"/>
              </a:defRPr>
            </a:lvl2pPr>
            <a:lvl3pPr marL="1143000" indent="-228600" defTabSz="903288" eaLnBrk="0" hangingPunct="0">
              <a:defRPr sz="2000" b="1">
                <a:solidFill>
                  <a:schemeClr val="tx1"/>
                </a:solidFill>
                <a:latin typeface="Arial" charset="0"/>
              </a:defRPr>
            </a:lvl3pPr>
            <a:lvl4pPr marL="1600200" indent="-228600" defTabSz="903288" eaLnBrk="0" hangingPunct="0">
              <a:defRPr sz="2000" b="1">
                <a:solidFill>
                  <a:schemeClr val="tx1"/>
                </a:solidFill>
                <a:latin typeface="Arial" charset="0"/>
              </a:defRPr>
            </a:lvl4pPr>
            <a:lvl5pPr marL="2057400" indent="-228600" defTabSz="903288" eaLnBrk="0" hangingPunct="0">
              <a:defRPr sz="2000" b="1">
                <a:solidFill>
                  <a:schemeClr val="tx1"/>
                </a:solidFill>
                <a:latin typeface="Arial" charset="0"/>
              </a:defRPr>
            </a:lvl5pPr>
            <a:lvl6pPr marL="2514600" indent="-228600" algn="ctr" defTabSz="903288" eaLnBrk="0" fontAlgn="base" hangingPunct="0">
              <a:spcBef>
                <a:spcPct val="0"/>
              </a:spcBef>
              <a:spcAft>
                <a:spcPct val="0"/>
              </a:spcAft>
              <a:defRPr sz="2000" b="1">
                <a:solidFill>
                  <a:schemeClr val="tx1"/>
                </a:solidFill>
                <a:latin typeface="Arial" charset="0"/>
              </a:defRPr>
            </a:lvl6pPr>
            <a:lvl7pPr marL="2971800" indent="-228600" algn="ctr" defTabSz="903288" eaLnBrk="0" fontAlgn="base" hangingPunct="0">
              <a:spcBef>
                <a:spcPct val="0"/>
              </a:spcBef>
              <a:spcAft>
                <a:spcPct val="0"/>
              </a:spcAft>
              <a:defRPr sz="2000" b="1">
                <a:solidFill>
                  <a:schemeClr val="tx1"/>
                </a:solidFill>
                <a:latin typeface="Arial" charset="0"/>
              </a:defRPr>
            </a:lvl7pPr>
            <a:lvl8pPr marL="3429000" indent="-228600" algn="ctr" defTabSz="903288" eaLnBrk="0" fontAlgn="base" hangingPunct="0">
              <a:spcBef>
                <a:spcPct val="0"/>
              </a:spcBef>
              <a:spcAft>
                <a:spcPct val="0"/>
              </a:spcAft>
              <a:defRPr sz="2000" b="1">
                <a:solidFill>
                  <a:schemeClr val="tx1"/>
                </a:solidFill>
                <a:latin typeface="Arial" charset="0"/>
              </a:defRPr>
            </a:lvl8pPr>
            <a:lvl9pPr marL="3886200" indent="-228600" algn="ctr" defTabSz="903288" eaLnBrk="0" fontAlgn="base" hangingPunct="0">
              <a:spcBef>
                <a:spcPct val="0"/>
              </a:spcBef>
              <a:spcAft>
                <a:spcPct val="0"/>
              </a:spcAft>
              <a:defRPr sz="2000" b="1">
                <a:solidFill>
                  <a:schemeClr val="tx1"/>
                </a:solidFill>
                <a:latin typeface="Arial" charset="0"/>
              </a:defRPr>
            </a:lvl9pPr>
          </a:lstStyle>
          <a:p>
            <a:pPr>
              <a:lnSpc>
                <a:spcPct val="90000"/>
              </a:lnSpc>
              <a:buClr>
                <a:srgbClr val="F6BF69"/>
              </a:buClr>
              <a:buFont typeface="Monotype Sorts" pitchFamily="2" charset="2"/>
              <a:buNone/>
            </a:pPr>
            <a:r>
              <a:rPr lang="en-US" dirty="0"/>
              <a:t>Functionality</a:t>
            </a:r>
          </a:p>
        </p:txBody>
      </p:sp>
      <p:sp>
        <p:nvSpPr>
          <p:cNvPr id="29705" name="Text Box 12"/>
          <p:cNvSpPr txBox="1">
            <a:spLocks noChangeArrowheads="1"/>
          </p:cNvSpPr>
          <p:nvPr/>
        </p:nvSpPr>
        <p:spPr bwMode="auto">
          <a:xfrm>
            <a:off x="5429525" y="2690813"/>
            <a:ext cx="1688664" cy="71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76531" tIns="38266" rIns="76531" bIns="38266" anchor="ctr"/>
          <a:lstStyle>
            <a:lvl1pPr marL="384175" indent="-384175" defTabSz="903288" eaLnBrk="0" hangingPunct="0">
              <a:defRPr sz="2000" b="1">
                <a:solidFill>
                  <a:schemeClr val="tx1"/>
                </a:solidFill>
                <a:latin typeface="Arial" charset="0"/>
              </a:defRPr>
            </a:lvl1pPr>
            <a:lvl2pPr marL="742950" indent="-285750" defTabSz="903288" eaLnBrk="0" hangingPunct="0">
              <a:defRPr sz="2000" b="1">
                <a:solidFill>
                  <a:schemeClr val="tx1"/>
                </a:solidFill>
                <a:latin typeface="Arial" charset="0"/>
              </a:defRPr>
            </a:lvl2pPr>
            <a:lvl3pPr marL="1143000" indent="-228600" defTabSz="903288" eaLnBrk="0" hangingPunct="0">
              <a:defRPr sz="2000" b="1">
                <a:solidFill>
                  <a:schemeClr val="tx1"/>
                </a:solidFill>
                <a:latin typeface="Arial" charset="0"/>
              </a:defRPr>
            </a:lvl3pPr>
            <a:lvl4pPr marL="1600200" indent="-228600" defTabSz="903288" eaLnBrk="0" hangingPunct="0">
              <a:defRPr sz="2000" b="1">
                <a:solidFill>
                  <a:schemeClr val="tx1"/>
                </a:solidFill>
                <a:latin typeface="Arial" charset="0"/>
              </a:defRPr>
            </a:lvl4pPr>
            <a:lvl5pPr marL="2057400" indent="-228600" defTabSz="903288" eaLnBrk="0" hangingPunct="0">
              <a:defRPr sz="2000" b="1">
                <a:solidFill>
                  <a:schemeClr val="tx1"/>
                </a:solidFill>
                <a:latin typeface="Arial" charset="0"/>
              </a:defRPr>
            </a:lvl5pPr>
            <a:lvl6pPr marL="2514600" indent="-228600" algn="ctr" defTabSz="903288" eaLnBrk="0" fontAlgn="base" hangingPunct="0">
              <a:spcBef>
                <a:spcPct val="0"/>
              </a:spcBef>
              <a:spcAft>
                <a:spcPct val="0"/>
              </a:spcAft>
              <a:defRPr sz="2000" b="1">
                <a:solidFill>
                  <a:schemeClr val="tx1"/>
                </a:solidFill>
                <a:latin typeface="Arial" charset="0"/>
              </a:defRPr>
            </a:lvl6pPr>
            <a:lvl7pPr marL="2971800" indent="-228600" algn="ctr" defTabSz="903288" eaLnBrk="0" fontAlgn="base" hangingPunct="0">
              <a:spcBef>
                <a:spcPct val="0"/>
              </a:spcBef>
              <a:spcAft>
                <a:spcPct val="0"/>
              </a:spcAft>
              <a:defRPr sz="2000" b="1">
                <a:solidFill>
                  <a:schemeClr val="tx1"/>
                </a:solidFill>
                <a:latin typeface="Arial" charset="0"/>
              </a:defRPr>
            </a:lvl7pPr>
            <a:lvl8pPr marL="3429000" indent="-228600" algn="ctr" defTabSz="903288" eaLnBrk="0" fontAlgn="base" hangingPunct="0">
              <a:spcBef>
                <a:spcPct val="0"/>
              </a:spcBef>
              <a:spcAft>
                <a:spcPct val="0"/>
              </a:spcAft>
              <a:defRPr sz="2000" b="1">
                <a:solidFill>
                  <a:schemeClr val="tx1"/>
                </a:solidFill>
                <a:latin typeface="Arial" charset="0"/>
              </a:defRPr>
            </a:lvl8pPr>
            <a:lvl9pPr marL="3886200" indent="-228600" algn="ctr" defTabSz="903288" eaLnBrk="0" fontAlgn="base" hangingPunct="0">
              <a:spcBef>
                <a:spcPct val="0"/>
              </a:spcBef>
              <a:spcAft>
                <a:spcPct val="0"/>
              </a:spcAft>
              <a:defRPr sz="2000" b="1">
                <a:solidFill>
                  <a:schemeClr val="tx1"/>
                </a:solidFill>
                <a:latin typeface="Arial" charset="0"/>
              </a:defRPr>
            </a:lvl9pPr>
          </a:lstStyle>
          <a:p>
            <a:pPr>
              <a:lnSpc>
                <a:spcPct val="90000"/>
              </a:lnSpc>
              <a:buClr>
                <a:srgbClr val="F6BF69"/>
              </a:buClr>
              <a:buFont typeface="Monotype Sorts" pitchFamily="2" charset="2"/>
              <a:buNone/>
            </a:pPr>
            <a:r>
              <a:rPr lang="en-US"/>
              <a:t>Usability</a:t>
            </a:r>
          </a:p>
        </p:txBody>
      </p:sp>
      <p:sp>
        <p:nvSpPr>
          <p:cNvPr id="29706" name="Text Box 13"/>
          <p:cNvSpPr txBox="1">
            <a:spLocks noChangeArrowheads="1"/>
          </p:cNvSpPr>
          <p:nvPr/>
        </p:nvSpPr>
        <p:spPr bwMode="auto">
          <a:xfrm>
            <a:off x="5294666" y="4746625"/>
            <a:ext cx="1688664" cy="71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76531" tIns="38266" rIns="76531" bIns="38266" anchor="ctr"/>
          <a:lstStyle>
            <a:lvl1pPr marL="384175" indent="-384175" defTabSz="903288" eaLnBrk="0" hangingPunct="0">
              <a:defRPr sz="2000" b="1">
                <a:solidFill>
                  <a:schemeClr val="tx1"/>
                </a:solidFill>
                <a:latin typeface="Arial" charset="0"/>
              </a:defRPr>
            </a:lvl1pPr>
            <a:lvl2pPr marL="742950" indent="-285750" defTabSz="903288" eaLnBrk="0" hangingPunct="0">
              <a:defRPr sz="2000" b="1">
                <a:solidFill>
                  <a:schemeClr val="tx1"/>
                </a:solidFill>
                <a:latin typeface="Arial" charset="0"/>
              </a:defRPr>
            </a:lvl2pPr>
            <a:lvl3pPr marL="1143000" indent="-228600" defTabSz="903288" eaLnBrk="0" hangingPunct="0">
              <a:defRPr sz="2000" b="1">
                <a:solidFill>
                  <a:schemeClr val="tx1"/>
                </a:solidFill>
                <a:latin typeface="Arial" charset="0"/>
              </a:defRPr>
            </a:lvl3pPr>
            <a:lvl4pPr marL="1600200" indent="-228600" defTabSz="903288" eaLnBrk="0" hangingPunct="0">
              <a:defRPr sz="2000" b="1">
                <a:solidFill>
                  <a:schemeClr val="tx1"/>
                </a:solidFill>
                <a:latin typeface="Arial" charset="0"/>
              </a:defRPr>
            </a:lvl4pPr>
            <a:lvl5pPr marL="2057400" indent="-228600" defTabSz="903288" eaLnBrk="0" hangingPunct="0">
              <a:defRPr sz="2000" b="1">
                <a:solidFill>
                  <a:schemeClr val="tx1"/>
                </a:solidFill>
                <a:latin typeface="Arial" charset="0"/>
              </a:defRPr>
            </a:lvl5pPr>
            <a:lvl6pPr marL="2514600" indent="-228600" algn="ctr" defTabSz="903288" eaLnBrk="0" fontAlgn="base" hangingPunct="0">
              <a:spcBef>
                <a:spcPct val="0"/>
              </a:spcBef>
              <a:spcAft>
                <a:spcPct val="0"/>
              </a:spcAft>
              <a:defRPr sz="2000" b="1">
                <a:solidFill>
                  <a:schemeClr val="tx1"/>
                </a:solidFill>
                <a:latin typeface="Arial" charset="0"/>
              </a:defRPr>
            </a:lvl6pPr>
            <a:lvl7pPr marL="2971800" indent="-228600" algn="ctr" defTabSz="903288" eaLnBrk="0" fontAlgn="base" hangingPunct="0">
              <a:spcBef>
                <a:spcPct val="0"/>
              </a:spcBef>
              <a:spcAft>
                <a:spcPct val="0"/>
              </a:spcAft>
              <a:defRPr sz="2000" b="1">
                <a:solidFill>
                  <a:schemeClr val="tx1"/>
                </a:solidFill>
                <a:latin typeface="Arial" charset="0"/>
              </a:defRPr>
            </a:lvl7pPr>
            <a:lvl8pPr marL="3429000" indent="-228600" algn="ctr" defTabSz="903288" eaLnBrk="0" fontAlgn="base" hangingPunct="0">
              <a:spcBef>
                <a:spcPct val="0"/>
              </a:spcBef>
              <a:spcAft>
                <a:spcPct val="0"/>
              </a:spcAft>
              <a:defRPr sz="2000" b="1">
                <a:solidFill>
                  <a:schemeClr val="tx1"/>
                </a:solidFill>
                <a:latin typeface="Arial" charset="0"/>
              </a:defRPr>
            </a:lvl8pPr>
            <a:lvl9pPr marL="3886200" indent="-228600" algn="ctr" defTabSz="903288" eaLnBrk="0" fontAlgn="base" hangingPunct="0">
              <a:spcBef>
                <a:spcPct val="0"/>
              </a:spcBef>
              <a:spcAft>
                <a:spcPct val="0"/>
              </a:spcAft>
              <a:defRPr sz="2000" b="1">
                <a:solidFill>
                  <a:schemeClr val="tx1"/>
                </a:solidFill>
                <a:latin typeface="Arial" charset="0"/>
              </a:defRPr>
            </a:lvl9pPr>
          </a:lstStyle>
          <a:p>
            <a:pPr>
              <a:lnSpc>
                <a:spcPct val="90000"/>
              </a:lnSpc>
              <a:buClr>
                <a:srgbClr val="F6BF69"/>
              </a:buClr>
              <a:buFont typeface="Monotype Sorts" pitchFamily="2" charset="2"/>
              <a:buNone/>
            </a:pPr>
            <a:r>
              <a:rPr lang="en-US"/>
              <a:t>Reliability</a:t>
            </a:r>
          </a:p>
        </p:txBody>
      </p:sp>
      <p:sp>
        <p:nvSpPr>
          <p:cNvPr id="29707" name="Text Box 14"/>
          <p:cNvSpPr txBox="1">
            <a:spLocks noChangeArrowheads="1"/>
          </p:cNvSpPr>
          <p:nvPr/>
        </p:nvSpPr>
        <p:spPr bwMode="auto">
          <a:xfrm>
            <a:off x="2320448" y="4722813"/>
            <a:ext cx="1688664" cy="71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76531" tIns="38266" rIns="76531" bIns="38266" anchor="ctr"/>
          <a:lstStyle>
            <a:lvl1pPr marL="384175" indent="-384175" defTabSz="903288" eaLnBrk="0" hangingPunct="0">
              <a:defRPr sz="2000" b="1">
                <a:solidFill>
                  <a:schemeClr val="tx1"/>
                </a:solidFill>
                <a:latin typeface="Arial" charset="0"/>
              </a:defRPr>
            </a:lvl1pPr>
            <a:lvl2pPr marL="742950" indent="-285750" defTabSz="903288" eaLnBrk="0" hangingPunct="0">
              <a:defRPr sz="2000" b="1">
                <a:solidFill>
                  <a:schemeClr val="tx1"/>
                </a:solidFill>
                <a:latin typeface="Arial" charset="0"/>
              </a:defRPr>
            </a:lvl2pPr>
            <a:lvl3pPr marL="1143000" indent="-228600" defTabSz="903288" eaLnBrk="0" hangingPunct="0">
              <a:defRPr sz="2000" b="1">
                <a:solidFill>
                  <a:schemeClr val="tx1"/>
                </a:solidFill>
                <a:latin typeface="Arial" charset="0"/>
              </a:defRPr>
            </a:lvl3pPr>
            <a:lvl4pPr marL="1600200" indent="-228600" defTabSz="903288" eaLnBrk="0" hangingPunct="0">
              <a:defRPr sz="2000" b="1">
                <a:solidFill>
                  <a:schemeClr val="tx1"/>
                </a:solidFill>
                <a:latin typeface="Arial" charset="0"/>
              </a:defRPr>
            </a:lvl4pPr>
            <a:lvl5pPr marL="2057400" indent="-228600" defTabSz="903288" eaLnBrk="0" hangingPunct="0">
              <a:defRPr sz="2000" b="1">
                <a:solidFill>
                  <a:schemeClr val="tx1"/>
                </a:solidFill>
                <a:latin typeface="Arial" charset="0"/>
              </a:defRPr>
            </a:lvl5pPr>
            <a:lvl6pPr marL="2514600" indent="-228600" algn="ctr" defTabSz="903288" eaLnBrk="0" fontAlgn="base" hangingPunct="0">
              <a:spcBef>
                <a:spcPct val="0"/>
              </a:spcBef>
              <a:spcAft>
                <a:spcPct val="0"/>
              </a:spcAft>
              <a:defRPr sz="2000" b="1">
                <a:solidFill>
                  <a:schemeClr val="tx1"/>
                </a:solidFill>
                <a:latin typeface="Arial" charset="0"/>
              </a:defRPr>
            </a:lvl6pPr>
            <a:lvl7pPr marL="2971800" indent="-228600" algn="ctr" defTabSz="903288" eaLnBrk="0" fontAlgn="base" hangingPunct="0">
              <a:spcBef>
                <a:spcPct val="0"/>
              </a:spcBef>
              <a:spcAft>
                <a:spcPct val="0"/>
              </a:spcAft>
              <a:defRPr sz="2000" b="1">
                <a:solidFill>
                  <a:schemeClr val="tx1"/>
                </a:solidFill>
                <a:latin typeface="Arial" charset="0"/>
              </a:defRPr>
            </a:lvl7pPr>
            <a:lvl8pPr marL="3429000" indent="-228600" algn="ctr" defTabSz="903288" eaLnBrk="0" fontAlgn="base" hangingPunct="0">
              <a:spcBef>
                <a:spcPct val="0"/>
              </a:spcBef>
              <a:spcAft>
                <a:spcPct val="0"/>
              </a:spcAft>
              <a:defRPr sz="2000" b="1">
                <a:solidFill>
                  <a:schemeClr val="tx1"/>
                </a:solidFill>
                <a:latin typeface="Arial" charset="0"/>
              </a:defRPr>
            </a:lvl8pPr>
            <a:lvl9pPr marL="3886200" indent="-228600" algn="ctr" defTabSz="903288" eaLnBrk="0" fontAlgn="base" hangingPunct="0">
              <a:spcBef>
                <a:spcPct val="0"/>
              </a:spcBef>
              <a:spcAft>
                <a:spcPct val="0"/>
              </a:spcAft>
              <a:defRPr sz="2000" b="1">
                <a:solidFill>
                  <a:schemeClr val="tx1"/>
                </a:solidFill>
                <a:latin typeface="Arial" charset="0"/>
              </a:defRPr>
            </a:lvl9pPr>
          </a:lstStyle>
          <a:p>
            <a:pPr>
              <a:lnSpc>
                <a:spcPct val="90000"/>
              </a:lnSpc>
              <a:buClr>
                <a:srgbClr val="F6BF69"/>
              </a:buClr>
              <a:buFont typeface="Monotype Sorts" pitchFamily="2" charset="2"/>
              <a:buNone/>
            </a:pPr>
            <a:r>
              <a:rPr lang="en-US" dirty="0"/>
              <a:t>Performance</a:t>
            </a:r>
          </a:p>
        </p:txBody>
      </p:sp>
      <p:sp>
        <p:nvSpPr>
          <p:cNvPr id="29708" name="Text Box 15"/>
          <p:cNvSpPr txBox="1">
            <a:spLocks noChangeArrowheads="1"/>
          </p:cNvSpPr>
          <p:nvPr/>
        </p:nvSpPr>
        <p:spPr bwMode="auto">
          <a:xfrm>
            <a:off x="1339791" y="2595563"/>
            <a:ext cx="1688664" cy="71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76531" tIns="38266" rIns="76531" bIns="38266" anchor="ctr"/>
          <a:lstStyle>
            <a:lvl1pPr marL="384175" indent="-384175" defTabSz="903288" eaLnBrk="0" hangingPunct="0">
              <a:defRPr sz="2000" b="1">
                <a:solidFill>
                  <a:schemeClr val="tx1"/>
                </a:solidFill>
                <a:latin typeface="Arial" charset="0"/>
              </a:defRPr>
            </a:lvl1pPr>
            <a:lvl2pPr marL="742950" indent="-285750" defTabSz="903288" eaLnBrk="0" hangingPunct="0">
              <a:defRPr sz="2000" b="1">
                <a:solidFill>
                  <a:schemeClr val="tx1"/>
                </a:solidFill>
                <a:latin typeface="Arial" charset="0"/>
              </a:defRPr>
            </a:lvl2pPr>
            <a:lvl3pPr marL="1143000" indent="-228600" defTabSz="903288" eaLnBrk="0" hangingPunct="0">
              <a:defRPr sz="2000" b="1">
                <a:solidFill>
                  <a:schemeClr val="tx1"/>
                </a:solidFill>
                <a:latin typeface="Arial" charset="0"/>
              </a:defRPr>
            </a:lvl3pPr>
            <a:lvl4pPr marL="1600200" indent="-228600" defTabSz="903288" eaLnBrk="0" hangingPunct="0">
              <a:defRPr sz="2000" b="1">
                <a:solidFill>
                  <a:schemeClr val="tx1"/>
                </a:solidFill>
                <a:latin typeface="Arial" charset="0"/>
              </a:defRPr>
            </a:lvl4pPr>
            <a:lvl5pPr marL="2057400" indent="-228600" defTabSz="903288" eaLnBrk="0" hangingPunct="0">
              <a:defRPr sz="2000" b="1">
                <a:solidFill>
                  <a:schemeClr val="tx1"/>
                </a:solidFill>
                <a:latin typeface="Arial" charset="0"/>
              </a:defRPr>
            </a:lvl5pPr>
            <a:lvl6pPr marL="2514600" indent="-228600" algn="ctr" defTabSz="903288" eaLnBrk="0" fontAlgn="base" hangingPunct="0">
              <a:spcBef>
                <a:spcPct val="0"/>
              </a:spcBef>
              <a:spcAft>
                <a:spcPct val="0"/>
              </a:spcAft>
              <a:defRPr sz="2000" b="1">
                <a:solidFill>
                  <a:schemeClr val="tx1"/>
                </a:solidFill>
                <a:latin typeface="Arial" charset="0"/>
              </a:defRPr>
            </a:lvl6pPr>
            <a:lvl7pPr marL="2971800" indent="-228600" algn="ctr" defTabSz="903288" eaLnBrk="0" fontAlgn="base" hangingPunct="0">
              <a:spcBef>
                <a:spcPct val="0"/>
              </a:spcBef>
              <a:spcAft>
                <a:spcPct val="0"/>
              </a:spcAft>
              <a:defRPr sz="2000" b="1">
                <a:solidFill>
                  <a:schemeClr val="tx1"/>
                </a:solidFill>
                <a:latin typeface="Arial" charset="0"/>
              </a:defRPr>
            </a:lvl7pPr>
            <a:lvl8pPr marL="3429000" indent="-228600" algn="ctr" defTabSz="903288" eaLnBrk="0" fontAlgn="base" hangingPunct="0">
              <a:spcBef>
                <a:spcPct val="0"/>
              </a:spcBef>
              <a:spcAft>
                <a:spcPct val="0"/>
              </a:spcAft>
              <a:defRPr sz="2000" b="1">
                <a:solidFill>
                  <a:schemeClr val="tx1"/>
                </a:solidFill>
                <a:latin typeface="Arial" charset="0"/>
              </a:defRPr>
            </a:lvl8pPr>
            <a:lvl9pPr marL="3886200" indent="-228600" algn="ctr" defTabSz="903288" eaLnBrk="0" fontAlgn="base" hangingPunct="0">
              <a:spcBef>
                <a:spcPct val="0"/>
              </a:spcBef>
              <a:spcAft>
                <a:spcPct val="0"/>
              </a:spcAft>
              <a:defRPr sz="2000" b="1">
                <a:solidFill>
                  <a:schemeClr val="tx1"/>
                </a:solidFill>
                <a:latin typeface="Arial" charset="0"/>
              </a:defRPr>
            </a:lvl9pPr>
          </a:lstStyle>
          <a:p>
            <a:pPr>
              <a:lnSpc>
                <a:spcPct val="90000"/>
              </a:lnSpc>
              <a:buClr>
                <a:srgbClr val="F6BF69"/>
              </a:buClr>
              <a:buFont typeface="Monotype Sorts" pitchFamily="2" charset="2"/>
              <a:buNone/>
            </a:pPr>
            <a:r>
              <a:rPr lang="en-US"/>
              <a:t>Supportability</a:t>
            </a:r>
          </a:p>
        </p:txBody>
      </p:sp>
      <p:sp>
        <p:nvSpPr>
          <p:cNvPr id="29709" name="Freeform 16"/>
          <p:cNvSpPr>
            <a:spLocks/>
          </p:cNvSpPr>
          <p:nvPr/>
        </p:nvSpPr>
        <p:spPr bwMode="auto">
          <a:xfrm>
            <a:off x="3607468" y="2859089"/>
            <a:ext cx="1458525" cy="1512887"/>
          </a:xfrm>
          <a:custGeom>
            <a:avLst/>
            <a:gdLst>
              <a:gd name="T0" fmla="*/ 534 w 995"/>
              <a:gd name="T1" fmla="*/ 0 h 953"/>
              <a:gd name="T2" fmla="*/ 995 w 995"/>
              <a:gd name="T3" fmla="*/ 325 h 953"/>
              <a:gd name="T4" fmla="*/ 796 w 995"/>
              <a:gd name="T5" fmla="*/ 838 h 953"/>
              <a:gd name="T6" fmla="*/ 178 w 995"/>
              <a:gd name="T7" fmla="*/ 953 h 953"/>
              <a:gd name="T8" fmla="*/ 0 w 995"/>
              <a:gd name="T9" fmla="*/ 294 h 953"/>
              <a:gd name="T10" fmla="*/ 534 w 995"/>
              <a:gd name="T11" fmla="*/ 0 h 953"/>
              <a:gd name="T12" fmla="*/ 0 60000 65536"/>
              <a:gd name="T13" fmla="*/ 0 60000 65536"/>
              <a:gd name="T14" fmla="*/ 0 60000 65536"/>
              <a:gd name="T15" fmla="*/ 0 60000 65536"/>
              <a:gd name="T16" fmla="*/ 0 60000 65536"/>
              <a:gd name="T17" fmla="*/ 0 60000 65536"/>
              <a:gd name="T18" fmla="*/ 0 w 995"/>
              <a:gd name="T19" fmla="*/ 0 h 953"/>
              <a:gd name="T20" fmla="*/ 995 w 995"/>
              <a:gd name="T21" fmla="*/ 953 h 953"/>
            </a:gdLst>
            <a:ahLst/>
            <a:cxnLst>
              <a:cxn ang="T12">
                <a:pos x="T0" y="T1"/>
              </a:cxn>
              <a:cxn ang="T13">
                <a:pos x="T2" y="T3"/>
              </a:cxn>
              <a:cxn ang="T14">
                <a:pos x="T4" y="T5"/>
              </a:cxn>
              <a:cxn ang="T15">
                <a:pos x="T6" y="T7"/>
              </a:cxn>
              <a:cxn ang="T16">
                <a:pos x="T8" y="T9"/>
              </a:cxn>
              <a:cxn ang="T17">
                <a:pos x="T10" y="T11"/>
              </a:cxn>
            </a:cxnLst>
            <a:rect l="T18" t="T19" r="T20" b="T21"/>
            <a:pathLst>
              <a:path w="995" h="953">
                <a:moveTo>
                  <a:pt x="534" y="0"/>
                </a:moveTo>
                <a:lnTo>
                  <a:pt x="995" y="325"/>
                </a:lnTo>
                <a:lnTo>
                  <a:pt x="796" y="838"/>
                </a:lnTo>
                <a:lnTo>
                  <a:pt x="178" y="953"/>
                </a:lnTo>
                <a:lnTo>
                  <a:pt x="0" y="294"/>
                </a:lnTo>
                <a:lnTo>
                  <a:pt x="534" y="0"/>
                </a:lnTo>
                <a:close/>
              </a:path>
            </a:pathLst>
          </a:custGeom>
          <a:noFill/>
          <a:ln w="12700">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cs-CZ"/>
          </a:p>
        </p:txBody>
      </p:sp>
      <p:sp>
        <p:nvSpPr>
          <p:cNvPr id="29710" name="Rectangle 17"/>
          <p:cNvSpPr>
            <a:spLocks noChangeArrowheads="1"/>
          </p:cNvSpPr>
          <p:nvPr/>
        </p:nvSpPr>
        <p:spPr bwMode="auto">
          <a:xfrm>
            <a:off x="5900064" y="3198813"/>
            <a:ext cx="2579904" cy="82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p>
            <a:pPr algn="l"/>
            <a:r>
              <a:rPr lang="en-US" sz="1600" b="0"/>
              <a:t>Test application from the perspective of convenience to end-user.</a:t>
            </a:r>
          </a:p>
        </p:txBody>
      </p:sp>
      <p:sp>
        <p:nvSpPr>
          <p:cNvPr id="29711" name="Rectangle 18"/>
          <p:cNvSpPr>
            <a:spLocks noChangeArrowheads="1"/>
          </p:cNvSpPr>
          <p:nvPr/>
        </p:nvSpPr>
        <p:spPr bwMode="auto">
          <a:xfrm>
            <a:off x="3905036" y="1825626"/>
            <a:ext cx="2867211"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type="none" w="sm" len="sm"/>
                <a:tailEnd type="none" w="sm" len="sm"/>
              </a14:hiddenLine>
            </a:ext>
          </a:extLst>
        </p:spPr>
        <p:txBody>
          <a:bodyPr>
            <a:spAutoFit/>
          </a:bodyPr>
          <a:lstStyle/>
          <a:p>
            <a:pPr algn="l"/>
            <a:r>
              <a:rPr lang="en-US" sz="1600" b="0" dirty="0"/>
              <a:t>Test the accurate workings of each usage scenario</a:t>
            </a:r>
          </a:p>
        </p:txBody>
      </p:sp>
      <p:sp>
        <p:nvSpPr>
          <p:cNvPr id="29712" name="Rectangle 19"/>
          <p:cNvSpPr>
            <a:spLocks noChangeArrowheads="1"/>
          </p:cNvSpPr>
          <p:nvPr/>
        </p:nvSpPr>
        <p:spPr bwMode="auto">
          <a:xfrm>
            <a:off x="5760808" y="5240339"/>
            <a:ext cx="2955163"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type="none" w="sm" len="sm"/>
                <a:tailEnd type="none" w="sm" len="sm"/>
              </a14:hiddenLine>
            </a:ext>
          </a:extLst>
        </p:spPr>
        <p:txBody>
          <a:bodyPr>
            <a:spAutoFit/>
          </a:bodyPr>
          <a:lstStyle/>
          <a:p>
            <a:pPr algn="l"/>
            <a:r>
              <a:rPr lang="en-US" sz="1600" b="0"/>
              <a:t>Test that the application behaves consistently and predictably.</a:t>
            </a:r>
          </a:p>
        </p:txBody>
      </p:sp>
      <p:sp>
        <p:nvSpPr>
          <p:cNvPr id="29713" name="Rectangle 20"/>
          <p:cNvSpPr>
            <a:spLocks noChangeArrowheads="1"/>
          </p:cNvSpPr>
          <p:nvPr/>
        </p:nvSpPr>
        <p:spPr bwMode="auto">
          <a:xfrm>
            <a:off x="963067" y="5202239"/>
            <a:ext cx="2903857"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type="none" w="sm" len="sm"/>
                <a:tailEnd type="none" w="sm" len="sm"/>
              </a14:hiddenLine>
            </a:ext>
          </a:extLst>
        </p:spPr>
        <p:txBody>
          <a:bodyPr>
            <a:spAutoFit/>
          </a:bodyPr>
          <a:lstStyle/>
          <a:p>
            <a:pPr algn="l"/>
            <a:r>
              <a:rPr lang="en-US" sz="1600" b="0" dirty="0"/>
              <a:t>Test online response under average and peak loading</a:t>
            </a:r>
          </a:p>
        </p:txBody>
      </p:sp>
      <p:sp>
        <p:nvSpPr>
          <p:cNvPr id="29714" name="Rectangle 21"/>
          <p:cNvSpPr>
            <a:spLocks noChangeArrowheads="1"/>
          </p:cNvSpPr>
          <p:nvPr/>
        </p:nvSpPr>
        <p:spPr bwMode="auto">
          <a:xfrm>
            <a:off x="293171" y="3109913"/>
            <a:ext cx="2741148" cy="82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type="none" w="sm" len="sm"/>
                <a:tailEnd type="none" w="sm" len="sm"/>
              </a14:hiddenLine>
            </a:ext>
          </a:extLst>
        </p:spPr>
        <p:txBody>
          <a:bodyPr>
            <a:spAutoFit/>
          </a:bodyPr>
          <a:lstStyle/>
          <a:p>
            <a:pPr algn="l"/>
            <a:r>
              <a:rPr lang="en-US" sz="1600" b="0"/>
              <a:t>Test the ability to maintain and support application under production use</a:t>
            </a:r>
          </a:p>
        </p:txBody>
      </p:sp>
    </p:spTree>
    <p:extLst>
      <p:ext uri="{BB962C8B-B14F-4D97-AF65-F5344CB8AC3E}">
        <p14:creationId xmlns:p14="http://schemas.microsoft.com/office/powerpoint/2010/main" val="409857480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pPr eaLnBrk="1" hangingPunct="1"/>
            <a:r>
              <a:rPr lang="en-US" dirty="0" smtClean="0"/>
              <a:t>Solutions to Root Causes</a:t>
            </a:r>
          </a:p>
        </p:txBody>
      </p:sp>
      <p:sp>
        <p:nvSpPr>
          <p:cNvPr id="30723" name="Rectangle 3"/>
          <p:cNvSpPr>
            <a:spLocks noGrp="1" noChangeArrowheads="1"/>
          </p:cNvSpPr>
          <p:nvPr>
            <p:ph type="body" idx="1"/>
          </p:nvPr>
        </p:nvSpPr>
        <p:spPr/>
        <p:txBody>
          <a:bodyPr/>
          <a:lstStyle/>
          <a:p>
            <a:pPr eaLnBrk="1" hangingPunct="1"/>
            <a:r>
              <a:rPr lang="en-US" dirty="0" smtClean="0"/>
              <a:t>Project status assessment is made objective because test results are continuously evaluated</a:t>
            </a:r>
          </a:p>
          <a:p>
            <a:pPr eaLnBrk="1" hangingPunct="1"/>
            <a:r>
              <a:rPr lang="en-US" dirty="0" smtClean="0"/>
              <a:t>This objective assessment exposes inconsistencies in requirements, design and implementation</a:t>
            </a:r>
          </a:p>
          <a:p>
            <a:pPr eaLnBrk="1" hangingPunct="1"/>
            <a:r>
              <a:rPr lang="en-US" dirty="0" smtClean="0"/>
              <a:t>Testing and verification is focused on most important areas</a:t>
            </a:r>
          </a:p>
          <a:p>
            <a:pPr eaLnBrk="1" hangingPunct="1"/>
            <a:r>
              <a:rPr lang="en-US" dirty="0" smtClean="0"/>
              <a:t>Defects are identified early and thus the costs of fixing them are reduced</a:t>
            </a:r>
          </a:p>
          <a:p>
            <a:pPr eaLnBrk="1" hangingPunct="1"/>
            <a:r>
              <a:rPr lang="en-US" dirty="0" smtClean="0"/>
              <a:t>Automated testing tools provide testing for functionality, reliability, and performance</a:t>
            </a:r>
          </a:p>
        </p:txBody>
      </p:sp>
    </p:spTree>
    <p:extLst>
      <p:ext uri="{BB962C8B-B14F-4D97-AF65-F5344CB8AC3E}">
        <p14:creationId xmlns:p14="http://schemas.microsoft.com/office/powerpoint/2010/main" val="83639889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pPr eaLnBrk="1" hangingPunct="1"/>
            <a:r>
              <a:rPr lang="en-US" dirty="0" smtClean="0"/>
              <a:t>Control Changes to Software</a:t>
            </a:r>
          </a:p>
        </p:txBody>
      </p:sp>
      <p:sp>
        <p:nvSpPr>
          <p:cNvPr id="31747" name="Rectangle 3"/>
          <p:cNvSpPr>
            <a:spLocks noGrp="1" noChangeArrowheads="1"/>
          </p:cNvSpPr>
          <p:nvPr>
            <p:ph type="body" idx="1"/>
          </p:nvPr>
        </p:nvSpPr>
        <p:spPr/>
        <p:txBody>
          <a:bodyPr/>
          <a:lstStyle/>
          <a:p>
            <a:pPr eaLnBrk="1" hangingPunct="1"/>
            <a:r>
              <a:rPr lang="en-US" dirty="0" smtClean="0"/>
              <a:t>The ability to manage change - </a:t>
            </a:r>
            <a:r>
              <a:rPr lang="en-US" b="1" dirty="0" smtClean="0"/>
              <a:t>making certain that each change is acceptable, and being able to track changes</a:t>
            </a:r>
            <a:r>
              <a:rPr lang="en-US" dirty="0" smtClean="0"/>
              <a:t> - is essential in an environment in which change is inevitable. </a:t>
            </a:r>
          </a:p>
          <a:p>
            <a:pPr eaLnBrk="1" hangingPunct="1"/>
            <a:r>
              <a:rPr lang="en-US" dirty="0" smtClean="0"/>
              <a:t>Maintaining traceability among elements of each release is essential for assessing and actively managing the impact of change.</a:t>
            </a:r>
          </a:p>
          <a:p>
            <a:pPr eaLnBrk="1" hangingPunct="1"/>
            <a:r>
              <a:rPr lang="en-US" dirty="0" smtClean="0"/>
              <a:t>In the absence of disciplined control of changes, the development process degenerates rapidly into chaos.</a:t>
            </a:r>
          </a:p>
        </p:txBody>
      </p:sp>
    </p:spTree>
    <p:extLst>
      <p:ext uri="{BB962C8B-B14F-4D97-AF65-F5344CB8AC3E}">
        <p14:creationId xmlns:p14="http://schemas.microsoft.com/office/powerpoint/2010/main" val="141737423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pPr eaLnBrk="1" hangingPunct="1"/>
            <a:r>
              <a:rPr lang="en-US" dirty="0" smtClean="0"/>
              <a:t>Solutions to Root Causes</a:t>
            </a:r>
          </a:p>
        </p:txBody>
      </p:sp>
      <p:sp>
        <p:nvSpPr>
          <p:cNvPr id="32771" name="Rectangle 3"/>
          <p:cNvSpPr>
            <a:spLocks noGrp="1" noChangeArrowheads="1"/>
          </p:cNvSpPr>
          <p:nvPr>
            <p:ph type="body" idx="1"/>
          </p:nvPr>
        </p:nvSpPr>
        <p:spPr/>
        <p:txBody>
          <a:bodyPr/>
          <a:lstStyle/>
          <a:p>
            <a:pPr eaLnBrk="1" hangingPunct="1"/>
            <a:r>
              <a:rPr lang="en-US" dirty="0" smtClean="0"/>
              <a:t>The workflow of requirements changes is defined and repeatable</a:t>
            </a:r>
          </a:p>
          <a:p>
            <a:pPr eaLnBrk="1" hangingPunct="1"/>
            <a:r>
              <a:rPr lang="en-US" dirty="0" smtClean="0"/>
              <a:t>Change requests facilitate clear communication</a:t>
            </a:r>
          </a:p>
          <a:p>
            <a:pPr eaLnBrk="1" hangingPunct="1"/>
            <a:r>
              <a:rPr lang="en-US" dirty="0" smtClean="0"/>
              <a:t>Isolated workspaces reduce interferences among team members working in parallel</a:t>
            </a:r>
          </a:p>
          <a:p>
            <a:pPr eaLnBrk="1" hangingPunct="1"/>
            <a:r>
              <a:rPr lang="en-US" dirty="0" smtClean="0"/>
              <a:t>Workspaces contain all artifacts, which facilitates consistency</a:t>
            </a:r>
          </a:p>
          <a:p>
            <a:pPr eaLnBrk="1" hangingPunct="1"/>
            <a:r>
              <a:rPr lang="en-US" dirty="0" smtClean="0"/>
              <a:t>Change propagation is controlled</a:t>
            </a:r>
          </a:p>
          <a:p>
            <a:pPr eaLnBrk="1" hangingPunct="1"/>
            <a:r>
              <a:rPr lang="en-US" dirty="0" smtClean="0"/>
              <a:t>Changes can be maintained in a robust system</a:t>
            </a:r>
          </a:p>
        </p:txBody>
      </p:sp>
    </p:spTree>
    <p:extLst>
      <p:ext uri="{BB962C8B-B14F-4D97-AF65-F5344CB8AC3E}">
        <p14:creationId xmlns:p14="http://schemas.microsoft.com/office/powerpoint/2010/main" val="166316381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pPr eaLnBrk="1" hangingPunct="1"/>
            <a:r>
              <a:rPr lang="en-US" dirty="0" smtClean="0"/>
              <a:t>The Rational Unified Process</a:t>
            </a:r>
          </a:p>
        </p:txBody>
      </p:sp>
      <p:sp>
        <p:nvSpPr>
          <p:cNvPr id="33795" name="Rectangle 3"/>
          <p:cNvSpPr>
            <a:spLocks noGrp="1" noChangeArrowheads="1"/>
          </p:cNvSpPr>
          <p:nvPr>
            <p:ph type="body" idx="1"/>
          </p:nvPr>
        </p:nvSpPr>
        <p:spPr>
          <a:xfrm>
            <a:off x="457347" y="3300414"/>
            <a:ext cx="8229307" cy="3246437"/>
          </a:xfrm>
        </p:spPr>
        <p:txBody>
          <a:bodyPr/>
          <a:lstStyle/>
          <a:p>
            <a:pPr eaLnBrk="1" hangingPunct="1"/>
            <a:r>
              <a:rPr lang="en-US" sz="2000" dirty="0" smtClean="0"/>
              <a:t>RUP is a </a:t>
            </a:r>
            <a:r>
              <a:rPr lang="en-US" sz="2000" dirty="0" smtClean="0">
                <a:solidFill>
                  <a:srgbClr val="000099"/>
                </a:solidFill>
              </a:rPr>
              <a:t>process product</a:t>
            </a:r>
            <a:r>
              <a:rPr lang="en-US" sz="2000" dirty="0" smtClean="0"/>
              <a:t>.  It is developed and maintained by Rational Software and integrated with its suite of software development tools available from IBM.</a:t>
            </a:r>
          </a:p>
          <a:p>
            <a:pPr eaLnBrk="1" hangingPunct="1"/>
            <a:r>
              <a:rPr lang="en-US" sz="2000" dirty="0" smtClean="0"/>
              <a:t>RUP is a </a:t>
            </a:r>
            <a:r>
              <a:rPr lang="en-US" sz="2000" dirty="0" smtClean="0">
                <a:solidFill>
                  <a:srgbClr val="000099"/>
                </a:solidFill>
              </a:rPr>
              <a:t>process framework</a:t>
            </a:r>
            <a:r>
              <a:rPr lang="en-US" sz="2000" dirty="0" smtClean="0"/>
              <a:t> that can be adapted and extended to suit the needs of an adopting organization.</a:t>
            </a:r>
          </a:p>
          <a:p>
            <a:pPr eaLnBrk="1" hangingPunct="1"/>
            <a:r>
              <a:rPr lang="en-US" sz="2000" dirty="0" smtClean="0"/>
              <a:t>RUP captures many of </a:t>
            </a:r>
            <a:r>
              <a:rPr lang="en-US" sz="2000" dirty="0" smtClean="0">
                <a:solidFill>
                  <a:srgbClr val="000099"/>
                </a:solidFill>
              </a:rPr>
              <a:t>best practices</a:t>
            </a:r>
            <a:r>
              <a:rPr lang="en-US" sz="2000" dirty="0" smtClean="0"/>
              <a:t> mentioned before (develop software iteratively, manage requirements, use component-based architectures, visually model software, continuously verify software quality, control changes to software).</a:t>
            </a:r>
          </a:p>
        </p:txBody>
      </p:sp>
      <p:sp>
        <p:nvSpPr>
          <p:cNvPr id="33796" name="Text Box 4"/>
          <p:cNvSpPr txBox="1">
            <a:spLocks noChangeArrowheads="1"/>
          </p:cNvSpPr>
          <p:nvPr/>
        </p:nvSpPr>
        <p:spPr bwMode="auto">
          <a:xfrm>
            <a:off x="543833" y="1487489"/>
            <a:ext cx="8116436" cy="161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type="none" w="sm" len="sm"/>
                <a:tailEnd type="none" w="sm" len="sm"/>
              </a14:hiddenLine>
            </a:ext>
          </a:extLst>
        </p:spPr>
        <p:txBody>
          <a:bodyPr>
            <a:spAutoFit/>
          </a:bodyPr>
          <a:lstStyle>
            <a:lvl1pPr eaLnBrk="0" hangingPunct="0">
              <a:defRPr sz="2000" b="1">
                <a:solidFill>
                  <a:schemeClr val="tx1"/>
                </a:solidFill>
                <a:latin typeface="Arial" charset="0"/>
              </a:defRPr>
            </a:lvl1pPr>
            <a:lvl2pPr marL="742950" indent="-285750" eaLnBrk="0" hangingPunct="0">
              <a:defRPr sz="2000" b="1">
                <a:solidFill>
                  <a:schemeClr val="tx1"/>
                </a:solidFill>
                <a:latin typeface="Arial" charset="0"/>
              </a:defRPr>
            </a:lvl2pPr>
            <a:lvl3pPr marL="1143000" indent="-228600" eaLnBrk="0" hangingPunct="0">
              <a:defRPr sz="2000" b="1">
                <a:solidFill>
                  <a:schemeClr val="tx1"/>
                </a:solidFill>
                <a:latin typeface="Arial" charset="0"/>
              </a:defRPr>
            </a:lvl3pPr>
            <a:lvl4pPr marL="1600200" indent="-228600" eaLnBrk="0" hangingPunct="0">
              <a:defRPr sz="2000" b="1">
                <a:solidFill>
                  <a:schemeClr val="tx1"/>
                </a:solidFill>
                <a:latin typeface="Arial" charset="0"/>
              </a:defRPr>
            </a:lvl4pPr>
            <a:lvl5pPr marL="2057400" indent="-228600" eaLnBrk="0" hangingPunct="0">
              <a:defRPr sz="2000" b="1">
                <a:solidFill>
                  <a:schemeClr val="tx1"/>
                </a:solidFill>
                <a:latin typeface="Arial" charset="0"/>
              </a:defRPr>
            </a:lvl5pPr>
            <a:lvl6pPr marL="2514600" indent="-228600" algn="ctr" eaLnBrk="0" fontAlgn="base" hangingPunct="0">
              <a:spcBef>
                <a:spcPct val="0"/>
              </a:spcBef>
              <a:spcAft>
                <a:spcPct val="0"/>
              </a:spcAft>
              <a:defRPr sz="2000" b="1">
                <a:solidFill>
                  <a:schemeClr val="tx1"/>
                </a:solidFill>
                <a:latin typeface="Arial" charset="0"/>
              </a:defRPr>
            </a:lvl6pPr>
            <a:lvl7pPr marL="2971800" indent="-228600" algn="ctr" eaLnBrk="0" fontAlgn="base" hangingPunct="0">
              <a:spcBef>
                <a:spcPct val="0"/>
              </a:spcBef>
              <a:spcAft>
                <a:spcPct val="0"/>
              </a:spcAft>
              <a:defRPr sz="2000" b="1">
                <a:solidFill>
                  <a:schemeClr val="tx1"/>
                </a:solidFill>
                <a:latin typeface="Arial" charset="0"/>
              </a:defRPr>
            </a:lvl7pPr>
            <a:lvl8pPr marL="3429000" indent="-228600" algn="ctr" eaLnBrk="0" fontAlgn="base" hangingPunct="0">
              <a:spcBef>
                <a:spcPct val="0"/>
              </a:spcBef>
              <a:spcAft>
                <a:spcPct val="0"/>
              </a:spcAft>
              <a:defRPr sz="2000" b="1">
                <a:solidFill>
                  <a:schemeClr val="tx1"/>
                </a:solidFill>
                <a:latin typeface="Arial" charset="0"/>
              </a:defRPr>
            </a:lvl8pPr>
            <a:lvl9pPr marL="3886200" indent="-228600" algn="ctr" eaLnBrk="0" fontAlgn="base" hangingPunct="0">
              <a:spcBef>
                <a:spcPct val="0"/>
              </a:spcBef>
              <a:spcAft>
                <a:spcPct val="0"/>
              </a:spcAft>
              <a:defRPr sz="2000" b="1">
                <a:solidFill>
                  <a:schemeClr val="tx1"/>
                </a:solidFill>
                <a:latin typeface="Arial" charset="0"/>
              </a:defRPr>
            </a:lvl9pPr>
          </a:lstStyle>
          <a:p>
            <a:pPr algn="l" eaLnBrk="1" hangingPunct="1"/>
            <a:r>
              <a:rPr lang="en-US" dirty="0"/>
              <a:t>The Rational Unified Process® (RUP) is a Software Engineering Process. It provides a disciplined approach to assigning tasks and responsibilities within a development organization. Its goal is to ensure the production of high-quality software that meets the needs of its end-users, within a predictable schedule and budget.</a:t>
            </a:r>
          </a:p>
        </p:txBody>
      </p:sp>
    </p:spTree>
    <p:extLst>
      <p:ext uri="{BB962C8B-B14F-4D97-AF65-F5344CB8AC3E}">
        <p14:creationId xmlns:p14="http://schemas.microsoft.com/office/powerpoint/2010/main" val="390071665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4"/>
          <p:cNvSpPr>
            <a:spLocks noGrp="1" noChangeArrowheads="1"/>
          </p:cNvSpPr>
          <p:nvPr>
            <p:ph type="title"/>
          </p:nvPr>
        </p:nvSpPr>
        <p:spPr>
          <a:xfrm>
            <a:off x="467544" y="548680"/>
            <a:ext cx="7719189" cy="730250"/>
          </a:xfrm>
        </p:spPr>
        <p:txBody>
          <a:bodyPr/>
          <a:lstStyle/>
          <a:p>
            <a:pPr eaLnBrk="1" hangingPunct="1"/>
            <a:r>
              <a:rPr lang="en-US" dirty="0" smtClean="0"/>
              <a:t>Two Dimensions of the Process</a:t>
            </a:r>
          </a:p>
        </p:txBody>
      </p:sp>
      <p:pic>
        <p:nvPicPr>
          <p:cNvPr id="34819"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40435" y="1700808"/>
            <a:ext cx="6719477" cy="492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987601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title"/>
          </p:nvPr>
        </p:nvSpPr>
        <p:spPr/>
        <p:txBody>
          <a:bodyPr/>
          <a:lstStyle/>
          <a:p>
            <a:r>
              <a:rPr lang="en-US" dirty="0" smtClean="0"/>
              <a:t>What is Software Engineering</a:t>
            </a:r>
            <a:endParaRPr lang="cs-CZ" dirty="0"/>
          </a:p>
        </p:txBody>
      </p:sp>
      <p:sp>
        <p:nvSpPr>
          <p:cNvPr id="3" name="Zástupný symbol pro obsah 2"/>
          <p:cNvSpPr>
            <a:spLocks noGrp="1"/>
          </p:cNvSpPr>
          <p:nvPr>
            <p:ph idx="1"/>
          </p:nvPr>
        </p:nvSpPr>
        <p:spPr/>
        <p:txBody>
          <a:bodyPr/>
          <a:lstStyle/>
          <a:p>
            <a:r>
              <a:rPr lang="en-US" dirty="0" smtClean="0"/>
              <a:t>As a software engineer you will use you knowledge of computers and computing to help solve problems.</a:t>
            </a:r>
            <a:endParaRPr lang="cs-CZ" dirty="0" smtClean="0"/>
          </a:p>
          <a:p>
            <a:endParaRPr lang="en-US" dirty="0" smtClean="0"/>
          </a:p>
          <a:p>
            <a:endParaRPr lang="cs-CZ" dirty="0"/>
          </a:p>
        </p:txBody>
      </p:sp>
      <p:pic>
        <p:nvPicPr>
          <p:cNvPr id="4" name="Picture 8" descr="Slide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0" y="2492896"/>
            <a:ext cx="6096000" cy="3817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03003715"/>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lstStyle/>
          <a:p>
            <a:pPr eaLnBrk="1" hangingPunct="1"/>
            <a:r>
              <a:rPr lang="en-US" dirty="0" smtClean="0"/>
              <a:t>Cycles and Phases</a:t>
            </a:r>
            <a:endParaRPr lang="cs-CZ" dirty="0" smtClean="0"/>
          </a:p>
        </p:txBody>
      </p:sp>
      <p:sp>
        <p:nvSpPr>
          <p:cNvPr id="35843" name="Rectangle 3"/>
          <p:cNvSpPr>
            <a:spLocks noGrp="1" noChangeArrowheads="1"/>
          </p:cNvSpPr>
          <p:nvPr>
            <p:ph type="body" idx="1"/>
          </p:nvPr>
        </p:nvSpPr>
        <p:spPr>
          <a:xfrm>
            <a:off x="457347" y="2633663"/>
            <a:ext cx="8229307" cy="3497262"/>
          </a:xfrm>
        </p:spPr>
        <p:txBody>
          <a:bodyPr>
            <a:normAutofit fontScale="92500"/>
          </a:bodyPr>
          <a:lstStyle/>
          <a:p>
            <a:pPr eaLnBrk="1" hangingPunct="1">
              <a:lnSpc>
                <a:spcPct val="90000"/>
              </a:lnSpc>
              <a:buFont typeface="Wingdings" pitchFamily="2" charset="2"/>
              <a:buNone/>
            </a:pPr>
            <a:r>
              <a:rPr lang="en-US" dirty="0" smtClean="0"/>
              <a:t>The development cycle  is divided in </a:t>
            </a:r>
            <a:r>
              <a:rPr lang="en-US" b="1" dirty="0" smtClean="0"/>
              <a:t>four consecutive phases</a:t>
            </a:r>
          </a:p>
          <a:p>
            <a:pPr eaLnBrk="1" hangingPunct="1">
              <a:lnSpc>
                <a:spcPct val="90000"/>
              </a:lnSpc>
            </a:pPr>
            <a:r>
              <a:rPr lang="en-US" b="1" dirty="0" smtClean="0"/>
              <a:t>Inception:</a:t>
            </a:r>
            <a:r>
              <a:rPr lang="en-US" dirty="0" smtClean="0"/>
              <a:t> a good idea is developed into a vision of the end product and the business case for the product is presented.</a:t>
            </a:r>
          </a:p>
          <a:p>
            <a:pPr eaLnBrk="1" hangingPunct="1">
              <a:lnSpc>
                <a:spcPct val="90000"/>
              </a:lnSpc>
            </a:pPr>
            <a:r>
              <a:rPr lang="en-US" b="1" dirty="0" smtClean="0"/>
              <a:t>Elaboration:</a:t>
            </a:r>
            <a:r>
              <a:rPr lang="en-US" dirty="0" smtClean="0"/>
              <a:t> most of the product requirements are specified and the system architecture is designed.</a:t>
            </a:r>
          </a:p>
          <a:p>
            <a:pPr eaLnBrk="1" hangingPunct="1">
              <a:lnSpc>
                <a:spcPct val="90000"/>
              </a:lnSpc>
            </a:pPr>
            <a:r>
              <a:rPr lang="en-US" b="1" dirty="0" smtClean="0"/>
              <a:t>Construction:</a:t>
            </a:r>
            <a:r>
              <a:rPr lang="en-US" dirty="0" smtClean="0"/>
              <a:t> the product is built – completed software is added to the skeleton (architecture)</a:t>
            </a:r>
          </a:p>
          <a:p>
            <a:pPr eaLnBrk="1" hangingPunct="1">
              <a:lnSpc>
                <a:spcPct val="90000"/>
              </a:lnSpc>
            </a:pPr>
            <a:r>
              <a:rPr lang="en-US" b="1" dirty="0" smtClean="0"/>
              <a:t>Transition:</a:t>
            </a:r>
            <a:r>
              <a:rPr lang="en-US" dirty="0" smtClean="0"/>
              <a:t> the product is moved to user community (beta testing, training …)</a:t>
            </a:r>
          </a:p>
          <a:p>
            <a:pPr eaLnBrk="1" hangingPunct="1">
              <a:lnSpc>
                <a:spcPct val="90000"/>
              </a:lnSpc>
            </a:pPr>
            <a:endParaRPr lang="cs-CZ" dirty="0" smtClean="0"/>
          </a:p>
        </p:txBody>
      </p:sp>
      <p:sp>
        <p:nvSpPr>
          <p:cNvPr id="35844" name="Rectangle 4"/>
          <p:cNvSpPr>
            <a:spLocks noChangeArrowheads="1"/>
          </p:cNvSpPr>
          <p:nvPr/>
        </p:nvSpPr>
        <p:spPr bwMode="auto">
          <a:xfrm>
            <a:off x="608330" y="1531938"/>
            <a:ext cx="7708086" cy="757643"/>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square" lIns="63500" tIns="25400" rIns="63500" bIns="25400">
            <a:spAutoFit/>
          </a:bodyPr>
          <a:lstStyle/>
          <a:p>
            <a:pPr defTabSz="762000" eaLnBrk="0" hangingPunct="0">
              <a:lnSpc>
                <a:spcPct val="85000"/>
              </a:lnSpc>
            </a:pPr>
            <a:r>
              <a:rPr lang="en-US" b="1" dirty="0"/>
              <a:t>Each cycle results in a new release of the system, and each is a product ready for delivery.  This product has to accommodate the specified needs.  </a:t>
            </a:r>
          </a:p>
        </p:txBody>
      </p:sp>
    </p:spTree>
    <p:extLst>
      <p:ext uri="{BB962C8B-B14F-4D97-AF65-F5344CB8AC3E}">
        <p14:creationId xmlns:p14="http://schemas.microsoft.com/office/powerpoint/2010/main" val="2498976443"/>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a:xfrm>
            <a:off x="520379" y="302633"/>
            <a:ext cx="7719189" cy="795337"/>
          </a:xfrm>
        </p:spPr>
        <p:txBody>
          <a:bodyPr/>
          <a:lstStyle/>
          <a:p>
            <a:pPr eaLnBrk="1" hangingPunct="1"/>
            <a:r>
              <a:rPr lang="en-US" dirty="0" smtClean="0"/>
              <a:t>Iterations</a:t>
            </a:r>
            <a:endParaRPr lang="cs-CZ" dirty="0" smtClean="0"/>
          </a:p>
        </p:txBody>
      </p:sp>
      <p:sp>
        <p:nvSpPr>
          <p:cNvPr id="36867" name="Rectangle 3"/>
          <p:cNvSpPr>
            <a:spLocks noChangeArrowheads="1"/>
          </p:cNvSpPr>
          <p:nvPr/>
        </p:nvSpPr>
        <p:spPr bwMode="auto">
          <a:xfrm>
            <a:off x="520379" y="1117601"/>
            <a:ext cx="8057801" cy="1357313"/>
          </a:xfrm>
          <a:prstGeom prst="rect">
            <a:avLst/>
          </a:prstGeom>
          <a:solidFill>
            <a:schemeClr val="bg1"/>
          </a:solidFill>
          <a:ln w="12700" algn="ctr">
            <a:solidFill>
              <a:schemeClr val="tx1"/>
            </a:solidFill>
            <a:miter lim="800000"/>
            <a:headEnd type="none" w="sm" len="sm"/>
            <a:tailEnd type="none" w="sm" len="sm"/>
          </a:ln>
          <a:effectLst>
            <a:outerShdw dist="107763" dir="2700000" algn="ctr" rotWithShape="0">
              <a:schemeClr val="bg2"/>
            </a:outerShdw>
          </a:effectLst>
        </p:spPr>
        <p:txBody>
          <a:bodyPr lIns="63500" tIns="25400" rIns="63500" bIns="25400">
            <a:spAutoFit/>
          </a:bodyPr>
          <a:lstStyle/>
          <a:p>
            <a:pPr defTabSz="762000" eaLnBrk="0" hangingPunct="0">
              <a:lnSpc>
                <a:spcPct val="85000"/>
              </a:lnSpc>
            </a:pPr>
            <a:r>
              <a:rPr lang="en-US" sz="2000" b="1" dirty="0"/>
              <a:t>Each phase can be further broken down into iterations. An iteration is a complete development loop resulting in a release (internal or external) of an executable product, a subset of the final product under development, which grows incrementally from iteration to iteration to become the final system.</a:t>
            </a:r>
            <a:endParaRPr lang="cs-CZ" sz="2000" b="1" dirty="0"/>
          </a:p>
        </p:txBody>
      </p:sp>
      <p:pic>
        <p:nvPicPr>
          <p:cNvPr id="36868" name="Picture 4"/>
          <p:cNvPicPr>
            <a:picLocks noGrp="1" noChangeAspect="1" noChangeArrowheads="1"/>
          </p:cNvPicPr>
          <p:nvPr>
            <p:ph idx="1"/>
          </p:nvPr>
        </p:nvPicPr>
        <p:blipFill>
          <a:blip r:embed="rId3" cstate="print">
            <a:extLst>
              <a:ext uri="{28A0092B-C50C-407E-A947-70E740481C1C}">
                <a14:useLocalDpi xmlns:a14="http://schemas.microsoft.com/office/drawing/2010/main" val="0"/>
              </a:ext>
            </a:extLst>
          </a:blip>
          <a:srcRect/>
          <a:stretch>
            <a:fillRect/>
          </a:stretch>
        </p:blipFill>
        <p:spPr>
          <a:xfrm>
            <a:off x="1719448" y="2732089"/>
            <a:ext cx="5834101" cy="3717925"/>
          </a:xfrm>
          <a:noFill/>
        </p:spPr>
      </p:pic>
    </p:spTree>
    <p:extLst>
      <p:ext uri="{BB962C8B-B14F-4D97-AF65-F5344CB8AC3E}">
        <p14:creationId xmlns:p14="http://schemas.microsoft.com/office/powerpoint/2010/main" val="11752767"/>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p:txBody>
          <a:bodyPr/>
          <a:lstStyle/>
          <a:p>
            <a:pPr eaLnBrk="1" hangingPunct="1"/>
            <a:r>
              <a:rPr lang="en-US" dirty="0" smtClean="0"/>
              <a:t>Static Structure of the Process</a:t>
            </a:r>
            <a:endParaRPr lang="cs-CZ" dirty="0" smtClean="0"/>
          </a:p>
        </p:txBody>
      </p:sp>
      <p:sp>
        <p:nvSpPr>
          <p:cNvPr id="37891" name="Rectangle 3"/>
          <p:cNvSpPr>
            <a:spLocks noGrp="1" noChangeArrowheads="1"/>
          </p:cNvSpPr>
          <p:nvPr>
            <p:ph type="body" idx="1"/>
          </p:nvPr>
        </p:nvSpPr>
        <p:spPr>
          <a:xfrm>
            <a:off x="408974" y="2616201"/>
            <a:ext cx="8229307" cy="3927475"/>
          </a:xfrm>
        </p:spPr>
        <p:txBody>
          <a:bodyPr>
            <a:normAutofit fontScale="92500"/>
          </a:bodyPr>
          <a:lstStyle/>
          <a:p>
            <a:pPr eaLnBrk="1" hangingPunct="1"/>
            <a:r>
              <a:rPr lang="en-US" b="1" dirty="0" smtClean="0"/>
              <a:t>Workers</a:t>
            </a:r>
            <a:r>
              <a:rPr lang="en-US" dirty="0" smtClean="0"/>
              <a:t> (Roles) define the behavior and responsibilities of an individual (designer, analyst, programmer ...), or a group of individuals working together as a team.</a:t>
            </a:r>
          </a:p>
          <a:p>
            <a:pPr eaLnBrk="1" hangingPunct="1"/>
            <a:r>
              <a:rPr lang="en-US" b="1" dirty="0" smtClean="0">
                <a:solidFill>
                  <a:schemeClr val="accent1"/>
                </a:solidFill>
              </a:rPr>
              <a:t>Artifacts</a:t>
            </a:r>
            <a:r>
              <a:rPr lang="en-US" dirty="0" smtClean="0"/>
              <a:t> are things that are produced, modified, or used by a process (model, document, source code …).</a:t>
            </a:r>
          </a:p>
          <a:p>
            <a:pPr eaLnBrk="1" hangingPunct="1"/>
            <a:r>
              <a:rPr lang="en-US" b="1" dirty="0" smtClean="0">
                <a:solidFill>
                  <a:schemeClr val="accent2"/>
                </a:solidFill>
              </a:rPr>
              <a:t>Activities</a:t>
            </a:r>
            <a:r>
              <a:rPr lang="en-US" dirty="0" smtClean="0"/>
              <a:t> are performed by workers to create or update some artifacts (review design, compile code, perform test …). </a:t>
            </a:r>
          </a:p>
          <a:p>
            <a:pPr eaLnBrk="1" hangingPunct="1"/>
            <a:r>
              <a:rPr lang="en-US" b="1" dirty="0" smtClean="0">
                <a:solidFill>
                  <a:schemeClr val="hlink"/>
                </a:solidFill>
              </a:rPr>
              <a:t>Workflows</a:t>
            </a:r>
            <a:r>
              <a:rPr lang="en-US" dirty="0" smtClean="0"/>
              <a:t> are sequences of activities that produce results of observable value (business modeling, implementation …).</a:t>
            </a:r>
            <a:endParaRPr lang="cs-CZ" dirty="0" smtClean="0"/>
          </a:p>
        </p:txBody>
      </p:sp>
      <p:sp>
        <p:nvSpPr>
          <p:cNvPr id="37892" name="Rectangle 4"/>
          <p:cNvSpPr>
            <a:spLocks noChangeArrowheads="1"/>
          </p:cNvSpPr>
          <p:nvPr/>
        </p:nvSpPr>
        <p:spPr bwMode="auto">
          <a:xfrm>
            <a:off x="505721" y="1560514"/>
            <a:ext cx="8258624"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p>
            <a:pPr>
              <a:spcBef>
                <a:spcPct val="20000"/>
              </a:spcBef>
              <a:buClr>
                <a:schemeClr val="tx2"/>
              </a:buClr>
              <a:buSzPct val="70000"/>
              <a:buFont typeface="Wingdings" pitchFamily="2" charset="2"/>
              <a:buNone/>
            </a:pPr>
            <a:r>
              <a:rPr lang="en-US" dirty="0"/>
              <a:t>A process describes </a:t>
            </a:r>
            <a:r>
              <a:rPr lang="en-US" b="1" dirty="0"/>
              <a:t>who</a:t>
            </a:r>
            <a:r>
              <a:rPr lang="en-US" dirty="0"/>
              <a:t> is doing </a:t>
            </a:r>
            <a:r>
              <a:rPr lang="en-US" b="1" dirty="0">
                <a:solidFill>
                  <a:schemeClr val="accent1"/>
                </a:solidFill>
              </a:rPr>
              <a:t>what</a:t>
            </a:r>
            <a:r>
              <a:rPr lang="en-US" dirty="0"/>
              <a:t>, </a:t>
            </a:r>
            <a:r>
              <a:rPr lang="en-US" b="1" dirty="0">
                <a:solidFill>
                  <a:schemeClr val="accent2"/>
                </a:solidFill>
              </a:rPr>
              <a:t>how</a:t>
            </a:r>
            <a:r>
              <a:rPr lang="en-US" dirty="0"/>
              <a:t>, and </a:t>
            </a:r>
            <a:r>
              <a:rPr lang="en-US" b="1" dirty="0">
                <a:solidFill>
                  <a:schemeClr val="hlink"/>
                </a:solidFill>
              </a:rPr>
              <a:t>when</a:t>
            </a:r>
            <a:r>
              <a:rPr lang="en-US" dirty="0"/>
              <a:t> using following modeling elements:</a:t>
            </a:r>
          </a:p>
        </p:txBody>
      </p:sp>
    </p:spTree>
    <p:extLst>
      <p:ext uri="{BB962C8B-B14F-4D97-AF65-F5344CB8AC3E}">
        <p14:creationId xmlns:p14="http://schemas.microsoft.com/office/powerpoint/2010/main" val="1937253737"/>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p:txBody>
          <a:bodyPr/>
          <a:lstStyle/>
          <a:p>
            <a:pPr eaLnBrk="1" hangingPunct="1"/>
            <a:r>
              <a:rPr lang="en-US" dirty="0" smtClean="0"/>
              <a:t>Roles</a:t>
            </a:r>
          </a:p>
        </p:txBody>
      </p:sp>
      <p:sp>
        <p:nvSpPr>
          <p:cNvPr id="36867" name="Rectangle 3"/>
          <p:cNvSpPr>
            <a:spLocks noGrp="1" noChangeArrowheads="1"/>
          </p:cNvSpPr>
          <p:nvPr>
            <p:ph type="body" idx="1"/>
          </p:nvPr>
        </p:nvSpPr>
        <p:spPr>
          <a:xfrm>
            <a:off x="457347" y="2833689"/>
            <a:ext cx="8229307" cy="3297237"/>
          </a:xfrm>
        </p:spPr>
        <p:txBody>
          <a:bodyPr/>
          <a:lstStyle/>
          <a:p>
            <a:pPr eaLnBrk="1" hangingPunct="1"/>
            <a:r>
              <a:rPr lang="en-US" dirty="0" smtClean="0"/>
              <a:t>The behavior is expressed in terms of </a:t>
            </a:r>
            <a:r>
              <a:rPr lang="en-US" dirty="0" smtClean="0">
                <a:solidFill>
                  <a:srgbClr val="000099"/>
                </a:solidFill>
              </a:rPr>
              <a:t>activities</a:t>
            </a:r>
            <a:r>
              <a:rPr lang="en-US" dirty="0" smtClean="0"/>
              <a:t> the role performs, and each role is associated with a set of cohesive activities.</a:t>
            </a:r>
          </a:p>
          <a:p>
            <a:pPr eaLnBrk="1" hangingPunct="1"/>
            <a:r>
              <a:rPr lang="en-US" dirty="0" smtClean="0"/>
              <a:t>The responsibilities of each role are usually expressed in relation to certain </a:t>
            </a:r>
            <a:r>
              <a:rPr lang="en-US" dirty="0" smtClean="0">
                <a:solidFill>
                  <a:srgbClr val="000099"/>
                </a:solidFill>
              </a:rPr>
              <a:t>artifact</a:t>
            </a:r>
            <a:r>
              <a:rPr lang="en-US" dirty="0" smtClean="0"/>
              <a:t> that the role creates, modifies, or </a:t>
            </a:r>
            <a:r>
              <a:rPr lang="en-US" dirty="0" smtClean="0">
                <a:solidFill>
                  <a:srgbClr val="292934"/>
                </a:solidFill>
              </a:rPr>
              <a:t>controls.</a:t>
            </a:r>
          </a:p>
          <a:p>
            <a:pPr eaLnBrk="1" hangingPunct="1"/>
            <a:r>
              <a:rPr lang="en-US" dirty="0" smtClean="0"/>
              <a:t>Roles are not individuals, nor job titles.  One can play several </a:t>
            </a:r>
            <a:r>
              <a:rPr lang="en-US" dirty="0" smtClean="0">
                <a:solidFill>
                  <a:srgbClr val="292934"/>
                </a:solidFill>
              </a:rPr>
              <a:t>roles in the process</a:t>
            </a:r>
            <a:r>
              <a:rPr lang="en-US" dirty="0" smtClean="0"/>
              <a:t>.</a:t>
            </a:r>
          </a:p>
        </p:txBody>
      </p:sp>
      <p:sp>
        <p:nvSpPr>
          <p:cNvPr id="36868" name="Text Box 4"/>
          <p:cNvSpPr txBox="1">
            <a:spLocks noChangeArrowheads="1"/>
          </p:cNvSpPr>
          <p:nvPr/>
        </p:nvSpPr>
        <p:spPr bwMode="auto">
          <a:xfrm>
            <a:off x="435359" y="1487488"/>
            <a:ext cx="7763165"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type="none" w="sm" len="sm"/>
                <a:tailEnd type="none" w="sm" len="sm"/>
              </a14:hiddenLine>
            </a:ext>
          </a:extLst>
        </p:spPr>
        <p:txBody>
          <a:bodyPr>
            <a:spAutoFit/>
          </a:bodyPr>
          <a:lstStyle>
            <a:lvl1pPr eaLnBrk="0" hangingPunct="0">
              <a:defRPr sz="2000" b="1">
                <a:solidFill>
                  <a:schemeClr val="tx1"/>
                </a:solidFill>
                <a:latin typeface="Arial" charset="0"/>
              </a:defRPr>
            </a:lvl1pPr>
            <a:lvl2pPr marL="742950" indent="-285750" eaLnBrk="0" hangingPunct="0">
              <a:defRPr sz="2000" b="1">
                <a:solidFill>
                  <a:schemeClr val="tx1"/>
                </a:solidFill>
                <a:latin typeface="Arial" charset="0"/>
              </a:defRPr>
            </a:lvl2pPr>
            <a:lvl3pPr marL="1143000" indent="-228600" eaLnBrk="0" hangingPunct="0">
              <a:defRPr sz="2000" b="1">
                <a:solidFill>
                  <a:schemeClr val="tx1"/>
                </a:solidFill>
                <a:latin typeface="Arial" charset="0"/>
              </a:defRPr>
            </a:lvl3pPr>
            <a:lvl4pPr marL="1600200" indent="-228600" eaLnBrk="0" hangingPunct="0">
              <a:defRPr sz="2000" b="1">
                <a:solidFill>
                  <a:schemeClr val="tx1"/>
                </a:solidFill>
                <a:latin typeface="Arial" charset="0"/>
              </a:defRPr>
            </a:lvl4pPr>
            <a:lvl5pPr marL="2057400" indent="-228600" eaLnBrk="0" hangingPunct="0">
              <a:defRPr sz="2000" b="1">
                <a:solidFill>
                  <a:schemeClr val="tx1"/>
                </a:solidFill>
                <a:latin typeface="Arial" charset="0"/>
              </a:defRPr>
            </a:lvl5pPr>
            <a:lvl6pPr marL="2514600" indent="-228600" algn="ctr" eaLnBrk="0" fontAlgn="base" hangingPunct="0">
              <a:spcBef>
                <a:spcPct val="0"/>
              </a:spcBef>
              <a:spcAft>
                <a:spcPct val="0"/>
              </a:spcAft>
              <a:defRPr sz="2000" b="1">
                <a:solidFill>
                  <a:schemeClr val="tx1"/>
                </a:solidFill>
                <a:latin typeface="Arial" charset="0"/>
              </a:defRPr>
            </a:lvl6pPr>
            <a:lvl7pPr marL="2971800" indent="-228600" algn="ctr" eaLnBrk="0" fontAlgn="base" hangingPunct="0">
              <a:spcBef>
                <a:spcPct val="0"/>
              </a:spcBef>
              <a:spcAft>
                <a:spcPct val="0"/>
              </a:spcAft>
              <a:defRPr sz="2000" b="1">
                <a:solidFill>
                  <a:schemeClr val="tx1"/>
                </a:solidFill>
                <a:latin typeface="Arial" charset="0"/>
              </a:defRPr>
            </a:lvl7pPr>
            <a:lvl8pPr marL="3429000" indent="-228600" algn="ctr" eaLnBrk="0" fontAlgn="base" hangingPunct="0">
              <a:spcBef>
                <a:spcPct val="0"/>
              </a:spcBef>
              <a:spcAft>
                <a:spcPct val="0"/>
              </a:spcAft>
              <a:defRPr sz="2000" b="1">
                <a:solidFill>
                  <a:schemeClr val="tx1"/>
                </a:solidFill>
                <a:latin typeface="Arial" charset="0"/>
              </a:defRPr>
            </a:lvl8pPr>
            <a:lvl9pPr marL="3886200" indent="-228600" algn="ctr" eaLnBrk="0" fontAlgn="base" hangingPunct="0">
              <a:spcBef>
                <a:spcPct val="0"/>
              </a:spcBef>
              <a:spcAft>
                <a:spcPct val="0"/>
              </a:spcAft>
              <a:defRPr sz="2000" b="1">
                <a:solidFill>
                  <a:schemeClr val="tx1"/>
                </a:solidFill>
                <a:latin typeface="Arial" charset="0"/>
              </a:defRPr>
            </a:lvl9pPr>
          </a:lstStyle>
          <a:p>
            <a:pPr algn="l" eaLnBrk="1" hangingPunct="1"/>
            <a:r>
              <a:rPr lang="en-US" sz="2400" dirty="0"/>
              <a:t>Role defines the behavior and responsibilities of an individual (designer, analyst, programmer ...), or a group of individuals working together as a team.</a:t>
            </a:r>
          </a:p>
        </p:txBody>
      </p:sp>
    </p:spTree>
    <p:extLst>
      <p:ext uri="{BB962C8B-B14F-4D97-AF65-F5344CB8AC3E}">
        <p14:creationId xmlns:p14="http://schemas.microsoft.com/office/powerpoint/2010/main" val="420897614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p:txBody>
          <a:bodyPr/>
          <a:lstStyle/>
          <a:p>
            <a:pPr eaLnBrk="1" hangingPunct="1"/>
            <a:r>
              <a:rPr lang="en-US" dirty="0" smtClean="0"/>
              <a:t>Activities</a:t>
            </a:r>
          </a:p>
        </p:txBody>
      </p:sp>
      <p:sp>
        <p:nvSpPr>
          <p:cNvPr id="37891" name="Rectangle 3"/>
          <p:cNvSpPr>
            <a:spLocks noGrp="1" noChangeArrowheads="1"/>
          </p:cNvSpPr>
          <p:nvPr>
            <p:ph type="body" idx="1"/>
          </p:nvPr>
        </p:nvSpPr>
        <p:spPr>
          <a:xfrm>
            <a:off x="457347" y="2898775"/>
            <a:ext cx="8229307" cy="3232150"/>
          </a:xfrm>
        </p:spPr>
        <p:txBody>
          <a:bodyPr/>
          <a:lstStyle/>
          <a:p>
            <a:pPr eaLnBrk="1" hangingPunct="1"/>
            <a:r>
              <a:rPr lang="en-US" dirty="0" smtClean="0"/>
              <a:t>The granularity of an activity may vary from hours to days.  It usually involves one person in the associated role and affects one or only small number of </a:t>
            </a:r>
            <a:r>
              <a:rPr lang="en-US" dirty="0" smtClean="0">
                <a:solidFill>
                  <a:srgbClr val="000099"/>
                </a:solidFill>
              </a:rPr>
              <a:t>artifacts</a:t>
            </a:r>
            <a:r>
              <a:rPr lang="en-US" dirty="0" smtClean="0"/>
              <a:t>.</a:t>
            </a:r>
          </a:p>
          <a:p>
            <a:pPr eaLnBrk="1" hangingPunct="1"/>
            <a:r>
              <a:rPr lang="en-US" dirty="0" smtClean="0"/>
              <a:t>Activities may be repeated several times on the same </a:t>
            </a:r>
            <a:r>
              <a:rPr lang="en-US" dirty="0" smtClean="0">
                <a:solidFill>
                  <a:srgbClr val="000099"/>
                </a:solidFill>
              </a:rPr>
              <a:t>artifact</a:t>
            </a:r>
            <a:r>
              <a:rPr lang="en-US" dirty="0" smtClean="0"/>
              <a:t>, especially from one iteration to another.</a:t>
            </a:r>
          </a:p>
        </p:txBody>
      </p:sp>
      <p:sp>
        <p:nvSpPr>
          <p:cNvPr id="37892" name="Text Box 4"/>
          <p:cNvSpPr txBox="1">
            <a:spLocks noChangeArrowheads="1"/>
          </p:cNvSpPr>
          <p:nvPr/>
        </p:nvSpPr>
        <p:spPr bwMode="auto">
          <a:xfrm>
            <a:off x="435359" y="1487488"/>
            <a:ext cx="7763165"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type="none" w="sm" len="sm"/>
                <a:tailEnd type="none" w="sm" len="sm"/>
              </a14:hiddenLine>
            </a:ext>
          </a:extLst>
        </p:spPr>
        <p:txBody>
          <a:bodyPr>
            <a:spAutoFit/>
          </a:bodyPr>
          <a:lstStyle>
            <a:lvl1pPr eaLnBrk="0" hangingPunct="0">
              <a:defRPr sz="2000" b="1">
                <a:solidFill>
                  <a:schemeClr val="tx1"/>
                </a:solidFill>
                <a:latin typeface="Arial" charset="0"/>
              </a:defRPr>
            </a:lvl1pPr>
            <a:lvl2pPr marL="742950" indent="-285750" eaLnBrk="0" hangingPunct="0">
              <a:defRPr sz="2000" b="1">
                <a:solidFill>
                  <a:schemeClr val="tx1"/>
                </a:solidFill>
                <a:latin typeface="Arial" charset="0"/>
              </a:defRPr>
            </a:lvl2pPr>
            <a:lvl3pPr marL="1143000" indent="-228600" eaLnBrk="0" hangingPunct="0">
              <a:defRPr sz="2000" b="1">
                <a:solidFill>
                  <a:schemeClr val="tx1"/>
                </a:solidFill>
                <a:latin typeface="Arial" charset="0"/>
              </a:defRPr>
            </a:lvl3pPr>
            <a:lvl4pPr marL="1600200" indent="-228600" eaLnBrk="0" hangingPunct="0">
              <a:defRPr sz="2000" b="1">
                <a:solidFill>
                  <a:schemeClr val="tx1"/>
                </a:solidFill>
                <a:latin typeface="Arial" charset="0"/>
              </a:defRPr>
            </a:lvl4pPr>
            <a:lvl5pPr marL="2057400" indent="-228600" eaLnBrk="0" hangingPunct="0">
              <a:defRPr sz="2000" b="1">
                <a:solidFill>
                  <a:schemeClr val="tx1"/>
                </a:solidFill>
                <a:latin typeface="Arial" charset="0"/>
              </a:defRPr>
            </a:lvl5pPr>
            <a:lvl6pPr marL="2514600" indent="-228600" algn="ctr" eaLnBrk="0" fontAlgn="base" hangingPunct="0">
              <a:spcBef>
                <a:spcPct val="0"/>
              </a:spcBef>
              <a:spcAft>
                <a:spcPct val="0"/>
              </a:spcAft>
              <a:defRPr sz="2000" b="1">
                <a:solidFill>
                  <a:schemeClr val="tx1"/>
                </a:solidFill>
                <a:latin typeface="Arial" charset="0"/>
              </a:defRPr>
            </a:lvl6pPr>
            <a:lvl7pPr marL="2971800" indent="-228600" algn="ctr" eaLnBrk="0" fontAlgn="base" hangingPunct="0">
              <a:spcBef>
                <a:spcPct val="0"/>
              </a:spcBef>
              <a:spcAft>
                <a:spcPct val="0"/>
              </a:spcAft>
              <a:defRPr sz="2000" b="1">
                <a:solidFill>
                  <a:schemeClr val="tx1"/>
                </a:solidFill>
                <a:latin typeface="Arial" charset="0"/>
              </a:defRPr>
            </a:lvl7pPr>
            <a:lvl8pPr marL="3429000" indent="-228600" algn="ctr" eaLnBrk="0" fontAlgn="base" hangingPunct="0">
              <a:spcBef>
                <a:spcPct val="0"/>
              </a:spcBef>
              <a:spcAft>
                <a:spcPct val="0"/>
              </a:spcAft>
              <a:defRPr sz="2000" b="1">
                <a:solidFill>
                  <a:schemeClr val="tx1"/>
                </a:solidFill>
                <a:latin typeface="Arial" charset="0"/>
              </a:defRPr>
            </a:lvl8pPr>
            <a:lvl9pPr marL="3886200" indent="-228600" algn="ctr" eaLnBrk="0" fontAlgn="base" hangingPunct="0">
              <a:spcBef>
                <a:spcPct val="0"/>
              </a:spcBef>
              <a:spcAft>
                <a:spcPct val="0"/>
              </a:spcAft>
              <a:defRPr sz="2000" b="1">
                <a:solidFill>
                  <a:schemeClr val="tx1"/>
                </a:solidFill>
                <a:latin typeface="Arial" charset="0"/>
              </a:defRPr>
            </a:lvl9pPr>
          </a:lstStyle>
          <a:p>
            <a:pPr algn="l" eaLnBrk="1" hangingPunct="1"/>
            <a:r>
              <a:rPr lang="en-US" sz="2400" dirty="0"/>
              <a:t>An activity is a unit of work that an individual in that role may be asked to perform and that produces a meaningful result in the context of the project.</a:t>
            </a:r>
          </a:p>
        </p:txBody>
      </p:sp>
    </p:spTree>
    <p:extLst>
      <p:ext uri="{BB962C8B-B14F-4D97-AF65-F5344CB8AC3E}">
        <p14:creationId xmlns:p14="http://schemas.microsoft.com/office/powerpoint/2010/main" val="354540670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lstStyle/>
          <a:p>
            <a:pPr eaLnBrk="1" hangingPunct="1"/>
            <a:r>
              <a:rPr lang="en-US" dirty="0" smtClean="0"/>
              <a:t>Artifacts</a:t>
            </a:r>
          </a:p>
        </p:txBody>
      </p:sp>
      <p:sp>
        <p:nvSpPr>
          <p:cNvPr id="38915" name="Rectangle 3"/>
          <p:cNvSpPr>
            <a:spLocks noGrp="1" noChangeArrowheads="1"/>
          </p:cNvSpPr>
          <p:nvPr>
            <p:ph type="body" idx="1"/>
          </p:nvPr>
        </p:nvSpPr>
        <p:spPr>
          <a:xfrm>
            <a:off x="457347" y="2266951"/>
            <a:ext cx="8229307" cy="3863975"/>
          </a:xfrm>
        </p:spPr>
        <p:txBody>
          <a:bodyPr>
            <a:normAutofit/>
          </a:bodyPr>
          <a:lstStyle/>
          <a:p>
            <a:pPr eaLnBrk="1" hangingPunct="1">
              <a:lnSpc>
                <a:spcPct val="90000"/>
              </a:lnSpc>
            </a:pPr>
            <a:r>
              <a:rPr lang="en-US" sz="2000" dirty="0" smtClean="0"/>
              <a:t>Deliverables are only the subset of other artifacts.</a:t>
            </a:r>
          </a:p>
          <a:p>
            <a:pPr eaLnBrk="1" hangingPunct="1">
              <a:lnSpc>
                <a:spcPct val="90000"/>
              </a:lnSpc>
            </a:pPr>
            <a:r>
              <a:rPr lang="en-US" sz="2000" dirty="0" smtClean="0"/>
              <a:t>Artifacts are very likely to be subject to version control and configuration management.</a:t>
            </a:r>
          </a:p>
          <a:p>
            <a:pPr eaLnBrk="1" hangingPunct="1">
              <a:lnSpc>
                <a:spcPct val="90000"/>
              </a:lnSpc>
            </a:pPr>
            <a:r>
              <a:rPr lang="en-US" sz="2000" dirty="0" smtClean="0"/>
              <a:t>Sets of Artifacts:</a:t>
            </a:r>
          </a:p>
          <a:p>
            <a:pPr lvl="1" eaLnBrk="1" hangingPunct="1">
              <a:lnSpc>
                <a:spcPct val="90000"/>
              </a:lnSpc>
            </a:pPr>
            <a:r>
              <a:rPr lang="en-US" sz="2000" b="1" dirty="0" smtClean="0">
                <a:solidFill>
                  <a:srgbClr val="000099"/>
                </a:solidFill>
              </a:rPr>
              <a:t>Management set</a:t>
            </a:r>
            <a:r>
              <a:rPr lang="en-US" sz="2000" dirty="0" smtClean="0"/>
              <a:t> – planning and operational artifacts</a:t>
            </a:r>
          </a:p>
          <a:p>
            <a:pPr lvl="1" eaLnBrk="1" hangingPunct="1">
              <a:lnSpc>
                <a:spcPct val="90000"/>
              </a:lnSpc>
            </a:pPr>
            <a:r>
              <a:rPr lang="en-US" sz="2000" b="1" dirty="0" smtClean="0">
                <a:solidFill>
                  <a:srgbClr val="000099"/>
                </a:solidFill>
              </a:rPr>
              <a:t>Requirements set</a:t>
            </a:r>
            <a:r>
              <a:rPr lang="en-US" sz="2000" dirty="0" smtClean="0"/>
              <a:t> – the vision document and requirements in the form of stakeholders’ needs</a:t>
            </a:r>
          </a:p>
          <a:p>
            <a:pPr lvl="1" eaLnBrk="1" hangingPunct="1">
              <a:lnSpc>
                <a:spcPct val="90000"/>
              </a:lnSpc>
            </a:pPr>
            <a:r>
              <a:rPr lang="en-US" sz="2000" b="1" dirty="0" smtClean="0">
                <a:solidFill>
                  <a:srgbClr val="000099"/>
                </a:solidFill>
              </a:rPr>
              <a:t>Design set</a:t>
            </a:r>
            <a:r>
              <a:rPr lang="en-US" sz="2000" dirty="0" smtClean="0"/>
              <a:t> – the design model and architecture description</a:t>
            </a:r>
          </a:p>
          <a:p>
            <a:pPr lvl="1" eaLnBrk="1" hangingPunct="1">
              <a:lnSpc>
                <a:spcPct val="90000"/>
              </a:lnSpc>
            </a:pPr>
            <a:r>
              <a:rPr lang="en-US" sz="2000" b="1" dirty="0" smtClean="0">
                <a:solidFill>
                  <a:srgbClr val="000099"/>
                </a:solidFill>
              </a:rPr>
              <a:t>Implementation set</a:t>
            </a:r>
            <a:r>
              <a:rPr lang="en-US" sz="2000" dirty="0" smtClean="0"/>
              <a:t> – the source code and </a:t>
            </a:r>
            <a:r>
              <a:rPr lang="en-US" sz="2000" dirty="0" err="1" smtClean="0"/>
              <a:t>executables</a:t>
            </a:r>
            <a:r>
              <a:rPr lang="en-US" sz="2000" dirty="0" smtClean="0"/>
              <a:t>, the associated data files</a:t>
            </a:r>
          </a:p>
          <a:p>
            <a:pPr lvl="1" eaLnBrk="1" hangingPunct="1">
              <a:lnSpc>
                <a:spcPct val="90000"/>
              </a:lnSpc>
            </a:pPr>
            <a:r>
              <a:rPr lang="en-US" sz="2000" b="1" dirty="0" smtClean="0">
                <a:solidFill>
                  <a:srgbClr val="000099"/>
                </a:solidFill>
              </a:rPr>
              <a:t>Deployment set</a:t>
            </a:r>
            <a:r>
              <a:rPr lang="en-US" sz="2000" dirty="0" smtClean="0"/>
              <a:t> – installation instructions, user documentation, and training material</a:t>
            </a:r>
          </a:p>
          <a:p>
            <a:pPr eaLnBrk="1" hangingPunct="1">
              <a:lnSpc>
                <a:spcPct val="90000"/>
              </a:lnSpc>
            </a:pPr>
            <a:endParaRPr lang="en-US" sz="2000" dirty="0" smtClean="0"/>
          </a:p>
        </p:txBody>
      </p:sp>
      <p:sp>
        <p:nvSpPr>
          <p:cNvPr id="38916" name="Text Box 4"/>
          <p:cNvSpPr txBox="1">
            <a:spLocks noChangeArrowheads="1"/>
          </p:cNvSpPr>
          <p:nvPr/>
        </p:nvSpPr>
        <p:spPr bwMode="auto">
          <a:xfrm>
            <a:off x="435359" y="1487488"/>
            <a:ext cx="7640033"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type="none" w="sm" len="sm"/>
                <a:tailEnd type="none" w="sm" len="sm"/>
              </a14:hiddenLine>
            </a:ext>
          </a:extLst>
        </p:spPr>
        <p:txBody>
          <a:bodyPr>
            <a:spAutoFit/>
          </a:bodyPr>
          <a:lstStyle>
            <a:lvl1pPr eaLnBrk="0" hangingPunct="0">
              <a:defRPr sz="2000" b="1">
                <a:solidFill>
                  <a:schemeClr val="tx1"/>
                </a:solidFill>
                <a:latin typeface="Arial" charset="0"/>
              </a:defRPr>
            </a:lvl1pPr>
            <a:lvl2pPr marL="742950" indent="-285750" eaLnBrk="0" hangingPunct="0">
              <a:defRPr sz="2000" b="1">
                <a:solidFill>
                  <a:schemeClr val="tx1"/>
                </a:solidFill>
                <a:latin typeface="Arial" charset="0"/>
              </a:defRPr>
            </a:lvl2pPr>
            <a:lvl3pPr marL="1143000" indent="-228600" eaLnBrk="0" hangingPunct="0">
              <a:defRPr sz="2000" b="1">
                <a:solidFill>
                  <a:schemeClr val="tx1"/>
                </a:solidFill>
                <a:latin typeface="Arial" charset="0"/>
              </a:defRPr>
            </a:lvl3pPr>
            <a:lvl4pPr marL="1600200" indent="-228600" eaLnBrk="0" hangingPunct="0">
              <a:defRPr sz="2000" b="1">
                <a:solidFill>
                  <a:schemeClr val="tx1"/>
                </a:solidFill>
                <a:latin typeface="Arial" charset="0"/>
              </a:defRPr>
            </a:lvl4pPr>
            <a:lvl5pPr marL="2057400" indent="-228600" eaLnBrk="0" hangingPunct="0">
              <a:defRPr sz="2000" b="1">
                <a:solidFill>
                  <a:schemeClr val="tx1"/>
                </a:solidFill>
                <a:latin typeface="Arial" charset="0"/>
              </a:defRPr>
            </a:lvl5pPr>
            <a:lvl6pPr marL="2514600" indent="-228600" algn="ctr" eaLnBrk="0" fontAlgn="base" hangingPunct="0">
              <a:spcBef>
                <a:spcPct val="0"/>
              </a:spcBef>
              <a:spcAft>
                <a:spcPct val="0"/>
              </a:spcAft>
              <a:defRPr sz="2000" b="1">
                <a:solidFill>
                  <a:schemeClr val="tx1"/>
                </a:solidFill>
                <a:latin typeface="Arial" charset="0"/>
              </a:defRPr>
            </a:lvl6pPr>
            <a:lvl7pPr marL="2971800" indent="-228600" algn="ctr" eaLnBrk="0" fontAlgn="base" hangingPunct="0">
              <a:spcBef>
                <a:spcPct val="0"/>
              </a:spcBef>
              <a:spcAft>
                <a:spcPct val="0"/>
              </a:spcAft>
              <a:defRPr sz="2000" b="1">
                <a:solidFill>
                  <a:schemeClr val="tx1"/>
                </a:solidFill>
                <a:latin typeface="Arial" charset="0"/>
              </a:defRPr>
            </a:lvl7pPr>
            <a:lvl8pPr marL="3429000" indent="-228600" algn="ctr" eaLnBrk="0" fontAlgn="base" hangingPunct="0">
              <a:spcBef>
                <a:spcPct val="0"/>
              </a:spcBef>
              <a:spcAft>
                <a:spcPct val="0"/>
              </a:spcAft>
              <a:defRPr sz="2000" b="1">
                <a:solidFill>
                  <a:schemeClr val="tx1"/>
                </a:solidFill>
                <a:latin typeface="Arial" charset="0"/>
              </a:defRPr>
            </a:lvl8pPr>
            <a:lvl9pPr marL="3886200" indent="-228600" algn="ctr" eaLnBrk="0" fontAlgn="base" hangingPunct="0">
              <a:spcBef>
                <a:spcPct val="0"/>
              </a:spcBef>
              <a:spcAft>
                <a:spcPct val="0"/>
              </a:spcAft>
              <a:defRPr sz="2000" b="1">
                <a:solidFill>
                  <a:schemeClr val="tx1"/>
                </a:solidFill>
                <a:latin typeface="Arial" charset="0"/>
              </a:defRPr>
            </a:lvl9pPr>
          </a:lstStyle>
          <a:p>
            <a:pPr algn="l" eaLnBrk="1" hangingPunct="1"/>
            <a:r>
              <a:rPr lang="en-US" dirty="0"/>
              <a:t>Artifacts are things that are produced, modified, or used by a process (model, document, source code, </a:t>
            </a:r>
            <a:r>
              <a:rPr lang="en-US" dirty="0" err="1"/>
              <a:t>executables</a:t>
            </a:r>
            <a:r>
              <a:rPr lang="en-US" dirty="0"/>
              <a:t> …).</a:t>
            </a:r>
          </a:p>
        </p:txBody>
      </p:sp>
    </p:spTree>
    <p:extLst>
      <p:ext uri="{BB962C8B-B14F-4D97-AF65-F5344CB8AC3E}">
        <p14:creationId xmlns:p14="http://schemas.microsoft.com/office/powerpoint/2010/main" val="425038179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pPr eaLnBrk="1" hangingPunct="1"/>
            <a:r>
              <a:rPr lang="en-US" dirty="0" smtClean="0"/>
              <a:t>The Unified Modeling Language</a:t>
            </a:r>
          </a:p>
        </p:txBody>
      </p:sp>
      <p:sp>
        <p:nvSpPr>
          <p:cNvPr id="40963" name="Rectangle 3"/>
          <p:cNvSpPr>
            <a:spLocks noGrp="1" noChangeArrowheads="1"/>
          </p:cNvSpPr>
          <p:nvPr>
            <p:ph type="body" idx="1"/>
          </p:nvPr>
        </p:nvSpPr>
        <p:spPr/>
        <p:txBody>
          <a:bodyPr/>
          <a:lstStyle/>
          <a:p>
            <a:pPr eaLnBrk="1" hangingPunct="1"/>
            <a:r>
              <a:rPr lang="en-US" dirty="0" smtClean="0"/>
              <a:t>The Unified Modeling Language (UML) is a standard language for writing software blueprints.</a:t>
            </a:r>
          </a:p>
          <a:p>
            <a:pPr eaLnBrk="1" hangingPunct="1"/>
            <a:r>
              <a:rPr lang="en-US" dirty="0" smtClean="0"/>
              <a:t>The UML may be used to </a:t>
            </a:r>
            <a:r>
              <a:rPr lang="en-US" b="1" dirty="0" smtClean="0"/>
              <a:t>visualize</a:t>
            </a:r>
            <a:r>
              <a:rPr lang="en-US" dirty="0" smtClean="0"/>
              <a:t>, </a:t>
            </a:r>
            <a:r>
              <a:rPr lang="en-US" b="1" dirty="0" smtClean="0">
                <a:solidFill>
                  <a:schemeClr val="accent1"/>
                </a:solidFill>
              </a:rPr>
              <a:t>specify</a:t>
            </a:r>
            <a:r>
              <a:rPr lang="en-US" dirty="0" smtClean="0"/>
              <a:t>, </a:t>
            </a:r>
            <a:r>
              <a:rPr lang="en-US" b="1" dirty="0" smtClean="0">
                <a:solidFill>
                  <a:schemeClr val="accent2"/>
                </a:solidFill>
              </a:rPr>
              <a:t>construct </a:t>
            </a:r>
            <a:r>
              <a:rPr lang="en-US" dirty="0" smtClean="0"/>
              <a:t>and document the artifacts of a software-intensive system.</a:t>
            </a:r>
          </a:p>
          <a:p>
            <a:pPr lvl="1" eaLnBrk="1" hangingPunct="1"/>
            <a:r>
              <a:rPr lang="en-US" sz="2400" b="1" dirty="0" smtClean="0"/>
              <a:t>Visualizing</a:t>
            </a:r>
            <a:r>
              <a:rPr lang="en-US" dirty="0" smtClean="0"/>
              <a:t> means graphical language</a:t>
            </a:r>
          </a:p>
          <a:p>
            <a:pPr lvl="1" eaLnBrk="1" hangingPunct="1"/>
            <a:r>
              <a:rPr lang="en-US" sz="2400" b="1" dirty="0" smtClean="0">
                <a:solidFill>
                  <a:schemeClr val="accent1"/>
                </a:solidFill>
              </a:rPr>
              <a:t>Specifying</a:t>
            </a:r>
            <a:r>
              <a:rPr lang="en-US" dirty="0" smtClean="0"/>
              <a:t> means building precise, unambiguous, and complete models</a:t>
            </a:r>
          </a:p>
          <a:p>
            <a:pPr lvl="1" eaLnBrk="1" hangingPunct="1"/>
            <a:r>
              <a:rPr lang="en-US" sz="2400" b="1" dirty="0" smtClean="0">
                <a:solidFill>
                  <a:schemeClr val="accent2"/>
                </a:solidFill>
              </a:rPr>
              <a:t>Constructing</a:t>
            </a:r>
            <a:r>
              <a:rPr lang="en-US" dirty="0" smtClean="0"/>
              <a:t> means that models can be directly connected to a variety of programming languages</a:t>
            </a:r>
          </a:p>
          <a:p>
            <a:pPr eaLnBrk="1" hangingPunct="1"/>
            <a:endParaRPr lang="en-US" dirty="0" smtClean="0"/>
          </a:p>
        </p:txBody>
      </p:sp>
    </p:spTree>
    <p:extLst>
      <p:ext uri="{BB962C8B-B14F-4D97-AF65-F5344CB8AC3E}">
        <p14:creationId xmlns:p14="http://schemas.microsoft.com/office/powerpoint/2010/main" val="4097835665"/>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a:xfrm>
            <a:off x="457347" y="122239"/>
            <a:ext cx="7719189" cy="941387"/>
          </a:xfrm>
        </p:spPr>
        <p:txBody>
          <a:bodyPr/>
          <a:lstStyle/>
          <a:p>
            <a:pPr eaLnBrk="1" hangingPunct="1"/>
            <a:r>
              <a:rPr lang="en-US" dirty="0" smtClean="0"/>
              <a:t>Building Blocks of the UML</a:t>
            </a:r>
          </a:p>
        </p:txBody>
      </p:sp>
      <p:sp>
        <p:nvSpPr>
          <p:cNvPr id="41987" name="AutoShape 3"/>
          <p:cNvSpPr>
            <a:spLocks noChangeArrowheads="1"/>
          </p:cNvSpPr>
          <p:nvPr/>
        </p:nvSpPr>
        <p:spPr bwMode="auto">
          <a:xfrm>
            <a:off x="3928490" y="1204913"/>
            <a:ext cx="844332" cy="609600"/>
          </a:xfrm>
          <a:prstGeom prst="flowChartProcess">
            <a:avLst/>
          </a:prstGeom>
          <a:solidFill>
            <a:schemeClr val="folHlink"/>
          </a:solidFill>
          <a:ln w="12700">
            <a:solidFill>
              <a:schemeClr val="tx1"/>
            </a:solidFill>
            <a:miter lim="800000"/>
            <a:headEnd type="none" w="sm" len="sm"/>
            <a:tailEnd type="none" w="sm" len="sm"/>
          </a:ln>
        </p:spPr>
        <p:txBody>
          <a:bodyPr wrap="none" anchor="ctr"/>
          <a:lstStyle/>
          <a:p>
            <a:pPr algn="ctr"/>
            <a:r>
              <a:rPr lang="en-US" b="1"/>
              <a:t>UML</a:t>
            </a:r>
          </a:p>
        </p:txBody>
      </p:sp>
      <p:sp>
        <p:nvSpPr>
          <p:cNvPr id="41988" name="AutoShape 4"/>
          <p:cNvSpPr>
            <a:spLocks noChangeArrowheads="1"/>
          </p:cNvSpPr>
          <p:nvPr/>
        </p:nvSpPr>
        <p:spPr bwMode="auto">
          <a:xfrm>
            <a:off x="467608" y="2336800"/>
            <a:ext cx="1247442" cy="609600"/>
          </a:xfrm>
          <a:prstGeom prst="flowChartProcess">
            <a:avLst/>
          </a:prstGeom>
          <a:solidFill>
            <a:schemeClr val="folHlink"/>
          </a:solidFill>
          <a:ln w="12700">
            <a:solidFill>
              <a:schemeClr val="tx1"/>
            </a:solidFill>
            <a:miter lim="800000"/>
            <a:headEnd type="none" w="sm" len="sm"/>
            <a:tailEnd type="none" w="sm" len="sm"/>
          </a:ln>
        </p:spPr>
        <p:txBody>
          <a:bodyPr wrap="none" anchor="ctr"/>
          <a:lstStyle/>
          <a:p>
            <a:pPr algn="ctr"/>
            <a:r>
              <a:rPr lang="en-US" b="1"/>
              <a:t>Things</a:t>
            </a:r>
          </a:p>
        </p:txBody>
      </p:sp>
      <p:sp>
        <p:nvSpPr>
          <p:cNvPr id="41989" name="AutoShape 5"/>
          <p:cNvSpPr>
            <a:spLocks noChangeArrowheads="1"/>
          </p:cNvSpPr>
          <p:nvPr/>
        </p:nvSpPr>
        <p:spPr bwMode="auto">
          <a:xfrm>
            <a:off x="2288200" y="2332038"/>
            <a:ext cx="2053662" cy="609600"/>
          </a:xfrm>
          <a:prstGeom prst="flowChartProcess">
            <a:avLst/>
          </a:prstGeom>
          <a:solidFill>
            <a:schemeClr val="folHlink"/>
          </a:solidFill>
          <a:ln w="12700">
            <a:solidFill>
              <a:schemeClr val="tx1"/>
            </a:solidFill>
            <a:miter lim="800000"/>
            <a:headEnd type="none" w="sm" len="sm"/>
            <a:tailEnd type="none" w="sm" len="sm"/>
          </a:ln>
        </p:spPr>
        <p:txBody>
          <a:bodyPr wrap="none" anchor="ctr"/>
          <a:lstStyle/>
          <a:p>
            <a:pPr algn="ctr"/>
            <a:r>
              <a:rPr lang="en-US" b="1"/>
              <a:t>Relationships</a:t>
            </a:r>
          </a:p>
        </p:txBody>
      </p:sp>
      <p:sp>
        <p:nvSpPr>
          <p:cNvPr id="41990" name="AutoShape 6"/>
          <p:cNvSpPr>
            <a:spLocks noChangeArrowheads="1"/>
          </p:cNvSpPr>
          <p:nvPr/>
        </p:nvSpPr>
        <p:spPr bwMode="auto">
          <a:xfrm>
            <a:off x="4854910" y="2311400"/>
            <a:ext cx="1612440" cy="609600"/>
          </a:xfrm>
          <a:prstGeom prst="flowChartProcess">
            <a:avLst/>
          </a:prstGeom>
          <a:solidFill>
            <a:schemeClr val="folHlink"/>
          </a:solidFill>
          <a:ln w="12700">
            <a:solidFill>
              <a:schemeClr val="tx1"/>
            </a:solidFill>
            <a:miter lim="800000"/>
            <a:headEnd type="none" w="sm" len="sm"/>
            <a:tailEnd type="none" w="sm" len="sm"/>
          </a:ln>
        </p:spPr>
        <p:txBody>
          <a:bodyPr wrap="none" anchor="ctr"/>
          <a:lstStyle/>
          <a:p>
            <a:pPr algn="ctr"/>
            <a:r>
              <a:rPr lang="en-US" b="1"/>
              <a:t>Diagrams</a:t>
            </a:r>
          </a:p>
        </p:txBody>
      </p:sp>
      <p:sp>
        <p:nvSpPr>
          <p:cNvPr id="41991" name="AutoShape 7"/>
          <p:cNvSpPr>
            <a:spLocks noChangeArrowheads="1"/>
          </p:cNvSpPr>
          <p:nvPr/>
        </p:nvSpPr>
        <p:spPr bwMode="auto">
          <a:xfrm>
            <a:off x="7156302" y="2308225"/>
            <a:ext cx="1474650" cy="609600"/>
          </a:xfrm>
          <a:prstGeom prst="flowChartProcess">
            <a:avLst/>
          </a:prstGeom>
          <a:solidFill>
            <a:schemeClr val="folHlink"/>
          </a:solidFill>
          <a:ln w="12700">
            <a:solidFill>
              <a:schemeClr val="tx1"/>
            </a:solidFill>
            <a:miter lim="800000"/>
            <a:headEnd type="none" w="sm" len="sm"/>
            <a:tailEnd type="none" w="sm" len="sm"/>
          </a:ln>
        </p:spPr>
        <p:txBody>
          <a:bodyPr wrap="none" anchor="ctr"/>
          <a:lstStyle/>
          <a:p>
            <a:pPr algn="ctr"/>
            <a:r>
              <a:rPr lang="en-US" b="1"/>
              <a:t>Grouping</a:t>
            </a:r>
          </a:p>
        </p:txBody>
      </p:sp>
      <p:sp>
        <p:nvSpPr>
          <p:cNvPr id="41992" name="Text Box 8"/>
          <p:cNvSpPr txBox="1">
            <a:spLocks noChangeArrowheads="1"/>
          </p:cNvSpPr>
          <p:nvPr/>
        </p:nvSpPr>
        <p:spPr bwMode="auto">
          <a:xfrm>
            <a:off x="345942" y="3108326"/>
            <a:ext cx="1778051"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eaLnBrk="1" hangingPunct="1"/>
            <a:r>
              <a:rPr lang="en-US"/>
              <a:t>Use case</a:t>
            </a:r>
          </a:p>
          <a:p>
            <a:pPr eaLnBrk="1" hangingPunct="1"/>
            <a:r>
              <a:rPr lang="en-US"/>
              <a:t>Object</a:t>
            </a:r>
          </a:p>
          <a:p>
            <a:pPr eaLnBrk="1" hangingPunct="1"/>
            <a:r>
              <a:rPr lang="en-US"/>
              <a:t>Class</a:t>
            </a:r>
          </a:p>
          <a:p>
            <a:pPr eaLnBrk="1" hangingPunct="1"/>
            <a:r>
              <a:rPr lang="en-US"/>
              <a:t>Interface</a:t>
            </a:r>
          </a:p>
          <a:p>
            <a:pPr eaLnBrk="1" hangingPunct="1"/>
            <a:r>
              <a:rPr lang="en-US"/>
              <a:t>Component</a:t>
            </a:r>
          </a:p>
          <a:p>
            <a:pPr eaLnBrk="1" hangingPunct="1"/>
            <a:r>
              <a:rPr lang="en-US"/>
              <a:t>Node</a:t>
            </a:r>
            <a:endParaRPr lang="cs-CZ"/>
          </a:p>
        </p:txBody>
      </p:sp>
      <p:sp>
        <p:nvSpPr>
          <p:cNvPr id="41993" name="Text Box 9"/>
          <p:cNvSpPr txBox="1">
            <a:spLocks noChangeArrowheads="1"/>
          </p:cNvSpPr>
          <p:nvPr/>
        </p:nvSpPr>
        <p:spPr bwMode="auto">
          <a:xfrm>
            <a:off x="2295528" y="3135314"/>
            <a:ext cx="2172390"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eaLnBrk="1" hangingPunct="1"/>
            <a:r>
              <a:rPr lang="en-US"/>
              <a:t>Dependency</a:t>
            </a:r>
          </a:p>
          <a:p>
            <a:pPr eaLnBrk="1" hangingPunct="1"/>
            <a:r>
              <a:rPr lang="en-US"/>
              <a:t>Association</a:t>
            </a:r>
          </a:p>
          <a:p>
            <a:pPr eaLnBrk="1" hangingPunct="1"/>
            <a:r>
              <a:rPr lang="en-US"/>
              <a:t>Generalization</a:t>
            </a:r>
          </a:p>
          <a:p>
            <a:pPr eaLnBrk="1" hangingPunct="1"/>
            <a:r>
              <a:rPr lang="en-US"/>
              <a:t>Realization</a:t>
            </a:r>
            <a:endParaRPr lang="cs-CZ"/>
          </a:p>
        </p:txBody>
      </p:sp>
      <p:sp>
        <p:nvSpPr>
          <p:cNvPr id="41994" name="Text Box 10"/>
          <p:cNvSpPr txBox="1">
            <a:spLocks noChangeArrowheads="1"/>
          </p:cNvSpPr>
          <p:nvPr/>
        </p:nvSpPr>
        <p:spPr bwMode="auto">
          <a:xfrm>
            <a:off x="4869569" y="3135314"/>
            <a:ext cx="2002471" cy="304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eaLnBrk="1" hangingPunct="1"/>
            <a:r>
              <a:rPr lang="en-US" dirty="0"/>
              <a:t>Use case</a:t>
            </a:r>
          </a:p>
          <a:p>
            <a:pPr eaLnBrk="1" hangingPunct="1"/>
            <a:r>
              <a:rPr lang="en-US" dirty="0"/>
              <a:t>Class</a:t>
            </a:r>
          </a:p>
          <a:p>
            <a:pPr eaLnBrk="1" hangingPunct="1"/>
            <a:r>
              <a:rPr lang="en-US" dirty="0"/>
              <a:t>Sequence</a:t>
            </a:r>
          </a:p>
          <a:p>
            <a:pPr eaLnBrk="1" hangingPunct="1"/>
            <a:r>
              <a:rPr lang="en-US" dirty="0"/>
              <a:t>Collaboration</a:t>
            </a:r>
          </a:p>
          <a:p>
            <a:pPr eaLnBrk="1" hangingPunct="1"/>
            <a:r>
              <a:rPr lang="en-US" dirty="0" err="1"/>
              <a:t>Statechart</a:t>
            </a:r>
            <a:endParaRPr lang="en-US" dirty="0"/>
          </a:p>
          <a:p>
            <a:pPr eaLnBrk="1" hangingPunct="1"/>
            <a:r>
              <a:rPr lang="en-US" dirty="0"/>
              <a:t>Activity</a:t>
            </a:r>
          </a:p>
          <a:p>
            <a:pPr eaLnBrk="1" hangingPunct="1"/>
            <a:r>
              <a:rPr lang="en-US" dirty="0"/>
              <a:t>Component</a:t>
            </a:r>
          </a:p>
          <a:p>
            <a:pPr eaLnBrk="1" hangingPunct="1"/>
            <a:r>
              <a:rPr lang="en-US" dirty="0"/>
              <a:t>Deployment</a:t>
            </a:r>
            <a:endParaRPr lang="cs-CZ" dirty="0"/>
          </a:p>
        </p:txBody>
      </p:sp>
      <p:sp>
        <p:nvSpPr>
          <p:cNvPr id="41995" name="Text Box 11"/>
          <p:cNvSpPr txBox="1">
            <a:spLocks noChangeArrowheads="1"/>
          </p:cNvSpPr>
          <p:nvPr/>
        </p:nvSpPr>
        <p:spPr bwMode="auto">
          <a:xfrm>
            <a:off x="7148973" y="3070225"/>
            <a:ext cx="1707519"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eaLnBrk="1" hangingPunct="1"/>
            <a:r>
              <a:rPr lang="en-US"/>
              <a:t>Package</a:t>
            </a:r>
          </a:p>
          <a:p>
            <a:pPr eaLnBrk="1" hangingPunct="1"/>
            <a:r>
              <a:rPr lang="en-US"/>
              <a:t>Subsystem</a:t>
            </a:r>
          </a:p>
          <a:p>
            <a:pPr eaLnBrk="1" hangingPunct="1"/>
            <a:r>
              <a:rPr lang="en-US"/>
              <a:t>Model</a:t>
            </a:r>
            <a:endParaRPr lang="cs-CZ"/>
          </a:p>
        </p:txBody>
      </p:sp>
      <p:cxnSp>
        <p:nvCxnSpPr>
          <p:cNvPr id="41996" name="AutoShape 12"/>
          <p:cNvCxnSpPr>
            <a:cxnSpLocks noChangeShapeType="1"/>
            <a:stCxn id="41987" idx="2"/>
            <a:endCxn id="41988" idx="0"/>
          </p:cNvCxnSpPr>
          <p:nvPr/>
        </p:nvCxnSpPr>
        <p:spPr bwMode="auto">
          <a:xfrm flipH="1">
            <a:off x="1092062" y="1814514"/>
            <a:ext cx="3258594" cy="522287"/>
          </a:xfrm>
          <a:prstGeom prst="straightConnector1">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cxnSp>
      <p:cxnSp>
        <p:nvCxnSpPr>
          <p:cNvPr id="41997" name="AutoShape 13"/>
          <p:cNvCxnSpPr>
            <a:cxnSpLocks noChangeShapeType="1"/>
            <a:stCxn id="41987" idx="2"/>
            <a:endCxn id="41989" idx="0"/>
          </p:cNvCxnSpPr>
          <p:nvPr/>
        </p:nvCxnSpPr>
        <p:spPr bwMode="auto">
          <a:xfrm flipH="1">
            <a:off x="3315763" y="1814514"/>
            <a:ext cx="1034893" cy="517525"/>
          </a:xfrm>
          <a:prstGeom prst="straightConnector1">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cxnSp>
      <p:cxnSp>
        <p:nvCxnSpPr>
          <p:cNvPr id="41998" name="AutoShape 14"/>
          <p:cNvCxnSpPr>
            <a:cxnSpLocks noChangeShapeType="1"/>
            <a:stCxn id="41987" idx="2"/>
            <a:endCxn id="41990" idx="0"/>
          </p:cNvCxnSpPr>
          <p:nvPr/>
        </p:nvCxnSpPr>
        <p:spPr bwMode="auto">
          <a:xfrm>
            <a:off x="4350656" y="1814514"/>
            <a:ext cx="1310474" cy="496887"/>
          </a:xfrm>
          <a:prstGeom prst="straightConnector1">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cxnSp>
      <p:cxnSp>
        <p:nvCxnSpPr>
          <p:cNvPr id="41999" name="AutoShape 15"/>
          <p:cNvCxnSpPr>
            <a:cxnSpLocks noChangeShapeType="1"/>
            <a:stCxn id="41987" idx="2"/>
            <a:endCxn id="41991" idx="0"/>
          </p:cNvCxnSpPr>
          <p:nvPr/>
        </p:nvCxnSpPr>
        <p:spPr bwMode="auto">
          <a:xfrm>
            <a:off x="4350656" y="1814513"/>
            <a:ext cx="3542971" cy="493712"/>
          </a:xfrm>
          <a:prstGeom prst="straightConnector1">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cxnSp>
      <p:sp>
        <p:nvSpPr>
          <p:cNvPr id="42000" name="Rectangle 16"/>
          <p:cNvSpPr>
            <a:spLocks noChangeArrowheads="1"/>
          </p:cNvSpPr>
          <p:nvPr/>
        </p:nvSpPr>
        <p:spPr bwMode="auto">
          <a:xfrm>
            <a:off x="3144259" y="6134100"/>
            <a:ext cx="208268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p>
            <a:r>
              <a:rPr lang="en-US">
                <a:solidFill>
                  <a:schemeClr val="accent2"/>
                </a:solidFill>
                <a:hlinkClick r:id="rId3"/>
              </a:rPr>
              <a:t>http://www.uml.org</a:t>
            </a:r>
            <a:endParaRPr lang="cs-CZ">
              <a:solidFill>
                <a:schemeClr val="accent2"/>
              </a:solidFill>
            </a:endParaRPr>
          </a:p>
        </p:txBody>
      </p:sp>
    </p:spTree>
    <p:extLst>
      <p:ext uri="{BB962C8B-B14F-4D97-AF65-F5344CB8AC3E}">
        <p14:creationId xmlns:p14="http://schemas.microsoft.com/office/powerpoint/2010/main" val="3472253233"/>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p:txBody>
          <a:bodyPr/>
          <a:lstStyle/>
          <a:p>
            <a:pPr eaLnBrk="1" hangingPunct="1"/>
            <a:r>
              <a:rPr lang="en-US" dirty="0" smtClean="0"/>
              <a:t>Core Engineering Workflows</a:t>
            </a:r>
            <a:endParaRPr lang="cs-CZ" dirty="0" smtClean="0"/>
          </a:p>
        </p:txBody>
      </p:sp>
      <p:sp>
        <p:nvSpPr>
          <p:cNvPr id="43011" name="Rectangle 3"/>
          <p:cNvSpPr>
            <a:spLocks noGrp="1" noChangeArrowheads="1"/>
          </p:cNvSpPr>
          <p:nvPr>
            <p:ph type="body" idx="1"/>
          </p:nvPr>
        </p:nvSpPr>
        <p:spPr/>
        <p:txBody>
          <a:bodyPr/>
          <a:lstStyle/>
          <a:p>
            <a:pPr eaLnBrk="1" hangingPunct="1"/>
            <a:r>
              <a:rPr lang="en-US" b="1" dirty="0" smtClean="0"/>
              <a:t>Business Modeling</a:t>
            </a:r>
            <a:r>
              <a:rPr lang="en-US" dirty="0" smtClean="0"/>
              <a:t> describes the structure and dynamics of the organization</a:t>
            </a:r>
          </a:p>
          <a:p>
            <a:pPr eaLnBrk="1" hangingPunct="1"/>
            <a:r>
              <a:rPr lang="en-US" b="1" dirty="0" smtClean="0"/>
              <a:t>Requirement</a:t>
            </a:r>
            <a:r>
              <a:rPr lang="en-US" dirty="0" smtClean="0"/>
              <a:t> describe the use case-based method for eliciting requirements</a:t>
            </a:r>
          </a:p>
          <a:p>
            <a:pPr eaLnBrk="1" hangingPunct="1"/>
            <a:r>
              <a:rPr lang="en-US" b="1" dirty="0" smtClean="0"/>
              <a:t>Analysis and Design</a:t>
            </a:r>
            <a:r>
              <a:rPr lang="en-US" dirty="0" smtClean="0"/>
              <a:t> describe the multiple architectural views</a:t>
            </a:r>
          </a:p>
          <a:p>
            <a:pPr eaLnBrk="1" hangingPunct="1"/>
            <a:r>
              <a:rPr lang="en-US" b="1" dirty="0" smtClean="0"/>
              <a:t>Implementation</a:t>
            </a:r>
            <a:r>
              <a:rPr lang="en-US" dirty="0" smtClean="0"/>
              <a:t> takes into account </a:t>
            </a:r>
            <a:r>
              <a:rPr lang="en-US" dirty="0" err="1" smtClean="0"/>
              <a:t>sw</a:t>
            </a:r>
            <a:r>
              <a:rPr lang="en-US" dirty="0" smtClean="0"/>
              <a:t> development, unit test, and integration</a:t>
            </a:r>
          </a:p>
          <a:p>
            <a:pPr eaLnBrk="1" hangingPunct="1"/>
            <a:r>
              <a:rPr lang="en-US" b="1" dirty="0" smtClean="0"/>
              <a:t>Test</a:t>
            </a:r>
            <a:r>
              <a:rPr lang="en-US" dirty="0" smtClean="0"/>
              <a:t> describes test cases and procedures</a:t>
            </a:r>
          </a:p>
          <a:p>
            <a:pPr eaLnBrk="1" hangingPunct="1"/>
            <a:r>
              <a:rPr lang="en-US" b="1" dirty="0" smtClean="0"/>
              <a:t>Deployment</a:t>
            </a:r>
            <a:r>
              <a:rPr lang="en-US" dirty="0" smtClean="0"/>
              <a:t> covers the deliverable system configuration</a:t>
            </a:r>
          </a:p>
          <a:p>
            <a:pPr eaLnBrk="1" hangingPunct="1"/>
            <a:endParaRPr lang="cs-CZ" dirty="0" smtClean="0"/>
          </a:p>
        </p:txBody>
      </p:sp>
    </p:spTree>
    <p:extLst>
      <p:ext uri="{BB962C8B-B14F-4D97-AF65-F5344CB8AC3E}">
        <p14:creationId xmlns:p14="http://schemas.microsoft.com/office/powerpoint/2010/main" val="3304223439"/>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p:txBody>
          <a:bodyPr/>
          <a:lstStyle/>
          <a:p>
            <a:pPr eaLnBrk="1" hangingPunct="1"/>
            <a:r>
              <a:rPr lang="en-US" dirty="0" smtClean="0"/>
              <a:t>Workflows and Models</a:t>
            </a:r>
            <a:endParaRPr lang="cs-CZ" dirty="0" smtClean="0"/>
          </a:p>
        </p:txBody>
      </p:sp>
      <p:graphicFrame>
        <p:nvGraphicFramePr>
          <p:cNvPr id="44035" name="Object 3"/>
          <p:cNvGraphicFramePr>
            <a:graphicFrameLocks noGrp="1" noChangeAspect="1"/>
          </p:cNvGraphicFramePr>
          <p:nvPr>
            <p:ph idx="1"/>
          </p:nvPr>
        </p:nvGraphicFramePr>
        <p:xfrm>
          <a:off x="3683693" y="1684338"/>
          <a:ext cx="4356519" cy="4411662"/>
        </p:xfrm>
        <a:graphic>
          <a:graphicData uri="http://schemas.openxmlformats.org/presentationml/2006/ole">
            <mc:AlternateContent xmlns:mc="http://schemas.openxmlformats.org/markup-compatibility/2006">
              <mc:Choice xmlns:v="urn:schemas-microsoft-com:vml" Requires="v">
                <p:oleObj spid="_x0000_s21540" name="VISIO" r:id="rId4" imgW="5690880" imgH="5320800" progId="">
                  <p:embed/>
                </p:oleObj>
              </mc:Choice>
              <mc:Fallback>
                <p:oleObj name="VISIO" r:id="rId4" imgW="5690880" imgH="5320800" progId="">
                  <p:embed/>
                  <p:pic>
                    <p:nvPicPr>
                      <p:cNvPr id="0" name="Picture 32"/>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83693" y="1684338"/>
                        <a:ext cx="4356519" cy="44116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82628" name="Text Box 4"/>
          <p:cNvSpPr txBox="1">
            <a:spLocks noChangeArrowheads="1"/>
          </p:cNvSpPr>
          <p:nvPr/>
        </p:nvSpPr>
        <p:spPr bwMode="auto">
          <a:xfrm>
            <a:off x="568752" y="1916114"/>
            <a:ext cx="2521844" cy="400110"/>
          </a:xfrm>
          <a:prstGeom prst="rect">
            <a:avLst/>
          </a:prstGeom>
          <a:noFill/>
          <a:ln w="12700">
            <a:noFill/>
            <a:miter lim="800000"/>
            <a:headEnd type="none" w="sm" len="sm"/>
            <a:tailEnd type="none" w="sm" len="sm"/>
          </a:ln>
          <a:effectLst/>
        </p:spPr>
        <p:txBody>
          <a:bodyPr wrap="none">
            <a:spAutoFit/>
          </a:bodyPr>
          <a:lstStyle/>
          <a:p>
            <a:pPr>
              <a:defRPr/>
            </a:pPr>
            <a:r>
              <a:rPr lang="en-US" sz="2000" b="1">
                <a:solidFill>
                  <a:schemeClr val="tx2"/>
                </a:solidFill>
                <a:effectLst>
                  <a:outerShdw blurRad="38100" dist="38100" dir="2700000" algn="tl">
                    <a:srgbClr val="C0C0C0"/>
                  </a:outerShdw>
                </a:effectLst>
              </a:rPr>
              <a:t>Business Modeling</a:t>
            </a:r>
            <a:endParaRPr lang="cs-CZ" sz="2000" b="1">
              <a:solidFill>
                <a:schemeClr val="tx2"/>
              </a:solidFill>
              <a:effectLst>
                <a:outerShdw blurRad="38100" dist="38100" dir="2700000" algn="tl">
                  <a:srgbClr val="C0C0C0"/>
                </a:outerShdw>
              </a:effectLst>
            </a:endParaRPr>
          </a:p>
        </p:txBody>
      </p:sp>
      <p:sp>
        <p:nvSpPr>
          <p:cNvPr id="282629" name="Text Box 5"/>
          <p:cNvSpPr txBox="1">
            <a:spLocks noChangeArrowheads="1"/>
          </p:cNvSpPr>
          <p:nvPr/>
        </p:nvSpPr>
        <p:spPr bwMode="auto">
          <a:xfrm>
            <a:off x="568752" y="2659064"/>
            <a:ext cx="1895071" cy="400110"/>
          </a:xfrm>
          <a:prstGeom prst="rect">
            <a:avLst/>
          </a:prstGeom>
          <a:noFill/>
          <a:ln w="12700">
            <a:noFill/>
            <a:miter lim="800000"/>
            <a:headEnd type="none" w="sm" len="sm"/>
            <a:tailEnd type="none" w="sm" len="sm"/>
          </a:ln>
          <a:effectLst/>
        </p:spPr>
        <p:txBody>
          <a:bodyPr wrap="none">
            <a:spAutoFit/>
          </a:bodyPr>
          <a:lstStyle/>
          <a:p>
            <a:pPr>
              <a:defRPr/>
            </a:pPr>
            <a:r>
              <a:rPr lang="en-US" sz="2000" b="1">
                <a:solidFill>
                  <a:schemeClr val="tx2"/>
                </a:solidFill>
                <a:effectLst>
                  <a:outerShdw blurRad="38100" dist="38100" dir="2700000" algn="tl">
                    <a:srgbClr val="C0C0C0"/>
                  </a:outerShdw>
                </a:effectLst>
              </a:rPr>
              <a:t>Requirements</a:t>
            </a:r>
            <a:endParaRPr lang="cs-CZ" sz="2000" b="1">
              <a:solidFill>
                <a:schemeClr val="tx2"/>
              </a:solidFill>
              <a:effectLst>
                <a:outerShdw blurRad="38100" dist="38100" dir="2700000" algn="tl">
                  <a:srgbClr val="C0C0C0"/>
                </a:outerShdw>
              </a:effectLst>
            </a:endParaRPr>
          </a:p>
        </p:txBody>
      </p:sp>
      <p:sp>
        <p:nvSpPr>
          <p:cNvPr id="282630" name="Text Box 6"/>
          <p:cNvSpPr txBox="1">
            <a:spLocks noChangeArrowheads="1"/>
          </p:cNvSpPr>
          <p:nvPr/>
        </p:nvSpPr>
        <p:spPr bwMode="auto">
          <a:xfrm>
            <a:off x="568752" y="3402014"/>
            <a:ext cx="1239442" cy="400110"/>
          </a:xfrm>
          <a:prstGeom prst="rect">
            <a:avLst/>
          </a:prstGeom>
          <a:noFill/>
          <a:ln w="12700">
            <a:noFill/>
            <a:miter lim="800000"/>
            <a:headEnd type="none" w="sm" len="sm"/>
            <a:tailEnd type="none" w="sm" len="sm"/>
          </a:ln>
          <a:effectLst/>
        </p:spPr>
        <p:txBody>
          <a:bodyPr wrap="none">
            <a:spAutoFit/>
          </a:bodyPr>
          <a:lstStyle/>
          <a:p>
            <a:pPr>
              <a:defRPr/>
            </a:pPr>
            <a:r>
              <a:rPr lang="en-US" sz="2000" b="1">
                <a:solidFill>
                  <a:schemeClr val="tx2"/>
                </a:solidFill>
                <a:effectLst>
                  <a:outerShdw blurRad="38100" dist="38100" dir="2700000" algn="tl">
                    <a:srgbClr val="C0C0C0"/>
                  </a:outerShdw>
                </a:effectLst>
              </a:rPr>
              <a:t>Analysis</a:t>
            </a:r>
            <a:endParaRPr lang="cs-CZ" sz="2000" b="1">
              <a:solidFill>
                <a:schemeClr val="tx2"/>
              </a:solidFill>
              <a:effectLst>
                <a:outerShdw blurRad="38100" dist="38100" dir="2700000" algn="tl">
                  <a:srgbClr val="C0C0C0"/>
                </a:outerShdw>
              </a:effectLst>
            </a:endParaRPr>
          </a:p>
        </p:txBody>
      </p:sp>
      <p:sp>
        <p:nvSpPr>
          <p:cNvPr id="282631" name="Text Box 7"/>
          <p:cNvSpPr txBox="1">
            <a:spLocks noChangeArrowheads="1"/>
          </p:cNvSpPr>
          <p:nvPr/>
        </p:nvSpPr>
        <p:spPr bwMode="auto">
          <a:xfrm>
            <a:off x="568752" y="4146551"/>
            <a:ext cx="1040670" cy="400110"/>
          </a:xfrm>
          <a:prstGeom prst="rect">
            <a:avLst/>
          </a:prstGeom>
          <a:noFill/>
          <a:ln w="12700">
            <a:noFill/>
            <a:miter lim="800000"/>
            <a:headEnd type="none" w="sm" len="sm"/>
            <a:tailEnd type="none" w="sm" len="sm"/>
          </a:ln>
          <a:effectLst/>
        </p:spPr>
        <p:txBody>
          <a:bodyPr wrap="none">
            <a:spAutoFit/>
          </a:bodyPr>
          <a:lstStyle/>
          <a:p>
            <a:pPr>
              <a:defRPr/>
            </a:pPr>
            <a:r>
              <a:rPr lang="en-US" sz="2000" b="1">
                <a:solidFill>
                  <a:schemeClr val="tx2"/>
                </a:solidFill>
                <a:effectLst>
                  <a:outerShdw blurRad="38100" dist="38100" dir="2700000" algn="tl">
                    <a:srgbClr val="C0C0C0"/>
                  </a:outerShdw>
                </a:effectLst>
              </a:rPr>
              <a:t>Design</a:t>
            </a:r>
            <a:endParaRPr lang="cs-CZ" sz="2000" b="1">
              <a:solidFill>
                <a:schemeClr val="tx2"/>
              </a:solidFill>
              <a:effectLst>
                <a:outerShdw blurRad="38100" dist="38100" dir="2700000" algn="tl">
                  <a:srgbClr val="C0C0C0"/>
                </a:outerShdw>
              </a:effectLst>
            </a:endParaRPr>
          </a:p>
        </p:txBody>
      </p:sp>
      <p:sp>
        <p:nvSpPr>
          <p:cNvPr id="282632" name="Text Box 8"/>
          <p:cNvSpPr txBox="1">
            <a:spLocks noChangeArrowheads="1"/>
          </p:cNvSpPr>
          <p:nvPr/>
        </p:nvSpPr>
        <p:spPr bwMode="auto">
          <a:xfrm>
            <a:off x="568751" y="4889501"/>
            <a:ext cx="2077813" cy="400110"/>
          </a:xfrm>
          <a:prstGeom prst="rect">
            <a:avLst/>
          </a:prstGeom>
          <a:noFill/>
          <a:ln w="12700">
            <a:noFill/>
            <a:miter lim="800000"/>
            <a:headEnd type="none" w="sm" len="sm"/>
            <a:tailEnd type="none" w="sm" len="sm"/>
          </a:ln>
          <a:effectLst/>
        </p:spPr>
        <p:txBody>
          <a:bodyPr wrap="none">
            <a:spAutoFit/>
          </a:bodyPr>
          <a:lstStyle/>
          <a:p>
            <a:pPr>
              <a:defRPr/>
            </a:pPr>
            <a:r>
              <a:rPr lang="en-US" sz="2000" b="1">
                <a:solidFill>
                  <a:schemeClr val="tx2"/>
                </a:solidFill>
                <a:effectLst>
                  <a:outerShdw blurRad="38100" dist="38100" dir="2700000" algn="tl">
                    <a:srgbClr val="C0C0C0"/>
                  </a:outerShdw>
                </a:effectLst>
              </a:rPr>
              <a:t>Implementation</a:t>
            </a:r>
            <a:endParaRPr lang="cs-CZ" sz="2000" b="1">
              <a:solidFill>
                <a:schemeClr val="tx2"/>
              </a:solidFill>
              <a:effectLst>
                <a:outerShdw blurRad="38100" dist="38100" dir="2700000" algn="tl">
                  <a:srgbClr val="C0C0C0"/>
                </a:outerShdw>
              </a:effectLst>
            </a:endParaRPr>
          </a:p>
        </p:txBody>
      </p:sp>
      <p:sp>
        <p:nvSpPr>
          <p:cNvPr id="282633" name="Text Box 9"/>
          <p:cNvSpPr txBox="1">
            <a:spLocks noChangeArrowheads="1"/>
          </p:cNvSpPr>
          <p:nvPr/>
        </p:nvSpPr>
        <p:spPr bwMode="auto">
          <a:xfrm>
            <a:off x="568751" y="5634039"/>
            <a:ext cx="693010" cy="400110"/>
          </a:xfrm>
          <a:prstGeom prst="rect">
            <a:avLst/>
          </a:prstGeom>
          <a:noFill/>
          <a:ln w="12700">
            <a:noFill/>
            <a:miter lim="800000"/>
            <a:headEnd type="none" w="sm" len="sm"/>
            <a:tailEnd type="none" w="sm" len="sm"/>
          </a:ln>
          <a:effectLst/>
        </p:spPr>
        <p:txBody>
          <a:bodyPr wrap="none">
            <a:spAutoFit/>
          </a:bodyPr>
          <a:lstStyle/>
          <a:p>
            <a:pPr>
              <a:defRPr/>
            </a:pPr>
            <a:r>
              <a:rPr lang="en-US" sz="2000" b="1">
                <a:solidFill>
                  <a:schemeClr val="tx2"/>
                </a:solidFill>
                <a:effectLst>
                  <a:outerShdw blurRad="38100" dist="38100" dir="2700000" algn="tl">
                    <a:srgbClr val="C0C0C0"/>
                  </a:outerShdw>
                </a:effectLst>
              </a:rPr>
              <a:t>Test</a:t>
            </a:r>
            <a:endParaRPr lang="cs-CZ" sz="2000" b="1">
              <a:solidFill>
                <a:schemeClr val="tx2"/>
              </a:solidFill>
              <a:effectLst>
                <a:outerShdw blurRad="38100" dist="38100" dir="2700000" algn="tl">
                  <a:srgbClr val="C0C0C0"/>
                </a:outerShdw>
              </a:effectLst>
            </a:endParaRPr>
          </a:p>
        </p:txBody>
      </p:sp>
      <p:sp>
        <p:nvSpPr>
          <p:cNvPr id="44042" name="Line 10"/>
          <p:cNvSpPr>
            <a:spLocks noChangeShapeType="1"/>
          </p:cNvSpPr>
          <p:nvPr/>
        </p:nvSpPr>
        <p:spPr bwMode="auto">
          <a:xfrm>
            <a:off x="3122270" y="2122488"/>
            <a:ext cx="382588" cy="0"/>
          </a:xfrm>
          <a:prstGeom prst="line">
            <a:avLst/>
          </a:prstGeom>
          <a:noFill/>
          <a:ln w="38100">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a:lstStyle/>
          <a:p>
            <a:endParaRPr lang="cs-CZ"/>
          </a:p>
        </p:txBody>
      </p:sp>
      <p:sp>
        <p:nvSpPr>
          <p:cNvPr id="44043" name="Line 11"/>
          <p:cNvSpPr>
            <a:spLocks noChangeShapeType="1"/>
          </p:cNvSpPr>
          <p:nvPr/>
        </p:nvSpPr>
        <p:spPr bwMode="auto">
          <a:xfrm>
            <a:off x="3122271" y="2865438"/>
            <a:ext cx="795959" cy="0"/>
          </a:xfrm>
          <a:prstGeom prst="line">
            <a:avLst/>
          </a:prstGeom>
          <a:noFill/>
          <a:ln w="38100">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a:lstStyle/>
          <a:p>
            <a:endParaRPr lang="cs-CZ"/>
          </a:p>
        </p:txBody>
      </p:sp>
      <p:sp>
        <p:nvSpPr>
          <p:cNvPr id="44044" name="Line 12"/>
          <p:cNvSpPr>
            <a:spLocks noChangeShapeType="1"/>
          </p:cNvSpPr>
          <p:nvPr/>
        </p:nvSpPr>
        <p:spPr bwMode="auto">
          <a:xfrm>
            <a:off x="3122270" y="3608388"/>
            <a:ext cx="1083267" cy="0"/>
          </a:xfrm>
          <a:prstGeom prst="line">
            <a:avLst/>
          </a:prstGeom>
          <a:noFill/>
          <a:ln w="38100">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a:lstStyle/>
          <a:p>
            <a:endParaRPr lang="cs-CZ"/>
          </a:p>
        </p:txBody>
      </p:sp>
      <p:sp>
        <p:nvSpPr>
          <p:cNvPr id="44045" name="Line 13"/>
          <p:cNvSpPr>
            <a:spLocks noChangeShapeType="1"/>
          </p:cNvSpPr>
          <p:nvPr/>
        </p:nvSpPr>
        <p:spPr bwMode="auto">
          <a:xfrm>
            <a:off x="3122270" y="4352925"/>
            <a:ext cx="1545011" cy="0"/>
          </a:xfrm>
          <a:prstGeom prst="line">
            <a:avLst/>
          </a:prstGeom>
          <a:noFill/>
          <a:ln w="38100">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a:lstStyle/>
          <a:p>
            <a:endParaRPr lang="cs-CZ"/>
          </a:p>
        </p:txBody>
      </p:sp>
      <p:sp>
        <p:nvSpPr>
          <p:cNvPr id="44046" name="Line 14"/>
          <p:cNvSpPr>
            <a:spLocks noChangeShapeType="1"/>
          </p:cNvSpPr>
          <p:nvPr/>
        </p:nvSpPr>
        <p:spPr bwMode="auto">
          <a:xfrm>
            <a:off x="3122270" y="5095875"/>
            <a:ext cx="1737038" cy="0"/>
          </a:xfrm>
          <a:prstGeom prst="line">
            <a:avLst/>
          </a:prstGeom>
          <a:noFill/>
          <a:ln w="38100">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a:lstStyle/>
          <a:p>
            <a:endParaRPr lang="cs-CZ"/>
          </a:p>
        </p:txBody>
      </p:sp>
      <p:sp>
        <p:nvSpPr>
          <p:cNvPr id="44047" name="Line 15"/>
          <p:cNvSpPr>
            <a:spLocks noChangeShapeType="1"/>
          </p:cNvSpPr>
          <p:nvPr/>
        </p:nvSpPr>
        <p:spPr bwMode="auto">
          <a:xfrm>
            <a:off x="3122270" y="5840413"/>
            <a:ext cx="2261814" cy="0"/>
          </a:xfrm>
          <a:prstGeom prst="line">
            <a:avLst/>
          </a:prstGeom>
          <a:noFill/>
          <a:ln w="38100">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a:lstStyle/>
          <a:p>
            <a:endParaRPr lang="cs-CZ"/>
          </a:p>
        </p:txBody>
      </p:sp>
      <p:sp>
        <p:nvSpPr>
          <p:cNvPr id="44048" name="AutoShape 16"/>
          <p:cNvSpPr>
            <a:spLocks noChangeArrowheads="1"/>
          </p:cNvSpPr>
          <p:nvPr/>
        </p:nvSpPr>
        <p:spPr bwMode="auto">
          <a:xfrm>
            <a:off x="6355946" y="2520950"/>
            <a:ext cx="2437716" cy="1085850"/>
          </a:xfrm>
          <a:prstGeom prst="wedgeRectCallout">
            <a:avLst>
              <a:gd name="adj1" fmla="val -72491"/>
              <a:gd name="adj2" fmla="val -47514"/>
            </a:avLst>
          </a:prstGeom>
          <a:solidFill>
            <a:schemeClr val="folHlink"/>
          </a:solidFill>
          <a:ln w="12700">
            <a:solidFill>
              <a:schemeClr val="tx1"/>
            </a:solidFill>
            <a:miter lim="800000"/>
            <a:headEnd type="none" w="sm" len="sm"/>
            <a:tailEnd type="none" w="sm" len="sm"/>
          </a:ln>
        </p:spPr>
        <p:txBody>
          <a:bodyPr/>
          <a:lstStyle/>
          <a:p>
            <a:pPr algn="ctr"/>
            <a:r>
              <a:rPr lang="en-US" sz="2000"/>
              <a:t>UML diagrams provide views into  each model</a:t>
            </a:r>
            <a:endParaRPr lang="cs-CZ" sz="2000"/>
          </a:p>
        </p:txBody>
      </p:sp>
      <p:sp>
        <p:nvSpPr>
          <p:cNvPr id="44049" name="AutoShape 17"/>
          <p:cNvSpPr>
            <a:spLocks noChangeArrowheads="1"/>
          </p:cNvSpPr>
          <p:nvPr/>
        </p:nvSpPr>
        <p:spPr bwMode="auto">
          <a:xfrm>
            <a:off x="1451196" y="6010276"/>
            <a:ext cx="3849334" cy="746125"/>
          </a:xfrm>
          <a:prstGeom prst="wedgeRectCallout">
            <a:avLst>
              <a:gd name="adj1" fmla="val -44593"/>
              <a:gd name="adj2" fmla="val -93616"/>
            </a:avLst>
          </a:prstGeom>
          <a:solidFill>
            <a:schemeClr val="folHlink"/>
          </a:solidFill>
          <a:ln w="12700">
            <a:solidFill>
              <a:schemeClr val="tx1"/>
            </a:solidFill>
            <a:miter lim="800000"/>
            <a:headEnd type="none" w="sm" len="sm"/>
            <a:tailEnd type="none" w="sm" len="sm"/>
          </a:ln>
        </p:spPr>
        <p:txBody>
          <a:bodyPr/>
          <a:lstStyle/>
          <a:p>
            <a:pPr algn="ctr"/>
            <a:r>
              <a:rPr lang="en-US" sz="2000"/>
              <a:t>Each workflow is associated with one or more models</a:t>
            </a:r>
            <a:endParaRPr lang="cs-CZ" sz="2000"/>
          </a:p>
        </p:txBody>
      </p:sp>
    </p:spTree>
    <p:extLst>
      <p:ext uri="{BB962C8B-B14F-4D97-AF65-F5344CB8AC3E}">
        <p14:creationId xmlns:p14="http://schemas.microsoft.com/office/powerpoint/2010/main" val="1446929448"/>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řehlednost">
  <a:themeElements>
    <a:clrScheme name="Přehlednost">
      <a:dk1>
        <a:srgbClr val="292934"/>
      </a:dk1>
      <a:lt1>
        <a:srgbClr val="FFFFFF"/>
      </a:lt1>
      <a:dk2>
        <a:srgbClr val="D2533C"/>
      </a:dk2>
      <a:lt2>
        <a:srgbClr val="F3F2DC"/>
      </a:lt2>
      <a:accent1>
        <a:srgbClr val="93A299"/>
      </a:accent1>
      <a:accent2>
        <a:srgbClr val="AD8F67"/>
      </a:accent2>
      <a:accent3>
        <a:srgbClr val="726056"/>
      </a:accent3>
      <a:accent4>
        <a:srgbClr val="4C5A6A"/>
      </a:accent4>
      <a:accent5>
        <a:srgbClr val="808DA0"/>
      </a:accent5>
      <a:accent6>
        <a:srgbClr val="79463D"/>
      </a:accent6>
      <a:hlink>
        <a:srgbClr val="0000FF"/>
      </a:hlink>
      <a:folHlink>
        <a:srgbClr val="800080"/>
      </a:folHlink>
    </a:clrScheme>
    <a:fontScheme name="Office – klasické 2">
      <a:maj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řehlednost">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objectDefaults/>
  <a:extraClrSchemeLst/>
</a:theme>
</file>

<file path=ppt/theme/theme2.xml><?xml version="1.0" encoding="utf-8"?>
<a:theme xmlns:a="http://schemas.openxmlformats.org/drawingml/2006/main" name="Motiv systému Office">
  <a:themeElements>
    <a:clrScheme name="Kancelář">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Kancelář">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celář">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1059E54A62EF34C813CA15205BF9A26" ma:contentTypeVersion="4" ma:contentTypeDescription="Create a new document." ma:contentTypeScope="" ma:versionID="23d583ff0d17d360a76eff9d82914df1">
  <xsd:schema xmlns:xsd="http://www.w3.org/2001/XMLSchema" xmlns:xs="http://www.w3.org/2001/XMLSchema" xmlns:p="http://schemas.microsoft.com/office/2006/metadata/properties" xmlns:ns2="73d9e23b-6d49-4b98-9a48-0a6ce406b44f" targetNamespace="http://schemas.microsoft.com/office/2006/metadata/properties" ma:root="true" ma:fieldsID="a28dd5df60d60d29d3a66624486c3c34" ns2:_="">
    <xsd:import namespace="73d9e23b-6d49-4b98-9a48-0a6ce406b44f"/>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3d9e23b-6d49-4b98-9a48-0a6ce406b44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E6EAA1CA-E29F-47D9-BA6E-DF79F14F7C59}"/>
</file>

<file path=customXml/itemProps2.xml><?xml version="1.0" encoding="utf-8"?>
<ds:datastoreItem xmlns:ds="http://schemas.openxmlformats.org/officeDocument/2006/customXml" ds:itemID="{376A272C-1BB7-49FA-8A3A-49E40A42E615}"/>
</file>

<file path=customXml/itemProps3.xml><?xml version="1.0" encoding="utf-8"?>
<ds:datastoreItem xmlns:ds="http://schemas.openxmlformats.org/officeDocument/2006/customXml" ds:itemID="{671B6C29-32AE-4D45-8C36-F844C2A7FE1F}"/>
</file>

<file path=docProps/app.xml><?xml version="1.0" encoding="utf-8"?>
<Properties xmlns="http://schemas.openxmlformats.org/officeDocument/2006/extended-properties" xmlns:vt="http://schemas.openxmlformats.org/officeDocument/2006/docPropsVTypes">
  <Template>Clarity</Template>
  <TotalTime>13981</TotalTime>
  <Words>24116</Words>
  <Application>Microsoft Office PowerPoint</Application>
  <PresentationFormat>Předvádění na obrazovce (4:3)</PresentationFormat>
  <Paragraphs>2768</Paragraphs>
  <Slides>258</Slides>
  <Notes>258</Notes>
  <HiddenSlides>0</HiddenSlides>
  <MMClips>0</MMClips>
  <ScaleCrop>false</ScaleCrop>
  <HeadingPairs>
    <vt:vector size="6" baseType="variant">
      <vt:variant>
        <vt:lpstr>Motiv</vt:lpstr>
      </vt:variant>
      <vt:variant>
        <vt:i4>1</vt:i4>
      </vt:variant>
      <vt:variant>
        <vt:lpstr>Vložené servery OLE</vt:lpstr>
      </vt:variant>
      <vt:variant>
        <vt:i4>4</vt:i4>
      </vt:variant>
      <vt:variant>
        <vt:lpstr>Nadpisy snímků</vt:lpstr>
      </vt:variant>
      <vt:variant>
        <vt:i4>258</vt:i4>
      </vt:variant>
    </vt:vector>
  </HeadingPairs>
  <TitlesOfParts>
    <vt:vector size="263" baseType="lpstr">
      <vt:lpstr>Přehlednost</vt:lpstr>
      <vt:lpstr>VISIO</vt:lpstr>
      <vt:lpstr>Picture</vt:lpstr>
      <vt:lpstr>CorelDRAW 6.0</vt:lpstr>
      <vt:lpstr>Visio</vt:lpstr>
      <vt:lpstr>An Introduction to Software Engineering</vt:lpstr>
      <vt:lpstr>Objectives</vt:lpstr>
      <vt:lpstr>References</vt:lpstr>
      <vt:lpstr>What is Software Engineering?</vt:lpstr>
      <vt:lpstr>What is Software Engineering?</vt:lpstr>
      <vt:lpstr>What is Software Engineering?</vt:lpstr>
      <vt:lpstr>What is Software Engineering?</vt:lpstr>
      <vt:lpstr>What is Software Engineering?</vt:lpstr>
      <vt:lpstr>What is Software Engineering</vt:lpstr>
      <vt:lpstr>Definition of Software Engineering</vt:lpstr>
      <vt:lpstr>Definition of Software Engineering</vt:lpstr>
      <vt:lpstr>Software Engineering Code of Ethics and Professional Practice 1/2</vt:lpstr>
      <vt:lpstr>Software Engineering Code of Ethics and Professional Practice 2/2</vt:lpstr>
      <vt:lpstr>FAQs about Software Engineering</vt:lpstr>
      <vt:lpstr>FAQs about Software Engineering</vt:lpstr>
      <vt:lpstr>What is Software?</vt:lpstr>
      <vt:lpstr>What is Software Engineering?</vt:lpstr>
      <vt:lpstr>What is Software Engineering?</vt:lpstr>
      <vt:lpstr>What is the Difference between Software Engineering and Computer Science?</vt:lpstr>
      <vt:lpstr>What is the Difference between Software Engineering and System Engineering?</vt:lpstr>
      <vt:lpstr>What is a Software Process?</vt:lpstr>
      <vt:lpstr>What is a Software Process Model?</vt:lpstr>
      <vt:lpstr>What are the Costs of Software Engineering?</vt:lpstr>
      <vt:lpstr>What are Software Engineering Methods?</vt:lpstr>
      <vt:lpstr>What is CASE (Computer-Aided Software Engineering)?</vt:lpstr>
      <vt:lpstr>What are the Attributes of Good Software?</vt:lpstr>
      <vt:lpstr>What are the Key Challenges Facing Software Engineering?</vt:lpstr>
      <vt:lpstr>How Can be the Solution Affected by Humans?</vt:lpstr>
      <vt:lpstr>SWE Knowledge Areas</vt:lpstr>
      <vt:lpstr>Related Disciplines</vt:lpstr>
      <vt:lpstr>Who does Software Engineering?</vt:lpstr>
      <vt:lpstr>What is a System?</vt:lpstr>
      <vt:lpstr>What is Inside and Outside of the System?</vt:lpstr>
      <vt:lpstr>Building a System</vt:lpstr>
      <vt:lpstr>Members of the Development Team</vt:lpstr>
      <vt:lpstr>Disciplines of the Software Development</vt:lpstr>
      <vt:lpstr>Requirements Elicitation</vt:lpstr>
      <vt:lpstr>System Requirements Analysis</vt:lpstr>
      <vt:lpstr>System Architectural Design</vt:lpstr>
      <vt:lpstr>Software Requirements Analysis </vt:lpstr>
      <vt:lpstr>Software Design</vt:lpstr>
      <vt:lpstr>Software Construction</vt:lpstr>
      <vt:lpstr>Software Integration</vt:lpstr>
      <vt:lpstr>Software Testing</vt:lpstr>
      <vt:lpstr>System Integration</vt:lpstr>
      <vt:lpstr>System Testing</vt:lpstr>
      <vt:lpstr>Software Installation</vt:lpstr>
      <vt:lpstr>Software and System Maintenance</vt:lpstr>
      <vt:lpstr>Very Small Enterprises</vt:lpstr>
      <vt:lpstr>Software Production Layout</vt:lpstr>
      <vt:lpstr>A Definition of Process</vt:lpstr>
      <vt:lpstr>Software Process Models I</vt:lpstr>
      <vt:lpstr>Software Process Models II</vt:lpstr>
      <vt:lpstr>The Waterfall Process Model</vt:lpstr>
      <vt:lpstr>The Waterfall Model: Problems</vt:lpstr>
      <vt:lpstr>The Software Development Process in Reality</vt:lpstr>
      <vt:lpstr>Exploratory Programming</vt:lpstr>
      <vt:lpstr>Waterfall Model with a Prototyping</vt:lpstr>
      <vt:lpstr>Prototyping Model</vt:lpstr>
      <vt:lpstr>V Model</vt:lpstr>
      <vt:lpstr>Spiral Model</vt:lpstr>
      <vt:lpstr>Agile Methods</vt:lpstr>
      <vt:lpstr>Extreme Programming (XP)</vt:lpstr>
      <vt:lpstr>Crystal</vt:lpstr>
      <vt:lpstr>Adaptive Software Development</vt:lpstr>
      <vt:lpstr>SCRUM</vt:lpstr>
      <vt:lpstr>SCRUM Roles</vt:lpstr>
      <vt:lpstr>SCRUM Meetings</vt:lpstr>
      <vt:lpstr>SCRUM Artifacts</vt:lpstr>
      <vt:lpstr>Symptoms of Software Development Problems</vt:lpstr>
      <vt:lpstr>Root Causes</vt:lpstr>
      <vt:lpstr>Software Best Practices</vt:lpstr>
      <vt:lpstr>Tracing Symptoms to Root Causes and Best Practices</vt:lpstr>
      <vt:lpstr>Develop Software Iteratively</vt:lpstr>
      <vt:lpstr>Iterative and Incremental Process</vt:lpstr>
      <vt:lpstr>Solutions to Root Causes</vt:lpstr>
      <vt:lpstr>Manage Requirements</vt:lpstr>
      <vt:lpstr>Solutions to Root Causes</vt:lpstr>
      <vt:lpstr>Use Component-Based Architectures</vt:lpstr>
      <vt:lpstr>Solutions to Root Causes</vt:lpstr>
      <vt:lpstr>Visually Model Software</vt:lpstr>
      <vt:lpstr>Solutions to Root Causes</vt:lpstr>
      <vt:lpstr>Continuously Verify Software Quality</vt:lpstr>
      <vt:lpstr>Testing Dimensions of Quality</vt:lpstr>
      <vt:lpstr>Solutions to Root Causes</vt:lpstr>
      <vt:lpstr>Control Changes to Software</vt:lpstr>
      <vt:lpstr>Solutions to Root Causes</vt:lpstr>
      <vt:lpstr>The Rational Unified Process</vt:lpstr>
      <vt:lpstr>Two Dimensions of the Process</vt:lpstr>
      <vt:lpstr>Cycles and Phases</vt:lpstr>
      <vt:lpstr>Iterations</vt:lpstr>
      <vt:lpstr>Static Structure of the Process</vt:lpstr>
      <vt:lpstr>Roles</vt:lpstr>
      <vt:lpstr>Activities</vt:lpstr>
      <vt:lpstr>Artifacts</vt:lpstr>
      <vt:lpstr>The Unified Modeling Language</vt:lpstr>
      <vt:lpstr>Building Blocks of the UML</vt:lpstr>
      <vt:lpstr>Core Engineering Workflows</vt:lpstr>
      <vt:lpstr>Workflows and Models</vt:lpstr>
      <vt:lpstr>Core Supporting Workflows</vt:lpstr>
      <vt:lpstr>Process Standards</vt:lpstr>
      <vt:lpstr>Prezentace aplikace PowerPoint</vt:lpstr>
      <vt:lpstr>ISO/IEC 15504   Process Assessment Standard</vt:lpstr>
      <vt:lpstr>Part 2 Scope</vt:lpstr>
      <vt:lpstr>Part 2 Normative Elements</vt:lpstr>
      <vt:lpstr>Process Attributes </vt:lpstr>
      <vt:lpstr>Process Attribute Rating Scale - NPLF</vt:lpstr>
      <vt:lpstr>Achievement of Process Capability Levels </vt:lpstr>
      <vt:lpstr>Part 5:  The Process Assessment Model</vt:lpstr>
      <vt:lpstr>Process Assessment Model (PAM)</vt:lpstr>
      <vt:lpstr>Capability Dimension</vt:lpstr>
      <vt:lpstr>Process Dimension</vt:lpstr>
      <vt:lpstr>Primary</vt:lpstr>
      <vt:lpstr>Organizational</vt:lpstr>
      <vt:lpstr>Supporting</vt:lpstr>
      <vt:lpstr>Guidance for Rating I</vt:lpstr>
      <vt:lpstr>Guidance for Rating II</vt:lpstr>
      <vt:lpstr>Interpreting Assessment Results </vt:lpstr>
      <vt:lpstr>Part 6: An Exemplar System Life Cycle Process Assessment Model</vt:lpstr>
      <vt:lpstr>Part 7:  Assessment of Organizational Maturity</vt:lpstr>
      <vt:lpstr>Life Cycle Models</vt:lpstr>
      <vt:lpstr>ISO/IEC 20000</vt:lpstr>
      <vt:lpstr>VSE</vt:lpstr>
      <vt:lpstr>Maturity Levels</vt:lpstr>
      <vt:lpstr>Visibility Into the SW Process</vt:lpstr>
      <vt:lpstr>Requirements</vt:lpstr>
      <vt:lpstr>Prezentace aplikace PowerPoint</vt:lpstr>
      <vt:lpstr>Prezentace aplikace PowerPoint</vt:lpstr>
      <vt:lpstr>Prezentace aplikace PowerPoint</vt:lpstr>
      <vt:lpstr>Prezentace aplikace PowerPoint</vt:lpstr>
      <vt:lpstr>What are the Requirements for?</vt:lpstr>
      <vt:lpstr>Definition of the Software Requirement</vt:lpstr>
      <vt:lpstr>Definition of the Software Requirement II</vt:lpstr>
      <vt:lpstr>What does the Software Requirement Specify?</vt:lpstr>
      <vt:lpstr>Definition of Terms</vt:lpstr>
      <vt:lpstr>Definition of Terms – Example – University System</vt:lpstr>
      <vt:lpstr>Requirements Exist on Many Levels</vt:lpstr>
      <vt:lpstr>Requirement Management is not an Easy Task</vt:lpstr>
      <vt:lpstr>It is Important to Have a Strategy</vt:lpstr>
      <vt:lpstr>What is in the Requirements Management Plan </vt:lpstr>
      <vt:lpstr>Effective Requirement Management</vt:lpstr>
      <vt:lpstr>What is Quality Product?</vt:lpstr>
      <vt:lpstr>What is Quality Product?</vt:lpstr>
      <vt:lpstr>Time, Budget, Resources</vt:lpstr>
      <vt:lpstr>Relations between Requirements, Customer and the System</vt:lpstr>
      <vt:lpstr>Requirements and their Role</vt:lpstr>
      <vt:lpstr>Cost of the Error Repair</vt:lpstr>
      <vt:lpstr>Important Tasks to Avoid Problems I</vt:lpstr>
      <vt:lpstr>Important Tasks to Avoid Problems II</vt:lpstr>
      <vt:lpstr>Important Tasks to Avoid Problems III</vt:lpstr>
      <vt:lpstr>Important Tasks to Avoid Problems IV</vt:lpstr>
      <vt:lpstr>Involvement of All Team Members to the Requirements Gathering</vt:lpstr>
      <vt:lpstr>What for is the Use Case Modeling</vt:lpstr>
      <vt:lpstr>Use Case Model</vt:lpstr>
      <vt:lpstr>Use Case Scenario – Activity Diagram</vt:lpstr>
      <vt:lpstr>Use Case Model - Basic Elements</vt:lpstr>
      <vt:lpstr>Use Case Model - Basic Elements</vt:lpstr>
      <vt:lpstr>What Exactly Is Use Case? I</vt:lpstr>
      <vt:lpstr>What Exactly Is Use Case? II</vt:lpstr>
      <vt:lpstr>Benefits of Use Cases I</vt:lpstr>
      <vt:lpstr>Benefits of Use Cases II</vt:lpstr>
      <vt:lpstr>Use Case Lifecycle I</vt:lpstr>
      <vt:lpstr>Use Case Lifecycle II</vt:lpstr>
      <vt:lpstr>Use Case Diagram</vt:lpstr>
      <vt:lpstr>Business Modeling</vt:lpstr>
      <vt:lpstr>About Methods for Business Modeling</vt:lpstr>
      <vt:lpstr>Purpose of Business Modeling</vt:lpstr>
      <vt:lpstr>Ontology of Process Engineering</vt:lpstr>
      <vt:lpstr>UML Diagrams for Business Modeling</vt:lpstr>
      <vt:lpstr>Motivating Example</vt:lpstr>
      <vt:lpstr>Activity Diagram: Car Sale Process</vt:lpstr>
      <vt:lpstr>Swimlanes: Packages of Responsibilities</vt:lpstr>
      <vt:lpstr>Activities and Entities</vt:lpstr>
      <vt:lpstr>Class Diagram: Car Sale Elements</vt:lpstr>
      <vt:lpstr>Requirements</vt:lpstr>
      <vt:lpstr>UML Diagrams for Requirements Modeling</vt:lpstr>
      <vt:lpstr>Use Case Diagram: Car Sale</vt:lpstr>
      <vt:lpstr>Structuring Use Cases</vt:lpstr>
      <vt:lpstr>Structuring Actors</vt:lpstr>
      <vt:lpstr>Elaborate Functionality of Car Ordering  </vt:lpstr>
      <vt:lpstr>Analysis and Design</vt:lpstr>
      <vt:lpstr>Analysis &amp; Design</vt:lpstr>
      <vt:lpstr>UML Diagrams for Analysis &amp; Design</vt:lpstr>
      <vt:lpstr>Use Cases and Objects</vt:lpstr>
      <vt:lpstr>What is an Object?</vt:lpstr>
      <vt:lpstr>Views of Object</vt:lpstr>
      <vt:lpstr>Relationships Among Objects</vt:lpstr>
      <vt:lpstr>Objects and Their Interactions</vt:lpstr>
      <vt:lpstr>System Architecture</vt:lpstr>
      <vt:lpstr>Sequence Diagram: Car Ordering</vt:lpstr>
      <vt:lpstr>Alternative Scenario</vt:lpstr>
      <vt:lpstr>Merging Scenarios</vt:lpstr>
      <vt:lpstr>What is a Class?</vt:lpstr>
      <vt:lpstr>Objects and Classes</vt:lpstr>
      <vt:lpstr>Operations</vt:lpstr>
      <vt:lpstr>Attributes</vt:lpstr>
      <vt:lpstr>Operations and Attributes</vt:lpstr>
      <vt:lpstr>Relationships</vt:lpstr>
      <vt:lpstr>Refined Sequence Diagram</vt:lpstr>
      <vt:lpstr>Collaboration Diagram</vt:lpstr>
      <vt:lpstr>Types of Relationships</vt:lpstr>
      <vt:lpstr>Links and Associations</vt:lpstr>
      <vt:lpstr>Association Classes</vt:lpstr>
      <vt:lpstr>Aggregations</vt:lpstr>
      <vt:lpstr>Dependency</vt:lpstr>
      <vt:lpstr>Roles, Types and Interfaces</vt:lpstr>
      <vt:lpstr>Type and Implementation Class</vt:lpstr>
      <vt:lpstr>Implementation Independence</vt:lpstr>
      <vt:lpstr>Generalization/Specialization</vt:lpstr>
      <vt:lpstr>Visibility</vt:lpstr>
      <vt:lpstr>Class Diagram</vt:lpstr>
      <vt:lpstr>The Dynamic Behavior of an Object</vt:lpstr>
      <vt:lpstr>Statechart Diagram</vt:lpstr>
      <vt:lpstr>Merging Scenarios</vt:lpstr>
      <vt:lpstr>Model Management Overview</vt:lpstr>
      <vt:lpstr>Packages</vt:lpstr>
      <vt:lpstr>DESIGN</vt:lpstr>
      <vt:lpstr>Design</vt:lpstr>
      <vt:lpstr>Goal of Design</vt:lpstr>
      <vt:lpstr>Design Patterns</vt:lpstr>
      <vt:lpstr>Classification of Design Patterns</vt:lpstr>
      <vt:lpstr>Factory – Creational Pattern</vt:lpstr>
      <vt:lpstr>Factory - Solution</vt:lpstr>
      <vt:lpstr>Factory - Abstraction</vt:lpstr>
      <vt:lpstr>Composite – Structural Pattern</vt:lpstr>
      <vt:lpstr>Composite - Solution</vt:lpstr>
      <vt:lpstr>Composite - Abstraction</vt:lpstr>
      <vt:lpstr>Observer – Behavioral Pattern</vt:lpstr>
      <vt:lpstr>Observer - Solution</vt:lpstr>
      <vt:lpstr>Observer – Solution (Collaboration)</vt:lpstr>
      <vt:lpstr>Observer - Abstraction</vt:lpstr>
      <vt:lpstr>Mapping into Software Components</vt:lpstr>
      <vt:lpstr>Interface to Database</vt:lpstr>
      <vt:lpstr>Implementation</vt:lpstr>
      <vt:lpstr>Implementation</vt:lpstr>
      <vt:lpstr>UML Diagrams for Implementation</vt:lpstr>
      <vt:lpstr>Mapping</vt:lpstr>
      <vt:lpstr>Design Results</vt:lpstr>
      <vt:lpstr>Component Diagram: Source Code</vt:lpstr>
      <vt:lpstr>Source Code: Order.java</vt:lpstr>
      <vt:lpstr>Specified.java, Selected.java, Car.java</vt:lpstr>
      <vt:lpstr>Accessory.java</vt:lpstr>
      <vt:lpstr>Unit Tests</vt:lpstr>
      <vt:lpstr>Deployment</vt:lpstr>
      <vt:lpstr>Deployment Model</vt:lpstr>
      <vt:lpstr>Deployment Diagram</vt:lpstr>
      <vt:lpstr>Component Diagram: Binaries</vt:lpstr>
      <vt:lpstr>Component Diagram: Run-Time</vt:lpstr>
      <vt:lpstr>Refined Deployment Diagram</vt:lpstr>
      <vt:lpstr>Testing</vt:lpstr>
      <vt:lpstr>Test</vt:lpstr>
      <vt:lpstr>Verification and Validation</vt:lpstr>
      <vt:lpstr>Static and Dynamic V&amp;V</vt:lpstr>
      <vt:lpstr>Test Model</vt:lpstr>
      <vt:lpstr>Test Case</vt:lpstr>
      <vt:lpstr>Test Procedure</vt:lpstr>
      <vt:lpstr>Test Component</vt:lpstr>
      <vt:lpstr>Deployment</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 Introduction to Software Engineering</dc:title>
  <dc:creator>Svata</dc:creator>
  <cp:lastModifiedBy>Svata</cp:lastModifiedBy>
  <cp:revision>594</cp:revision>
  <dcterms:created xsi:type="dcterms:W3CDTF">2012-07-09T07:49:18Z</dcterms:created>
  <dcterms:modified xsi:type="dcterms:W3CDTF">2012-10-22T05:27:51Z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0x010100D1059E54A62EF34C813CA15205BF9A26</vt:lpwstr>
  </property>
</Properties>
</file>